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wdp" ContentType="image/vnd.ms-photo"/>
  <Default Extension="png" ContentType="image/png"/>
  <Default Extension="bin" ContentType="application/vnd.openxmlformats-officedocument.presentationml.printerSettings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0" r:id="rId2"/>
    <p:sldId id="273" r:id="rId3"/>
    <p:sldId id="281" r:id="rId4"/>
    <p:sldId id="274" r:id="rId5"/>
    <p:sldId id="282" r:id="rId6"/>
    <p:sldId id="283" r:id="rId7"/>
    <p:sldId id="27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7B7"/>
    <a:srgbClr val="FFD300"/>
    <a:srgbClr val="6ECE1B"/>
    <a:srgbClr val="FFF70F"/>
    <a:srgbClr val="15D5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300" d="100"/>
          <a:sy n="300" d="100"/>
        </p:scale>
        <p:origin x="8" y="5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8E720-034B-3F40-922A-984BA0E12D48}" type="datetimeFigureOut">
              <a:rPr lang="en-US" smtClean="0"/>
              <a:t>14/07/2012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45412C-426C-2441-B134-C94C03B87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387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D3F5-CF22-BB46-B72C-434DB9123366}" type="datetimeFigureOut">
              <a:rPr lang="en-US" smtClean="0"/>
              <a:t>14/07/2012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8C859-D708-1241-A685-5ED233C20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8668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C859-D708-1241-A685-5ED233C20B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105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5DFB-C971-044F-AB2C-CCE25D8605D7}" type="datetime1">
              <a:rPr lang="en-GB" smtClean="0"/>
              <a:t>14/07/2012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4136-90D4-964A-B8F6-28766511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39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EE522-10E9-4444-AB72-C17A8E683292}" type="datetime1">
              <a:rPr lang="en-GB" smtClean="0"/>
              <a:t>14/07/2012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4136-90D4-964A-B8F6-28766511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806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9041-A3DC-5B40-AE2F-F551016DC717}" type="datetime1">
              <a:rPr lang="en-GB" smtClean="0"/>
              <a:t>14/07/2012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4136-90D4-964A-B8F6-28766511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00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EC84F-835A-814C-9AD9-F5B7D552E2E5}" type="datetime1">
              <a:rPr lang="en-GB" smtClean="0"/>
              <a:t>14/07/2012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4136-90D4-964A-B8F6-28766511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589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D9F6-409F-374F-B369-9A5EAE421C49}" type="datetime1">
              <a:rPr lang="en-GB" smtClean="0"/>
              <a:t>14/07/2012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4136-90D4-964A-B8F6-28766511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84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B8482-3EC1-C24B-885A-82BD17D0ABC3}" type="datetime1">
              <a:rPr lang="en-GB" smtClean="0"/>
              <a:t>14/07/2012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4136-90D4-964A-B8F6-28766511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76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14F4-43ED-7848-BB7B-2C5592BCB333}" type="datetime1">
              <a:rPr lang="en-GB" smtClean="0"/>
              <a:t>14/07/2012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4136-90D4-964A-B8F6-28766511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86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A7D9-A690-284B-8798-80979978D8AD}" type="datetime1">
              <a:rPr lang="en-GB" smtClean="0"/>
              <a:t>14/07/2012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4136-90D4-964A-B8F6-28766511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45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8E293-89E8-2B49-81ED-85BE37C0193A}" type="datetime1">
              <a:rPr lang="en-GB" smtClean="0"/>
              <a:t>14/07/2012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4136-90D4-964A-B8F6-28766511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000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0A621-92D0-3D4E-B323-79CBFFE7781C}" type="datetime1">
              <a:rPr lang="en-GB" smtClean="0"/>
              <a:t>14/07/2012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4136-90D4-964A-B8F6-28766511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46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DD8DC-D288-AD45-A649-AF354BA27125}" type="datetime1">
              <a:rPr lang="en-GB" smtClean="0"/>
              <a:t>14/07/2012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4136-90D4-964A-B8F6-28766511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19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099B4-BC76-FF41-9E88-3010365CB15E}" type="datetime1">
              <a:rPr lang="en-GB" smtClean="0"/>
              <a:t>14/07/2012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E623E-B3A8-8944-9F63-321E437DA8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068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0090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3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7.emf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emf"/><Relationship Id="rId3" Type="http://schemas.openxmlformats.org/officeDocument/2006/relationships/image" Target="../media/image6.emf"/><Relationship Id="rId5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image" Target="../media/image11.emf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emf"/><Relationship Id="rId3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Human</a:t>
            </a:r>
            <a:r>
              <a:rPr lang="en-US" dirty="0" smtClean="0"/>
              <a:t>, Worm, and Fly </a:t>
            </a:r>
            <a:r>
              <a:rPr lang="en-US" dirty="0" err="1" smtClean="0"/>
              <a:t>Pseudogens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67630"/>
            <a:ext cx="6400800" cy="1752600"/>
          </a:xfrm>
        </p:spPr>
        <p:txBody>
          <a:bodyPr>
            <a:normAutofit/>
          </a:bodyPr>
          <a:lstStyle/>
          <a:p>
            <a:r>
              <a:rPr lang="en-US" b="1" dirty="0" smtClean="0"/>
              <a:t>Cristina </a:t>
            </a:r>
            <a:r>
              <a:rPr lang="en-US" b="1" dirty="0" smtClean="0"/>
              <a:t>Sisu</a:t>
            </a:r>
          </a:p>
          <a:p>
            <a:endParaRPr lang="en-US" dirty="0" smtClean="0"/>
          </a:p>
          <a:p>
            <a:r>
              <a:rPr lang="en-US" sz="1800" dirty="0" smtClean="0"/>
              <a:t>17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July 2012</a:t>
            </a:r>
            <a:endParaRPr lang="en-US" sz="1800" dirty="0" smtClean="0"/>
          </a:p>
          <a:p>
            <a:endParaRPr lang="en-US" sz="2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805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053977"/>
          </a:xfrm>
        </p:spPr>
        <p:txBody>
          <a:bodyPr/>
          <a:lstStyle/>
          <a:p>
            <a:r>
              <a:rPr lang="en-US" dirty="0" err="1" smtClean="0"/>
              <a:t>PseudoPipe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EC84F-835A-814C-9AD9-F5B7D552E2E5}" type="datetime1">
              <a:rPr lang="en-GB" smtClean="0"/>
              <a:t>17/07/2012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4136-90D4-964A-B8F6-287665119867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638650"/>
              </p:ext>
            </p:extLst>
          </p:nvPr>
        </p:nvGraphicFramePr>
        <p:xfrm>
          <a:off x="722924" y="1328614"/>
          <a:ext cx="7199922" cy="249838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17614"/>
                <a:gridCol w="662356"/>
                <a:gridCol w="1439984"/>
                <a:gridCol w="1439984"/>
                <a:gridCol w="1439984"/>
              </a:tblGrid>
              <a:tr h="418856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Total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Processed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Duplicated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Ambiguous</a:t>
                      </a:r>
                      <a:endParaRPr lang="en-US" sz="1600" dirty="0"/>
                    </a:p>
                  </a:txBody>
                  <a:tcPr anchor="ctr"/>
                </a:tc>
              </a:tr>
              <a:tr h="418856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Build 54 </a:t>
                      </a:r>
                      <a:r>
                        <a:rPr lang="en-US" sz="1600" dirty="0" smtClean="0"/>
                        <a:t>WS201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1198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538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508(153)</a:t>
                      </a:r>
                      <a:endParaRPr lang="en-US" sz="1600" dirty="0"/>
                    </a:p>
                  </a:txBody>
                  <a:tcPr anchor="ctr"/>
                </a:tc>
              </a:tr>
              <a:tr h="418856">
                <a:tc>
                  <a:txBody>
                    <a:bodyPr/>
                    <a:lstStyle/>
                    <a:p>
                      <a:r>
                        <a:rPr lang="en-US" sz="1600" b="1" baseline="0" dirty="0" smtClean="0"/>
                        <a:t>Build 66 </a:t>
                      </a:r>
                      <a:r>
                        <a:rPr lang="en-US" sz="1600" b="1" dirty="0" smtClean="0"/>
                        <a:t>WS220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2267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313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719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1235</a:t>
                      </a:r>
                      <a:endParaRPr lang="en-US" sz="1600" b="1" dirty="0"/>
                    </a:p>
                  </a:txBody>
                  <a:tcPr anchor="ctr"/>
                </a:tc>
              </a:tr>
              <a:tr h="4188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Build 67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WS230</a:t>
                      </a:r>
                      <a:endParaRPr lang="en-US" sz="1600" dirty="0"/>
                    </a:p>
                  </a:txBody>
                  <a:tcPr anchor="ctr">
                    <a:lnB w="381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2290</a:t>
                      </a:r>
                      <a:endParaRPr lang="en-US" sz="1600" dirty="0"/>
                    </a:p>
                  </a:txBody>
                  <a:tcPr anchor="ctr">
                    <a:lnB w="381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320</a:t>
                      </a:r>
                      <a:endParaRPr lang="en-US" sz="1600" dirty="0"/>
                    </a:p>
                  </a:txBody>
                  <a:tcPr anchor="ctr">
                    <a:lnB w="381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722</a:t>
                      </a:r>
                      <a:endParaRPr lang="en-US" sz="1600" dirty="0"/>
                    </a:p>
                  </a:txBody>
                  <a:tcPr anchor="ctr">
                    <a:lnB w="381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1248</a:t>
                      </a:r>
                      <a:endParaRPr lang="en-US" sz="1600" dirty="0"/>
                    </a:p>
                  </a:txBody>
                  <a:tcPr anchor="ctr">
                    <a:lnB w="381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WormBase</a:t>
                      </a:r>
                      <a:r>
                        <a:rPr lang="en-US" sz="1600" baseline="0" dirty="0" smtClean="0"/>
                        <a:t> 220</a:t>
                      </a:r>
                    </a:p>
                  </a:txBody>
                  <a:tcPr anchor="ctr">
                    <a:lnT w="381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1441</a:t>
                      </a:r>
                      <a:endParaRPr lang="en-US" sz="1600" dirty="0"/>
                    </a:p>
                  </a:txBody>
                  <a:tcPr anchor="ctr">
                    <a:lnT w="381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>
                    <a:lnT w="381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anchor="ctr">
                    <a:lnT w="381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>
                    <a:lnT w="381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Intersection 80%</a:t>
                      </a:r>
                      <a:endParaRPr 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1014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405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326816"/>
              </p:ext>
            </p:extLst>
          </p:nvPr>
        </p:nvGraphicFramePr>
        <p:xfrm>
          <a:off x="722923" y="4040814"/>
          <a:ext cx="7199921" cy="2094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27385"/>
                <a:gridCol w="652584"/>
                <a:gridCol w="1439984"/>
                <a:gridCol w="1439984"/>
                <a:gridCol w="1439984"/>
              </a:tblGrid>
              <a:tr h="418856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Total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Processed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Duplicated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Ambiguous</a:t>
                      </a:r>
                      <a:endParaRPr lang="en-US" sz="1600" dirty="0"/>
                    </a:p>
                  </a:txBody>
                  <a:tcPr anchor="ctr"/>
                </a:tc>
              </a:tr>
              <a:tr h="418856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Build 61 </a:t>
                      </a:r>
                      <a:r>
                        <a:rPr lang="en-US" sz="1600" baseline="0" dirty="0" err="1" smtClean="0"/>
                        <a:t>FlyBase</a:t>
                      </a:r>
                      <a:r>
                        <a:rPr lang="en-US" sz="1600" baseline="0" dirty="0" smtClean="0"/>
                        <a:t> 5.25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529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315</a:t>
                      </a:r>
                      <a:endParaRPr lang="en-US" sz="1600" dirty="0"/>
                    </a:p>
                  </a:txBody>
                  <a:tcPr anchor="ctr"/>
                </a:tc>
              </a:tr>
              <a:tr h="418856">
                <a:tc>
                  <a:txBody>
                    <a:bodyPr/>
                    <a:lstStyle/>
                    <a:p>
                      <a:r>
                        <a:rPr lang="en-US" sz="1600" b="1" baseline="0" dirty="0" smtClean="0"/>
                        <a:t>Build 67 </a:t>
                      </a:r>
                      <a:r>
                        <a:rPr lang="en-US" sz="1600" b="1" baseline="0" dirty="0" err="1" smtClean="0"/>
                        <a:t>FlyBase</a:t>
                      </a:r>
                      <a:r>
                        <a:rPr lang="en-US" sz="1600" b="1" baseline="0" dirty="0" smtClean="0"/>
                        <a:t> 5.39</a:t>
                      </a:r>
                      <a:endParaRPr lang="en-US" sz="1600" b="1" dirty="0"/>
                    </a:p>
                  </a:txBody>
                  <a:tcPr anchor="ctr">
                    <a:lnB w="38100" cap="flat" cmpd="sng" algn="ctr">
                      <a:solidFill>
                        <a:srgbClr val="FF66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312</a:t>
                      </a:r>
                      <a:endParaRPr lang="en-US" sz="1600" b="1" dirty="0"/>
                    </a:p>
                  </a:txBody>
                  <a:tcPr anchor="ctr">
                    <a:lnB w="38100" cap="flat" cmpd="sng" algn="ctr">
                      <a:solidFill>
                        <a:srgbClr val="FF66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46</a:t>
                      </a:r>
                      <a:endParaRPr lang="en-US" sz="1600" b="1" dirty="0"/>
                    </a:p>
                  </a:txBody>
                  <a:tcPr anchor="ctr">
                    <a:lnB w="38100" cap="flat" cmpd="sng" algn="ctr">
                      <a:solidFill>
                        <a:srgbClr val="FF66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75</a:t>
                      </a:r>
                      <a:endParaRPr lang="en-US" sz="1600" b="1" dirty="0"/>
                    </a:p>
                  </a:txBody>
                  <a:tcPr anchor="ctr">
                    <a:lnB w="38100" cap="flat" cmpd="sng" algn="ctr">
                      <a:solidFill>
                        <a:srgbClr val="FF66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191</a:t>
                      </a:r>
                      <a:endParaRPr lang="en-US" sz="1600" b="1" dirty="0"/>
                    </a:p>
                  </a:txBody>
                  <a:tcPr anchor="ctr">
                    <a:lnB w="38100" cap="flat" cmpd="sng" algn="ctr">
                      <a:solidFill>
                        <a:srgbClr val="FF66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85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FlyBase</a:t>
                      </a:r>
                      <a:r>
                        <a:rPr lang="en-US" sz="1600" dirty="0" smtClean="0"/>
                        <a:t> 5.39</a:t>
                      </a:r>
                      <a:endParaRPr lang="en-US" sz="1600" dirty="0"/>
                    </a:p>
                  </a:txBody>
                  <a:tcPr anchor="ctr">
                    <a:lnT w="38100" cap="flat" cmpd="sng" algn="ctr">
                      <a:solidFill>
                        <a:srgbClr val="FF66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170</a:t>
                      </a:r>
                      <a:endParaRPr lang="en-US" sz="1600" dirty="0"/>
                    </a:p>
                  </a:txBody>
                  <a:tcPr anchor="ctr">
                    <a:lnT w="38100" cap="flat" cmpd="sng" algn="ctr">
                      <a:solidFill>
                        <a:srgbClr val="FF66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T w="38100" cap="flat" cmpd="sng" algn="ctr">
                      <a:solidFill>
                        <a:srgbClr val="FF66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T w="38100" cap="flat" cmpd="sng" algn="ctr">
                      <a:solidFill>
                        <a:srgbClr val="FF66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T w="38100" cap="flat" cmpd="sng" algn="ctr">
                      <a:solidFill>
                        <a:srgbClr val="FF66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18856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Intersection 80%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49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705" b="98485" l="2188" r="98750">
                        <a14:foregroundMark x1="55937" y1="57765" x2="55937" y2="57765"/>
                        <a14:foregroundMark x1="55937" y1="57765" x2="55937" y2="5776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47609" y="1328614"/>
            <a:ext cx="575092" cy="35099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1553606" y="4027827"/>
            <a:ext cx="443926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901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 Chromosome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14F4-43ED-7848-BB7B-2C5592BCB333}" type="datetime1">
              <a:rPr lang="en-GB" smtClean="0"/>
              <a:t>17/07/2012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4136-90D4-964A-B8F6-287665119867}" type="slidenum">
              <a:rPr lang="en-US" smtClean="0"/>
              <a:t>3</a:t>
            </a:fld>
            <a:endParaRPr lang="en-US"/>
          </a:p>
        </p:txBody>
      </p:sp>
      <p:pic>
        <p:nvPicPr>
          <p:cNvPr id="10" name="Picture 9" descr="Fly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" y="1417638"/>
            <a:ext cx="5158153" cy="3868615"/>
          </a:xfrm>
          <a:prstGeom prst="rect">
            <a:avLst/>
          </a:prstGeom>
        </p:spPr>
      </p:pic>
      <p:pic>
        <p:nvPicPr>
          <p:cNvPr id="11" name="Picture 10" descr="worm.stats.pdg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536" y="3634151"/>
            <a:ext cx="4298464" cy="322384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44230" y="5177692"/>
            <a:ext cx="33899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FLY:</a:t>
            </a:r>
          </a:p>
          <a:p>
            <a:r>
              <a:rPr lang="en-US" dirty="0">
                <a:latin typeface="Helvetica"/>
                <a:cs typeface="Helvetica"/>
              </a:rPr>
              <a:t>	</a:t>
            </a:r>
            <a:r>
              <a:rPr lang="en-US" dirty="0" smtClean="0">
                <a:latin typeface="Helvetica"/>
                <a:cs typeface="Helvetica"/>
              </a:rPr>
              <a:t>- all </a:t>
            </a:r>
            <a:r>
              <a:rPr lang="en-US" dirty="0" err="1" smtClean="0">
                <a:latin typeface="Helvetica"/>
                <a:cs typeface="Helvetica"/>
              </a:rPr>
              <a:t>pseudogenes</a:t>
            </a:r>
            <a:r>
              <a:rPr lang="en-US" dirty="0" smtClean="0">
                <a:latin typeface="Helvetica"/>
                <a:cs typeface="Helvetica"/>
              </a:rPr>
              <a:t> in known 	chromosomes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96877" y="2282092"/>
            <a:ext cx="33899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Worm:</a:t>
            </a:r>
          </a:p>
          <a:p>
            <a:r>
              <a:rPr lang="en-US" dirty="0">
                <a:latin typeface="Helvetica"/>
                <a:cs typeface="Helvetica"/>
              </a:rPr>
              <a:t>	</a:t>
            </a:r>
            <a:r>
              <a:rPr lang="en-US" dirty="0" smtClean="0">
                <a:latin typeface="Helvetica"/>
                <a:cs typeface="Helvetica"/>
              </a:rPr>
              <a:t>- uniform distribution of 	</a:t>
            </a:r>
            <a:r>
              <a:rPr lang="en-US" dirty="0" err="1" smtClean="0">
                <a:latin typeface="Helvetica"/>
                <a:cs typeface="Helvetica"/>
              </a:rPr>
              <a:t>pseudogene</a:t>
            </a:r>
            <a:r>
              <a:rPr lang="en-US" dirty="0" smtClean="0">
                <a:latin typeface="Helvetica"/>
                <a:cs typeface="Helvetica"/>
              </a:rPr>
              <a:t> types among 	the chromosomes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957558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Transcription Factor – Fly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14F4-43ED-7848-BB7B-2C5592BCB333}" type="datetime1">
              <a:rPr lang="en-GB" smtClean="0"/>
              <a:t>17/07/2012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4136-90D4-964A-B8F6-287665119867}" type="slidenum">
              <a:rPr lang="en-US" smtClean="0"/>
              <a:t>4</a:t>
            </a:fld>
            <a:endParaRPr lang="en-US"/>
          </a:p>
        </p:txBody>
      </p:sp>
      <p:pic>
        <p:nvPicPr>
          <p:cNvPr id="11" name="Content Placeholder 10" descr="Duplicated.pdf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71" t="1363" b="-2598"/>
          <a:stretch/>
        </p:blipFill>
        <p:spPr>
          <a:xfrm>
            <a:off x="0" y="3267374"/>
            <a:ext cx="3517293" cy="3079207"/>
          </a:xfrm>
        </p:spPr>
      </p:pic>
      <p:pic>
        <p:nvPicPr>
          <p:cNvPr id="12" name="Content Placeholder 11" descr="ProcessedFly.pdf"/>
          <p:cNvPicPr>
            <a:picLocks noGrp="1" noChangeAspect="1"/>
          </p:cNvPicPr>
          <p:nvPr>
            <p:ph sz="quarter" idx="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7" t="1290" r="1" b="-1030"/>
          <a:stretch/>
        </p:blipFill>
        <p:spPr>
          <a:xfrm>
            <a:off x="2899409" y="3277143"/>
            <a:ext cx="3501480" cy="3079207"/>
          </a:xfrm>
        </p:spPr>
      </p:pic>
      <p:pic>
        <p:nvPicPr>
          <p:cNvPr id="13" name="Picture 12" descr="Frag.pdf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21" t="1285" r="15890"/>
          <a:stretch/>
        </p:blipFill>
        <p:spPr>
          <a:xfrm>
            <a:off x="5827239" y="3270372"/>
            <a:ext cx="2859561" cy="299501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74077" y="2878504"/>
            <a:ext cx="1916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Duplicated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278554" y="2878504"/>
            <a:ext cx="1916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Processed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779477" y="2846238"/>
            <a:ext cx="1916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Ambiguous</a:t>
            </a:r>
            <a:endParaRPr lang="en-US" dirty="0"/>
          </a:p>
        </p:txBody>
      </p:sp>
      <p:pic>
        <p:nvPicPr>
          <p:cNvPr id="17" name="Picture 16" descr="Frag.pdf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52" t="1285" r="-1"/>
          <a:stretch/>
        </p:blipFill>
        <p:spPr>
          <a:xfrm>
            <a:off x="8613102" y="3267374"/>
            <a:ext cx="560205" cy="2995012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713153" y="1535968"/>
            <a:ext cx="71999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36 Transcription factor in 2kb upstream of </a:t>
            </a:r>
            <a:r>
              <a:rPr lang="en-US" dirty="0" err="1" smtClean="0"/>
              <a:t>pseudogene</a:t>
            </a:r>
            <a:r>
              <a:rPr lang="en-US" dirty="0" smtClean="0"/>
              <a:t> start site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TFBS selected compatible with </a:t>
            </a:r>
            <a:r>
              <a:rPr lang="en-US" dirty="0" err="1" smtClean="0"/>
              <a:t>Flybase</a:t>
            </a:r>
            <a:r>
              <a:rPr lang="en-US" dirty="0" smtClean="0"/>
              <a:t> release 5:32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Source: Chip-Chip &amp; Chip-</a:t>
            </a:r>
            <a:r>
              <a:rPr lang="en-US" dirty="0" err="1" smtClean="0"/>
              <a:t>Seq</a:t>
            </a:r>
            <a:r>
              <a:rPr lang="en-US" dirty="0" smtClean="0"/>
              <a:t> 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234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Transcription Factor – Worm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14F4-43ED-7848-BB7B-2C5592BCB333}" type="datetime1">
              <a:rPr lang="en-GB" smtClean="0"/>
              <a:t>17/07/2012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4136-90D4-964A-B8F6-287665119867}" type="slidenum">
              <a:rPr lang="en-US" smtClean="0"/>
              <a:t>5</a:t>
            </a:fld>
            <a:endParaRPr lang="en-US"/>
          </a:p>
        </p:txBody>
      </p:sp>
      <p:pic>
        <p:nvPicPr>
          <p:cNvPr id="13" name="Content Placeholder 12" descr="rprocessed.pdf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050" b="-7050"/>
          <a:stretch>
            <a:fillRect/>
          </a:stretch>
        </p:blipFill>
        <p:spPr/>
      </p:pic>
      <p:sp>
        <p:nvSpPr>
          <p:cNvPr id="15" name="TextBox 14"/>
          <p:cNvSpPr txBox="1"/>
          <p:nvPr/>
        </p:nvSpPr>
        <p:spPr>
          <a:xfrm>
            <a:off x="713153" y="1417638"/>
            <a:ext cx="71999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47 (/91) Transcription factor in 2kb upstream of </a:t>
            </a:r>
            <a:r>
              <a:rPr lang="en-US" dirty="0" err="1" smtClean="0"/>
              <a:t>pseudogene</a:t>
            </a:r>
            <a:r>
              <a:rPr lang="en-US" dirty="0" smtClean="0"/>
              <a:t> start site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TFBS from WS220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Source: Chip-</a:t>
            </a:r>
            <a:r>
              <a:rPr lang="en-US" dirty="0" err="1" smtClean="0"/>
              <a:t>seq</a:t>
            </a:r>
            <a:endParaRPr lang="en-US" dirty="0"/>
          </a:p>
        </p:txBody>
      </p:sp>
      <p:pic>
        <p:nvPicPr>
          <p:cNvPr id="16" name="Content Placeholder 13" descr="Duplicated.worm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49" t="76963" r="-3953"/>
          <a:stretch/>
        </p:blipFill>
        <p:spPr>
          <a:xfrm>
            <a:off x="693615" y="5475258"/>
            <a:ext cx="3656623" cy="1074769"/>
          </a:xfrm>
          <a:prstGeom prst="rect">
            <a:avLst/>
          </a:prstGeom>
        </p:spPr>
      </p:pic>
      <p:pic>
        <p:nvPicPr>
          <p:cNvPr id="18" name="Content Placeholder 17" descr="Processed.worm.pdf"/>
          <p:cNvPicPr>
            <a:picLocks noGrp="1" noChangeAspect="1"/>
          </p:cNvPicPr>
          <p:nvPr>
            <p:ph sz="quarter" idx="4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8" t="-2233" b="-7027"/>
          <a:stretch/>
        </p:blipFill>
        <p:spPr>
          <a:xfrm>
            <a:off x="4943231" y="2340967"/>
            <a:ext cx="3743569" cy="3785195"/>
          </a:xfrm>
        </p:spPr>
      </p:pic>
      <p:pic>
        <p:nvPicPr>
          <p:cNvPr id="19" name="Content Placeholder 13" descr="Duplicated.worm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49" t="76963" r="-3953"/>
          <a:stretch/>
        </p:blipFill>
        <p:spPr>
          <a:xfrm>
            <a:off x="4982307" y="5475258"/>
            <a:ext cx="3656623" cy="107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649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Transcription Factor – Human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Gm12878 and H1hesc to mimic the evolutionary stages from Worm and Fly</a:t>
            </a:r>
          </a:p>
          <a:p>
            <a:r>
              <a:rPr lang="en-US" dirty="0" smtClean="0"/>
              <a:t>Three way comparison</a:t>
            </a:r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14F4-43ED-7848-BB7B-2C5592BCB333}" type="datetime1">
              <a:rPr lang="en-GB" smtClean="0"/>
              <a:t>17/07/2012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4136-90D4-964A-B8F6-2876651198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649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Embryo </a:t>
            </a:r>
            <a:r>
              <a:rPr lang="en-US" dirty="0" err="1" smtClean="0"/>
              <a:t>vs</a:t>
            </a:r>
            <a:r>
              <a:rPr lang="en-US" dirty="0" smtClean="0"/>
              <a:t> Adult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Comparison Early Stage </a:t>
            </a:r>
            <a:r>
              <a:rPr lang="en-US" dirty="0" err="1" smtClean="0"/>
              <a:t>vs</a:t>
            </a:r>
            <a:r>
              <a:rPr lang="en-US" dirty="0" smtClean="0"/>
              <a:t> Adult for worm and fly with H1hesc </a:t>
            </a:r>
            <a:r>
              <a:rPr lang="en-US" dirty="0" err="1" smtClean="0"/>
              <a:t>vs</a:t>
            </a:r>
            <a:r>
              <a:rPr lang="en-US" dirty="0" smtClean="0"/>
              <a:t> GM12878 for Human for processed, duplicated and ambiguous </a:t>
            </a:r>
            <a:r>
              <a:rPr lang="en-US" dirty="0" err="1" smtClean="0"/>
              <a:t>pseudogenes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14F4-43ED-7848-BB7B-2C5592BCB333}" type="datetime1">
              <a:rPr lang="en-GB" smtClean="0"/>
              <a:t>16/07/2012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4136-90D4-964A-B8F6-2876651198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83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8682</TotalTime>
  <Words>206</Words>
  <Application>Microsoft Macintosh PowerPoint</Application>
  <PresentationFormat>On-screen Show (4:3)</PresentationFormat>
  <Paragraphs>86</Paragraphs>
  <Slides>7</Slides>
  <Notes>1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Human, Worm, and Fly Pseudogens</vt:lpstr>
      <vt:lpstr>PseudoPipe</vt:lpstr>
      <vt:lpstr>per Chromosome</vt:lpstr>
      <vt:lpstr>Transcription Factor – Fly</vt:lpstr>
      <vt:lpstr>Transcription Factor – Worm</vt:lpstr>
      <vt:lpstr>Transcription Factor – Human</vt:lpstr>
      <vt:lpstr>Embryo vs Adult</vt:lpstr>
    </vt:vector>
  </TitlesOfParts>
  <Company>Molecular Biophysics and Biochemistry 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Pseudogenes</dc:title>
  <dc:creator>Cristina Sisu</dc:creator>
  <cp:lastModifiedBy>Cristina Sisu</cp:lastModifiedBy>
  <cp:revision>79</cp:revision>
  <dcterms:created xsi:type="dcterms:W3CDTF">2012-06-17T15:58:23Z</dcterms:created>
  <dcterms:modified xsi:type="dcterms:W3CDTF">2012-07-17T16:27:42Z</dcterms:modified>
</cp:coreProperties>
</file>