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9" r:id="rId6"/>
    <p:sldId id="262" r:id="rId7"/>
    <p:sldId id="270" r:id="rId8"/>
    <p:sldId id="271" r:id="rId9"/>
    <p:sldId id="272" r:id="rId10"/>
    <p:sldId id="273" r:id="rId11"/>
    <p:sldId id="264" r:id="rId12"/>
    <p:sldId id="265" r:id="rId13"/>
    <p:sldId id="266" r:id="rId14"/>
    <p:sldId id="267" r:id="rId15"/>
    <p:sldId id="268" r:id="rId16"/>
    <p:sldId id="274" r:id="rId17"/>
    <p:sldId id="276" r:id="rId18"/>
    <p:sldId id="257" r:id="rId19"/>
    <p:sldId id="282" r:id="rId20"/>
    <p:sldId id="275" r:id="rId21"/>
    <p:sldId id="278" r:id="rId22"/>
    <p:sldId id="277" r:id="rId23"/>
    <p:sldId id="279" r:id="rId24"/>
    <p:sldId id="280" r:id="rId25"/>
    <p:sldId id="283" r:id="rId26"/>
    <p:sldId id="284" r:id="rId27"/>
    <p:sldId id="285"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4660"/>
  </p:normalViewPr>
  <p:slideViewPr>
    <p:cSldViewPr snapToGrid="0" snapToObjects="1">
      <p:cViewPr>
        <p:scale>
          <a:sx n="100" d="100"/>
          <a:sy n="100" d="100"/>
        </p:scale>
        <p:origin x="-1320"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C382E-C243-504A-9E18-377A2074798F}" type="datetime1">
              <a:rPr lang="en-US" smtClean="0"/>
              <a:t>7/16/12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866D32-3A15-264E-8FE8-187012C1232A}" type="slidenum">
              <a:rPr lang="en-US" smtClean="0"/>
              <a:t>‹#›</a:t>
            </a:fld>
            <a:endParaRPr lang="en-US"/>
          </a:p>
        </p:txBody>
      </p:sp>
    </p:spTree>
    <p:extLst>
      <p:ext uri="{BB962C8B-B14F-4D97-AF65-F5344CB8AC3E}">
        <p14:creationId xmlns:p14="http://schemas.microsoft.com/office/powerpoint/2010/main" val="2136990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6C094-7805-0240-8DA2-194704E908BB}" type="datetime1">
              <a:rPr lang="en-US" smtClean="0"/>
              <a:t>7/16/12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E13C7-95AF-0947-AFF5-80E182ECDE8B}" type="slidenum">
              <a:rPr lang="en-US" smtClean="0"/>
              <a:t>‹#›</a:t>
            </a:fld>
            <a:endParaRPr lang="en-US"/>
          </a:p>
        </p:txBody>
      </p:sp>
    </p:spTree>
    <p:extLst>
      <p:ext uri="{BB962C8B-B14F-4D97-AF65-F5344CB8AC3E}">
        <p14:creationId xmlns:p14="http://schemas.microsoft.com/office/powerpoint/2010/main" val="39588170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Co-expression network</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1</a:t>
            </a:fld>
            <a:endParaRPr lang="en-US"/>
          </a:p>
        </p:txBody>
      </p:sp>
    </p:spTree>
    <p:extLst>
      <p:ext uri="{BB962C8B-B14F-4D97-AF65-F5344CB8AC3E}">
        <p14:creationId xmlns:p14="http://schemas.microsoft.com/office/powerpoint/2010/main" val="313873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Ensembl</a:t>
            </a:r>
            <a:r>
              <a:rPr lang="en-US" dirty="0" smtClean="0"/>
              <a:t> </a:t>
            </a:r>
            <a:r>
              <a:rPr lang="en-US" dirty="0" err="1" smtClean="0"/>
              <a:t>compara</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17</a:t>
            </a:fld>
            <a:endParaRPr lang="en-US"/>
          </a:p>
        </p:txBody>
      </p:sp>
    </p:spTree>
    <p:extLst>
      <p:ext uri="{BB962C8B-B14F-4D97-AF65-F5344CB8AC3E}">
        <p14:creationId xmlns:p14="http://schemas.microsoft.com/office/powerpoint/2010/main" val="332868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test reports</a:t>
            </a:r>
            <a:r>
              <a:rPr lang="en-US" baseline="0" dirty="0" smtClean="0"/>
              <a:t> 6 modules significantly clustered.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20</a:t>
            </a:fld>
            <a:endParaRPr lang="en-US"/>
          </a:p>
        </p:txBody>
      </p:sp>
    </p:spTree>
    <p:extLst>
      <p:ext uri="{BB962C8B-B14F-4D97-AF65-F5344CB8AC3E}">
        <p14:creationId xmlns:p14="http://schemas.microsoft.com/office/powerpoint/2010/main" val="103038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first observed two centuries ago that many animal embryos converge on a similar form during development, only to diverge afterwards.</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22</a:t>
            </a:fld>
            <a:endParaRPr lang="en-US"/>
          </a:p>
        </p:txBody>
      </p:sp>
    </p:spTree>
    <p:extLst>
      <p:ext uri="{BB962C8B-B14F-4D97-AF65-F5344CB8AC3E}">
        <p14:creationId xmlns:p14="http://schemas.microsoft.com/office/powerpoint/2010/main" val="153139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Kalinka</a:t>
            </a:r>
            <a:r>
              <a:rPr lang="en-US" dirty="0" smtClean="0"/>
              <a:t>, </a:t>
            </a:r>
            <a:r>
              <a:rPr lang="en-US" dirty="0" err="1" smtClean="0"/>
              <a:t>Varga</a:t>
            </a:r>
            <a:r>
              <a:rPr lang="en-US" dirty="0" smtClean="0"/>
              <a:t> and colleagues directly tested the hourglass model by comparing genome-wide expression profiles across embryonic development in six species of Drosophila. By generating a DNA microarray time-course for over 3,000 orthologous genes, they show that variation in temporal gene expression across species is minimal at the </a:t>
            </a:r>
            <a:r>
              <a:rPr lang="en-US" dirty="0" err="1" smtClean="0"/>
              <a:t>phylotypic</a:t>
            </a:r>
            <a:r>
              <a:rPr lang="en-US" dirty="0" smtClean="0"/>
              <a:t> stage and is greater before and after that point. </a:t>
            </a:r>
            <a:r>
              <a:rPr lang="en-US" dirty="0" err="1" smtClean="0"/>
              <a:t>Modelling</a:t>
            </a:r>
            <a:r>
              <a:rPr lang="en-US" dirty="0" smtClean="0"/>
              <a:t> suggests that this pattern is best explained by selective constraint, which seems to be strongest at the </a:t>
            </a:r>
            <a:r>
              <a:rPr lang="en-US" dirty="0" err="1" smtClean="0"/>
              <a:t>phylotypic</a:t>
            </a:r>
            <a:r>
              <a:rPr lang="en-US" dirty="0" smtClean="0"/>
              <a:t> stage. The genes whose expression follows the hourglass pattern are also most likely to be involved in core developmental processes.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23</a:t>
            </a:fld>
            <a:endParaRPr lang="en-US"/>
          </a:p>
        </p:txBody>
      </p:sp>
    </p:spTree>
    <p:extLst>
      <p:ext uri="{BB962C8B-B14F-4D97-AF65-F5344CB8AC3E}">
        <p14:creationId xmlns:p14="http://schemas.microsoft.com/office/powerpoint/2010/main" val="420904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used a previously described approach known as '</a:t>
            </a:r>
            <a:r>
              <a:rPr lang="en-US" dirty="0" err="1" smtClean="0"/>
              <a:t>phylostratigraphy</a:t>
            </a:r>
            <a:r>
              <a:rPr lang="en-US" dirty="0" smtClean="0"/>
              <a:t>' to divide the genome into gene classes, each of which encompasses genes that have evolved at a distinct evolutionary stage (for example, a set of genes might be common to all cells, to all animals or to all chordates). By overlaying this gene classification on the developmental transcriptome of </a:t>
            </a:r>
            <a:r>
              <a:rPr lang="en-US" dirty="0" err="1" smtClean="0"/>
              <a:t>zebrafish</a:t>
            </a:r>
            <a:r>
              <a:rPr lang="en-US" dirty="0" smtClean="0"/>
              <a:t> (</a:t>
            </a:r>
            <a:r>
              <a:rPr lang="en-US" dirty="0" err="1" smtClean="0"/>
              <a:t>Danio</a:t>
            </a:r>
            <a:r>
              <a:rPr lang="en-US" dirty="0" smtClean="0"/>
              <a:t> </a:t>
            </a:r>
            <a:r>
              <a:rPr lang="en-US" dirty="0" err="1" smtClean="0"/>
              <a:t>rerio</a:t>
            </a:r>
            <a:r>
              <a:rPr lang="en-US" dirty="0" smtClean="0"/>
              <a:t>), they showed that genes that are expressed at the </a:t>
            </a:r>
            <a:r>
              <a:rPr lang="en-US" dirty="0" err="1" smtClean="0"/>
              <a:t>phylotypic</a:t>
            </a:r>
            <a:r>
              <a:rPr lang="en-US" dirty="0" smtClean="0"/>
              <a:t> stage belong to the oldest and most conserved set; by contrast, genes expressed earlier or later are more likely to belong to more newly evolved gene sets. A similar pattern was also seen in published data from Drosophila melanogaster, Anopheles </a:t>
            </a:r>
            <a:r>
              <a:rPr lang="en-US" dirty="0" err="1" smtClean="0"/>
              <a:t>gambiae</a:t>
            </a:r>
            <a:r>
              <a:rPr lang="en-US" dirty="0" smtClean="0"/>
              <a:t> and </a:t>
            </a:r>
            <a:r>
              <a:rPr lang="en-US" dirty="0" err="1" smtClean="0"/>
              <a:t>Caenorhabditis</a:t>
            </a:r>
            <a:r>
              <a:rPr lang="en-US" dirty="0" smtClean="0"/>
              <a:t> </a:t>
            </a:r>
            <a:r>
              <a:rPr lang="en-US" dirty="0" err="1" smtClean="0"/>
              <a:t>elegans</a:t>
            </a:r>
            <a:r>
              <a:rPr lang="en-US" dirty="0" smtClean="0"/>
              <a:t>.</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24</a:t>
            </a:fld>
            <a:endParaRPr lang="en-US"/>
          </a:p>
        </p:txBody>
      </p:sp>
    </p:spTree>
    <p:extLst>
      <p:ext uri="{BB962C8B-B14F-4D97-AF65-F5344CB8AC3E}">
        <p14:creationId xmlns:p14="http://schemas.microsoft.com/office/powerpoint/2010/main" val="58777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coverage, 5 cell</a:t>
            </a:r>
            <a:r>
              <a:rPr lang="en-US" baseline="0" dirty="0" smtClean="0"/>
              <a:t> types. Swarmer (with a flagellum), stalked (with a stalk), early pre-division, pre-division, and late pre-division. Each cell types with 3 biological replicates</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2</a:t>
            </a:fld>
            <a:endParaRPr lang="en-US"/>
          </a:p>
        </p:txBody>
      </p:sp>
    </p:spTree>
    <p:extLst>
      <p:ext uri="{BB962C8B-B14F-4D97-AF65-F5344CB8AC3E}">
        <p14:creationId xmlns:p14="http://schemas.microsoft.com/office/powerpoint/2010/main" val="72051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Sulfate metabolism genes.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3</a:t>
            </a:fld>
            <a:endParaRPr lang="en-US"/>
          </a:p>
        </p:txBody>
      </p:sp>
    </p:spTree>
    <p:extLst>
      <p:ext uri="{BB962C8B-B14F-4D97-AF65-F5344CB8AC3E}">
        <p14:creationId xmlns:p14="http://schemas.microsoft.com/office/powerpoint/2010/main" val="397251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Sulfate metabolism genes.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4</a:t>
            </a:fld>
            <a:endParaRPr lang="en-US"/>
          </a:p>
        </p:txBody>
      </p:sp>
    </p:spTree>
    <p:extLst>
      <p:ext uri="{BB962C8B-B14F-4D97-AF65-F5344CB8AC3E}">
        <p14:creationId xmlns:p14="http://schemas.microsoft.com/office/powerpoint/2010/main" val="397251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 has one quantitative</a:t>
            </a:r>
            <a:r>
              <a:rPr lang="en-US" baseline="0" dirty="0" smtClean="0"/>
              <a:t> </a:t>
            </a:r>
            <a:r>
              <a:rPr lang="en-US" dirty="0" smtClean="0"/>
              <a:t>feature,</a:t>
            </a:r>
            <a:r>
              <a:rPr lang="en-US" baseline="0" dirty="0" smtClean="0"/>
              <a:t> how many </a:t>
            </a:r>
            <a:r>
              <a:rPr lang="en-US" baseline="0" dirty="0" err="1" smtClean="0"/>
              <a:t>orthlogs</a:t>
            </a:r>
            <a:r>
              <a:rPr lang="en-US" baseline="0" dirty="0" smtClean="0"/>
              <a:t> identified from the evenly selected species.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5</a:t>
            </a:fld>
            <a:endParaRPr lang="en-US"/>
          </a:p>
        </p:txBody>
      </p:sp>
    </p:spTree>
    <p:extLst>
      <p:ext uri="{BB962C8B-B14F-4D97-AF65-F5344CB8AC3E}">
        <p14:creationId xmlns:p14="http://schemas.microsoft.com/office/powerpoint/2010/main" val="348184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observed </a:t>
            </a:r>
            <a:r>
              <a:rPr lang="en-US" baseline="0" dirty="0" err="1" smtClean="0"/>
              <a:t>ss</a:t>
            </a:r>
            <a:r>
              <a:rPr lang="en-US" baseline="0" dirty="0" smtClean="0"/>
              <a:t> genes also have highly expressed genes. Of course, statistic test will say persistent genes have </a:t>
            </a:r>
            <a:r>
              <a:rPr lang="en-US" dirty="0" smtClean="0"/>
              <a:t>have</a:t>
            </a:r>
            <a:r>
              <a:rPr lang="en-US" baseline="0" dirty="0" smtClean="0"/>
              <a:t> more highly expressed genes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7</a:t>
            </a:fld>
            <a:endParaRPr lang="en-US"/>
          </a:p>
        </p:txBody>
      </p:sp>
    </p:spTree>
    <p:extLst>
      <p:ext uri="{BB962C8B-B14F-4D97-AF65-F5344CB8AC3E}">
        <p14:creationId xmlns:p14="http://schemas.microsoft.com/office/powerpoint/2010/main" val="115675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pool of all modules.</a:t>
            </a:r>
            <a:r>
              <a:rPr lang="en-US" baseline="0" dirty="0" smtClean="0"/>
              <a:t> </a:t>
            </a:r>
          </a:p>
          <a:p>
            <a:r>
              <a:rPr lang="en-US" baseline="0" dirty="0" smtClean="0"/>
              <a:t>What does the fact persistent genes have high mm value mean? That means persistent genes are more likely to have similar expression profiles. And they are widely conserved in most species. So the modules containing such persistent genes are likely to be ancestral modules. that is, the genes functions are coupled in the early stages during evolution. </a:t>
            </a:r>
          </a:p>
          <a:p>
            <a:endParaRPr lang="en-US" baseline="0" dirty="0" smtClean="0"/>
          </a:p>
          <a:p>
            <a:r>
              <a:rPr lang="en-US" baseline="0" dirty="0" smtClean="0"/>
              <a:t>Also point out SS genes have high membership genes as well.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8</a:t>
            </a:fld>
            <a:endParaRPr lang="en-US"/>
          </a:p>
        </p:txBody>
      </p:sp>
    </p:spTree>
    <p:extLst>
      <p:ext uri="{BB962C8B-B14F-4D97-AF65-F5344CB8AC3E}">
        <p14:creationId xmlns:p14="http://schemas.microsoft.com/office/powerpoint/2010/main" val="74727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pairwise</a:t>
            </a:r>
            <a:r>
              <a:rPr lang="en-US" baseline="0" dirty="0" smtClean="0"/>
              <a:t> distance: </a:t>
            </a:r>
            <a:r>
              <a:rPr lang="en-US" sz="1200" b="0" i="0" u="none" strike="noStrike" kern="1200" baseline="0" dirty="0" smtClean="0">
                <a:solidFill>
                  <a:schemeClr val="tx1"/>
                </a:solidFill>
                <a:latin typeface="+mn-lt"/>
                <a:ea typeface="+mn-ea"/>
                <a:cs typeface="+mn-cs"/>
              </a:rPr>
              <a:t>'how closely related are the average pair of </a:t>
            </a:r>
            <a:r>
              <a:rPr lang="en-US" sz="1200" b="0" i="0" u="none" strike="noStrike" kern="1200" baseline="0" dirty="0" err="1" smtClean="0">
                <a:solidFill>
                  <a:schemeClr val="tx1"/>
                </a:solidFill>
                <a:latin typeface="+mn-lt"/>
                <a:ea typeface="+mn-ea"/>
                <a:cs typeface="+mn-cs"/>
              </a:rPr>
              <a:t>orthologs</a:t>
            </a:r>
            <a:r>
              <a:rPr lang="en-US" sz="1200" b="0" i="0" u="none" strike="noStrike" kern="1200" baseline="0" dirty="0" smtClean="0">
                <a:solidFill>
                  <a:schemeClr val="tx1"/>
                </a:solidFill>
                <a:latin typeface="+mn-lt"/>
                <a:ea typeface="+mn-ea"/>
                <a:cs typeface="+mn-cs"/>
              </a:rPr>
              <a:t> on the tree?” and relate the patterns we observe to what we'd expect under random/even distribution.</a:t>
            </a:r>
          </a:p>
          <a:p>
            <a:r>
              <a:rPr lang="en-US" sz="1200" b="0" i="0" u="none" strike="noStrike" kern="1200" baseline="0" dirty="0" smtClean="0">
                <a:solidFill>
                  <a:schemeClr val="tx1"/>
                </a:solidFill>
                <a:latin typeface="+mn-lt"/>
                <a:ea typeface="+mn-ea"/>
                <a:cs typeface="+mn-cs"/>
              </a:rPr>
              <a:t>MNTD the mean distance separating each </a:t>
            </a:r>
            <a:r>
              <a:rPr lang="en-US" sz="1200" b="0" i="0" u="none" strike="noStrike" kern="1200" baseline="0" dirty="0" err="1" smtClean="0">
                <a:solidFill>
                  <a:schemeClr val="tx1"/>
                </a:solidFill>
                <a:latin typeface="+mn-lt"/>
                <a:ea typeface="+mn-ea"/>
                <a:cs typeface="+mn-cs"/>
              </a:rPr>
              <a:t>orthologs</a:t>
            </a:r>
            <a:r>
              <a:rPr lang="en-US" sz="1200" b="0" i="0" u="none" strike="noStrike" kern="1200" baseline="0" dirty="0" smtClean="0">
                <a:solidFill>
                  <a:schemeClr val="tx1"/>
                </a:solidFill>
                <a:latin typeface="+mn-lt"/>
                <a:ea typeface="+mn-ea"/>
                <a:cs typeface="+mn-cs"/>
              </a:rPr>
              <a:t> on the tree from its closest relative.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MPD is able to capture the tree level clustering. It’s not sensitive to small number of “gaps” on the tree</a:t>
            </a:r>
          </a:p>
          <a:p>
            <a:r>
              <a:rPr lang="en-US" sz="1200" b="0" i="0" u="none" strike="noStrike" kern="1200" baseline="0" dirty="0" smtClean="0">
                <a:solidFill>
                  <a:schemeClr val="tx1"/>
                </a:solidFill>
                <a:latin typeface="+mn-lt"/>
                <a:ea typeface="+mn-ea"/>
                <a:cs typeface="+mn-cs"/>
              </a:rPr>
              <a:t>MNTD is more sensitive to the gaps.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11</a:t>
            </a:fld>
            <a:endParaRPr lang="en-US"/>
          </a:p>
        </p:txBody>
      </p:sp>
    </p:spTree>
    <p:extLst>
      <p:ext uri="{BB962C8B-B14F-4D97-AF65-F5344CB8AC3E}">
        <p14:creationId xmlns:p14="http://schemas.microsoft.com/office/powerpoint/2010/main" val="282794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different </a:t>
            </a:r>
            <a:r>
              <a:rPr lang="en-US" dirty="0" err="1" smtClean="0"/>
              <a:t>ortholog</a:t>
            </a:r>
            <a:r>
              <a:rPr lang="en-US" dirty="0" smtClean="0"/>
              <a:t> resources:</a:t>
            </a:r>
            <a:r>
              <a:rPr lang="en-US" baseline="0" dirty="0" smtClean="0"/>
              <a:t> and then examine their expression profiles are the same or not in worm and fly. </a:t>
            </a:r>
            <a:endParaRPr lang="en-US" dirty="0"/>
          </a:p>
        </p:txBody>
      </p:sp>
      <p:sp>
        <p:nvSpPr>
          <p:cNvPr id="4" name="Slide Number Placeholder 3"/>
          <p:cNvSpPr>
            <a:spLocks noGrp="1"/>
          </p:cNvSpPr>
          <p:nvPr>
            <p:ph type="sldNum" sz="quarter" idx="10"/>
          </p:nvPr>
        </p:nvSpPr>
        <p:spPr/>
        <p:txBody>
          <a:bodyPr/>
          <a:lstStyle/>
          <a:p>
            <a:fld id="{3B5E13C7-95AF-0947-AFF5-80E182ECDE8B}" type="slidenum">
              <a:rPr lang="en-US" smtClean="0"/>
              <a:t>16</a:t>
            </a:fld>
            <a:endParaRPr lang="en-US"/>
          </a:p>
        </p:txBody>
      </p:sp>
    </p:spTree>
    <p:extLst>
      <p:ext uri="{BB962C8B-B14F-4D97-AF65-F5344CB8AC3E}">
        <p14:creationId xmlns:p14="http://schemas.microsoft.com/office/powerpoint/2010/main" val="408989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B5EBC-DA24-2145-825A-F0D4E1E798B8}" type="datetime1">
              <a:rPr lang="en-US" smtClean="0"/>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277673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FAC9-ED10-314C-970A-F0AFC8BED5AD}" type="datetime1">
              <a:rPr lang="en-US" smtClean="0"/>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60644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1A741-53CA-FF44-BD39-B1CB04CA91B3}" type="datetime1">
              <a:rPr lang="en-US" smtClean="0"/>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312493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EC2C5-E148-D34E-89E4-9BABC4845EB3}" type="datetime1">
              <a:rPr lang="en-US" smtClean="0"/>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364967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D2D2D-63F8-F54D-9778-5C007E1154DE}" type="datetime1">
              <a:rPr lang="en-US" smtClean="0"/>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72652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D10EC-A16D-1640-A0E9-23D1103E41CF}" type="datetime1">
              <a:rPr lang="en-US" smtClean="0"/>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174867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A00D2-0429-0A4B-A48C-6C162E0E746C}" type="datetime1">
              <a:rPr lang="en-US" smtClean="0"/>
              <a:t>7/16/12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64341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3BFF2-5F01-894F-B09F-E5511870A911}" type="datetime1">
              <a:rPr lang="en-US" smtClean="0"/>
              <a:t>7/16/12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285379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78A2E-209A-2046-A476-56A6F4B458D6}" type="datetime1">
              <a:rPr lang="en-US" smtClean="0"/>
              <a:t>7/16/12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54572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C501E-76B5-5045-AB35-11956FE99F7F}" type="datetime1">
              <a:rPr lang="en-US" smtClean="0"/>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386763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C4B2-7E44-844F-BFF9-EC55DFE5DB43}" type="datetime1">
              <a:rPr lang="en-US" smtClean="0"/>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1D0BB-1411-1D4E-A68A-50B09EF934D9}" type="slidenum">
              <a:rPr lang="en-US" smtClean="0"/>
              <a:t>‹#›</a:t>
            </a:fld>
            <a:endParaRPr lang="en-US"/>
          </a:p>
        </p:txBody>
      </p:sp>
    </p:spTree>
    <p:extLst>
      <p:ext uri="{BB962C8B-B14F-4D97-AF65-F5344CB8AC3E}">
        <p14:creationId xmlns:p14="http://schemas.microsoft.com/office/powerpoint/2010/main" val="3941500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92892-3E2C-E242-AA80-4A612980C1EC}" type="datetime1">
              <a:rPr lang="en-US" smtClean="0"/>
              <a:t>7/16/12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D0BB-1411-1D4E-A68A-50B09EF934D9}" type="slidenum">
              <a:rPr lang="en-US" smtClean="0"/>
              <a:t>‹#›</a:t>
            </a:fld>
            <a:endParaRPr lang="en-US"/>
          </a:p>
        </p:txBody>
      </p:sp>
    </p:spTree>
    <p:extLst>
      <p:ext uri="{BB962C8B-B14F-4D97-AF65-F5344CB8AC3E}">
        <p14:creationId xmlns:p14="http://schemas.microsoft.com/office/powerpoint/2010/main" val="12101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465"/>
            <a:ext cx="7772400" cy="1470025"/>
          </a:xfrm>
        </p:spPr>
        <p:txBody>
          <a:bodyPr>
            <a:normAutofit/>
          </a:bodyPr>
          <a:lstStyle/>
          <a:p>
            <a:r>
              <a:rPr lang="en-US" dirty="0" smtClean="0"/>
              <a:t>Genes</a:t>
            </a:r>
            <a:r>
              <a:rPr lang="en-US" dirty="0"/>
              <a:t>:</a:t>
            </a:r>
            <a:r>
              <a:rPr lang="en-US" dirty="0" smtClean="0"/>
              <a:t> </a:t>
            </a:r>
            <a:r>
              <a:rPr lang="en-US" i="1" dirty="0" smtClean="0"/>
              <a:t>“Since the beginning of time, we are team players.”</a:t>
            </a:r>
            <a:endParaRPr lang="en-US" i="1" dirty="0"/>
          </a:p>
        </p:txBody>
      </p:sp>
      <p:sp>
        <p:nvSpPr>
          <p:cNvPr id="3" name="Subtitle 2"/>
          <p:cNvSpPr>
            <a:spLocks noGrp="1"/>
          </p:cNvSpPr>
          <p:nvPr>
            <p:ph type="subTitle" idx="1"/>
          </p:nvPr>
        </p:nvSpPr>
        <p:spPr/>
        <p:txBody>
          <a:bodyPr/>
          <a:lstStyle/>
          <a:p>
            <a:r>
              <a:rPr lang="en-US" dirty="0" smtClean="0"/>
              <a:t>Gang Fang</a:t>
            </a:r>
          </a:p>
          <a:p>
            <a:r>
              <a:rPr lang="en-US" dirty="0" smtClean="0"/>
              <a:t>Group Meeting July 17, 2022</a:t>
            </a:r>
            <a:endParaRPr lang="en-US" dirty="0"/>
          </a:p>
        </p:txBody>
      </p:sp>
    </p:spTree>
    <p:extLst>
      <p:ext uri="{BB962C8B-B14F-4D97-AF65-F5344CB8AC3E}">
        <p14:creationId xmlns:p14="http://schemas.microsoft.com/office/powerpoint/2010/main" val="17625217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425"/>
          </a:xfrm>
        </p:spPr>
        <p:txBody>
          <a:bodyPr>
            <a:noAutofit/>
          </a:bodyPr>
          <a:lstStyle/>
          <a:p>
            <a:r>
              <a:rPr lang="en-US" sz="3200" dirty="0" smtClean="0"/>
              <a:t>Persistence is not randomly distributed among the 76 modules</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9</a:t>
            </a:fld>
            <a:endParaRPr lang="en-US"/>
          </a:p>
        </p:txBody>
      </p:sp>
      <p:grpSp>
        <p:nvGrpSpPr>
          <p:cNvPr id="8" name="Group 7"/>
          <p:cNvGrpSpPr/>
          <p:nvPr/>
        </p:nvGrpSpPr>
        <p:grpSpPr>
          <a:xfrm>
            <a:off x="0" y="1151981"/>
            <a:ext cx="3945440" cy="4866233"/>
            <a:chOff x="0" y="1151981"/>
            <a:chExt cx="3945440" cy="4866233"/>
          </a:xfrm>
        </p:grpSpPr>
        <p:pic>
          <p:nvPicPr>
            <p:cNvPr id="5" name="Picture 4"/>
            <p:cNvPicPr>
              <a:picLocks noChangeAspect="1"/>
            </p:cNvPicPr>
            <p:nvPr/>
          </p:nvPicPr>
          <p:blipFill>
            <a:blip r:embed="rId2"/>
            <a:stretch>
              <a:fillRect/>
            </a:stretch>
          </p:blipFill>
          <p:spPr>
            <a:xfrm>
              <a:off x="0" y="1151981"/>
              <a:ext cx="3945440" cy="3819819"/>
            </a:xfrm>
            <a:prstGeom prst="rect">
              <a:avLst/>
            </a:prstGeom>
          </p:spPr>
        </p:pic>
        <p:sp>
          <p:nvSpPr>
            <p:cNvPr id="7" name="TextBox 6"/>
            <p:cNvSpPr txBox="1"/>
            <p:nvPr/>
          </p:nvSpPr>
          <p:spPr>
            <a:xfrm>
              <a:off x="374765" y="5371883"/>
              <a:ext cx="3008528" cy="646331"/>
            </a:xfrm>
            <a:prstGeom prst="rect">
              <a:avLst/>
            </a:prstGeom>
            <a:noFill/>
          </p:spPr>
          <p:txBody>
            <a:bodyPr wrap="square" rtlCol="0">
              <a:spAutoFit/>
            </a:bodyPr>
            <a:lstStyle/>
            <a:p>
              <a:r>
                <a:rPr lang="en-US" dirty="0" smtClean="0"/>
                <a:t>KS test: 19 out of 76 modules have p-value &lt;0.05</a:t>
              </a:r>
              <a:endParaRPr lang="en-US" dirty="0"/>
            </a:p>
          </p:txBody>
        </p:sp>
      </p:grpSp>
      <p:pic>
        <p:nvPicPr>
          <p:cNvPr id="6" name="Picture 5"/>
          <p:cNvPicPr>
            <a:picLocks noChangeAspect="1"/>
          </p:cNvPicPr>
          <p:nvPr/>
        </p:nvPicPr>
        <p:blipFill>
          <a:blip r:embed="rId3"/>
          <a:stretch>
            <a:fillRect/>
          </a:stretch>
        </p:blipFill>
        <p:spPr>
          <a:xfrm>
            <a:off x="3173460" y="3081545"/>
            <a:ext cx="5720695" cy="3433257"/>
          </a:xfrm>
          <a:prstGeom prst="rect">
            <a:avLst/>
          </a:prstGeom>
        </p:spPr>
      </p:pic>
    </p:spTree>
    <p:extLst>
      <p:ext uri="{BB962C8B-B14F-4D97-AF65-F5344CB8AC3E}">
        <p14:creationId xmlns:p14="http://schemas.microsoft.com/office/powerpoint/2010/main" val="4258704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t>
            </a:r>
            <a:r>
              <a:rPr lang="en-US" sz="3200" dirty="0" smtClean="0"/>
              <a:t>hylogenetic </a:t>
            </a:r>
            <a:r>
              <a:rPr lang="en-US" sz="3200" dirty="0"/>
              <a:t>signal </a:t>
            </a:r>
            <a:r>
              <a:rPr lang="en-US" sz="3200" dirty="0" smtClean="0"/>
              <a:t>(K value) is a better statics for randomness of evolutionary profile</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10</a:t>
            </a:fld>
            <a:endParaRPr lang="en-US"/>
          </a:p>
        </p:txBody>
      </p:sp>
      <p:grpSp>
        <p:nvGrpSpPr>
          <p:cNvPr id="7" name="Group 6"/>
          <p:cNvGrpSpPr/>
          <p:nvPr/>
        </p:nvGrpSpPr>
        <p:grpSpPr>
          <a:xfrm>
            <a:off x="218613" y="1500923"/>
            <a:ext cx="4140551" cy="4746301"/>
            <a:chOff x="218613" y="1943201"/>
            <a:chExt cx="4140551" cy="4746301"/>
          </a:xfrm>
        </p:grpSpPr>
        <p:pic>
          <p:nvPicPr>
            <p:cNvPr id="5" name="Picture 4"/>
            <p:cNvPicPr>
              <a:picLocks noChangeAspect="1"/>
            </p:cNvPicPr>
            <p:nvPr/>
          </p:nvPicPr>
          <p:blipFill>
            <a:blip r:embed="rId2"/>
            <a:stretch>
              <a:fillRect/>
            </a:stretch>
          </p:blipFill>
          <p:spPr>
            <a:xfrm>
              <a:off x="587264" y="3146202"/>
              <a:ext cx="3771900" cy="3543300"/>
            </a:xfrm>
            <a:prstGeom prst="rect">
              <a:avLst/>
            </a:prstGeom>
          </p:spPr>
        </p:pic>
        <p:sp>
          <p:nvSpPr>
            <p:cNvPr id="6" name="TextBox 5"/>
            <p:cNvSpPr txBox="1"/>
            <p:nvPr/>
          </p:nvSpPr>
          <p:spPr>
            <a:xfrm>
              <a:off x="218613" y="1943201"/>
              <a:ext cx="4019437" cy="1200329"/>
            </a:xfrm>
            <a:prstGeom prst="rect">
              <a:avLst/>
            </a:prstGeom>
            <a:noFill/>
          </p:spPr>
          <p:txBody>
            <a:bodyPr wrap="none" rtlCol="0">
              <a:spAutoFit/>
            </a:bodyPr>
            <a:lstStyle/>
            <a:p>
              <a:r>
                <a:rPr lang="en-US" dirty="0" smtClean="0">
                  <a:solidFill>
                    <a:srgbClr val="FF0000"/>
                  </a:solidFill>
                </a:rPr>
                <a:t>G1         0          1           0         0       0         0</a:t>
              </a:r>
            </a:p>
            <a:p>
              <a:r>
                <a:rPr lang="en-US" dirty="0" smtClean="0">
                  <a:solidFill>
                    <a:srgbClr val="FF0000"/>
                  </a:solidFill>
                </a:rPr>
                <a:t>G2         </a:t>
              </a:r>
              <a:r>
                <a:rPr lang="en-US" dirty="0">
                  <a:solidFill>
                    <a:srgbClr val="FF0000"/>
                  </a:solidFill>
                </a:rPr>
                <a:t>0          </a:t>
              </a:r>
              <a:r>
                <a:rPr lang="en-US" dirty="0" smtClean="0">
                  <a:solidFill>
                    <a:srgbClr val="FF0000"/>
                  </a:solidFill>
                </a:rPr>
                <a:t>0           1         1       </a:t>
              </a:r>
              <a:r>
                <a:rPr lang="en-US" dirty="0">
                  <a:solidFill>
                    <a:srgbClr val="FF0000"/>
                  </a:solidFill>
                </a:rPr>
                <a:t>0         0</a:t>
              </a:r>
            </a:p>
            <a:p>
              <a:r>
                <a:rPr lang="en-US" dirty="0" smtClean="0">
                  <a:solidFill>
                    <a:srgbClr val="FF0000"/>
                  </a:solidFill>
                </a:rPr>
                <a:t>G3         </a:t>
              </a:r>
              <a:r>
                <a:rPr lang="en-US" dirty="0">
                  <a:solidFill>
                    <a:srgbClr val="FF0000"/>
                  </a:solidFill>
                </a:rPr>
                <a:t>0          1           </a:t>
              </a:r>
              <a:r>
                <a:rPr lang="en-US" dirty="0" smtClean="0">
                  <a:solidFill>
                    <a:srgbClr val="FF0000"/>
                  </a:solidFill>
                </a:rPr>
                <a:t>1         1       </a:t>
              </a:r>
              <a:r>
                <a:rPr lang="en-US" dirty="0">
                  <a:solidFill>
                    <a:srgbClr val="FF0000"/>
                  </a:solidFill>
                </a:rPr>
                <a:t>0         0</a:t>
              </a:r>
            </a:p>
            <a:p>
              <a:r>
                <a:rPr lang="en-US" dirty="0" smtClean="0">
                  <a:solidFill>
                    <a:srgbClr val="FF0000"/>
                  </a:solidFill>
                </a:rPr>
                <a:t>G4         </a:t>
              </a:r>
              <a:r>
                <a:rPr lang="en-US" dirty="0">
                  <a:solidFill>
                    <a:srgbClr val="FF0000"/>
                  </a:solidFill>
                </a:rPr>
                <a:t>0          1           </a:t>
              </a:r>
              <a:r>
                <a:rPr lang="en-US" dirty="0" smtClean="0">
                  <a:solidFill>
                    <a:srgbClr val="FF0000"/>
                  </a:solidFill>
                </a:rPr>
                <a:t>1         1       1         </a:t>
              </a:r>
              <a:r>
                <a:rPr lang="en-US" dirty="0">
                  <a:solidFill>
                    <a:srgbClr val="FF0000"/>
                  </a:solidFill>
                </a:rPr>
                <a:t>1</a:t>
              </a:r>
            </a:p>
          </p:txBody>
        </p:sp>
      </p:grpSp>
      <p:sp>
        <p:nvSpPr>
          <p:cNvPr id="8" name="TextBox 7"/>
          <p:cNvSpPr txBox="1"/>
          <p:nvPr/>
        </p:nvSpPr>
        <p:spPr>
          <a:xfrm>
            <a:off x="145742" y="6331322"/>
            <a:ext cx="6558206" cy="369332"/>
          </a:xfrm>
          <a:prstGeom prst="rect">
            <a:avLst/>
          </a:prstGeom>
          <a:noFill/>
        </p:spPr>
        <p:txBody>
          <a:bodyPr wrap="none" rtlCol="0">
            <a:spAutoFit/>
          </a:bodyPr>
          <a:lstStyle/>
          <a:p>
            <a:r>
              <a:rPr lang="en-US" dirty="0" err="1" smtClean="0"/>
              <a:t>Orthologs’s</a:t>
            </a:r>
            <a:r>
              <a:rPr lang="en-US" dirty="0" smtClean="0"/>
              <a:t> position on tree is also important in testing randomness. </a:t>
            </a:r>
            <a:endParaRPr lang="en-US" dirty="0"/>
          </a:p>
        </p:txBody>
      </p:sp>
      <p:sp>
        <p:nvSpPr>
          <p:cNvPr id="9" name="TextBox 8"/>
          <p:cNvSpPr txBox="1"/>
          <p:nvPr/>
        </p:nvSpPr>
        <p:spPr>
          <a:xfrm>
            <a:off x="4840712" y="4174662"/>
            <a:ext cx="4147979" cy="954107"/>
          </a:xfrm>
          <a:prstGeom prst="rect">
            <a:avLst/>
          </a:prstGeom>
          <a:noFill/>
        </p:spPr>
        <p:txBody>
          <a:bodyPr wrap="square" rtlCol="0">
            <a:spAutoFit/>
          </a:bodyPr>
          <a:lstStyle/>
          <a:p>
            <a:r>
              <a:rPr lang="en-US" sz="1400" dirty="0" err="1"/>
              <a:t>Blomberg</a:t>
            </a:r>
            <a:r>
              <a:rPr lang="en-US" sz="1400" dirty="0"/>
              <a:t>, S. P., T. Garland, Jr., and A. R. Ives. 2003. Testing for </a:t>
            </a:r>
            <a:r>
              <a:rPr lang="en-US" sz="1400" dirty="0" smtClean="0"/>
              <a:t>phylogenetic signal </a:t>
            </a:r>
            <a:r>
              <a:rPr lang="en-US" sz="1400" dirty="0"/>
              <a:t>in comparative data: behavioral traits are more labile. Evolution 57:717</a:t>
            </a:r>
            <a:r>
              <a:rPr lang="en-US" sz="1400" dirty="0" smtClean="0"/>
              <a:t>-745</a:t>
            </a:r>
            <a:r>
              <a:rPr lang="en-US" sz="1400" dirty="0"/>
              <a:t>.</a:t>
            </a:r>
            <a:endParaRPr lang="en-US" sz="1400" dirty="0"/>
          </a:p>
        </p:txBody>
      </p:sp>
      <p:sp>
        <p:nvSpPr>
          <p:cNvPr id="10" name="TextBox 9"/>
          <p:cNvSpPr txBox="1"/>
          <p:nvPr/>
        </p:nvSpPr>
        <p:spPr>
          <a:xfrm>
            <a:off x="5007275" y="2019661"/>
            <a:ext cx="3679526" cy="1415772"/>
          </a:xfrm>
          <a:prstGeom prst="rect">
            <a:avLst/>
          </a:prstGeom>
          <a:noFill/>
        </p:spPr>
        <p:txBody>
          <a:bodyPr wrap="square" rtlCol="0">
            <a:spAutoFit/>
          </a:bodyPr>
          <a:lstStyle/>
          <a:p>
            <a:r>
              <a:rPr lang="en-US" dirty="0" err="1" smtClean="0"/>
              <a:t>Picante’s</a:t>
            </a:r>
            <a:r>
              <a:rPr lang="en-US" dirty="0" smtClean="0"/>
              <a:t> </a:t>
            </a:r>
            <a:r>
              <a:rPr lang="en-US" dirty="0"/>
              <a:t>K </a:t>
            </a:r>
            <a:r>
              <a:rPr lang="en-US" dirty="0" smtClean="0"/>
              <a:t>statistic reported</a:t>
            </a:r>
            <a:r>
              <a:rPr lang="en-US" sz="3200" dirty="0" smtClean="0">
                <a:solidFill>
                  <a:srgbClr val="FF0000"/>
                </a:solidFill>
              </a:rPr>
              <a:t>: </a:t>
            </a:r>
            <a:r>
              <a:rPr lang="en-US" sz="3200" dirty="0">
                <a:solidFill>
                  <a:srgbClr val="FF0000"/>
                </a:solidFill>
              </a:rPr>
              <a:t>67 </a:t>
            </a:r>
            <a:r>
              <a:rPr lang="en-US" dirty="0"/>
              <a:t>(88</a:t>
            </a:r>
            <a:r>
              <a:rPr lang="en-US" dirty="0" smtClean="0"/>
              <a:t>% out of 76) </a:t>
            </a:r>
            <a:r>
              <a:rPr lang="en-US" dirty="0"/>
              <a:t>modules had their genes not randomly distributed with respect to phylogeny (</a:t>
            </a:r>
            <a:r>
              <a:rPr lang="en-US" dirty="0" smtClean="0"/>
              <a:t>p&lt;0.001)</a:t>
            </a:r>
            <a:r>
              <a:rPr lang="en-US" dirty="0"/>
              <a:t>.</a:t>
            </a:r>
          </a:p>
        </p:txBody>
      </p:sp>
    </p:spTree>
    <p:extLst>
      <p:ext uri="{BB962C8B-B14F-4D97-AF65-F5344CB8AC3E}">
        <p14:creationId xmlns:p14="http://schemas.microsoft.com/office/powerpoint/2010/main" val="3678947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120"/>
          </a:xfrm>
        </p:spPr>
        <p:txBody>
          <a:bodyPr>
            <a:normAutofit fontScale="90000"/>
          </a:bodyPr>
          <a:lstStyle/>
          <a:p>
            <a:r>
              <a:rPr lang="en-US" sz="3200" dirty="0"/>
              <a:t>M</a:t>
            </a:r>
            <a:r>
              <a:rPr lang="en-US" sz="3200" dirty="0" smtClean="0"/>
              <a:t>ean </a:t>
            </a:r>
            <a:r>
              <a:rPr lang="en-US" sz="3200" dirty="0"/>
              <a:t>pairwise </a:t>
            </a:r>
            <a:r>
              <a:rPr lang="en-US" sz="3200" dirty="0" smtClean="0"/>
              <a:t>distance (MPD) and </a:t>
            </a:r>
            <a:r>
              <a:rPr lang="en-US" sz="3200" dirty="0"/>
              <a:t>m</a:t>
            </a:r>
            <a:r>
              <a:rPr lang="en-US" sz="3200" dirty="0" smtClean="0"/>
              <a:t>ean nearest</a:t>
            </a:r>
            <a:r>
              <a:rPr lang="en-US" sz="3200" dirty="0"/>
              <a:t> </a:t>
            </a:r>
            <a:r>
              <a:rPr lang="en-US" sz="3200" dirty="0" smtClean="0"/>
              <a:t>taxon </a:t>
            </a:r>
            <a:r>
              <a:rPr lang="en-US" sz="3200" dirty="0"/>
              <a:t>distance (MNTD)</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11</a:t>
            </a:fld>
            <a:endParaRPr lang="en-US"/>
          </a:p>
        </p:txBody>
      </p:sp>
      <p:pic>
        <p:nvPicPr>
          <p:cNvPr id="5" name="Picture 4"/>
          <p:cNvPicPr>
            <a:picLocks noChangeAspect="1"/>
          </p:cNvPicPr>
          <p:nvPr/>
        </p:nvPicPr>
        <p:blipFill>
          <a:blip r:embed="rId3"/>
          <a:stretch>
            <a:fillRect/>
          </a:stretch>
        </p:blipFill>
        <p:spPr>
          <a:xfrm>
            <a:off x="501801" y="1540996"/>
            <a:ext cx="4581888" cy="50644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82923900"/>
              </p:ext>
            </p:extLst>
          </p:nvPr>
        </p:nvGraphicFramePr>
        <p:xfrm>
          <a:off x="4742562" y="1514895"/>
          <a:ext cx="341127" cy="5064485"/>
        </p:xfrm>
        <a:graphic>
          <a:graphicData uri="http://schemas.openxmlformats.org/drawingml/2006/table">
            <a:tbl>
              <a:tblPr/>
              <a:tblGrid>
                <a:gridCol w="341127"/>
              </a:tblGrid>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108160">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bl>
          </a:graphicData>
        </a:graphic>
      </p:graphicFrame>
      <p:sp>
        <p:nvSpPr>
          <p:cNvPr id="7" name="TextBox 6"/>
          <p:cNvSpPr txBox="1"/>
          <p:nvPr/>
        </p:nvSpPr>
        <p:spPr>
          <a:xfrm>
            <a:off x="4508500" y="6536809"/>
            <a:ext cx="1650587" cy="369332"/>
          </a:xfrm>
          <a:prstGeom prst="rect">
            <a:avLst/>
          </a:prstGeom>
          <a:noFill/>
        </p:spPr>
        <p:txBody>
          <a:bodyPr wrap="none" rtlCol="0">
            <a:spAutoFit/>
          </a:bodyPr>
          <a:lstStyle/>
          <a:p>
            <a:pPr algn="ctr"/>
            <a:r>
              <a:rPr lang="en-US" dirty="0" smtClean="0"/>
              <a:t>MPD significant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97158287"/>
              </p:ext>
            </p:extLst>
          </p:nvPr>
        </p:nvGraphicFramePr>
        <p:xfrm>
          <a:off x="6702051" y="1523124"/>
          <a:ext cx="341127" cy="5064485"/>
        </p:xfrm>
        <a:graphic>
          <a:graphicData uri="http://schemas.openxmlformats.org/drawingml/2006/table">
            <a:tbl>
              <a:tblPr/>
              <a:tblGrid>
                <a:gridCol w="341127"/>
              </a:tblGrid>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chemeClr val="tx1"/>
                    </a:solidFill>
                  </a:tcPr>
                </a:tc>
              </a:tr>
              <a:tr h="108160">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FF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chemeClr val="tx1"/>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FF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a:solidFill>
                            <a:srgbClr val="000000"/>
                          </a:solidFill>
                          <a:effectLst/>
                          <a:latin typeface="Calibri"/>
                        </a:rPr>
                        <a:t> </a:t>
                      </a:r>
                    </a:p>
                  </a:txBody>
                  <a:tcPr marL="5248" marR="5248" marT="5248" marB="0" anchor="b">
                    <a:lnL>
                      <a:noFill/>
                    </a:lnL>
                    <a:lnR>
                      <a:noFill/>
                    </a:lnR>
                    <a:lnT>
                      <a:noFill/>
                    </a:lnT>
                    <a:lnB>
                      <a:noFill/>
                    </a:lnB>
                    <a:solidFill>
                      <a:srgbClr val="000000"/>
                    </a:solidFill>
                  </a:tcPr>
                </a:tc>
              </a:tr>
              <a:tr h="90115">
                <a:tc>
                  <a:txBody>
                    <a:bodyPr/>
                    <a:lstStyle/>
                    <a:p>
                      <a:pPr algn="l" fontAlgn="b"/>
                      <a:r>
                        <a:rPr lang="en-US" sz="500" b="0" i="0" u="none" strike="noStrike" dirty="0">
                          <a:solidFill>
                            <a:srgbClr val="000000"/>
                          </a:solidFill>
                          <a:effectLst/>
                          <a:latin typeface="Calibri"/>
                        </a:rPr>
                        <a:t> </a:t>
                      </a:r>
                    </a:p>
                  </a:txBody>
                  <a:tcPr marL="5248" marR="5248" marT="5248" marB="0" anchor="b">
                    <a:lnL>
                      <a:noFill/>
                    </a:lnL>
                    <a:lnR>
                      <a:noFill/>
                    </a:lnR>
                    <a:lnT>
                      <a:noFill/>
                    </a:lnT>
                    <a:lnB>
                      <a:noFill/>
                    </a:lnB>
                    <a:solidFill>
                      <a:srgbClr val="000000"/>
                    </a:solidFill>
                  </a:tcPr>
                </a:tc>
              </a:tr>
            </a:tbl>
          </a:graphicData>
        </a:graphic>
      </p:graphicFrame>
      <p:sp>
        <p:nvSpPr>
          <p:cNvPr id="9" name="TextBox 8"/>
          <p:cNvSpPr txBox="1"/>
          <p:nvPr/>
        </p:nvSpPr>
        <p:spPr>
          <a:xfrm>
            <a:off x="6409568" y="6532338"/>
            <a:ext cx="1792829" cy="369332"/>
          </a:xfrm>
          <a:prstGeom prst="rect">
            <a:avLst/>
          </a:prstGeom>
          <a:noFill/>
        </p:spPr>
        <p:txBody>
          <a:bodyPr wrap="none" rtlCol="0">
            <a:spAutoFit/>
          </a:bodyPr>
          <a:lstStyle/>
          <a:p>
            <a:pPr algn="ctr"/>
            <a:r>
              <a:rPr lang="en-US" dirty="0" smtClean="0"/>
              <a:t>MNTD significant</a:t>
            </a:r>
            <a:endParaRPr lang="en-US" dirty="0"/>
          </a:p>
        </p:txBody>
      </p:sp>
    </p:spTree>
    <p:extLst>
      <p:ext uri="{BB962C8B-B14F-4D97-AF65-F5344CB8AC3E}">
        <p14:creationId xmlns:p14="http://schemas.microsoft.com/office/powerpoint/2010/main" val="1752916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3262"/>
          </a:xfrm>
        </p:spPr>
        <p:txBody>
          <a:bodyPr>
            <a:normAutofit fontScale="90000"/>
          </a:bodyPr>
          <a:lstStyle/>
          <a:p>
            <a:r>
              <a:rPr lang="en-US" sz="3200" dirty="0" smtClean="0"/>
              <a:t>56 Modules reported both MPD and MNTD values</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12</a:t>
            </a:fld>
            <a:endParaRPr lang="en-US"/>
          </a:p>
        </p:txBody>
      </p:sp>
      <p:pic>
        <p:nvPicPr>
          <p:cNvPr id="5" name="Picture 4"/>
          <p:cNvPicPr>
            <a:picLocks noChangeAspect="1"/>
          </p:cNvPicPr>
          <p:nvPr/>
        </p:nvPicPr>
        <p:blipFill>
          <a:blip r:embed="rId2"/>
          <a:stretch>
            <a:fillRect/>
          </a:stretch>
        </p:blipFill>
        <p:spPr>
          <a:xfrm>
            <a:off x="0" y="841376"/>
            <a:ext cx="5980548" cy="5880099"/>
          </a:xfrm>
          <a:prstGeom prst="rect">
            <a:avLst/>
          </a:prstGeom>
        </p:spPr>
      </p:pic>
      <p:pic>
        <p:nvPicPr>
          <p:cNvPr id="6" name="Picture 5"/>
          <p:cNvPicPr>
            <a:picLocks noChangeAspect="1"/>
          </p:cNvPicPr>
          <p:nvPr/>
        </p:nvPicPr>
        <p:blipFill>
          <a:blip r:embed="rId3"/>
          <a:stretch>
            <a:fillRect/>
          </a:stretch>
        </p:blipFill>
        <p:spPr>
          <a:xfrm>
            <a:off x="5980548" y="1098550"/>
            <a:ext cx="3066505" cy="4965700"/>
          </a:xfrm>
          <a:prstGeom prst="rect">
            <a:avLst/>
          </a:prstGeom>
        </p:spPr>
      </p:pic>
    </p:spTree>
    <p:extLst>
      <p:ext uri="{BB962C8B-B14F-4D97-AF65-F5344CB8AC3E}">
        <p14:creationId xmlns:p14="http://schemas.microsoft.com/office/powerpoint/2010/main" val="1900638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5185533" cy="6858000"/>
          </a:xfrm>
          <a:prstGeom prst="rect">
            <a:avLst/>
          </a:prstGeom>
        </p:spPr>
      </p:pic>
      <p:sp>
        <p:nvSpPr>
          <p:cNvPr id="2" name="Title 1"/>
          <p:cNvSpPr>
            <a:spLocks noGrp="1"/>
          </p:cNvSpPr>
          <p:nvPr>
            <p:ph type="title"/>
          </p:nvPr>
        </p:nvSpPr>
        <p:spPr>
          <a:xfrm>
            <a:off x="4394200" y="274638"/>
            <a:ext cx="4292600" cy="1143000"/>
          </a:xfrm>
        </p:spPr>
        <p:txBody>
          <a:bodyPr/>
          <a:lstStyle/>
          <a:p>
            <a:r>
              <a:rPr lang="en-US" dirty="0" smtClean="0"/>
              <a:t>Module “salmon”</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03496436"/>
              </p:ext>
            </p:extLst>
          </p:nvPr>
        </p:nvGraphicFramePr>
        <p:xfrm>
          <a:off x="4931532" y="1481150"/>
          <a:ext cx="3666367" cy="4938700"/>
        </p:xfrm>
        <a:graphic>
          <a:graphicData uri="http://schemas.openxmlformats.org/drawingml/2006/table">
            <a:tbl>
              <a:tblPr/>
              <a:tblGrid>
                <a:gridCol w="1080965"/>
                <a:gridCol w="2585402"/>
              </a:tblGrid>
              <a:tr h="170300">
                <a:tc>
                  <a:txBody>
                    <a:bodyPr/>
                    <a:lstStyle/>
                    <a:p>
                      <a:pPr algn="l" fontAlgn="b"/>
                      <a:r>
                        <a:rPr lang="en-US" sz="1000" b="0" i="0" u="none" strike="noStrike">
                          <a:solidFill>
                            <a:srgbClr val="000000"/>
                          </a:solidFill>
                          <a:effectLst/>
                          <a:latin typeface="Calibri"/>
                        </a:rPr>
                        <a:t>flhB;CCNA_01131</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biosynthesis protein FlhB</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CCNA_01530</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flgC;CCNA_01005</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basal-body rod protein flgC</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fliE;CCNA_01006</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hook-basal body complex protein FliE</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fliP;CCNA_01002</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biosyntheis protein FliP</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fliR;CCNA_01130</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biosynthesis protein FliR</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fliG;CCNA_00951</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motor switch protein FliG</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pleA;CCNA_02411</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putative lytic transglycosylase pleA</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fliF;CCNA_00950</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M-ring protein FliF</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fliN;CCNA_00953</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motor switch protein FliN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flbD;CCNA_00954</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AAA-family response regulator flbD</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fliO;CCNA_01003</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biosynthesis protein FliO</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flbE;CCNA_00952</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assembly protein FlbE/FliH</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fliL;CCNA_02141</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fliL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CCNA_01001</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ribokinase</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CCNA_01727</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methyl-accepting chemotaxis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flgB;CCNA_01004</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basal-body rod protein FlgB</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CCNA_03552</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conserved hypothetical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flhA;CCNA_00956</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biosynthesis protein FlhA</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ctrA;CCNA_03130</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cell cycle response regulator ctrA</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fliQ;CCNA_01129</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biosynthesis protein FliQ</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CCNA_00957</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porin O precursor</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CCNA_02646</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cell division protein mraZ</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CCNA_03307</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hypothetical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CCNA_00949</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hypothetical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fliX;CCNA_02664</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flagellar assembly regulator fliX</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CCNA_02674</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transposase</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CCNA_03212</a:t>
                      </a:r>
                    </a:p>
                  </a:txBody>
                  <a:tcPr marL="10134" marR="10134" marT="10134"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hypothetical protein</a:t>
                      </a:r>
                    </a:p>
                  </a:txBody>
                  <a:tcPr marL="10134" marR="10134" marT="10134" marB="0" anchor="b">
                    <a:lnL>
                      <a:noFill/>
                    </a:lnL>
                    <a:lnR>
                      <a:noFill/>
                    </a:lnR>
                    <a:lnT>
                      <a:noFill/>
                    </a:lnT>
                    <a:lnB>
                      <a:noFill/>
                    </a:lnB>
                  </a:tcPr>
                </a:tc>
              </a:tr>
              <a:tr h="170300">
                <a:tc>
                  <a:txBody>
                    <a:bodyPr/>
                    <a:lstStyle/>
                    <a:p>
                      <a:pPr algn="l" fontAlgn="b"/>
                      <a:r>
                        <a:rPr lang="en-US" sz="1000" b="0" i="0" u="none" strike="noStrike">
                          <a:solidFill>
                            <a:srgbClr val="000000"/>
                          </a:solidFill>
                          <a:effectLst/>
                          <a:latin typeface="Calibri"/>
                        </a:rPr>
                        <a:t>CCNA_00519</a:t>
                      </a:r>
                    </a:p>
                  </a:txBody>
                  <a:tcPr marL="10134" marR="10134" marT="1013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a:rPr>
                        <a:t>conserved hypothetical protein</a:t>
                      </a:r>
                    </a:p>
                  </a:txBody>
                  <a:tcPr marL="10134" marR="10134" marT="10134" marB="0" anchor="b">
                    <a:lnL>
                      <a:noFill/>
                    </a:lnL>
                    <a:lnR>
                      <a:noFill/>
                    </a:lnR>
                    <a:lnT>
                      <a:noFill/>
                    </a:lnT>
                    <a:lnB>
                      <a:noFill/>
                    </a:lnB>
                  </a:tcPr>
                </a:tc>
              </a:tr>
            </a:tbl>
          </a:graphicData>
        </a:graphic>
      </p:graphicFrame>
    </p:spTree>
    <p:extLst>
      <p:ext uri="{BB962C8B-B14F-4D97-AF65-F5344CB8AC3E}">
        <p14:creationId xmlns:p14="http://schemas.microsoft.com/office/powerpoint/2010/main" val="28990551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66032"/>
            <a:ext cx="4775200" cy="6139543"/>
          </a:xfrm>
          <a:prstGeom prst="rect">
            <a:avLst/>
          </a:prstGeom>
        </p:spPr>
      </p:pic>
      <p:sp>
        <p:nvSpPr>
          <p:cNvPr id="2" name="Title 1"/>
          <p:cNvSpPr>
            <a:spLocks noGrp="1"/>
          </p:cNvSpPr>
          <p:nvPr>
            <p:ph type="title"/>
          </p:nvPr>
        </p:nvSpPr>
        <p:spPr>
          <a:xfrm>
            <a:off x="368300" y="122351"/>
            <a:ext cx="8280400" cy="766649"/>
          </a:xfrm>
        </p:spPr>
        <p:txBody>
          <a:bodyPr>
            <a:normAutofit/>
          </a:bodyPr>
          <a:lstStyle/>
          <a:p>
            <a:r>
              <a:rPr lang="en-US" sz="3200" dirty="0" smtClean="0"/>
              <a:t>Module “plum2” and “dark</a:t>
            </a:r>
            <a:r>
              <a:rPr lang="en-US" sz="3200" dirty="0"/>
              <a:t>olive</a:t>
            </a:r>
            <a:r>
              <a:rPr lang="en-US" sz="3200" dirty="0" smtClean="0"/>
              <a:t>green4”</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14</a:t>
            </a:fld>
            <a:endParaRPr lang="en-US"/>
          </a:p>
        </p:txBody>
      </p:sp>
      <p:sp>
        <p:nvSpPr>
          <p:cNvPr id="6" name="TextBox 5"/>
          <p:cNvSpPr txBox="1"/>
          <p:nvPr/>
        </p:nvSpPr>
        <p:spPr>
          <a:xfrm>
            <a:off x="0" y="6211669"/>
            <a:ext cx="4134741" cy="646331"/>
          </a:xfrm>
          <a:prstGeom prst="rect">
            <a:avLst/>
          </a:prstGeom>
          <a:noFill/>
        </p:spPr>
        <p:txBody>
          <a:bodyPr wrap="none" rtlCol="0">
            <a:spAutoFit/>
          </a:bodyPr>
          <a:lstStyle/>
          <a:p>
            <a:endParaRPr lang="en-US" dirty="0"/>
          </a:p>
          <a:p>
            <a:r>
              <a:rPr lang="en-US" dirty="0" smtClean="0"/>
              <a:t>More likely to be species-specific modules</a:t>
            </a:r>
            <a:endParaRPr lang="en-US" dirty="0"/>
          </a:p>
        </p:txBody>
      </p:sp>
      <p:pic>
        <p:nvPicPr>
          <p:cNvPr id="7" name="Picture 6"/>
          <p:cNvPicPr>
            <a:picLocks noChangeAspect="1"/>
          </p:cNvPicPr>
          <p:nvPr/>
        </p:nvPicPr>
        <p:blipFill>
          <a:blip r:embed="rId3"/>
          <a:stretch>
            <a:fillRect/>
          </a:stretch>
        </p:blipFill>
        <p:spPr>
          <a:xfrm>
            <a:off x="4464050" y="689235"/>
            <a:ext cx="4324350" cy="5743624"/>
          </a:xfrm>
          <a:prstGeom prst="rect">
            <a:avLst/>
          </a:prstGeom>
        </p:spPr>
      </p:pic>
      <p:sp>
        <p:nvSpPr>
          <p:cNvPr id="8" name="TextBox 7"/>
          <p:cNvSpPr txBox="1"/>
          <p:nvPr/>
        </p:nvSpPr>
        <p:spPr>
          <a:xfrm>
            <a:off x="4616827" y="6514068"/>
            <a:ext cx="3916457" cy="369332"/>
          </a:xfrm>
          <a:prstGeom prst="rect">
            <a:avLst/>
          </a:prstGeom>
          <a:noFill/>
        </p:spPr>
        <p:txBody>
          <a:bodyPr wrap="none" rtlCol="0">
            <a:spAutoFit/>
          </a:bodyPr>
          <a:lstStyle/>
          <a:p>
            <a:r>
              <a:rPr lang="en-US" dirty="0" smtClean="0"/>
              <a:t>Not tree-level clustering, arguably HGT</a:t>
            </a:r>
            <a:endParaRPr lang="en-US" dirty="0"/>
          </a:p>
        </p:txBody>
      </p:sp>
    </p:spTree>
    <p:extLst>
      <p:ext uri="{BB962C8B-B14F-4D97-AF65-F5344CB8AC3E}">
        <p14:creationId xmlns:p14="http://schemas.microsoft.com/office/powerpoint/2010/main" val="19656157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lstStyle/>
          <a:p>
            <a:r>
              <a:rPr lang="en-US" dirty="0" smtClean="0"/>
              <a:t>Conclusion 1</a:t>
            </a:r>
            <a:endParaRPr lang="en-US" dirty="0"/>
          </a:p>
        </p:txBody>
      </p:sp>
      <p:sp>
        <p:nvSpPr>
          <p:cNvPr id="3" name="Content Placeholder 2"/>
          <p:cNvSpPr>
            <a:spLocks noGrp="1"/>
          </p:cNvSpPr>
          <p:nvPr>
            <p:ph idx="1"/>
          </p:nvPr>
        </p:nvSpPr>
        <p:spPr>
          <a:xfrm>
            <a:off x="457200" y="1346200"/>
            <a:ext cx="8229600" cy="4525963"/>
          </a:xfrm>
        </p:spPr>
        <p:txBody>
          <a:bodyPr>
            <a:normAutofit fontScale="70000" lnSpcReduction="20000"/>
          </a:bodyPr>
          <a:lstStyle/>
          <a:p>
            <a:r>
              <a:rPr lang="en-US" dirty="0" smtClean="0"/>
              <a:t>Like gene essentiality, expression level, network centrality and other genetic functional features, </a:t>
            </a:r>
            <a:r>
              <a:rPr lang="en-US" dirty="0" smtClean="0">
                <a:solidFill>
                  <a:srgbClr val="FF0000"/>
                </a:solidFill>
              </a:rPr>
              <a:t>gene’s evolutionary profile and persistence </a:t>
            </a:r>
            <a:r>
              <a:rPr lang="en-US" dirty="0" smtClean="0"/>
              <a:t>are important and informative features.</a:t>
            </a:r>
          </a:p>
          <a:p>
            <a:r>
              <a:rPr lang="en-US" dirty="0" smtClean="0"/>
              <a:t>Persistent genes have no low memberships, which suggests </a:t>
            </a:r>
            <a:r>
              <a:rPr lang="en-US" dirty="0" smtClean="0">
                <a:solidFill>
                  <a:srgbClr val="FF0000"/>
                </a:solidFill>
              </a:rPr>
              <a:t>selection pressure is on the relationships between genes</a:t>
            </a:r>
            <a:r>
              <a:rPr lang="en-US" dirty="0" smtClean="0"/>
              <a:t>, rather than individual genes themselves.</a:t>
            </a:r>
          </a:p>
          <a:p>
            <a:r>
              <a:rPr lang="en-US" dirty="0" smtClean="0"/>
              <a:t>Significant phylogenetic signals suggest genes are grouped into </a:t>
            </a:r>
            <a:r>
              <a:rPr lang="en-US" dirty="0" smtClean="0">
                <a:solidFill>
                  <a:srgbClr val="FF0000"/>
                </a:solidFill>
              </a:rPr>
              <a:t>persistent modules </a:t>
            </a:r>
            <a:r>
              <a:rPr lang="en-US" dirty="0" smtClean="0"/>
              <a:t>and </a:t>
            </a:r>
            <a:r>
              <a:rPr lang="en-US" dirty="0" smtClean="0">
                <a:solidFill>
                  <a:srgbClr val="FF0000"/>
                </a:solidFill>
              </a:rPr>
              <a:t>species-specific modules</a:t>
            </a:r>
            <a:r>
              <a:rPr lang="en-US" dirty="0" smtClean="0"/>
              <a:t>.</a:t>
            </a:r>
          </a:p>
          <a:p>
            <a:r>
              <a:rPr lang="en-US" dirty="0" smtClean="0"/>
              <a:t>In bacterial, some genes are </a:t>
            </a:r>
            <a:r>
              <a:rPr lang="en-US" dirty="0" smtClean="0">
                <a:solidFill>
                  <a:srgbClr val="FF0000"/>
                </a:solidFill>
              </a:rPr>
              <a:t>co-evolved and co-expressed</a:t>
            </a:r>
            <a:r>
              <a:rPr lang="en-US" dirty="0" smtClean="0"/>
              <a:t> providing clues of </a:t>
            </a:r>
            <a:r>
              <a:rPr lang="en-US" dirty="0" smtClean="0">
                <a:solidFill>
                  <a:srgbClr val="FF0000"/>
                </a:solidFill>
              </a:rPr>
              <a:t>ancestral modules</a:t>
            </a:r>
            <a:r>
              <a:rPr lang="en-US" dirty="0" smtClean="0"/>
              <a:t>. </a:t>
            </a:r>
          </a:p>
          <a:p>
            <a:r>
              <a:rPr lang="en-US" dirty="0" smtClean="0"/>
              <a:t>Species-specific genes make functional modules by themselves which might be related with specific phenotypes.</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15</a:t>
            </a:fld>
            <a:endParaRPr lang="en-US"/>
          </a:p>
        </p:txBody>
      </p:sp>
    </p:spTree>
    <p:extLst>
      <p:ext uri="{BB962C8B-B14F-4D97-AF65-F5344CB8AC3E}">
        <p14:creationId xmlns:p14="http://schemas.microsoft.com/office/powerpoint/2010/main" val="16295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eukaryotic organisms?</a:t>
            </a:r>
            <a:endParaRPr lang="en-US" dirty="0"/>
          </a:p>
        </p:txBody>
      </p:sp>
      <p:sp>
        <p:nvSpPr>
          <p:cNvPr id="3" name="Content Placeholder 2"/>
          <p:cNvSpPr>
            <a:spLocks noGrp="1"/>
          </p:cNvSpPr>
          <p:nvPr>
            <p:ph idx="1"/>
          </p:nvPr>
        </p:nvSpPr>
        <p:spPr/>
        <p:txBody>
          <a:bodyPr>
            <a:normAutofit/>
          </a:bodyPr>
          <a:lstStyle/>
          <a:p>
            <a:r>
              <a:rPr lang="en-US" dirty="0" smtClean="0"/>
              <a:t>Originated from </a:t>
            </a:r>
            <a:r>
              <a:rPr lang="en-US" dirty="0" err="1" smtClean="0"/>
              <a:t>Daifeng’s</a:t>
            </a:r>
            <a:r>
              <a:rPr lang="en-US" dirty="0" smtClean="0"/>
              <a:t> work of looking for the “gold” </a:t>
            </a:r>
            <a:r>
              <a:rPr lang="en-US" dirty="0" err="1" smtClean="0"/>
              <a:t>ortholog</a:t>
            </a:r>
            <a:r>
              <a:rPr lang="en-US" dirty="0" smtClean="0"/>
              <a:t> genes by intersecting different </a:t>
            </a:r>
            <a:r>
              <a:rPr lang="en-US" dirty="0" err="1" smtClean="0"/>
              <a:t>ortholog</a:t>
            </a:r>
            <a:r>
              <a:rPr lang="en-US" dirty="0" smtClean="0"/>
              <a:t> resources. </a:t>
            </a:r>
          </a:p>
          <a:p>
            <a:r>
              <a:rPr lang="en-US" dirty="0" smtClean="0"/>
              <a:t>We used published embryonic development time course transcription profiles to examine if the </a:t>
            </a:r>
            <a:r>
              <a:rPr lang="en-US" dirty="0" err="1" smtClean="0"/>
              <a:t>orthologs</a:t>
            </a:r>
            <a:r>
              <a:rPr lang="en-US" dirty="0" smtClean="0"/>
              <a:t> are good.</a:t>
            </a:r>
          </a:p>
          <a:p>
            <a:r>
              <a:rPr lang="en-US" dirty="0" smtClean="0"/>
              <a:t>We observed highly conserved genes were organized into several functional modules.  </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16</a:t>
            </a:fld>
            <a:endParaRPr lang="en-US"/>
          </a:p>
        </p:txBody>
      </p:sp>
    </p:spTree>
    <p:extLst>
      <p:ext uri="{BB962C8B-B14F-4D97-AF65-F5344CB8AC3E}">
        <p14:creationId xmlns:p14="http://schemas.microsoft.com/office/powerpoint/2010/main" val="161971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43671" y="497840"/>
            <a:ext cx="4581888" cy="6055359"/>
          </a:xfrm>
          <a:prstGeom prst="rect">
            <a:avLst/>
          </a:prstGeom>
        </p:spPr>
      </p:pic>
      <p:sp>
        <p:nvSpPr>
          <p:cNvPr id="2" name="Title 1"/>
          <p:cNvSpPr>
            <a:spLocks noGrp="1"/>
          </p:cNvSpPr>
          <p:nvPr>
            <p:ph type="title"/>
          </p:nvPr>
        </p:nvSpPr>
        <p:spPr>
          <a:xfrm>
            <a:off x="457200" y="274638"/>
            <a:ext cx="5293360" cy="1143000"/>
          </a:xfrm>
        </p:spPr>
        <p:txBody>
          <a:bodyPr>
            <a:normAutofit/>
          </a:bodyPr>
          <a:lstStyle/>
          <a:p>
            <a:r>
              <a:rPr lang="en-US" sz="3200" dirty="0" smtClean="0"/>
              <a:t>Eukaryotic </a:t>
            </a:r>
            <a:r>
              <a:rPr lang="en-US" sz="3200" dirty="0"/>
              <a:t>genes have </a:t>
            </a:r>
            <a:r>
              <a:rPr lang="en-US" sz="3200" dirty="0" smtClean="0"/>
              <a:t>two distinct classes </a:t>
            </a:r>
            <a:r>
              <a:rPr lang="en-US" sz="3200" dirty="0" smtClean="0"/>
              <a:t>as </a:t>
            </a:r>
            <a:r>
              <a:rPr lang="en-US" sz="3200" dirty="0" smtClean="0"/>
              <a:t>well </a:t>
            </a:r>
            <a:endParaRPr lang="en-US" sz="3200" dirty="0"/>
          </a:p>
        </p:txBody>
      </p:sp>
      <p:pic>
        <p:nvPicPr>
          <p:cNvPr id="4" name="Picture 3"/>
          <p:cNvPicPr>
            <a:picLocks noChangeAspect="1"/>
          </p:cNvPicPr>
          <p:nvPr/>
        </p:nvPicPr>
        <p:blipFill>
          <a:blip r:embed="rId4"/>
          <a:stretch>
            <a:fillRect/>
          </a:stretch>
        </p:blipFill>
        <p:spPr>
          <a:xfrm>
            <a:off x="304800" y="1925423"/>
            <a:ext cx="4493651" cy="4414418"/>
          </a:xfrm>
          <a:prstGeom prst="rect">
            <a:avLst/>
          </a:prstGeom>
        </p:spPr>
      </p:pic>
      <p:sp>
        <p:nvSpPr>
          <p:cNvPr id="3" name="Slide Number Placeholder 2"/>
          <p:cNvSpPr>
            <a:spLocks noGrp="1"/>
          </p:cNvSpPr>
          <p:nvPr>
            <p:ph type="sldNum" sz="quarter" idx="12"/>
          </p:nvPr>
        </p:nvSpPr>
        <p:spPr/>
        <p:txBody>
          <a:bodyPr/>
          <a:lstStyle/>
          <a:p>
            <a:fld id="{7161D0BB-1411-1D4E-A68A-50B09EF934D9}" type="slidenum">
              <a:rPr lang="en-US" smtClean="0"/>
              <a:t>17</a:t>
            </a:fld>
            <a:endParaRPr lang="en-US"/>
          </a:p>
        </p:txBody>
      </p:sp>
    </p:spTree>
    <p:extLst>
      <p:ext uri="{BB962C8B-B14F-4D97-AF65-F5344CB8AC3E}">
        <p14:creationId xmlns:p14="http://schemas.microsoft.com/office/powerpoint/2010/main" val="3847930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893762"/>
          </a:xfrm>
        </p:spPr>
        <p:txBody>
          <a:bodyPr>
            <a:normAutofit/>
          </a:bodyPr>
          <a:lstStyle/>
          <a:p>
            <a:r>
              <a:rPr lang="en-US" dirty="0"/>
              <a:t>The global co-expression </a:t>
            </a:r>
            <a:r>
              <a:rPr lang="en-US" dirty="0" smtClean="0"/>
              <a:t>network</a:t>
            </a:r>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1D0BB-1411-1D4E-A68A-50B09EF934D9}" type="slidenum">
              <a:rPr lang="en-US" smtClean="0"/>
              <a:pPr/>
              <a:t>18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44227621"/>
              </p:ext>
            </p:extLst>
          </p:nvPr>
        </p:nvGraphicFramePr>
        <p:xfrm>
          <a:off x="5626100" y="1485910"/>
          <a:ext cx="3187700" cy="4743429"/>
        </p:xfrm>
        <a:graphic>
          <a:graphicData uri="http://schemas.openxmlformats.org/drawingml/2006/table">
            <a:tbl>
              <a:tblPr/>
              <a:tblGrid>
                <a:gridCol w="1116270"/>
                <a:gridCol w="1069192"/>
                <a:gridCol w="1002238"/>
              </a:tblGrid>
              <a:tr h="141689">
                <a:tc>
                  <a:txBody>
                    <a:bodyPr/>
                    <a:lstStyle/>
                    <a:p>
                      <a:pPr algn="l" fontAlgn="b"/>
                      <a:r>
                        <a:rPr lang="en-US" sz="700" b="0" i="0" u="none" strike="noStrike">
                          <a:solidFill>
                            <a:srgbClr val="000000"/>
                          </a:solidFill>
                          <a:effectLst/>
                          <a:latin typeface="Calibri"/>
                        </a:rPr>
                        <a:t> N2_EE_50-0 </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0 minutes</a:t>
                      </a:r>
                    </a:p>
                  </a:txBody>
                  <a:tcPr marL="7612" marR="7612" marT="7612" marB="0" anchor="b">
                    <a:lnL>
                      <a:noFill/>
                    </a:lnL>
                    <a:lnR>
                      <a:noFill/>
                    </a:lnR>
                    <a:lnT>
                      <a:noFill/>
                    </a:lnT>
                    <a:lnB>
                      <a:noFill/>
                    </a:lnB>
                  </a:tcPr>
                </a:tc>
                <a:tc rowSpan="24">
                  <a:txBody>
                    <a:bodyPr/>
                    <a:lstStyle/>
                    <a:p>
                      <a:pPr algn="ctr" fontAlgn="ctr"/>
                      <a:r>
                        <a:rPr lang="en-US" sz="700" b="0" i="0" u="none" strike="noStrike" dirty="0">
                          <a:solidFill>
                            <a:srgbClr val="000000"/>
                          </a:solidFill>
                          <a:effectLst/>
                          <a:latin typeface="Calibri"/>
                        </a:rPr>
                        <a:t>12 hours</a:t>
                      </a:r>
                    </a:p>
                  </a:txBody>
                  <a:tcPr marL="7612" marR="7612" marT="7612" marB="0" anchor="ctr">
                    <a:lnL>
                      <a:noFill/>
                    </a:lnL>
                    <a:lnR>
                      <a:noFill/>
                    </a:lnR>
                    <a:lnT>
                      <a:noFill/>
                    </a:lnT>
                    <a:lnB>
                      <a:noFill/>
                    </a:lnB>
                  </a:tcPr>
                </a:tc>
              </a:tr>
              <a:tr h="141689">
                <a:tc>
                  <a:txBody>
                    <a:bodyPr/>
                    <a:lstStyle/>
                    <a:p>
                      <a:pPr algn="l" fontAlgn="b"/>
                      <a:r>
                        <a:rPr lang="en-US" sz="700" b="0" i="0" u="none" strike="noStrike">
                          <a:solidFill>
                            <a:srgbClr val="000000"/>
                          </a:solidFill>
                          <a:effectLst/>
                          <a:latin typeface="Calibri"/>
                        </a:rPr>
                        <a:t> N2_EE_50-30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30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N2_EE_50-60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60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N2_EE_50-90</a:t>
                      </a:r>
                    </a:p>
                  </a:txBody>
                  <a:tcPr marL="7612" marR="7612" marT="7612"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90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N2_EE_50-120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120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N2_EE_50-150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150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N2_EE_50-180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180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N2_EE_50-210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210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N2_EE_50-240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240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N2_EE_50-300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300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N2_EE_50-330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330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N2_EE_50-360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360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N2_EE_50-390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390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N2_EE_50-420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420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N2_EE_50-450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450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N2_EE_50-480</a:t>
                      </a:r>
                    </a:p>
                  </a:txBody>
                  <a:tcPr marL="7612" marR="7612" marT="7612"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480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N2_EE_50-510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510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N2_EE_50-540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540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N2_EE_50-570</a:t>
                      </a:r>
                    </a:p>
                  </a:txBody>
                  <a:tcPr marL="7612" marR="7612" marT="7612"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570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N2_EE_50-600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600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N2_EE_50-630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630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N2_EE_50-660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660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N2_EE_50-690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690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N2_EE_50-720</a:t>
                      </a:r>
                    </a:p>
                  </a:txBody>
                  <a:tcPr marL="7612" marR="7612" marT="7612"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720 minutes</a:t>
                      </a:r>
                    </a:p>
                  </a:txBody>
                  <a:tcPr marL="7612" marR="7612" marT="7612" marB="0" anchor="b">
                    <a:lnL>
                      <a:noFill/>
                    </a:lnL>
                    <a:lnR>
                      <a:noFill/>
                    </a:lnR>
                    <a:lnT>
                      <a:noFill/>
                    </a:lnT>
                    <a:lnB>
                      <a:noFill/>
                    </a:lnB>
                  </a:tcPr>
                </a:tc>
                <a:tc vMerge="1">
                  <a:txBody>
                    <a:bodyPr/>
                    <a:lstStyle/>
                    <a:p>
                      <a:endParaRPr lang="en-US"/>
                    </a:p>
                  </a:txBody>
                  <a:tcPr/>
                </a:tc>
              </a:tr>
              <a:tr h="141689">
                <a:tc>
                  <a:txBody>
                    <a:bodyPr/>
                    <a:lstStyle/>
                    <a:p>
                      <a:pPr algn="l" fontAlgn="b"/>
                      <a:r>
                        <a:rPr lang="en-US" sz="700" b="0" i="0" u="none" strike="noStrike">
                          <a:solidFill>
                            <a:srgbClr val="000000"/>
                          </a:solidFill>
                          <a:effectLst/>
                          <a:latin typeface="Calibri"/>
                        </a:rPr>
                        <a:t> L1_N2_L1-1</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9 hours</a:t>
                      </a:r>
                    </a:p>
                  </a:txBody>
                  <a:tcPr marL="7612" marR="7612" marT="7612" marB="0" anchor="b">
                    <a:lnL>
                      <a:noFill/>
                    </a:lnL>
                    <a:lnR>
                      <a:noFill/>
                    </a:lnR>
                    <a:lnT>
                      <a:noFill/>
                    </a:lnT>
                    <a:lnB>
                      <a:noFill/>
                    </a:lnB>
                  </a:tcPr>
                </a:tc>
              </a:tr>
              <a:tr h="141689">
                <a:tc>
                  <a:txBody>
                    <a:bodyPr/>
                    <a:lstStyle/>
                    <a:p>
                      <a:pPr algn="l" fontAlgn="b"/>
                      <a:r>
                        <a:rPr lang="en-US" sz="700" b="0" i="0" u="none" strike="noStrike">
                          <a:solidFill>
                            <a:srgbClr val="000000"/>
                          </a:solidFill>
                          <a:effectLst/>
                          <a:latin typeface="Calibri"/>
                        </a:rPr>
                        <a:t> L2_N2_L2-4</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8 hours</a:t>
                      </a:r>
                    </a:p>
                  </a:txBody>
                  <a:tcPr marL="7612" marR="7612" marT="7612" marB="0" anchor="b">
                    <a:lnL>
                      <a:noFill/>
                    </a:lnL>
                    <a:lnR>
                      <a:noFill/>
                    </a:lnR>
                    <a:lnT>
                      <a:noFill/>
                    </a:lnT>
                    <a:lnB>
                      <a:noFill/>
                    </a:lnB>
                  </a:tcPr>
                </a:tc>
              </a:tr>
              <a:tr h="141689">
                <a:tc>
                  <a:txBody>
                    <a:bodyPr/>
                    <a:lstStyle/>
                    <a:p>
                      <a:pPr algn="l" fontAlgn="b"/>
                      <a:r>
                        <a:rPr lang="en-US" sz="700" b="0" i="0" u="none" strike="noStrike">
                          <a:solidFill>
                            <a:srgbClr val="000000"/>
                          </a:solidFill>
                          <a:effectLst/>
                          <a:latin typeface="Calibri"/>
                        </a:rPr>
                        <a:t> L3_N2_L3-1</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a:rPr>
                        <a:t>8 hours</a:t>
                      </a:r>
                    </a:p>
                  </a:txBody>
                  <a:tcPr marL="7612" marR="7612" marT="7612" marB="0" anchor="b">
                    <a:lnL>
                      <a:noFill/>
                    </a:lnL>
                    <a:lnR>
                      <a:noFill/>
                    </a:lnR>
                    <a:lnT>
                      <a:noFill/>
                    </a:lnT>
                    <a:lnB>
                      <a:noFill/>
                    </a:lnB>
                  </a:tcPr>
                </a:tc>
              </a:tr>
              <a:tr h="141689">
                <a:tc>
                  <a:txBody>
                    <a:bodyPr/>
                    <a:lstStyle/>
                    <a:p>
                      <a:pPr algn="l" fontAlgn="b"/>
                      <a:r>
                        <a:rPr lang="en-US" sz="700" b="0" i="0" u="none" strike="noStrike">
                          <a:solidFill>
                            <a:srgbClr val="000000"/>
                          </a:solidFill>
                          <a:effectLst/>
                          <a:latin typeface="Calibri"/>
                        </a:rPr>
                        <a:t> L4_L4b</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10 hours</a:t>
                      </a:r>
                    </a:p>
                  </a:txBody>
                  <a:tcPr marL="7612" marR="7612" marT="7612" marB="0" anchor="b">
                    <a:lnL>
                      <a:noFill/>
                    </a:lnL>
                    <a:lnR>
                      <a:noFill/>
                    </a:lnR>
                    <a:lnT>
                      <a:noFill/>
                    </a:lnT>
                    <a:lnB>
                      <a:noFill/>
                    </a:lnB>
                  </a:tcPr>
                </a:tc>
              </a:tr>
              <a:tr h="141689">
                <a:tc>
                  <a:txBody>
                    <a:bodyPr/>
                    <a:lstStyle/>
                    <a:p>
                      <a:pPr algn="l" fontAlgn="b"/>
                      <a:r>
                        <a:rPr lang="tr-TR" sz="700" b="0" i="0" u="none" strike="noStrike">
                          <a:solidFill>
                            <a:srgbClr val="000000"/>
                          </a:solidFill>
                          <a:effectLst/>
                          <a:latin typeface="Calibri"/>
                        </a:rPr>
                        <a:t> YA_N2_Yad-1</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a:rPr>
                        <a:t>8 hours</a:t>
                      </a:r>
                    </a:p>
                  </a:txBody>
                  <a:tcPr marL="7612" marR="7612" marT="7612" marB="0" anchor="b">
                    <a:lnL>
                      <a:noFill/>
                    </a:lnL>
                    <a:lnR>
                      <a:noFill/>
                    </a:lnR>
                    <a:lnT>
                      <a:noFill/>
                    </a:lnT>
                    <a:lnB>
                      <a:noFill/>
                    </a:lnB>
                  </a:tcPr>
                </a:tc>
              </a:tr>
              <a:tr h="141689">
                <a:tc>
                  <a:txBody>
                    <a:bodyPr/>
                    <a:lstStyle/>
                    <a:p>
                      <a:pPr algn="l" fontAlgn="b"/>
                      <a:r>
                        <a:rPr lang="en-US" sz="700" b="0" i="0" u="none" strike="noStrike" dirty="0">
                          <a:solidFill>
                            <a:srgbClr val="000000"/>
                          </a:solidFill>
                          <a:effectLst/>
                          <a:latin typeface="Calibri"/>
                        </a:rPr>
                        <a:t> AdultSPE9</a:t>
                      </a: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12" marR="7612" marT="7612" marB="0" anchor="b">
                    <a:lnL>
                      <a:noFill/>
                    </a:lnL>
                    <a:lnR>
                      <a:noFill/>
                    </a:lnR>
                    <a:lnT>
                      <a:noFill/>
                    </a:lnT>
                    <a:lnB>
                      <a:noFill/>
                    </a:lnB>
                  </a:tcPr>
                </a:tc>
              </a:tr>
              <a:tr h="155038">
                <a:tc gridSpan="3">
                  <a:txBody>
                    <a:bodyPr/>
                    <a:lstStyle/>
                    <a:p>
                      <a:pPr algn="l" fontAlgn="b"/>
                      <a:r>
                        <a:rPr lang="en-US" sz="700" b="0" i="0" u="none" strike="noStrike" dirty="0">
                          <a:solidFill>
                            <a:srgbClr val="000000"/>
                          </a:solidFill>
                          <a:effectLst/>
                          <a:latin typeface="Calibri"/>
                        </a:rPr>
                        <a:t> DauerEntryDAF2_DauerEntryDAF2-2_DauerEntryDAF2-1-1_DauerEntryDAF2-4-1</a:t>
                      </a:r>
                    </a:p>
                  </a:txBody>
                  <a:tcPr marL="7612" marR="7612" marT="7612" marB="0" anchor="b">
                    <a:lnL>
                      <a:noFill/>
                    </a:lnL>
                    <a:lnR>
                      <a:noFill/>
                    </a:lnR>
                    <a:lnT>
                      <a:noFill/>
                    </a:lnT>
                    <a:lnB>
                      <a:noFill/>
                    </a:lnB>
                  </a:tcPr>
                </a:tc>
                <a:tc hMerge="1">
                  <a:txBody>
                    <a:bodyPr/>
                    <a:lstStyle/>
                    <a:p>
                      <a:endParaRPr lang="en-US"/>
                    </a:p>
                  </a:txBody>
                  <a:tcPr/>
                </a:tc>
                <a:tc hMerge="1">
                  <a:txBody>
                    <a:bodyPr/>
                    <a:lstStyle/>
                    <a:p>
                      <a:endParaRPr lang="en-US"/>
                    </a:p>
                  </a:txBody>
                  <a:tcPr/>
                </a:tc>
              </a:tr>
              <a:tr h="147495">
                <a:tc gridSpan="3">
                  <a:txBody>
                    <a:bodyPr/>
                    <a:lstStyle/>
                    <a:p>
                      <a:pPr algn="l" fontAlgn="b"/>
                      <a:r>
                        <a:rPr lang="en-US" sz="700" b="0" i="0" u="none" strike="noStrike" dirty="0">
                          <a:solidFill>
                            <a:srgbClr val="000000"/>
                          </a:solidFill>
                          <a:effectLst/>
                          <a:latin typeface="Calibri"/>
                        </a:rPr>
                        <a:t> DauerDAF2_DauerDAF2-2_DauerDAF2-2-1_DauerDAF2-5-1</a:t>
                      </a:r>
                    </a:p>
                  </a:txBody>
                  <a:tcPr marL="7612" marR="7612" marT="7612" marB="0" anchor="b">
                    <a:lnL>
                      <a:noFill/>
                    </a:lnL>
                    <a:lnR>
                      <a:noFill/>
                    </a:lnR>
                    <a:lnT>
                      <a:noFill/>
                    </a:lnT>
                    <a:lnB>
                      <a:noFill/>
                    </a:lnB>
                  </a:tcPr>
                </a:tc>
                <a:tc hMerge="1">
                  <a:txBody>
                    <a:bodyPr/>
                    <a:lstStyle/>
                    <a:p>
                      <a:endParaRPr lang="en-US"/>
                    </a:p>
                  </a:txBody>
                  <a:tcPr/>
                </a:tc>
                <a:tc hMerge="1">
                  <a:txBody>
                    <a:bodyPr/>
                    <a:lstStyle/>
                    <a:p>
                      <a:endParaRPr lang="en-US"/>
                    </a:p>
                  </a:txBody>
                  <a:tcPr/>
                </a:tc>
              </a:tr>
              <a:tr h="190226">
                <a:tc gridSpan="3">
                  <a:txBody>
                    <a:bodyPr/>
                    <a:lstStyle/>
                    <a:p>
                      <a:pPr algn="l" fontAlgn="b"/>
                      <a:r>
                        <a:rPr lang="en-US" sz="700" b="0" i="0" u="none" strike="noStrike" dirty="0">
                          <a:solidFill>
                            <a:srgbClr val="000000"/>
                          </a:solidFill>
                          <a:effectLst/>
                          <a:latin typeface="Calibri"/>
                        </a:rPr>
                        <a:t> DauerExitDAF2-2_DauerExitDAF2-3-1_DauerExitDAF2-6-1</a:t>
                      </a:r>
                    </a:p>
                  </a:txBody>
                  <a:tcPr marL="7612" marR="7612" marT="7612"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pic>
        <p:nvPicPr>
          <p:cNvPr id="9" name="Picture 8"/>
          <p:cNvPicPr>
            <a:picLocks noChangeAspect="1"/>
          </p:cNvPicPr>
          <p:nvPr/>
        </p:nvPicPr>
        <p:blipFill>
          <a:blip r:embed="rId2"/>
          <a:stretch>
            <a:fillRect/>
          </a:stretch>
        </p:blipFill>
        <p:spPr>
          <a:xfrm>
            <a:off x="149794" y="1790700"/>
            <a:ext cx="5013811" cy="3848100"/>
          </a:xfrm>
          <a:prstGeom prst="rect">
            <a:avLst/>
          </a:prstGeom>
        </p:spPr>
      </p:pic>
    </p:spTree>
    <p:extLst>
      <p:ext uri="{BB962C8B-B14F-4D97-AF65-F5344CB8AC3E}">
        <p14:creationId xmlns:p14="http://schemas.microsoft.com/office/powerpoint/2010/main" val="2574386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4242"/>
          </a:xfrm>
        </p:spPr>
        <p:txBody>
          <a:bodyPr/>
          <a:lstStyle/>
          <a:p>
            <a:r>
              <a:rPr lang="en-US" dirty="0" smtClean="0"/>
              <a:t>Outline</a:t>
            </a:r>
            <a:endParaRPr lang="en-US" dirty="0"/>
          </a:p>
        </p:txBody>
      </p:sp>
      <p:sp>
        <p:nvSpPr>
          <p:cNvPr id="3" name="Content Placeholder 2"/>
          <p:cNvSpPr>
            <a:spLocks noGrp="1"/>
          </p:cNvSpPr>
          <p:nvPr>
            <p:ph idx="1"/>
          </p:nvPr>
        </p:nvSpPr>
        <p:spPr>
          <a:xfrm>
            <a:off x="457200" y="1422718"/>
            <a:ext cx="8229600" cy="4525963"/>
          </a:xfrm>
        </p:spPr>
        <p:txBody>
          <a:bodyPr>
            <a:normAutofit fontScale="70000" lnSpcReduction="20000"/>
          </a:bodyPr>
          <a:lstStyle/>
          <a:p>
            <a:pPr marL="0" indent="0">
              <a:buNone/>
            </a:pPr>
            <a:r>
              <a:rPr lang="en-US" dirty="0" smtClean="0"/>
              <a:t>To study gene biological interactions from </a:t>
            </a:r>
            <a:r>
              <a:rPr lang="en-US" dirty="0"/>
              <a:t>an evolutionary point of </a:t>
            </a:r>
            <a:r>
              <a:rPr lang="en-US" dirty="0" smtClean="0"/>
              <a:t>view:</a:t>
            </a:r>
          </a:p>
          <a:p>
            <a:r>
              <a:rPr lang="en-US" dirty="0" smtClean="0"/>
              <a:t>Biological interactions </a:t>
            </a:r>
          </a:p>
          <a:p>
            <a:pPr lvl="1"/>
            <a:r>
              <a:rPr lang="en-US" dirty="0" smtClean="0">
                <a:solidFill>
                  <a:srgbClr val="FF0000"/>
                </a:solidFill>
              </a:rPr>
              <a:t>Co-expressed genes</a:t>
            </a:r>
            <a:r>
              <a:rPr lang="en-US" dirty="0" smtClean="0"/>
              <a:t>, gene regulation and protein-protein interaction </a:t>
            </a:r>
            <a:r>
              <a:rPr lang="en-US" dirty="0"/>
              <a:t>network, metabolite </a:t>
            </a:r>
            <a:r>
              <a:rPr lang="en-US" dirty="0" smtClean="0"/>
              <a:t>profiles etc.</a:t>
            </a:r>
          </a:p>
          <a:p>
            <a:pPr lvl="1"/>
            <a:r>
              <a:rPr lang="en-US" dirty="0" smtClean="0">
                <a:solidFill>
                  <a:srgbClr val="3366FF"/>
                </a:solidFill>
              </a:rPr>
              <a:t>within a model organism.</a:t>
            </a:r>
          </a:p>
          <a:p>
            <a:pPr lvl="1"/>
            <a:r>
              <a:rPr lang="en-US" dirty="0" smtClean="0">
                <a:solidFill>
                  <a:srgbClr val="660066"/>
                </a:solidFill>
              </a:rPr>
              <a:t>Data: Caulobacter crescentus life cycle transcriptome, and worm and fly (</a:t>
            </a:r>
            <a:r>
              <a:rPr lang="en-US" dirty="0" err="1">
                <a:solidFill>
                  <a:srgbClr val="660066"/>
                </a:solidFill>
              </a:rPr>
              <a:t>modEncode</a:t>
            </a:r>
            <a:r>
              <a:rPr lang="en-US" dirty="0">
                <a:solidFill>
                  <a:srgbClr val="660066"/>
                </a:solidFill>
              </a:rPr>
              <a:t> </a:t>
            </a:r>
            <a:r>
              <a:rPr lang="en-US" dirty="0" smtClean="0">
                <a:solidFill>
                  <a:srgbClr val="660066"/>
                </a:solidFill>
              </a:rPr>
              <a:t>) embryonic development time course transcriptomes</a:t>
            </a:r>
          </a:p>
          <a:p>
            <a:r>
              <a:rPr lang="en-US" dirty="0" smtClean="0"/>
              <a:t>Evolution</a:t>
            </a:r>
          </a:p>
          <a:p>
            <a:pPr lvl="1"/>
            <a:r>
              <a:rPr lang="en-US" dirty="0" smtClean="0">
                <a:solidFill>
                  <a:srgbClr val="FF0000"/>
                </a:solidFill>
              </a:rPr>
              <a:t>Gene evolutionary profile</a:t>
            </a:r>
            <a:r>
              <a:rPr lang="en-US" dirty="0" smtClean="0"/>
              <a:t>, phylogenetic tree, sequence conservation etc</a:t>
            </a:r>
            <a:r>
              <a:rPr lang="en-US" dirty="0"/>
              <a:t>.</a:t>
            </a:r>
            <a:endParaRPr lang="en-US" dirty="0" smtClean="0"/>
          </a:p>
          <a:p>
            <a:pPr lvl="1"/>
            <a:r>
              <a:rPr lang="en-US" dirty="0">
                <a:solidFill>
                  <a:srgbClr val="3366FF"/>
                </a:solidFill>
              </a:rPr>
              <a:t>a</a:t>
            </a:r>
            <a:r>
              <a:rPr lang="en-US" dirty="0" smtClean="0">
                <a:solidFill>
                  <a:srgbClr val="3366FF"/>
                </a:solidFill>
              </a:rPr>
              <a:t>cross many species. </a:t>
            </a:r>
          </a:p>
          <a:p>
            <a:pPr lvl="1"/>
            <a:r>
              <a:rPr lang="en-US" dirty="0" smtClean="0">
                <a:solidFill>
                  <a:srgbClr val="660066"/>
                </a:solidFill>
              </a:rPr>
              <a:t>Data: all fully sequenced bacterial genomes, and animal genomes in Ensemble </a:t>
            </a:r>
            <a:r>
              <a:rPr lang="en-US" dirty="0" err="1" smtClean="0">
                <a:solidFill>
                  <a:srgbClr val="660066"/>
                </a:solidFill>
              </a:rPr>
              <a:t>Compara</a:t>
            </a:r>
            <a:r>
              <a:rPr lang="en-US" dirty="0">
                <a:solidFill>
                  <a:srgbClr val="660066"/>
                </a:solidFill>
              </a:rPr>
              <a:t>.</a:t>
            </a:r>
          </a:p>
        </p:txBody>
      </p:sp>
      <p:sp>
        <p:nvSpPr>
          <p:cNvPr id="4" name="Slide Number Placeholder 3"/>
          <p:cNvSpPr>
            <a:spLocks noGrp="1"/>
          </p:cNvSpPr>
          <p:nvPr>
            <p:ph type="sldNum" sz="quarter" idx="12"/>
          </p:nvPr>
        </p:nvSpPr>
        <p:spPr/>
        <p:txBody>
          <a:bodyPr/>
          <a:lstStyle/>
          <a:p>
            <a:fld id="{7161D0BB-1411-1D4E-A68A-50B09EF934D9}" type="slidenum">
              <a:rPr lang="en-US" smtClean="0"/>
              <a:t>1</a:t>
            </a:fld>
            <a:endParaRPr lang="en-US"/>
          </a:p>
        </p:txBody>
      </p:sp>
    </p:spTree>
    <p:extLst>
      <p:ext uri="{BB962C8B-B14F-4D97-AF65-F5344CB8AC3E}">
        <p14:creationId xmlns:p14="http://schemas.microsoft.com/office/powerpoint/2010/main" val="233687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Some genes are more clustered than the others</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19</a:t>
            </a:fld>
            <a:endParaRPr lang="en-US"/>
          </a:p>
        </p:txBody>
      </p:sp>
      <p:pic>
        <p:nvPicPr>
          <p:cNvPr id="5" name="Picture 4"/>
          <p:cNvPicPr>
            <a:picLocks noChangeAspect="1"/>
          </p:cNvPicPr>
          <p:nvPr/>
        </p:nvPicPr>
        <p:blipFill>
          <a:blip r:embed="rId2"/>
          <a:stretch>
            <a:fillRect/>
          </a:stretch>
        </p:blipFill>
        <p:spPr>
          <a:xfrm>
            <a:off x="1779077" y="1133441"/>
            <a:ext cx="5739219" cy="5724559"/>
          </a:xfrm>
          <a:prstGeom prst="rect">
            <a:avLst/>
          </a:prstGeom>
        </p:spPr>
      </p:pic>
    </p:spTree>
    <p:extLst>
      <p:ext uri="{BB962C8B-B14F-4D97-AF65-F5344CB8AC3E}">
        <p14:creationId xmlns:p14="http://schemas.microsoft.com/office/powerpoint/2010/main" val="3769187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26 Modules: persistent and species-specific modules are classified using hypergeometric test:</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20</a:t>
            </a:fld>
            <a:endParaRPr lang="en-US" dirty="0"/>
          </a:p>
        </p:txBody>
      </p:sp>
      <p:pic>
        <p:nvPicPr>
          <p:cNvPr id="5" name="Picture 4"/>
          <p:cNvPicPr>
            <a:picLocks noChangeAspect="1"/>
          </p:cNvPicPr>
          <p:nvPr/>
        </p:nvPicPr>
        <p:blipFill>
          <a:blip r:embed="rId3"/>
          <a:stretch>
            <a:fillRect/>
          </a:stretch>
        </p:blipFill>
        <p:spPr>
          <a:xfrm>
            <a:off x="457200" y="1567698"/>
            <a:ext cx="5338478" cy="5153777"/>
          </a:xfrm>
          <a:prstGeom prst="rect">
            <a:avLst/>
          </a:prstGeom>
        </p:spPr>
      </p:pic>
      <p:sp>
        <p:nvSpPr>
          <p:cNvPr id="6" name="TextBox 5"/>
          <p:cNvSpPr txBox="1"/>
          <p:nvPr/>
        </p:nvSpPr>
        <p:spPr>
          <a:xfrm>
            <a:off x="5537201" y="2019300"/>
            <a:ext cx="3492499" cy="3951852"/>
          </a:xfrm>
          <a:prstGeom prst="rect">
            <a:avLst/>
          </a:prstGeom>
          <a:noFill/>
        </p:spPr>
        <p:txBody>
          <a:bodyPr wrap="square" rtlCol="0">
            <a:spAutoFit/>
          </a:bodyPr>
          <a:lstStyle/>
          <a:p>
            <a:pPr marL="285750" indent="-285750">
              <a:lnSpc>
                <a:spcPct val="140000"/>
              </a:lnSpc>
              <a:buFont typeface="Arial"/>
              <a:buChar char="•"/>
            </a:pPr>
            <a:r>
              <a:rPr lang="en-US" dirty="0" smtClean="0"/>
              <a:t>26 Modules constructed based on ~2000 high clustering coefficient genes.</a:t>
            </a:r>
          </a:p>
          <a:p>
            <a:pPr marL="285750" indent="-285750">
              <a:lnSpc>
                <a:spcPct val="140000"/>
              </a:lnSpc>
              <a:buFont typeface="Arial"/>
              <a:buChar char="•"/>
            </a:pPr>
            <a:r>
              <a:rPr lang="en-US" dirty="0" smtClean="0"/>
              <a:t>~2000 genes are classed into persistent and Species specific genes (&gt;40 and &lt;5, respectively)</a:t>
            </a:r>
          </a:p>
          <a:p>
            <a:pPr marL="285750" indent="-285750">
              <a:lnSpc>
                <a:spcPct val="140000"/>
              </a:lnSpc>
              <a:buFont typeface="Arial"/>
              <a:buChar char="•"/>
            </a:pPr>
            <a:r>
              <a:rPr lang="en-US" dirty="0" smtClean="0"/>
              <a:t>Hypergeometric test of the two groups of genes in each module</a:t>
            </a:r>
          </a:p>
          <a:p>
            <a:pPr marL="285750" indent="-285750">
              <a:lnSpc>
                <a:spcPct val="140000"/>
              </a:lnSpc>
              <a:buFont typeface="Arial"/>
              <a:buChar char="•"/>
            </a:pPr>
            <a:r>
              <a:rPr lang="en-US" dirty="0" smtClean="0"/>
              <a:t>Stacked bar plot of log transformed hyper test </a:t>
            </a:r>
            <a:r>
              <a:rPr lang="en-US" i="1" dirty="0" smtClean="0"/>
              <a:t>p</a:t>
            </a:r>
            <a:r>
              <a:rPr lang="en-US" dirty="0" smtClean="0"/>
              <a:t>-values </a:t>
            </a:r>
          </a:p>
        </p:txBody>
      </p:sp>
    </p:spTree>
    <p:extLst>
      <p:ext uri="{BB962C8B-B14F-4D97-AF65-F5344CB8AC3E}">
        <p14:creationId xmlns:p14="http://schemas.microsoft.com/office/powerpoint/2010/main" val="19051528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Species-specific modules have no low memberships as well.</a:t>
            </a:r>
            <a:endParaRPr lang="en-US" dirty="0"/>
          </a:p>
        </p:txBody>
      </p:sp>
      <p:pic>
        <p:nvPicPr>
          <p:cNvPr id="5" name="Picture 4"/>
          <p:cNvPicPr>
            <a:picLocks noChangeAspect="1"/>
          </p:cNvPicPr>
          <p:nvPr/>
        </p:nvPicPr>
        <p:blipFill>
          <a:blip r:embed="rId2"/>
          <a:stretch>
            <a:fillRect/>
          </a:stretch>
        </p:blipFill>
        <p:spPr>
          <a:xfrm>
            <a:off x="304800" y="1715586"/>
            <a:ext cx="5207949" cy="5005889"/>
          </a:xfrm>
          <a:prstGeom prst="rect">
            <a:avLst/>
          </a:prstGeom>
        </p:spPr>
      </p:pic>
      <p:pic>
        <p:nvPicPr>
          <p:cNvPr id="6" name="Picture 5"/>
          <p:cNvPicPr>
            <a:picLocks noChangeAspect="1"/>
          </p:cNvPicPr>
          <p:nvPr/>
        </p:nvPicPr>
        <p:blipFill>
          <a:blip r:embed="rId3"/>
          <a:stretch>
            <a:fillRect/>
          </a:stretch>
        </p:blipFill>
        <p:spPr>
          <a:xfrm>
            <a:off x="5419704" y="1797049"/>
            <a:ext cx="3508395" cy="3499271"/>
          </a:xfrm>
          <a:prstGeom prst="rect">
            <a:avLst/>
          </a:prstGeom>
        </p:spPr>
      </p:pic>
      <p:grpSp>
        <p:nvGrpSpPr>
          <p:cNvPr id="17" name="Group 16"/>
          <p:cNvGrpSpPr/>
          <p:nvPr/>
        </p:nvGrpSpPr>
        <p:grpSpPr>
          <a:xfrm>
            <a:off x="5664200" y="5296320"/>
            <a:ext cx="2349500" cy="629166"/>
            <a:chOff x="5765800" y="5847834"/>
            <a:chExt cx="3305416" cy="813832"/>
          </a:xfrm>
        </p:grpSpPr>
        <p:cxnSp>
          <p:nvCxnSpPr>
            <p:cNvPr id="8" name="Straight Connector 7"/>
            <p:cNvCxnSpPr/>
            <p:nvPr/>
          </p:nvCxnSpPr>
          <p:spPr>
            <a:xfrm>
              <a:off x="5765800" y="6057900"/>
              <a:ext cx="469900" cy="0"/>
            </a:xfrm>
            <a:prstGeom prst="line">
              <a:avLst/>
            </a:prstGeom>
            <a:ln>
              <a:solidFill>
                <a:srgbClr val="17BD19"/>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65800" y="6477000"/>
              <a:ext cx="4699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197600" y="5847834"/>
              <a:ext cx="2873616" cy="813832"/>
              <a:chOff x="6413500" y="5847834"/>
              <a:chExt cx="2873616" cy="813832"/>
            </a:xfrm>
          </p:grpSpPr>
          <p:sp>
            <p:nvSpPr>
              <p:cNvPr id="12" name="TextBox 11"/>
              <p:cNvSpPr txBox="1"/>
              <p:nvPr/>
            </p:nvSpPr>
            <p:spPr>
              <a:xfrm>
                <a:off x="6413500" y="5847834"/>
                <a:ext cx="2146854" cy="369332"/>
              </a:xfrm>
              <a:prstGeom prst="rect">
                <a:avLst/>
              </a:prstGeom>
              <a:noFill/>
            </p:spPr>
            <p:txBody>
              <a:bodyPr wrap="none" rtlCol="0">
                <a:spAutoFit/>
              </a:bodyPr>
              <a:lstStyle/>
              <a:p>
                <a:r>
                  <a:rPr lang="en-US" dirty="0" smtClean="0"/>
                  <a:t>SS gene membership</a:t>
                </a:r>
                <a:endParaRPr lang="en-US" dirty="0"/>
              </a:p>
            </p:txBody>
          </p:sp>
          <p:sp>
            <p:nvSpPr>
              <p:cNvPr id="15" name="TextBox 14"/>
              <p:cNvSpPr txBox="1"/>
              <p:nvPr/>
            </p:nvSpPr>
            <p:spPr>
              <a:xfrm>
                <a:off x="6413500" y="6292334"/>
                <a:ext cx="2873616" cy="369332"/>
              </a:xfrm>
              <a:prstGeom prst="rect">
                <a:avLst/>
              </a:prstGeom>
              <a:noFill/>
            </p:spPr>
            <p:txBody>
              <a:bodyPr wrap="none" rtlCol="0">
                <a:spAutoFit/>
              </a:bodyPr>
              <a:lstStyle/>
              <a:p>
                <a:r>
                  <a:rPr lang="en-US" dirty="0" smtClean="0"/>
                  <a:t>Persistent gene membership</a:t>
                </a:r>
                <a:endParaRPr lang="en-US" dirty="0"/>
              </a:p>
            </p:txBody>
          </p:sp>
        </p:grpSp>
      </p:grpSp>
    </p:spTree>
    <p:extLst>
      <p:ext uri="{BB962C8B-B14F-4D97-AF65-F5344CB8AC3E}">
        <p14:creationId xmlns:p14="http://schemas.microsoft.com/office/powerpoint/2010/main" val="135861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a:t>
            </a:r>
            <a:r>
              <a:rPr lang="en-US" dirty="0"/>
              <a:t>ontogeny recapitulates phylogeny” theory </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22</a:t>
            </a:fld>
            <a:endParaRPr lang="en-US"/>
          </a:p>
        </p:txBody>
      </p:sp>
      <p:sp>
        <p:nvSpPr>
          <p:cNvPr id="5" name="Rectangle 4"/>
          <p:cNvSpPr/>
          <p:nvPr/>
        </p:nvSpPr>
        <p:spPr>
          <a:xfrm>
            <a:off x="635000" y="4729540"/>
            <a:ext cx="7785100" cy="1477328"/>
          </a:xfrm>
          <a:prstGeom prst="rect">
            <a:avLst/>
          </a:prstGeom>
        </p:spPr>
        <p:txBody>
          <a:bodyPr wrap="square">
            <a:spAutoFit/>
          </a:bodyPr>
          <a:lstStyle/>
          <a:p>
            <a:r>
              <a:rPr lang="en-US" dirty="0" err="1"/>
              <a:t>Kalinka</a:t>
            </a:r>
            <a:r>
              <a:rPr lang="en-US" dirty="0"/>
              <a:t>, A. T. et al. Gene expression divergence recapitulates the developmental hourglass model. Nature 468, 811–814 (2010)</a:t>
            </a:r>
          </a:p>
          <a:p>
            <a:endParaRPr lang="en-US" dirty="0"/>
          </a:p>
          <a:p>
            <a:r>
              <a:rPr lang="en-US" dirty="0" err="1"/>
              <a:t>Domazet-Lošo</a:t>
            </a:r>
            <a:r>
              <a:rPr lang="en-US" dirty="0"/>
              <a:t>, T. &amp; </a:t>
            </a:r>
            <a:r>
              <a:rPr lang="en-US" dirty="0" err="1"/>
              <a:t>Tautz</a:t>
            </a:r>
            <a:r>
              <a:rPr lang="en-US" dirty="0"/>
              <a:t>, D. A </a:t>
            </a:r>
            <a:r>
              <a:rPr lang="en-US" dirty="0" err="1"/>
              <a:t>phylogenetically</a:t>
            </a:r>
            <a:r>
              <a:rPr lang="en-US" dirty="0"/>
              <a:t> based transcriptome age index mirrors ontogenetic divergence patterns. Nature 468, 815–818 (2010)</a:t>
            </a:r>
          </a:p>
        </p:txBody>
      </p:sp>
      <p:sp>
        <p:nvSpPr>
          <p:cNvPr id="6" name="TextBox 5"/>
          <p:cNvSpPr txBox="1"/>
          <p:nvPr/>
        </p:nvSpPr>
        <p:spPr>
          <a:xfrm>
            <a:off x="635000" y="1854200"/>
            <a:ext cx="7912100" cy="2308324"/>
          </a:xfrm>
          <a:prstGeom prst="rect">
            <a:avLst/>
          </a:prstGeom>
          <a:noFill/>
        </p:spPr>
        <p:txBody>
          <a:bodyPr wrap="square" rtlCol="0">
            <a:spAutoFit/>
          </a:bodyPr>
          <a:lstStyle/>
          <a:p>
            <a:r>
              <a:rPr lang="en-US" dirty="0"/>
              <a:t>It was first observed two centuries ago that many animal embryos converge on a similar form during development, only to diverge afterwards. This temporal 'waist' in the so-called hourglass model of embryonic development is known as the '</a:t>
            </a:r>
            <a:r>
              <a:rPr lang="en-US" dirty="0" err="1"/>
              <a:t>phylotypic</a:t>
            </a:r>
            <a:r>
              <a:rPr lang="en-US" dirty="0"/>
              <a:t> stage', and it is thought — controversially, given that it is based on subjective morphological comparisons — to represent an evolutionary conserved period. Now, Two </a:t>
            </a:r>
            <a:r>
              <a:rPr lang="en-US" dirty="0" err="1"/>
              <a:t>transcriptomics</a:t>
            </a:r>
            <a:r>
              <a:rPr lang="en-US" dirty="0"/>
              <a:t> studies give this theory strong molecular support by showing that genes active during this period are more ancient and more highly conserved in their expression.</a:t>
            </a:r>
          </a:p>
        </p:txBody>
      </p:sp>
    </p:spTree>
    <p:extLst>
      <p:ext uri="{BB962C8B-B14F-4D97-AF65-F5344CB8AC3E}">
        <p14:creationId xmlns:p14="http://schemas.microsoft.com/office/powerpoint/2010/main" val="345314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Variation </a:t>
            </a:r>
            <a:r>
              <a:rPr lang="en-US" sz="3200" dirty="0"/>
              <a:t>in temporal gene expression across species is minimal at the </a:t>
            </a:r>
            <a:r>
              <a:rPr lang="en-US" sz="3200" dirty="0" err="1"/>
              <a:t>phylotypic</a:t>
            </a:r>
            <a:r>
              <a:rPr lang="en-US" sz="3200" dirty="0"/>
              <a:t> stage </a:t>
            </a:r>
          </a:p>
        </p:txBody>
      </p:sp>
      <p:sp>
        <p:nvSpPr>
          <p:cNvPr id="4" name="Slide Number Placeholder 3"/>
          <p:cNvSpPr>
            <a:spLocks noGrp="1"/>
          </p:cNvSpPr>
          <p:nvPr>
            <p:ph type="sldNum" sz="quarter" idx="12"/>
          </p:nvPr>
        </p:nvSpPr>
        <p:spPr/>
        <p:txBody>
          <a:bodyPr/>
          <a:lstStyle/>
          <a:p>
            <a:fld id="{7161D0BB-1411-1D4E-A68A-50B09EF934D9}" type="slidenum">
              <a:rPr lang="en-US" smtClean="0"/>
              <a:t>23</a:t>
            </a:fld>
            <a:endParaRPr lang="en-US"/>
          </a:p>
        </p:txBody>
      </p:sp>
      <p:pic>
        <p:nvPicPr>
          <p:cNvPr id="5" name="Picture 4"/>
          <p:cNvPicPr>
            <a:picLocks noChangeAspect="1"/>
          </p:cNvPicPr>
          <p:nvPr/>
        </p:nvPicPr>
        <p:blipFill>
          <a:blip r:embed="rId3"/>
          <a:stretch>
            <a:fillRect/>
          </a:stretch>
        </p:blipFill>
        <p:spPr>
          <a:xfrm>
            <a:off x="863600" y="1827538"/>
            <a:ext cx="7823200" cy="3828902"/>
          </a:xfrm>
          <a:prstGeom prst="rect">
            <a:avLst/>
          </a:prstGeom>
        </p:spPr>
      </p:pic>
      <p:sp>
        <p:nvSpPr>
          <p:cNvPr id="6" name="Rectangle 5"/>
          <p:cNvSpPr/>
          <p:nvPr/>
        </p:nvSpPr>
        <p:spPr>
          <a:xfrm>
            <a:off x="1371600" y="6033184"/>
            <a:ext cx="7315200" cy="646331"/>
          </a:xfrm>
          <a:prstGeom prst="rect">
            <a:avLst/>
          </a:prstGeom>
        </p:spPr>
        <p:txBody>
          <a:bodyPr wrap="square">
            <a:spAutoFit/>
          </a:bodyPr>
          <a:lstStyle/>
          <a:p>
            <a:r>
              <a:rPr lang="en-US" dirty="0" err="1"/>
              <a:t>Kalinka</a:t>
            </a:r>
            <a:r>
              <a:rPr lang="en-US" dirty="0"/>
              <a:t>, A. T. et al. Gene expression divergence recapitulates the developmental hourglass model. Nature 468, 811–814 (2010)</a:t>
            </a:r>
            <a:endParaRPr lang="en-US" dirty="0"/>
          </a:p>
        </p:txBody>
      </p:sp>
    </p:spTree>
    <p:extLst>
      <p:ext uri="{BB962C8B-B14F-4D97-AF65-F5344CB8AC3E}">
        <p14:creationId xmlns:p14="http://schemas.microsoft.com/office/powerpoint/2010/main" val="145283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Genes </a:t>
            </a:r>
            <a:r>
              <a:rPr lang="en-US" sz="3200" dirty="0"/>
              <a:t>expressed at the </a:t>
            </a:r>
            <a:r>
              <a:rPr lang="en-US" sz="3200" dirty="0" err="1"/>
              <a:t>phylotypic</a:t>
            </a:r>
            <a:r>
              <a:rPr lang="en-US" sz="3200" dirty="0"/>
              <a:t> stage belong to the </a:t>
            </a:r>
            <a:r>
              <a:rPr lang="en-US" sz="3200" dirty="0" smtClean="0"/>
              <a:t>“oldest </a:t>
            </a:r>
            <a:r>
              <a:rPr lang="en-US" sz="3200" dirty="0"/>
              <a:t>and most conserved </a:t>
            </a:r>
            <a:r>
              <a:rPr lang="en-US" sz="3200" dirty="0" smtClean="0"/>
              <a:t>set”</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24</a:t>
            </a:fld>
            <a:endParaRPr lang="en-US"/>
          </a:p>
        </p:txBody>
      </p:sp>
      <p:sp>
        <p:nvSpPr>
          <p:cNvPr id="5" name="Rectangle 4"/>
          <p:cNvSpPr/>
          <p:nvPr/>
        </p:nvSpPr>
        <p:spPr>
          <a:xfrm>
            <a:off x="749300" y="5937250"/>
            <a:ext cx="7747000" cy="646331"/>
          </a:xfrm>
          <a:prstGeom prst="rect">
            <a:avLst/>
          </a:prstGeom>
        </p:spPr>
        <p:txBody>
          <a:bodyPr wrap="square">
            <a:spAutoFit/>
          </a:bodyPr>
          <a:lstStyle/>
          <a:p>
            <a:r>
              <a:rPr lang="en-US" dirty="0" err="1"/>
              <a:t>Domazet-Lošo</a:t>
            </a:r>
            <a:r>
              <a:rPr lang="en-US" dirty="0"/>
              <a:t>, T. &amp; </a:t>
            </a:r>
            <a:r>
              <a:rPr lang="en-US" dirty="0" err="1"/>
              <a:t>Tautz</a:t>
            </a:r>
            <a:r>
              <a:rPr lang="en-US" dirty="0"/>
              <a:t>, D. A </a:t>
            </a:r>
            <a:r>
              <a:rPr lang="en-US" dirty="0" err="1"/>
              <a:t>phylogenetically</a:t>
            </a:r>
            <a:r>
              <a:rPr lang="en-US" dirty="0"/>
              <a:t> based transcriptome age index mirrors ontogenetic divergence patterns. Nature 468, 815–818 (2010)</a:t>
            </a:r>
          </a:p>
        </p:txBody>
      </p:sp>
      <p:pic>
        <p:nvPicPr>
          <p:cNvPr id="6" name="Picture 5"/>
          <p:cNvPicPr>
            <a:picLocks noChangeAspect="1"/>
          </p:cNvPicPr>
          <p:nvPr/>
        </p:nvPicPr>
        <p:blipFill>
          <a:blip r:embed="rId3"/>
          <a:stretch>
            <a:fillRect/>
          </a:stretch>
        </p:blipFill>
        <p:spPr>
          <a:xfrm>
            <a:off x="1257300" y="1511617"/>
            <a:ext cx="6680200" cy="4425633"/>
          </a:xfrm>
          <a:prstGeom prst="rect">
            <a:avLst/>
          </a:prstGeom>
        </p:spPr>
      </p:pic>
    </p:spTree>
    <p:extLst>
      <p:ext uri="{BB962C8B-B14F-4D97-AF65-F5344CB8AC3E}">
        <p14:creationId xmlns:p14="http://schemas.microsoft.com/office/powerpoint/2010/main" val="346700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1D0BB-1411-1D4E-A68A-50B09EF934D9}" type="slidenum">
              <a:rPr lang="en-US" smtClean="0"/>
              <a:t>25</a:t>
            </a:fld>
            <a:endParaRPr lang="en-US"/>
          </a:p>
        </p:txBody>
      </p:sp>
      <p:pic>
        <p:nvPicPr>
          <p:cNvPr id="5" name="Picture 4"/>
          <p:cNvPicPr>
            <a:picLocks noChangeAspect="1"/>
          </p:cNvPicPr>
          <p:nvPr/>
        </p:nvPicPr>
        <p:blipFill>
          <a:blip r:embed="rId2"/>
          <a:stretch>
            <a:fillRect/>
          </a:stretch>
        </p:blipFill>
        <p:spPr>
          <a:xfrm>
            <a:off x="279400" y="0"/>
            <a:ext cx="7053273" cy="6858000"/>
          </a:xfrm>
          <a:prstGeom prst="rect">
            <a:avLst/>
          </a:prstGeom>
        </p:spPr>
      </p:pic>
      <p:sp>
        <p:nvSpPr>
          <p:cNvPr id="2" name="Title 1"/>
          <p:cNvSpPr>
            <a:spLocks noGrp="1"/>
          </p:cNvSpPr>
          <p:nvPr>
            <p:ph type="title"/>
          </p:nvPr>
        </p:nvSpPr>
        <p:spPr>
          <a:xfrm>
            <a:off x="2984500" y="274638"/>
            <a:ext cx="5702300" cy="1143000"/>
          </a:xfrm>
        </p:spPr>
        <p:txBody>
          <a:bodyPr>
            <a:normAutofit fontScale="90000"/>
          </a:bodyPr>
          <a:lstStyle/>
          <a:p>
            <a:r>
              <a:rPr lang="en-US" dirty="0" smtClean="0"/>
              <a:t>1</a:t>
            </a:r>
            <a:r>
              <a:rPr lang="en-US" baseline="30000" dirty="0" smtClean="0"/>
              <a:t>st</a:t>
            </a:r>
            <a:r>
              <a:rPr lang="en-US" dirty="0" smtClean="0"/>
              <a:t> PC of two groups of modules</a:t>
            </a:r>
            <a:endParaRPr lang="en-US" dirty="0"/>
          </a:p>
        </p:txBody>
      </p:sp>
    </p:spTree>
    <p:extLst>
      <p:ext uri="{BB962C8B-B14F-4D97-AF65-F5344CB8AC3E}">
        <p14:creationId xmlns:p14="http://schemas.microsoft.com/office/powerpoint/2010/main" val="258071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2</a:t>
            </a:r>
            <a:endParaRPr lang="en-US" dirty="0"/>
          </a:p>
        </p:txBody>
      </p:sp>
      <p:sp>
        <p:nvSpPr>
          <p:cNvPr id="3" name="Content Placeholder 2"/>
          <p:cNvSpPr>
            <a:spLocks noGrp="1"/>
          </p:cNvSpPr>
          <p:nvPr>
            <p:ph idx="1"/>
          </p:nvPr>
        </p:nvSpPr>
        <p:spPr/>
        <p:txBody>
          <a:bodyPr/>
          <a:lstStyle/>
          <a:p>
            <a:r>
              <a:rPr lang="en-US" dirty="0" smtClean="0"/>
              <a:t>All conclusions from bacterial genome analyses hold</a:t>
            </a:r>
          </a:p>
          <a:p>
            <a:r>
              <a:rPr lang="en-US" dirty="0" smtClean="0"/>
              <a:t>Support “ontogeny </a:t>
            </a:r>
            <a:r>
              <a:rPr lang="en-US" dirty="0"/>
              <a:t>recapitulates </a:t>
            </a:r>
            <a:r>
              <a:rPr lang="en-US" dirty="0" smtClean="0"/>
              <a:t>phylogeny” theory</a:t>
            </a:r>
          </a:p>
          <a:p>
            <a:r>
              <a:rPr lang="en-US" dirty="0" smtClean="0"/>
              <a:t>Species-specific modules are more active from L1 </a:t>
            </a:r>
            <a:r>
              <a:rPr lang="en-US" smtClean="0"/>
              <a:t>to Adult.</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26</a:t>
            </a:fld>
            <a:endParaRPr lang="en-US"/>
          </a:p>
        </p:txBody>
      </p:sp>
    </p:spTree>
    <p:extLst>
      <p:ext uri="{BB962C8B-B14F-4D97-AF65-F5344CB8AC3E}">
        <p14:creationId xmlns:p14="http://schemas.microsoft.com/office/powerpoint/2010/main" val="204532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normAutofit lnSpcReduction="10000"/>
          </a:bodyPr>
          <a:lstStyle/>
          <a:p>
            <a:r>
              <a:rPr lang="en-US" dirty="0" smtClean="0"/>
              <a:t>Gerstein’s lab:</a:t>
            </a:r>
          </a:p>
          <a:p>
            <a:pPr lvl="1"/>
            <a:r>
              <a:rPr lang="en-US" dirty="0" err="1" smtClean="0"/>
              <a:t>Daifeng</a:t>
            </a:r>
            <a:endParaRPr lang="en-US" dirty="0" smtClean="0"/>
          </a:p>
          <a:p>
            <a:pPr lvl="1"/>
            <a:r>
              <a:rPr lang="en-US" dirty="0" smtClean="0"/>
              <a:t>Mark</a:t>
            </a:r>
          </a:p>
          <a:p>
            <a:pPr lvl="1"/>
            <a:r>
              <a:rPr lang="en-US" dirty="0" smtClean="0"/>
              <a:t>All the lab</a:t>
            </a:r>
          </a:p>
          <a:p>
            <a:r>
              <a:rPr lang="en-US" dirty="0" smtClean="0"/>
              <a:t>Jacobs-Wagner’s lab:</a:t>
            </a:r>
          </a:p>
          <a:p>
            <a:pPr lvl="1"/>
            <a:r>
              <a:rPr lang="en-US" dirty="0"/>
              <a:t>Jason </a:t>
            </a:r>
            <a:r>
              <a:rPr lang="en-US" dirty="0" smtClean="0"/>
              <a:t>Hocking</a:t>
            </a:r>
            <a:endParaRPr lang="en-US" dirty="0"/>
          </a:p>
          <a:p>
            <a:pPr lvl="1"/>
            <a:r>
              <a:rPr lang="en-US" dirty="0"/>
              <a:t>Manuel </a:t>
            </a:r>
            <a:r>
              <a:rPr lang="en-US" dirty="0" smtClean="0"/>
              <a:t>Campos</a:t>
            </a:r>
          </a:p>
          <a:p>
            <a:pPr lvl="1"/>
            <a:r>
              <a:rPr lang="en-US" dirty="0"/>
              <a:t>Paula Montero </a:t>
            </a:r>
            <a:r>
              <a:rPr lang="en-US" dirty="0" err="1" smtClean="0"/>
              <a:t>Llopis</a:t>
            </a:r>
            <a:endParaRPr lang="en-US" dirty="0" smtClean="0"/>
          </a:p>
          <a:p>
            <a:pPr lvl="1"/>
            <a:r>
              <a:rPr lang="en-US" dirty="0" smtClean="0"/>
              <a:t>Christine </a:t>
            </a:r>
            <a:endParaRPr lang="en-US" dirty="0"/>
          </a:p>
          <a:p>
            <a:endParaRPr lang="en-US" dirty="0" smtClean="0"/>
          </a:p>
        </p:txBody>
      </p:sp>
      <p:sp>
        <p:nvSpPr>
          <p:cNvPr id="4" name="Slide Number Placeholder 3"/>
          <p:cNvSpPr>
            <a:spLocks noGrp="1"/>
          </p:cNvSpPr>
          <p:nvPr>
            <p:ph type="sldNum" sz="quarter" idx="12"/>
          </p:nvPr>
        </p:nvSpPr>
        <p:spPr/>
        <p:txBody>
          <a:bodyPr/>
          <a:lstStyle/>
          <a:p>
            <a:fld id="{7161D0BB-1411-1D4E-A68A-50B09EF934D9}" type="slidenum">
              <a:rPr lang="en-US" smtClean="0"/>
              <a:t>27</a:t>
            </a:fld>
            <a:endParaRPr lang="en-US"/>
          </a:p>
        </p:txBody>
      </p:sp>
    </p:spTree>
    <p:extLst>
      <p:ext uri="{BB962C8B-B14F-4D97-AF65-F5344CB8AC3E}">
        <p14:creationId xmlns:p14="http://schemas.microsoft.com/office/powerpoint/2010/main" val="297527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20" y="274638"/>
            <a:ext cx="3455988"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 y="2752726"/>
            <a:ext cx="644525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a:xfrm>
            <a:off x="162560" y="274638"/>
            <a:ext cx="5669280" cy="1143000"/>
          </a:xfrm>
        </p:spPr>
        <p:txBody>
          <a:bodyPr/>
          <a:lstStyle/>
          <a:p>
            <a:r>
              <a:rPr lang="en-US" i="1" dirty="0" smtClean="0"/>
              <a:t>C. </a:t>
            </a:r>
            <a:r>
              <a:rPr lang="en-US" i="1" dirty="0"/>
              <a:t>c</a:t>
            </a:r>
            <a:r>
              <a:rPr lang="en-US" i="1" dirty="0" smtClean="0"/>
              <a:t>rescentus </a:t>
            </a:r>
            <a:r>
              <a:rPr lang="en-US" dirty="0" smtClean="0"/>
              <a:t>life cycle</a:t>
            </a:r>
            <a:endParaRPr lang="en-US" dirty="0"/>
          </a:p>
        </p:txBody>
      </p:sp>
      <p:sp>
        <p:nvSpPr>
          <p:cNvPr id="6" name="Slide Number Placeholder 5"/>
          <p:cNvSpPr>
            <a:spLocks noGrp="1"/>
          </p:cNvSpPr>
          <p:nvPr>
            <p:ph type="sldNum" sz="quarter" idx="12"/>
          </p:nvPr>
        </p:nvSpPr>
        <p:spPr/>
        <p:txBody>
          <a:bodyPr/>
          <a:lstStyle/>
          <a:p>
            <a:fld id="{7161D0BB-1411-1D4E-A68A-50B09EF934D9}" type="slidenum">
              <a:rPr lang="en-US" smtClean="0"/>
              <a:t>2</a:t>
            </a:fld>
            <a:endParaRPr lang="en-US"/>
          </a:p>
        </p:txBody>
      </p:sp>
    </p:spTree>
    <p:extLst>
      <p:ext uri="{BB962C8B-B14F-4D97-AF65-F5344CB8AC3E}">
        <p14:creationId xmlns:p14="http://schemas.microsoft.com/office/powerpoint/2010/main" val="526658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980"/>
          </a:xfrm>
        </p:spPr>
        <p:txBody>
          <a:bodyPr>
            <a:normAutofit fontScale="90000"/>
          </a:bodyPr>
          <a:lstStyle/>
          <a:p>
            <a:r>
              <a:rPr lang="en-US" dirty="0" smtClean="0"/>
              <a:t>WGCNA modules</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3</a:t>
            </a:fld>
            <a:endParaRPr lang="en-US"/>
          </a:p>
        </p:txBody>
      </p:sp>
      <p:sp>
        <p:nvSpPr>
          <p:cNvPr id="8" name="TextBox 7"/>
          <p:cNvSpPr txBox="1"/>
          <p:nvPr/>
        </p:nvSpPr>
        <p:spPr>
          <a:xfrm>
            <a:off x="128047" y="5710019"/>
            <a:ext cx="8558753" cy="646331"/>
          </a:xfrm>
          <a:prstGeom prst="rect">
            <a:avLst/>
          </a:prstGeom>
          <a:noFill/>
        </p:spPr>
        <p:txBody>
          <a:bodyPr wrap="none" rtlCol="0">
            <a:spAutoFit/>
          </a:bodyPr>
          <a:lstStyle/>
          <a:p>
            <a:pPr marL="342900" indent="-342900">
              <a:buAutoNum type="alphaUcParenBoth"/>
            </a:pPr>
            <a:r>
              <a:rPr lang="en-US" dirty="0" smtClean="0"/>
              <a:t>~1600 Cell cycle regulated genes (baySeq) and 76 functional modules</a:t>
            </a:r>
          </a:p>
          <a:p>
            <a:pPr marL="342900" indent="-342900">
              <a:buAutoNum type="alphaUcParenBoth"/>
            </a:pPr>
            <a:r>
              <a:rPr lang="en-US" dirty="0"/>
              <a:t>1</a:t>
            </a:r>
            <a:r>
              <a:rPr lang="en-US" baseline="30000" dirty="0"/>
              <a:t>st</a:t>
            </a:r>
            <a:r>
              <a:rPr lang="en-US" dirty="0"/>
              <a:t> eigenvector of each module was used to represent the module’s expression profile</a:t>
            </a:r>
          </a:p>
        </p:txBody>
      </p:sp>
      <p:pic>
        <p:nvPicPr>
          <p:cNvPr id="10" name="Picture 9"/>
          <p:cNvPicPr>
            <a:picLocks noChangeAspect="1"/>
          </p:cNvPicPr>
          <p:nvPr/>
        </p:nvPicPr>
        <p:blipFill>
          <a:blip r:embed="rId3"/>
          <a:stretch>
            <a:fillRect/>
          </a:stretch>
        </p:blipFill>
        <p:spPr>
          <a:xfrm>
            <a:off x="4559637" y="1532213"/>
            <a:ext cx="4592497" cy="3339959"/>
          </a:xfrm>
          <a:prstGeom prst="rect">
            <a:avLst/>
          </a:prstGeom>
        </p:spPr>
      </p:pic>
      <p:pic>
        <p:nvPicPr>
          <p:cNvPr id="5" name="Picture 4"/>
          <p:cNvPicPr>
            <a:picLocks noChangeAspect="1"/>
          </p:cNvPicPr>
          <p:nvPr/>
        </p:nvPicPr>
        <p:blipFill>
          <a:blip r:embed="rId4"/>
          <a:stretch>
            <a:fillRect/>
          </a:stretch>
        </p:blipFill>
        <p:spPr>
          <a:xfrm>
            <a:off x="0" y="1076960"/>
            <a:ext cx="4677401" cy="4385063"/>
          </a:xfrm>
          <a:prstGeom prst="rect">
            <a:avLst/>
          </a:prstGeom>
        </p:spPr>
      </p:pic>
    </p:spTree>
    <p:extLst>
      <p:ext uri="{BB962C8B-B14F-4D97-AF65-F5344CB8AC3E}">
        <p14:creationId xmlns:p14="http://schemas.microsoft.com/office/powerpoint/2010/main" val="29930085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202"/>
          </a:xfrm>
        </p:spPr>
        <p:txBody>
          <a:bodyPr>
            <a:normAutofit/>
          </a:bodyPr>
          <a:lstStyle/>
          <a:p>
            <a:r>
              <a:rPr lang="en-US" sz="3200" dirty="0" smtClean="0"/>
              <a:t>Genes were assigned functional features</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4</a:t>
            </a:fld>
            <a:endParaRPr lang="en-US"/>
          </a:p>
        </p:txBody>
      </p:sp>
      <p:pic>
        <p:nvPicPr>
          <p:cNvPr id="3" name="Picture 2"/>
          <p:cNvPicPr>
            <a:picLocks noChangeAspect="1"/>
          </p:cNvPicPr>
          <p:nvPr/>
        </p:nvPicPr>
        <p:blipFill>
          <a:blip r:embed="rId3"/>
          <a:stretch>
            <a:fillRect/>
          </a:stretch>
        </p:blipFill>
        <p:spPr>
          <a:xfrm>
            <a:off x="240783" y="1696932"/>
            <a:ext cx="4401477" cy="3215365"/>
          </a:xfrm>
          <a:prstGeom prst="rect">
            <a:avLst/>
          </a:prstGeom>
        </p:spPr>
      </p:pic>
      <p:sp>
        <p:nvSpPr>
          <p:cNvPr id="10" name="TextBox 9"/>
          <p:cNvSpPr txBox="1"/>
          <p:nvPr/>
        </p:nvSpPr>
        <p:spPr>
          <a:xfrm>
            <a:off x="113524" y="2547505"/>
            <a:ext cx="461665" cy="1746632"/>
          </a:xfrm>
          <a:prstGeom prst="rect">
            <a:avLst/>
          </a:prstGeom>
          <a:noFill/>
        </p:spPr>
        <p:txBody>
          <a:bodyPr vert="vert270" wrap="none" rtlCol="0">
            <a:spAutoFit/>
          </a:bodyPr>
          <a:lstStyle/>
          <a:p>
            <a:r>
              <a:rPr lang="en-US" dirty="0" smtClean="0"/>
              <a:t>Expression values</a:t>
            </a:r>
            <a:endParaRPr lang="en-US" dirty="0"/>
          </a:p>
        </p:txBody>
      </p:sp>
      <p:sp>
        <p:nvSpPr>
          <p:cNvPr id="11" name="TextBox 10"/>
          <p:cNvSpPr txBox="1"/>
          <p:nvPr/>
        </p:nvSpPr>
        <p:spPr>
          <a:xfrm>
            <a:off x="728710" y="4727631"/>
            <a:ext cx="2753916" cy="369332"/>
          </a:xfrm>
          <a:prstGeom prst="rect">
            <a:avLst/>
          </a:prstGeom>
          <a:noFill/>
        </p:spPr>
        <p:txBody>
          <a:bodyPr wrap="none" rtlCol="0">
            <a:spAutoFit/>
          </a:bodyPr>
          <a:lstStyle/>
          <a:p>
            <a:r>
              <a:rPr lang="en-US" dirty="0" smtClean="0"/>
              <a:t>5 cell types during life cycle</a:t>
            </a:r>
            <a:endParaRPr lang="en-US" dirty="0"/>
          </a:p>
        </p:txBody>
      </p:sp>
      <p:pic>
        <p:nvPicPr>
          <p:cNvPr id="6" name="Picture 5"/>
          <p:cNvPicPr>
            <a:picLocks noChangeAspect="1"/>
          </p:cNvPicPr>
          <p:nvPr/>
        </p:nvPicPr>
        <p:blipFill>
          <a:blip r:embed="rId4"/>
          <a:stretch>
            <a:fillRect/>
          </a:stretch>
        </p:blipFill>
        <p:spPr>
          <a:xfrm>
            <a:off x="4457865" y="1145169"/>
            <a:ext cx="4551338" cy="4976278"/>
          </a:xfrm>
          <a:prstGeom prst="rect">
            <a:avLst/>
          </a:prstGeom>
        </p:spPr>
      </p:pic>
      <p:sp>
        <p:nvSpPr>
          <p:cNvPr id="12" name="TextBox 11"/>
          <p:cNvSpPr txBox="1"/>
          <p:nvPr/>
        </p:nvSpPr>
        <p:spPr>
          <a:xfrm>
            <a:off x="184389" y="6393786"/>
            <a:ext cx="7974362" cy="307777"/>
          </a:xfrm>
          <a:prstGeom prst="rect">
            <a:avLst/>
          </a:prstGeom>
          <a:noFill/>
        </p:spPr>
        <p:txBody>
          <a:bodyPr wrap="none" rtlCol="0">
            <a:spAutoFit/>
          </a:bodyPr>
          <a:lstStyle/>
          <a:p>
            <a:r>
              <a:rPr lang="en-US" sz="1400" dirty="0" smtClean="0"/>
              <a:t>Gene feature: Membership (expression profile projected to 1</a:t>
            </a:r>
            <a:r>
              <a:rPr lang="en-US" sz="1400" baseline="30000" dirty="0" smtClean="0"/>
              <a:t>st</a:t>
            </a:r>
            <a:r>
              <a:rPr lang="en-US" sz="1400" dirty="0" smtClean="0"/>
              <a:t> eigenvector) or contribution to the module. </a:t>
            </a:r>
            <a:endParaRPr lang="en-US" sz="1400" dirty="0"/>
          </a:p>
        </p:txBody>
      </p:sp>
      <p:sp>
        <p:nvSpPr>
          <p:cNvPr id="9" name="Rectangle 8"/>
          <p:cNvSpPr/>
          <p:nvPr/>
        </p:nvSpPr>
        <p:spPr>
          <a:xfrm>
            <a:off x="5340398" y="1145169"/>
            <a:ext cx="562147" cy="4976278"/>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645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059198" y="1316123"/>
            <a:ext cx="3064482" cy="2086205"/>
          </a:xfrm>
          <a:prstGeom prst="rect">
            <a:avLst/>
          </a:prstGeom>
        </p:spPr>
      </p:pic>
      <p:sp>
        <p:nvSpPr>
          <p:cNvPr id="2" name="Title 1"/>
          <p:cNvSpPr>
            <a:spLocks noGrp="1"/>
          </p:cNvSpPr>
          <p:nvPr>
            <p:ph type="title"/>
          </p:nvPr>
        </p:nvSpPr>
        <p:spPr>
          <a:xfrm>
            <a:off x="457200" y="203518"/>
            <a:ext cx="8229600" cy="660564"/>
          </a:xfrm>
        </p:spPr>
        <p:txBody>
          <a:bodyPr>
            <a:normAutofit fontScale="90000"/>
          </a:bodyPr>
          <a:lstStyle/>
          <a:p>
            <a:r>
              <a:rPr lang="en-US" dirty="0" smtClean="0"/>
              <a:t>Gene evolutionary profile</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5</a:t>
            </a:fld>
            <a:endParaRPr lang="en-US"/>
          </a:p>
        </p:txBody>
      </p:sp>
      <p:pic>
        <p:nvPicPr>
          <p:cNvPr id="5" name="Picture 4"/>
          <p:cNvPicPr>
            <a:picLocks noChangeAspect="1"/>
          </p:cNvPicPr>
          <p:nvPr/>
        </p:nvPicPr>
        <p:blipFill>
          <a:blip r:embed="rId4"/>
          <a:stretch>
            <a:fillRect/>
          </a:stretch>
        </p:blipFill>
        <p:spPr>
          <a:xfrm>
            <a:off x="31095" y="1310641"/>
            <a:ext cx="5787022" cy="4248634"/>
          </a:xfrm>
          <a:prstGeom prst="rect">
            <a:avLst/>
          </a:prstGeom>
        </p:spPr>
      </p:pic>
      <p:sp>
        <p:nvSpPr>
          <p:cNvPr id="7" name="TextBox 6"/>
          <p:cNvSpPr txBox="1"/>
          <p:nvPr/>
        </p:nvSpPr>
        <p:spPr>
          <a:xfrm>
            <a:off x="51414" y="5845005"/>
            <a:ext cx="9072266" cy="738664"/>
          </a:xfrm>
          <a:prstGeom prst="rect">
            <a:avLst/>
          </a:prstGeom>
          <a:noFill/>
        </p:spPr>
        <p:txBody>
          <a:bodyPr wrap="square" rtlCol="0">
            <a:spAutoFit/>
          </a:bodyPr>
          <a:lstStyle/>
          <a:p>
            <a:r>
              <a:rPr lang="en-US" sz="1400" dirty="0" smtClean="0"/>
              <a:t>~300 clades clustered from the huge (1M) Greengenes 16s </a:t>
            </a:r>
            <a:r>
              <a:rPr lang="en-US" sz="1400" dirty="0" err="1" smtClean="0"/>
              <a:t>rRNA</a:t>
            </a:r>
            <a:r>
              <a:rPr lang="en-US" sz="1400" dirty="0" smtClean="0"/>
              <a:t> phylogenetic tree (matrix), K-means.</a:t>
            </a:r>
          </a:p>
          <a:p>
            <a:r>
              <a:rPr lang="en-US" sz="1400" dirty="0" smtClean="0"/>
              <a:t>Map the ~1000 fully sequenced bacterial genomes into the 300 clades,</a:t>
            </a:r>
            <a:r>
              <a:rPr lang="en-US" sz="1400" dirty="0"/>
              <a:t> </a:t>
            </a:r>
            <a:r>
              <a:rPr lang="en-US" sz="1400" dirty="0" smtClean="0"/>
              <a:t>and select one from each clade as representative.</a:t>
            </a:r>
          </a:p>
          <a:p>
            <a:r>
              <a:rPr lang="en-US" sz="1400" dirty="0" smtClean="0"/>
              <a:t>236 evenly selected species. </a:t>
            </a:r>
            <a:endParaRPr lang="en-US" sz="1400" dirty="0"/>
          </a:p>
        </p:txBody>
      </p:sp>
      <p:pic>
        <p:nvPicPr>
          <p:cNvPr id="8" name="Picture 7"/>
          <p:cNvPicPr>
            <a:picLocks noChangeAspect="1"/>
          </p:cNvPicPr>
          <p:nvPr/>
        </p:nvPicPr>
        <p:blipFill>
          <a:blip r:embed="rId5"/>
          <a:stretch>
            <a:fillRect/>
          </a:stretch>
        </p:blipFill>
        <p:spPr>
          <a:xfrm>
            <a:off x="5807707" y="3285648"/>
            <a:ext cx="3024441" cy="2590590"/>
          </a:xfrm>
          <a:prstGeom prst="rect">
            <a:avLst/>
          </a:prstGeom>
        </p:spPr>
      </p:pic>
      <p:sp>
        <p:nvSpPr>
          <p:cNvPr id="11" name="TextBox 10"/>
          <p:cNvSpPr txBox="1"/>
          <p:nvPr/>
        </p:nvSpPr>
        <p:spPr>
          <a:xfrm>
            <a:off x="6308541" y="1103526"/>
            <a:ext cx="2395307" cy="338554"/>
          </a:xfrm>
          <a:prstGeom prst="rect">
            <a:avLst/>
          </a:prstGeom>
          <a:noFill/>
        </p:spPr>
        <p:txBody>
          <a:bodyPr wrap="none" rtlCol="0">
            <a:spAutoFit/>
          </a:bodyPr>
          <a:lstStyle/>
          <a:p>
            <a:r>
              <a:rPr lang="en-US" sz="1600" dirty="0" smtClean="0"/>
              <a:t>Gene evolutionary profiles</a:t>
            </a:r>
            <a:endParaRPr lang="en-US" sz="1600" dirty="0"/>
          </a:p>
        </p:txBody>
      </p:sp>
      <p:sp>
        <p:nvSpPr>
          <p:cNvPr id="12" name="TextBox 11"/>
          <p:cNvSpPr txBox="1"/>
          <p:nvPr/>
        </p:nvSpPr>
        <p:spPr>
          <a:xfrm>
            <a:off x="5968551" y="2207519"/>
            <a:ext cx="377728" cy="1015663"/>
          </a:xfrm>
          <a:prstGeom prst="rect">
            <a:avLst/>
          </a:prstGeom>
          <a:noFill/>
        </p:spPr>
        <p:txBody>
          <a:bodyPr wrap="none" rtlCol="0">
            <a:spAutoFit/>
          </a:bodyPr>
          <a:lstStyle/>
          <a:p>
            <a:r>
              <a:rPr lang="en-US" sz="1200" i="1" dirty="0" smtClean="0"/>
              <a:t>g1</a:t>
            </a:r>
          </a:p>
          <a:p>
            <a:r>
              <a:rPr lang="en-US" sz="1200" i="1" dirty="0"/>
              <a:t>g</a:t>
            </a:r>
            <a:r>
              <a:rPr lang="en-US" sz="1200" i="1" dirty="0" smtClean="0"/>
              <a:t>2</a:t>
            </a:r>
          </a:p>
          <a:p>
            <a:r>
              <a:rPr lang="en-US" sz="1200" i="1" dirty="0"/>
              <a:t>g</a:t>
            </a:r>
            <a:r>
              <a:rPr lang="en-US" sz="1200" i="1" dirty="0" smtClean="0"/>
              <a:t>3</a:t>
            </a:r>
          </a:p>
          <a:p>
            <a:r>
              <a:rPr lang="en-US" sz="1200" i="1" dirty="0"/>
              <a:t>g</a:t>
            </a:r>
            <a:r>
              <a:rPr lang="en-US" sz="1200" i="1" dirty="0" smtClean="0"/>
              <a:t>4</a:t>
            </a:r>
          </a:p>
          <a:p>
            <a:r>
              <a:rPr lang="en-US" sz="1200" i="1" dirty="0" smtClean="0"/>
              <a:t>g5</a:t>
            </a:r>
            <a:endParaRPr lang="en-US" sz="1200" i="1" dirty="0"/>
          </a:p>
        </p:txBody>
      </p:sp>
    </p:spTree>
    <p:extLst>
      <p:ext uri="{BB962C8B-B14F-4D97-AF65-F5344CB8AC3E}">
        <p14:creationId xmlns:p14="http://schemas.microsoft.com/office/powerpoint/2010/main" val="31661544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Cross comparisons between gene functional features and evolutionary feature</a:t>
            </a:r>
          </a:p>
        </p:txBody>
      </p:sp>
      <p:sp>
        <p:nvSpPr>
          <p:cNvPr id="3" name="Content Placeholder 2"/>
          <p:cNvSpPr>
            <a:spLocks noGrp="1"/>
          </p:cNvSpPr>
          <p:nvPr>
            <p:ph idx="1"/>
          </p:nvPr>
        </p:nvSpPr>
        <p:spPr/>
        <p:txBody>
          <a:bodyPr/>
          <a:lstStyle/>
          <a:p>
            <a:r>
              <a:rPr lang="en-US" dirty="0" smtClean="0"/>
              <a:t>Biology functional features</a:t>
            </a:r>
          </a:p>
          <a:p>
            <a:pPr lvl="1"/>
            <a:r>
              <a:rPr lang="en-US" dirty="0" smtClean="0"/>
              <a:t>Cell</a:t>
            </a:r>
            <a:r>
              <a:rPr lang="en-US" dirty="0"/>
              <a:t> </a:t>
            </a:r>
            <a:r>
              <a:rPr lang="en-US" dirty="0" smtClean="0"/>
              <a:t>cycle regulated genes: True or False</a:t>
            </a:r>
          </a:p>
          <a:p>
            <a:pPr lvl="1"/>
            <a:r>
              <a:rPr lang="en-US" dirty="0" smtClean="0"/>
              <a:t>Expression value</a:t>
            </a:r>
          </a:p>
          <a:p>
            <a:pPr lvl="1"/>
            <a:r>
              <a:rPr lang="en-US" dirty="0" smtClean="0"/>
              <a:t>Essentiality</a:t>
            </a:r>
          </a:p>
          <a:p>
            <a:pPr lvl="1"/>
            <a:r>
              <a:rPr lang="en-US" dirty="0" smtClean="0"/>
              <a:t>Module membership</a:t>
            </a:r>
          </a:p>
          <a:p>
            <a:r>
              <a:rPr lang="en-US" dirty="0" smtClean="0"/>
              <a:t>Evolutionary feature</a:t>
            </a:r>
          </a:p>
          <a:p>
            <a:pPr lvl="1"/>
            <a:r>
              <a:rPr lang="en-US" dirty="0" smtClean="0"/>
              <a:t>Persistent index</a:t>
            </a:r>
            <a:endParaRPr lang="en-US" dirty="0"/>
          </a:p>
        </p:txBody>
      </p:sp>
      <p:sp>
        <p:nvSpPr>
          <p:cNvPr id="4" name="Slide Number Placeholder 3"/>
          <p:cNvSpPr>
            <a:spLocks noGrp="1"/>
          </p:cNvSpPr>
          <p:nvPr>
            <p:ph type="sldNum" sz="quarter" idx="12"/>
          </p:nvPr>
        </p:nvSpPr>
        <p:spPr/>
        <p:txBody>
          <a:bodyPr/>
          <a:lstStyle/>
          <a:p>
            <a:fld id="{7161D0BB-1411-1D4E-A68A-50B09EF934D9}" type="slidenum">
              <a:rPr lang="en-US" smtClean="0"/>
              <a:t>6</a:t>
            </a:fld>
            <a:endParaRPr lang="en-US"/>
          </a:p>
        </p:txBody>
      </p:sp>
    </p:spTree>
    <p:extLst>
      <p:ext uri="{BB962C8B-B14F-4D97-AF65-F5344CB8AC3E}">
        <p14:creationId xmlns:p14="http://schemas.microsoft.com/office/powerpoint/2010/main" val="4184006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9710"/>
          </a:xfrm>
        </p:spPr>
        <p:txBody>
          <a:bodyPr>
            <a:noAutofit/>
          </a:bodyPr>
          <a:lstStyle/>
          <a:p>
            <a:r>
              <a:rPr lang="en-US" sz="3200" dirty="0" smtClean="0"/>
              <a:t>Highly expressed genes found in both species-specific and persistent genes</a:t>
            </a:r>
            <a:endParaRPr lang="en-US" sz="3200" dirty="0"/>
          </a:p>
        </p:txBody>
      </p:sp>
      <p:sp>
        <p:nvSpPr>
          <p:cNvPr id="4" name="Slide Number Placeholder 3"/>
          <p:cNvSpPr>
            <a:spLocks noGrp="1"/>
          </p:cNvSpPr>
          <p:nvPr>
            <p:ph type="sldNum" sz="quarter" idx="12"/>
          </p:nvPr>
        </p:nvSpPr>
        <p:spPr/>
        <p:txBody>
          <a:bodyPr/>
          <a:lstStyle/>
          <a:p>
            <a:fld id="{7161D0BB-1411-1D4E-A68A-50B09EF934D9}" type="slidenum">
              <a:rPr lang="en-US" smtClean="0"/>
              <a:t>7</a:t>
            </a:fld>
            <a:endParaRPr lang="en-US"/>
          </a:p>
        </p:txBody>
      </p:sp>
      <p:pic>
        <p:nvPicPr>
          <p:cNvPr id="5" name="Picture 4"/>
          <p:cNvPicPr>
            <a:picLocks noChangeAspect="1"/>
          </p:cNvPicPr>
          <p:nvPr/>
        </p:nvPicPr>
        <p:blipFill>
          <a:blip r:embed="rId3"/>
          <a:stretch>
            <a:fillRect/>
          </a:stretch>
        </p:blipFill>
        <p:spPr>
          <a:xfrm>
            <a:off x="0" y="1322486"/>
            <a:ext cx="9144000" cy="4750921"/>
          </a:xfrm>
          <a:prstGeom prst="rect">
            <a:avLst/>
          </a:prstGeom>
        </p:spPr>
      </p:pic>
      <p:sp>
        <p:nvSpPr>
          <p:cNvPr id="6" name="TextBox 5"/>
          <p:cNvSpPr txBox="1"/>
          <p:nvPr/>
        </p:nvSpPr>
        <p:spPr>
          <a:xfrm>
            <a:off x="197792" y="6065757"/>
            <a:ext cx="8609180" cy="738664"/>
          </a:xfrm>
          <a:prstGeom prst="rect">
            <a:avLst/>
          </a:prstGeom>
          <a:noFill/>
        </p:spPr>
        <p:txBody>
          <a:bodyPr wrap="square" rtlCol="0">
            <a:spAutoFit/>
          </a:bodyPr>
          <a:lstStyle/>
          <a:p>
            <a:r>
              <a:rPr lang="en-US" sz="1400" dirty="0" smtClean="0"/>
              <a:t>Fisher’s test: persistent genes have more highly expressed genes</a:t>
            </a:r>
          </a:p>
          <a:p>
            <a:r>
              <a:rPr lang="en-US" sz="1400" dirty="0"/>
              <a:t>ANOVA </a:t>
            </a:r>
            <a:r>
              <a:rPr lang="en-US" sz="1400" dirty="0" smtClean="0"/>
              <a:t>test: essential </a:t>
            </a:r>
            <a:r>
              <a:rPr lang="en-US" sz="1400" dirty="0"/>
              <a:t>genes </a:t>
            </a:r>
            <a:r>
              <a:rPr lang="en-US" sz="1400" dirty="0" smtClean="0"/>
              <a:t>have </a:t>
            </a:r>
            <a:r>
              <a:rPr lang="en-US" sz="1400" dirty="0"/>
              <a:t>the highest expression values, and high fitness cost genes </a:t>
            </a:r>
            <a:r>
              <a:rPr lang="en-US" sz="1400" dirty="0" smtClean="0"/>
              <a:t>are higher </a:t>
            </a:r>
            <a:r>
              <a:rPr lang="en-US" sz="1400" dirty="0"/>
              <a:t>expressed than nonessential </a:t>
            </a:r>
            <a:r>
              <a:rPr lang="en-US" sz="1400" dirty="0" smtClean="0"/>
              <a:t>genes. </a:t>
            </a:r>
            <a:endParaRPr lang="en-US" sz="1400" dirty="0"/>
          </a:p>
        </p:txBody>
      </p:sp>
    </p:spTree>
    <p:extLst>
      <p:ext uri="{BB962C8B-B14F-4D97-AF65-F5344CB8AC3E}">
        <p14:creationId xmlns:p14="http://schemas.microsoft.com/office/powerpoint/2010/main" val="31476807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00"/>
            <a:ext cx="8229600" cy="703961"/>
          </a:xfrm>
        </p:spPr>
        <p:txBody>
          <a:bodyPr>
            <a:normAutofit/>
          </a:bodyPr>
          <a:lstStyle/>
          <a:p>
            <a:r>
              <a:rPr lang="en-US" sz="3600" dirty="0" smtClean="0"/>
              <a:t>Cell cycle regulated genes vs. PI</a:t>
            </a:r>
            <a:endParaRPr lang="en-US" sz="3600" dirty="0"/>
          </a:p>
        </p:txBody>
      </p:sp>
      <p:sp>
        <p:nvSpPr>
          <p:cNvPr id="4" name="Slide Number Placeholder 3"/>
          <p:cNvSpPr>
            <a:spLocks noGrp="1"/>
          </p:cNvSpPr>
          <p:nvPr>
            <p:ph type="sldNum" sz="quarter" idx="12"/>
          </p:nvPr>
        </p:nvSpPr>
        <p:spPr/>
        <p:txBody>
          <a:bodyPr/>
          <a:lstStyle/>
          <a:p>
            <a:fld id="{7161D0BB-1411-1D4E-A68A-50B09EF934D9}" type="slidenum">
              <a:rPr lang="en-US" smtClean="0"/>
              <a:t>8</a:t>
            </a:fld>
            <a:endParaRPr lang="en-US"/>
          </a:p>
        </p:txBody>
      </p:sp>
      <p:pic>
        <p:nvPicPr>
          <p:cNvPr id="5" name="Picture 4"/>
          <p:cNvPicPr>
            <a:picLocks noChangeAspect="1"/>
          </p:cNvPicPr>
          <p:nvPr/>
        </p:nvPicPr>
        <p:blipFill>
          <a:blip r:embed="rId3"/>
          <a:stretch>
            <a:fillRect/>
          </a:stretch>
        </p:blipFill>
        <p:spPr>
          <a:xfrm>
            <a:off x="457200" y="944806"/>
            <a:ext cx="3232150" cy="2686050"/>
          </a:xfrm>
          <a:prstGeom prst="rect">
            <a:avLst/>
          </a:prstGeom>
        </p:spPr>
      </p:pic>
      <p:pic>
        <p:nvPicPr>
          <p:cNvPr id="6" name="Picture 5"/>
          <p:cNvPicPr>
            <a:picLocks noChangeAspect="1"/>
          </p:cNvPicPr>
          <p:nvPr/>
        </p:nvPicPr>
        <p:blipFill>
          <a:blip r:embed="rId4"/>
          <a:stretch>
            <a:fillRect/>
          </a:stretch>
        </p:blipFill>
        <p:spPr>
          <a:xfrm>
            <a:off x="530458" y="3557981"/>
            <a:ext cx="3067050" cy="2800350"/>
          </a:xfrm>
          <a:prstGeom prst="rect">
            <a:avLst/>
          </a:prstGeom>
        </p:spPr>
      </p:pic>
      <p:sp>
        <p:nvSpPr>
          <p:cNvPr id="7" name="TextBox 6"/>
          <p:cNvSpPr txBox="1"/>
          <p:nvPr/>
        </p:nvSpPr>
        <p:spPr>
          <a:xfrm>
            <a:off x="109888" y="6173665"/>
            <a:ext cx="8302899" cy="523220"/>
          </a:xfrm>
          <a:prstGeom prst="rect">
            <a:avLst/>
          </a:prstGeom>
          <a:noFill/>
        </p:spPr>
        <p:txBody>
          <a:bodyPr wrap="none" rtlCol="0">
            <a:spAutoFit/>
          </a:bodyPr>
          <a:lstStyle/>
          <a:p>
            <a:r>
              <a:rPr lang="en-US" sz="1400" dirty="0" smtClean="0"/>
              <a:t>When considering all CCR genes, their PI have no difference with the other genes (</a:t>
            </a:r>
            <a:r>
              <a:rPr lang="en-US" sz="1400" dirty="0" err="1" smtClean="0"/>
              <a:t>ks.test</a:t>
            </a:r>
            <a:r>
              <a:rPr lang="en-US" sz="1400" dirty="0" smtClean="0"/>
              <a:t>)</a:t>
            </a:r>
          </a:p>
          <a:p>
            <a:r>
              <a:rPr lang="en-US" sz="1400" dirty="0" smtClean="0"/>
              <a:t>However, when taking CCR genes’ membership into account, persistent genes have no low membership values. </a:t>
            </a:r>
            <a:endParaRPr lang="en-US" sz="1400" dirty="0"/>
          </a:p>
        </p:txBody>
      </p:sp>
      <p:pic>
        <p:nvPicPr>
          <p:cNvPr id="8" name="Picture 7"/>
          <p:cNvPicPr>
            <a:picLocks noChangeAspect="1"/>
          </p:cNvPicPr>
          <p:nvPr/>
        </p:nvPicPr>
        <p:blipFill>
          <a:blip r:embed="rId5"/>
          <a:stretch>
            <a:fillRect/>
          </a:stretch>
        </p:blipFill>
        <p:spPr>
          <a:xfrm>
            <a:off x="4272222" y="1311739"/>
            <a:ext cx="4414578" cy="4067952"/>
          </a:xfrm>
          <a:prstGeom prst="rect">
            <a:avLst/>
          </a:prstGeom>
        </p:spPr>
      </p:pic>
    </p:spTree>
    <p:extLst>
      <p:ext uri="{BB962C8B-B14F-4D97-AF65-F5344CB8AC3E}">
        <p14:creationId xmlns:p14="http://schemas.microsoft.com/office/powerpoint/2010/main" val="25182973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TotalTime>
  <Words>2123</Words>
  <Application>Microsoft Macintosh PowerPoint</Application>
  <PresentationFormat>On-screen Show (4:3)</PresentationFormat>
  <Paragraphs>403</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Genes: “Since the beginning of time, we are team players.”</vt:lpstr>
      <vt:lpstr>Outline</vt:lpstr>
      <vt:lpstr>C. crescentus life cycle</vt:lpstr>
      <vt:lpstr>WGCNA modules</vt:lpstr>
      <vt:lpstr>Genes were assigned functional features</vt:lpstr>
      <vt:lpstr>Gene evolutionary profile</vt:lpstr>
      <vt:lpstr>Cross comparisons between gene functional features and evolutionary feature</vt:lpstr>
      <vt:lpstr>Highly expressed genes found in both species-specific and persistent genes</vt:lpstr>
      <vt:lpstr>Cell cycle regulated genes vs. PI</vt:lpstr>
      <vt:lpstr>Persistence is not randomly distributed among the 76 modules</vt:lpstr>
      <vt:lpstr>Phylogenetic signal (K value) is a better statics for randomness of evolutionary profile</vt:lpstr>
      <vt:lpstr>Mean pairwise distance (MPD) and mean nearest taxon distance (MNTD)</vt:lpstr>
      <vt:lpstr>56 Modules reported both MPD and MNTD values</vt:lpstr>
      <vt:lpstr>Module “salmon”</vt:lpstr>
      <vt:lpstr>Module “plum2” and “darkolivegreen4”</vt:lpstr>
      <vt:lpstr>Conclusion 1</vt:lpstr>
      <vt:lpstr>How about eukaryotic organisms?</vt:lpstr>
      <vt:lpstr>Eukaryotic genes have two distinct classes as well </vt:lpstr>
      <vt:lpstr>The global co-expression network</vt:lpstr>
      <vt:lpstr>Some genes are more clustered than the others</vt:lpstr>
      <vt:lpstr>26 Modules: persistent and species-specific modules are classified using hypergeometric test:</vt:lpstr>
      <vt:lpstr>Species-specific modules have no low memberships as well.</vt:lpstr>
      <vt:lpstr>The “ontogeny recapitulates phylogeny” theory </vt:lpstr>
      <vt:lpstr>Variation in temporal gene expression across species is minimal at the phylotypic stage </vt:lpstr>
      <vt:lpstr>Genes expressed at the phylotypic stage belong to the “oldest and most conserved set”</vt:lpstr>
      <vt:lpstr>1st PC of two groups of modules</vt:lpstr>
      <vt:lpstr>Conclusion 2</vt:lpstr>
      <vt:lpstr>Acknowledgements </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Gang Fang</dc:creator>
  <cp:lastModifiedBy>Gang Fang</cp:lastModifiedBy>
  <cp:revision>77</cp:revision>
  <dcterms:created xsi:type="dcterms:W3CDTF">2012-07-16T07:51:45Z</dcterms:created>
  <dcterms:modified xsi:type="dcterms:W3CDTF">2012-07-17T12:32:18Z</dcterms:modified>
</cp:coreProperties>
</file>