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63A56-B953-46B1-A829-2B5AB62E7323}" type="datetimeFigureOut">
              <a:rPr lang="en-US" smtClean="0"/>
              <a:t>7/10/2012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3BA47-61E9-4B27-8743-ABCA0DCF9D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7062-A0A2-4791-8164-8BE25E1CE7A2}" type="datetime1">
              <a:rPr lang="en-US" smtClean="0"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07F0-881A-4F2F-804E-A48266B75F3E}" type="datetime1">
              <a:rPr lang="en-US" smtClean="0"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C840-2833-419B-87F2-BC3423F61AC1}" type="datetime1">
              <a:rPr lang="en-US" smtClean="0"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F03F-1EB0-43DD-AAB2-C4F3FB4C64F6}" type="datetime1">
              <a:rPr lang="en-US" smtClean="0"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A61D-8157-4939-AE9D-5A195BFBC049}" type="datetime1">
              <a:rPr lang="en-US" smtClean="0"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4693-6F90-4942-B78F-E4EB1A3ABD02}" type="datetime1">
              <a:rPr lang="en-US" smtClean="0"/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B61E-74C9-423F-B05A-270D180CAA5F}" type="datetime1">
              <a:rPr lang="en-US" smtClean="0"/>
              <a:t>7/10/2012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602F-A5F7-4D9E-B58A-3A46AB7CD75D}" type="datetime1">
              <a:rPr lang="en-US" smtClean="0"/>
              <a:t>7/10/2012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A202-A1CF-4D8E-A5A9-45B7F24C4D41}" type="datetime1">
              <a:rPr lang="en-US" smtClean="0"/>
              <a:t>7/10/2012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E4BC-4C61-40ED-90D3-49BAA52CA476}" type="datetime1">
              <a:rPr lang="en-US" smtClean="0"/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AE936-D527-4D43-9C70-F0C9AA3B179C}" type="datetime1">
              <a:rPr lang="en-US" smtClean="0"/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77C00-7741-426B-9AF6-913679A87139}" type="datetime1">
              <a:rPr lang="en-US" smtClean="0"/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2A071-85DA-4AFA-9EBA-573E7F1308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1KG Phase 1 SNPs 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NA12878 </a:t>
            </a:r>
            <a:r>
              <a:rPr lang="en-US" dirty="0" smtClean="0"/>
              <a:t>Allelic SNPs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Jieming</a:t>
            </a:r>
          </a:p>
          <a:p>
            <a:r>
              <a:rPr lang="en-US" smtClean="0"/>
              <a:t>Annotation-FIG</a:t>
            </a:r>
            <a:endParaRPr lang="en-US" dirty="0" smtClean="0"/>
          </a:p>
          <a:p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July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1KG Phase 1</a:t>
            </a:r>
            <a:br>
              <a:rPr lang="en-US" dirty="0" smtClean="0"/>
            </a:br>
            <a:r>
              <a:rPr lang="en-US" dirty="0" smtClean="0"/>
              <a:t>- Some numbers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1 SNP data only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363785"/>
          <a:ext cx="6934200" cy="19796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05200"/>
                <a:gridCol w="34290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Category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#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of SNPs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All SNPs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38,248,779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Autosomal SNPs</a:t>
                      </a:r>
                      <a:endParaRPr lang="en-US" sz="24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36,820,992</a:t>
                      </a:r>
                      <a:endParaRPr lang="en-US" sz="24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Non-mono</a:t>
                      </a:r>
                      <a:endParaRPr lang="en-US" sz="24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11,044,591</a:t>
                      </a:r>
                      <a:endParaRPr lang="en-US" sz="24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With </a:t>
                      </a:r>
                      <a:r>
                        <a:rPr lang="en-US" sz="2400" dirty="0" smtClean="0"/>
                        <a:t>DAF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10,476,726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CEU population only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1KG Phase 1</a:t>
            </a:r>
            <a:br>
              <a:rPr lang="en-US" dirty="0" smtClean="0"/>
            </a:br>
            <a:r>
              <a:rPr lang="en-US" dirty="0" smtClean="0"/>
              <a:t>- Some numbers -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2133595"/>
          <a:ext cx="8382000" cy="457200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9537"/>
                <a:gridCol w="1161331"/>
                <a:gridCol w="4613763"/>
                <a:gridCol w="1249948"/>
                <a:gridCol w="1007421"/>
              </a:tblGrid>
              <a:tr h="27337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Population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Full name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# individuals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/>
                        <a:t>Broadpop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LWK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Luhya in Webuye, Kenya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AFR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YRI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Yoruba in Ibadan, Nigeria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AFR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ASW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African Ancestry in Southwest US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61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AMR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CLM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Colombian in Medellin, Colombia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AMR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MXL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 err="1"/>
                        <a:t>Mexican</a:t>
                      </a:r>
                      <a:r>
                        <a:rPr lang="es-ES" sz="1600" u="none" strike="noStrike" dirty="0"/>
                        <a:t> </a:t>
                      </a:r>
                      <a:r>
                        <a:rPr lang="es-ES" sz="1600" u="none" strike="noStrike" dirty="0" err="1"/>
                        <a:t>Ancestry</a:t>
                      </a:r>
                      <a:r>
                        <a:rPr lang="es-ES" sz="1600" u="none" strike="noStrike" dirty="0"/>
                        <a:t> in Los </a:t>
                      </a:r>
                      <a:r>
                        <a:rPr lang="es-ES" sz="1600" u="none" strike="noStrike" dirty="0" err="1"/>
                        <a:t>Angeles</a:t>
                      </a:r>
                      <a:r>
                        <a:rPr lang="es-ES" sz="1600" u="none" strike="noStrike" dirty="0"/>
                        <a:t>, California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AMR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PUR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/>
                        <a:t>Puerto Rican in Puerto Rico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AMR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CHB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Han Chinese South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ASN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CHS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Southern Han Chinese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ASN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JPT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Japanese in Tokyo, Japan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ASN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4714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CEU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Utah residents (CEPH) with </a:t>
                      </a:r>
                      <a:r>
                        <a:rPr lang="en-US" sz="1600" u="none" strike="noStrike" dirty="0" smtClean="0"/>
                        <a:t>NW European </a:t>
                      </a:r>
                      <a:r>
                        <a:rPr lang="en-US" sz="1600" u="none" strike="noStrike" dirty="0"/>
                        <a:t>ancestry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EUR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>
                    <a:solidFill>
                      <a:srgbClr val="FFFF00"/>
                    </a:solidFill>
                  </a:tcPr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FIN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Finnish in Finland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93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EUR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GBR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British in England and Scotland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EUR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IBS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Iberian populations in Spain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EUR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TSI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Toscani in Italia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98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EUR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  <a:tr h="27337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1092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8" marR="8578" marT="8578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readDistribInterestingHets_full.png"/>
          <p:cNvPicPr>
            <a:picLocks noChangeAspect="1"/>
          </p:cNvPicPr>
          <p:nvPr/>
        </p:nvPicPr>
        <p:blipFill>
          <a:blip r:embed="rId2" cstate="print"/>
          <a:srcRect l="9167" t="3285" r="8333" b="5681"/>
          <a:stretch>
            <a:fillRect/>
          </a:stretch>
        </p:blipFill>
        <p:spPr>
          <a:xfrm>
            <a:off x="304800" y="2743200"/>
            <a:ext cx="8077200" cy="381000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SNPs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InterestingHets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191,941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InterestingHets</a:t>
                      </a:r>
                      <a:r>
                        <a:rPr lang="en-US" dirty="0" smtClean="0"/>
                        <a:t> depth &gt;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80,823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NA12878 </a:t>
            </a:r>
            <a:br>
              <a:rPr lang="en-US" dirty="0" smtClean="0"/>
            </a:br>
            <a:r>
              <a:rPr lang="en-US" dirty="0" smtClean="0"/>
              <a:t>ASB (</a:t>
            </a:r>
            <a:r>
              <a:rPr lang="en-US" dirty="0" err="1" smtClean="0"/>
              <a:t>ChIPseq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219200" y="3505200"/>
            <a:ext cx="1447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4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295400" y="4038600"/>
            <a:ext cx="1295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43200" y="3352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| 61670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43200" y="3897868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 | 49448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hipseq-w-backgroun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5732" r="8333" b="3569"/>
          <a:stretch>
            <a:fillRect/>
          </a:stretch>
        </p:blipFill>
        <p:spPr>
          <a:xfrm>
            <a:off x="228600" y="1524000"/>
            <a:ext cx="8812326" cy="5334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NA12878 </a:t>
            </a:r>
            <a:br>
              <a:rPr lang="en-US" dirty="0" smtClean="0"/>
            </a:br>
            <a:r>
              <a:rPr lang="en-US" dirty="0" smtClean="0"/>
              <a:t>ASB (</a:t>
            </a:r>
            <a:r>
              <a:rPr lang="en-US" dirty="0" err="1" smtClean="0"/>
              <a:t>ChIPseq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hipseq-rnaseq-w-backgroun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4723" r="8333" b="3569"/>
          <a:stretch>
            <a:fillRect/>
          </a:stretch>
        </p:blipFill>
        <p:spPr>
          <a:xfrm>
            <a:off x="76199" y="1295400"/>
            <a:ext cx="9001125" cy="5410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NA12878 AS SNPs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“Background”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NA12878 heterozygous SNPs genome-wide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NA12878 heterozygous SNPs in </a:t>
            </a:r>
            <a:r>
              <a:rPr lang="en-US" dirty="0" err="1" smtClean="0"/>
              <a:t>pseudogenes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Allele-specific SNPs in TF binding sites and associated with gene expression are under more negative selection.</a:t>
            </a:r>
          </a:p>
          <a:p>
            <a:r>
              <a:rPr lang="en-US" dirty="0" smtClean="0"/>
              <a:t>List of allelic SNPs corresponding to the Phase 1 data (</a:t>
            </a:r>
            <a:r>
              <a:rPr lang="en-US" dirty="0" err="1" smtClean="0"/>
              <a:t>nonmono</a:t>
            </a:r>
            <a:r>
              <a:rPr lang="en-US" dirty="0" smtClean="0"/>
              <a:t>, CEU, with DAF)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ChIPseq</a:t>
            </a:r>
            <a:r>
              <a:rPr lang="en-US" dirty="0"/>
              <a:t> </a:t>
            </a:r>
            <a:r>
              <a:rPr lang="en-US" dirty="0" smtClean="0"/>
              <a:t>(overlap:0bin) 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55,420   :   7,322 SNPs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RNAseq</a:t>
            </a:r>
            <a:r>
              <a:rPr lang="en-US" dirty="0" smtClean="0"/>
              <a:t> overlap (</a:t>
            </a:r>
            <a:r>
              <a:rPr lang="en-US" dirty="0" smtClean="0"/>
              <a:t>overlap:0bin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 552        :   61,709 SNPs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245</Words>
  <Application>Microsoft Office PowerPoint</Application>
  <PresentationFormat>On-screen Show (4:3)</PresentationFormat>
  <Paragraphs>118</Paragraphs>
  <Slides>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1KG Phase 1 SNPs  &amp;  NA12878 Allelic SNPs</vt:lpstr>
      <vt:lpstr>1KG Phase 1 - Some numbers - </vt:lpstr>
      <vt:lpstr>1KG Phase 1 - Some numbers - </vt:lpstr>
      <vt:lpstr>NA12878  ASB (ChIPseq)</vt:lpstr>
      <vt:lpstr>NA12878  ASB (ChIPseq)</vt:lpstr>
      <vt:lpstr>NA12878 AS SNPs</vt:lpstr>
      <vt:lpstr>Creating “Background”</vt:lpstr>
      <vt:lpstr>Slide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</dc:creator>
  <cp:lastModifiedBy>JM</cp:lastModifiedBy>
  <cp:revision>49</cp:revision>
  <dcterms:created xsi:type="dcterms:W3CDTF">2012-07-10T09:48:30Z</dcterms:created>
  <dcterms:modified xsi:type="dcterms:W3CDTF">2012-07-10T21:54:58Z</dcterms:modified>
</cp:coreProperties>
</file>