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3" r:id="rId8"/>
    <p:sldId id="261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3" r:id="rId17"/>
    <p:sldId id="272" r:id="rId18"/>
    <p:sldId id="274" r:id="rId19"/>
    <p:sldId id="270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57BB5-3B61-4D72-AC01-82F06599FC2D}" type="datetimeFigureOut">
              <a:rPr lang="en-US" smtClean="0"/>
              <a:t>6/28/2012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B28D-5710-45F1-B726-5D5B3C466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890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57BB5-3B61-4D72-AC01-82F06599FC2D}" type="datetimeFigureOut">
              <a:rPr lang="en-US" smtClean="0"/>
              <a:t>6/28/2012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B28D-5710-45F1-B726-5D5B3C466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504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57BB5-3B61-4D72-AC01-82F06599FC2D}" type="datetimeFigureOut">
              <a:rPr lang="en-US" smtClean="0"/>
              <a:t>6/28/2012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B28D-5710-45F1-B726-5D5B3C466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693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57BB5-3B61-4D72-AC01-82F06599FC2D}" type="datetimeFigureOut">
              <a:rPr lang="en-US" smtClean="0"/>
              <a:t>6/28/2012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B28D-5710-45F1-B726-5D5B3C466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7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57BB5-3B61-4D72-AC01-82F06599FC2D}" type="datetimeFigureOut">
              <a:rPr lang="en-US" smtClean="0"/>
              <a:t>6/28/2012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B28D-5710-45F1-B726-5D5B3C466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99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57BB5-3B61-4D72-AC01-82F06599FC2D}" type="datetimeFigureOut">
              <a:rPr lang="en-US" smtClean="0"/>
              <a:t>6/28/2012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B28D-5710-45F1-B726-5D5B3C466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313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57BB5-3B61-4D72-AC01-82F06599FC2D}" type="datetimeFigureOut">
              <a:rPr lang="en-US" smtClean="0"/>
              <a:t>6/28/2012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B28D-5710-45F1-B726-5D5B3C466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000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57BB5-3B61-4D72-AC01-82F06599FC2D}" type="datetimeFigureOut">
              <a:rPr lang="en-US" smtClean="0"/>
              <a:t>6/28/2012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B28D-5710-45F1-B726-5D5B3C466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854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57BB5-3B61-4D72-AC01-82F06599FC2D}" type="datetimeFigureOut">
              <a:rPr lang="en-US" smtClean="0"/>
              <a:t>6/28/2012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B28D-5710-45F1-B726-5D5B3C466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26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57BB5-3B61-4D72-AC01-82F06599FC2D}" type="datetimeFigureOut">
              <a:rPr lang="en-US" smtClean="0"/>
              <a:t>6/28/2012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B28D-5710-45F1-B726-5D5B3C466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420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57BB5-3B61-4D72-AC01-82F06599FC2D}" type="datetimeFigureOut">
              <a:rPr lang="en-US" smtClean="0"/>
              <a:t>6/28/2012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B28D-5710-45F1-B726-5D5B3C466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061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57BB5-3B61-4D72-AC01-82F06599FC2D}" type="datetimeFigureOut">
              <a:rPr lang="en-US" smtClean="0"/>
              <a:t>6/28/2012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DB28D-5710-45F1-B726-5D5B3C466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777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modENCODE</a:t>
            </a:r>
            <a:r>
              <a:rPr lang="en-US" dirty="0" smtClean="0"/>
              <a:t> Small RNA-</a:t>
            </a:r>
            <a:r>
              <a:rPr lang="en-US" dirty="0" err="1" smtClean="0"/>
              <a:t>Seq</a:t>
            </a:r>
            <a:r>
              <a:rPr lang="en-US" dirty="0" smtClean="0"/>
              <a:t> data Processing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June 28</a:t>
            </a:r>
            <a:r>
              <a:rPr lang="en-US" baseline="30000" dirty="0" smtClean="0"/>
              <a:t>th</a:t>
            </a:r>
            <a:r>
              <a:rPr lang="en-US" dirty="0" smtClean="0"/>
              <a:t>, 2012 GM</a:t>
            </a:r>
          </a:p>
          <a:p>
            <a:r>
              <a:rPr lang="en-US" dirty="0" smtClean="0"/>
              <a:t>AH, JR, RK, LH, 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7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err="1" smtClean="0"/>
              <a:t>ncRNA</a:t>
            </a:r>
            <a:r>
              <a:rPr lang="en-US" dirty="0" smtClean="0"/>
              <a:t> Expressions (Worm)</a:t>
            </a:r>
            <a:endParaRPr lang="en-US" dirty="0"/>
          </a:p>
        </p:txBody>
      </p:sp>
      <p:pic>
        <p:nvPicPr>
          <p:cNvPr id="4098" name="Picture 2" descr="C:\Users\Arif Harmanci\Desktop\Working_directories\June.18.2012_modencode_annotated_ncrnas\worm\xx5_mutually_exclusive_expression\expressions.ti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0391" y="1572986"/>
            <a:ext cx="10274361" cy="490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75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err="1" smtClean="0"/>
              <a:t>ncRNA</a:t>
            </a:r>
            <a:r>
              <a:rPr lang="en-US" dirty="0" smtClean="0"/>
              <a:t> Expressions (Fly)</a:t>
            </a:r>
            <a:endParaRPr lang="en-US" dirty="0"/>
          </a:p>
        </p:txBody>
      </p:sp>
      <p:pic>
        <p:nvPicPr>
          <p:cNvPr id="5122" name="Picture 2" descr="C:\Users\Arif Harmanci\Desktop\Working_directories\June.18.2012_modencode_annotated_ncrnas\fly\xx5_mutually_exclusive_expression\common_ncrna_pie.ti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352550"/>
            <a:ext cx="5890491" cy="441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rif Harmanci\Desktop\Working_directories\June.18.2012_modencode_annotated_ncrnas\fly\xx5_mutually_exclusive_expression\all_ncrna_pie.ti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1373332"/>
            <a:ext cx="5890491" cy="441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70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err="1" smtClean="0"/>
              <a:t>ncRNA</a:t>
            </a:r>
            <a:r>
              <a:rPr lang="en-US" dirty="0" smtClean="0"/>
              <a:t> Expressions (Fly)</a:t>
            </a:r>
            <a:endParaRPr lang="en-US" dirty="0"/>
          </a:p>
        </p:txBody>
      </p:sp>
      <p:pic>
        <p:nvPicPr>
          <p:cNvPr id="6146" name="Picture 2" descr="C:\Users\Arif Harmanci\Desktop\Working_directories\June.18.2012_modencode_annotated_ncrnas\fly\xx5_mutually_exclusive_expression\expressions.ti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6281" y="1371600"/>
            <a:ext cx="10410251" cy="496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93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162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Worm </a:t>
            </a:r>
            <a:r>
              <a:rPr lang="en-US" dirty="0" err="1" smtClean="0"/>
              <a:t>miRNA</a:t>
            </a:r>
            <a:r>
              <a:rPr lang="en-US" dirty="0" smtClean="0"/>
              <a:t> Expressions</a:t>
            </a:r>
            <a:endParaRPr lang="en-US" dirty="0"/>
          </a:p>
        </p:txBody>
      </p:sp>
      <p:pic>
        <p:nvPicPr>
          <p:cNvPr id="7170" name="Picture 2" descr="C:\Users\Arif Harmanci\Desktop\Working_directories\June.18.2012_modencode_annotated_ncrnas\worm\xx4_per_family_expression\miRNA\worm_mirna_log_sorted_heatmap.ti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533399"/>
            <a:ext cx="10210800" cy="487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" y="57150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Highest exp. </a:t>
            </a:r>
            <a:r>
              <a:rPr lang="en-US" dirty="0" err="1" smtClean="0"/>
              <a:t>miRNAs</a:t>
            </a:r>
            <a:r>
              <a:rPr lang="en-US" dirty="0" smtClean="0"/>
              <a:t>: mir-58, mir-1, mir-48, mir-72, mir-70, mir-228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12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rif Harmanci\Desktop\Working_directories\June.18.2012_modencode_annotated_ncrnas\fly\xx4_per_family_expression\miRNA\fly_mirna_log_sorted_heatmap.ti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799" y="381000"/>
            <a:ext cx="10210800" cy="4873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792162"/>
          </a:xfrm>
        </p:spPr>
        <p:txBody>
          <a:bodyPr/>
          <a:lstStyle/>
          <a:p>
            <a:r>
              <a:rPr lang="en-US" dirty="0" smtClean="0"/>
              <a:t>Fly </a:t>
            </a:r>
            <a:r>
              <a:rPr lang="en-US" dirty="0" err="1" smtClean="0"/>
              <a:t>miRNA</a:t>
            </a:r>
            <a:r>
              <a:rPr lang="en-US" dirty="0" smtClean="0"/>
              <a:t> expressions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400" y="57150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Highest exp. </a:t>
            </a:r>
            <a:r>
              <a:rPr lang="en-US" dirty="0" err="1" smtClean="0"/>
              <a:t>miRNAs</a:t>
            </a:r>
            <a:r>
              <a:rPr lang="en-US" dirty="0" smtClean="0"/>
              <a:t>: mir-14, mir-34, mir-276a, mir-124, mir-1, mir-317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48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Ortholog</a:t>
            </a:r>
            <a:r>
              <a:rPr lang="en-US" dirty="0" smtClean="0"/>
              <a:t> </a:t>
            </a:r>
            <a:r>
              <a:rPr lang="en-US" dirty="0" err="1" smtClean="0"/>
              <a:t>miRNAs</a:t>
            </a:r>
            <a:r>
              <a:rPr lang="en-US" dirty="0" smtClean="0"/>
              <a:t>: By family name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mir-34, </a:t>
            </a:r>
          </a:p>
          <a:p>
            <a:r>
              <a:rPr lang="en-US" dirty="0" smtClean="0"/>
              <a:t>mir-1, </a:t>
            </a:r>
          </a:p>
          <a:p>
            <a:r>
              <a:rPr lang="en-US" dirty="0" smtClean="0"/>
              <a:t>mir-79, </a:t>
            </a:r>
          </a:p>
          <a:p>
            <a:r>
              <a:rPr lang="en-US" dirty="0" smtClean="0"/>
              <a:t>mir-252, </a:t>
            </a:r>
          </a:p>
          <a:p>
            <a:r>
              <a:rPr lang="en-US" dirty="0" smtClean="0"/>
              <a:t>mir-124, </a:t>
            </a:r>
          </a:p>
          <a:p>
            <a:r>
              <a:rPr lang="en-US" dirty="0" smtClean="0"/>
              <a:t>mir-87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2190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Ortholog</a:t>
            </a:r>
            <a:r>
              <a:rPr lang="en-US" dirty="0" smtClean="0"/>
              <a:t> </a:t>
            </a:r>
            <a:r>
              <a:rPr lang="en-US" dirty="0" err="1" smtClean="0"/>
              <a:t>miRNAs</a:t>
            </a:r>
            <a:r>
              <a:rPr lang="en-US" dirty="0" smtClean="0"/>
              <a:t>: By family name</a:t>
            </a:r>
            <a:endParaRPr lang="en-US" dirty="0"/>
          </a:p>
        </p:txBody>
      </p:sp>
      <p:pic>
        <p:nvPicPr>
          <p:cNvPr id="9218" name="Picture 2" descr="C:\Users\Arif Harmanci\Desktop\Working_directories\June.18.2012_modencode_annotated_ncrnas\worm\xx4_per_family_expression\worm_fly_ortholog_mirna_expressions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676400"/>
            <a:ext cx="10058400" cy="480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6200" y="2057400"/>
            <a:ext cx="1066800" cy="457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mir-34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6200" y="2895600"/>
            <a:ext cx="10668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 smtClean="0"/>
              <a:t>mir-1</a:t>
            </a:r>
            <a:endParaRPr lang="en-US" sz="24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6200" y="3581400"/>
            <a:ext cx="10668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 smtClean="0"/>
              <a:t>mir-79</a:t>
            </a:r>
            <a:endParaRPr lang="en-US" sz="24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0" y="4267200"/>
            <a:ext cx="1143000" cy="457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 smtClean="0"/>
              <a:t>mir-252</a:t>
            </a:r>
            <a:endParaRPr lang="en-US" sz="24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0" y="4953000"/>
            <a:ext cx="1143000" cy="457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 smtClean="0"/>
              <a:t>mir-124</a:t>
            </a:r>
            <a:endParaRPr lang="en-US" sz="24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200" y="5638800"/>
            <a:ext cx="10668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 smtClean="0"/>
              <a:t>mir-87</a:t>
            </a:r>
            <a:endParaRPr lang="en-US" sz="24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2286000" y="1676400"/>
            <a:ext cx="0" cy="4800935"/>
          </a:xfrm>
          <a:prstGeom prst="line">
            <a:avLst/>
          </a:prstGeom>
          <a:ln w="222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895600" y="1676400"/>
            <a:ext cx="0" cy="4800935"/>
          </a:xfrm>
          <a:prstGeom prst="line">
            <a:avLst/>
          </a:prstGeom>
          <a:ln w="222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505200" y="1676400"/>
            <a:ext cx="0" cy="4800935"/>
          </a:xfrm>
          <a:prstGeom prst="line">
            <a:avLst/>
          </a:prstGeom>
          <a:ln w="222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305800" y="1676400"/>
            <a:ext cx="0" cy="4800935"/>
          </a:xfrm>
          <a:prstGeom prst="line">
            <a:avLst/>
          </a:prstGeom>
          <a:ln w="222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086600" y="1676400"/>
            <a:ext cx="0" cy="4800935"/>
          </a:xfrm>
          <a:prstGeom prst="line">
            <a:avLst/>
          </a:prstGeom>
          <a:ln w="222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/>
          <p:cNvSpPr txBox="1">
            <a:spLocks/>
          </p:cNvSpPr>
          <p:nvPr/>
        </p:nvSpPr>
        <p:spPr>
          <a:xfrm rot="19266584">
            <a:off x="1558887" y="1494554"/>
            <a:ext cx="768927" cy="381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 smtClean="0"/>
              <a:t>Embryo</a:t>
            </a:r>
            <a:endParaRPr lang="en-US" sz="2400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 rot="19181320">
            <a:off x="2387149" y="1524000"/>
            <a:ext cx="768927" cy="381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 smtClean="0"/>
              <a:t>Larvae</a:t>
            </a:r>
            <a:endParaRPr lang="en-US" sz="2400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 rot="19341420">
            <a:off x="3041073" y="1481249"/>
            <a:ext cx="768927" cy="381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 smtClean="0"/>
              <a:t>Pupae</a:t>
            </a:r>
            <a:endParaRPr lang="en-US" sz="2400" dirty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 rot="19341420">
            <a:off x="3766760" y="1481249"/>
            <a:ext cx="768927" cy="381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 smtClean="0"/>
              <a:t>Adult</a:t>
            </a:r>
            <a:endParaRPr lang="en-US" sz="2400" dirty="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 rot="19341420">
            <a:off x="8338760" y="1414351"/>
            <a:ext cx="768927" cy="381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 smtClean="0"/>
              <a:t>Adult</a:t>
            </a:r>
            <a:endParaRPr lang="en-US" sz="2400" dirty="0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 rot="19341420">
            <a:off x="7334030" y="1250120"/>
            <a:ext cx="1514478" cy="48572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 smtClean="0"/>
              <a:t>Young Adult</a:t>
            </a:r>
            <a:endParaRPr lang="en-US" sz="2400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5791200" y="1676065"/>
            <a:ext cx="0" cy="4800935"/>
          </a:xfrm>
          <a:prstGeom prst="line">
            <a:avLst/>
          </a:prstGeom>
          <a:ln w="222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2"/>
          <p:cNvSpPr txBox="1">
            <a:spLocks/>
          </p:cNvSpPr>
          <p:nvPr/>
        </p:nvSpPr>
        <p:spPr>
          <a:xfrm rot="19341420">
            <a:off x="6038630" y="1173920"/>
            <a:ext cx="1514478" cy="485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 smtClean="0"/>
              <a:t>L1,2,3,4</a:t>
            </a:r>
            <a:endParaRPr lang="en-US" sz="2400" dirty="0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2895600" y="6324600"/>
            <a:ext cx="5334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 smtClean="0"/>
              <a:t>Fly</a:t>
            </a:r>
            <a:endParaRPr lang="en-US" sz="2400" dirty="0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6858000" y="6324600"/>
            <a:ext cx="1004669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 smtClean="0"/>
              <a:t>Worm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1529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 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Filter TARs with repeats and &gt;90% similar regions</a:t>
            </a:r>
          </a:p>
          <a:p>
            <a:r>
              <a:rPr lang="en-US" dirty="0" smtClean="0"/>
              <a:t>Remove TARs that overlap with annotated </a:t>
            </a:r>
            <a:r>
              <a:rPr lang="en-US" dirty="0" err="1" smtClean="0"/>
              <a:t>ncRNAs</a:t>
            </a:r>
            <a:endParaRPr lang="en-US" dirty="0" smtClean="0"/>
          </a:p>
          <a:p>
            <a:pPr lvl="1"/>
            <a:r>
              <a:rPr lang="en-US" dirty="0" smtClean="0"/>
              <a:t>6217 TARs for fly</a:t>
            </a:r>
          </a:p>
          <a:p>
            <a:pPr lvl="1"/>
            <a:r>
              <a:rPr lang="en-US" smtClean="0"/>
              <a:t>45689 TARs for worm (too high?)</a:t>
            </a:r>
            <a:endParaRPr lang="en-US" dirty="0" smtClean="0"/>
          </a:p>
          <a:p>
            <a:r>
              <a:rPr lang="en-US" dirty="0" smtClean="0"/>
              <a:t>Compute CSF scores</a:t>
            </a:r>
          </a:p>
          <a:p>
            <a:r>
              <a:rPr lang="en-US" dirty="0" smtClean="0"/>
              <a:t>Sequence conservation </a:t>
            </a:r>
          </a:p>
          <a:p>
            <a:pPr lvl="1"/>
            <a:r>
              <a:rPr lang="en-US" dirty="0" smtClean="0"/>
              <a:t>Avg. </a:t>
            </a:r>
            <a:r>
              <a:rPr lang="en-US" dirty="0"/>
              <a:t>p</a:t>
            </a:r>
            <a:r>
              <a:rPr lang="en-US" dirty="0" smtClean="0"/>
              <a:t>airwise sequence identity</a:t>
            </a:r>
          </a:p>
          <a:p>
            <a:r>
              <a:rPr lang="en-US" dirty="0" smtClean="0"/>
              <a:t>Structure stability/conservation</a:t>
            </a:r>
          </a:p>
        </p:txBody>
      </p:sp>
    </p:spTree>
    <p:extLst>
      <p:ext uri="{BB962C8B-B14F-4D97-AF65-F5344CB8AC3E}">
        <p14:creationId xmlns:p14="http://schemas.microsoft.com/office/powerpoint/2010/main" val="93973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3"/>
          </a:xfrm>
        </p:spPr>
        <p:txBody>
          <a:bodyPr/>
          <a:lstStyle/>
          <a:p>
            <a:r>
              <a:rPr lang="en-US" dirty="0" smtClean="0"/>
              <a:t>Protein Coding Capacity: CSF</a:t>
            </a:r>
            <a:endParaRPr lang="en-US" dirty="0"/>
          </a:p>
        </p:txBody>
      </p:sp>
      <p:pic>
        <p:nvPicPr>
          <p:cNvPr id="1028" name="Picture 4" descr="C:\Users\Arif Harmanci\Desktop\Working_directories\April.11.2012.Worm_miRNA_expression\csf_plots.ti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527" y="1167854"/>
            <a:ext cx="6705600" cy="50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324600" y="6197053"/>
            <a:ext cx="2438399" cy="396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i="1" dirty="0" err="1" smtClean="0"/>
              <a:t>Todo</a:t>
            </a:r>
            <a:r>
              <a:rPr lang="en-US" sz="2000" b="1" i="1" dirty="0" smtClean="0"/>
              <a:t>: Add UTRs.</a:t>
            </a:r>
            <a:endParaRPr lang="en-US" sz="2000" b="1" i="1" dirty="0"/>
          </a:p>
        </p:txBody>
      </p:sp>
      <p:sp>
        <p:nvSpPr>
          <p:cNvPr id="4" name="Rectangle 3"/>
          <p:cNvSpPr/>
          <p:nvPr/>
        </p:nvSpPr>
        <p:spPr>
          <a:xfrm>
            <a:off x="-13855" y="6593134"/>
            <a:ext cx="46097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CSF Matrix from Schneider et. al. </a:t>
            </a:r>
            <a:r>
              <a:rPr lang="en-US" sz="1400" b="1" i="1" dirty="0" smtClean="0"/>
              <a:t>BMC Bioinformatics</a:t>
            </a:r>
            <a:r>
              <a:rPr lang="en-US" sz="1400" b="1" dirty="0" smtClean="0"/>
              <a:t>, 2005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9142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Example Region: Novel </a:t>
            </a:r>
            <a:r>
              <a:rPr lang="en-US" dirty="0" err="1" smtClean="0"/>
              <a:t>tRNAs</a:t>
            </a:r>
            <a:endParaRPr lang="en-US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44000" cy="2508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36504" y="5181600"/>
            <a:ext cx="1280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Z-score: ~-4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477000" y="4032774"/>
            <a:ext cx="0" cy="11488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209800" y="5105400"/>
            <a:ext cx="1280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Z-score: ~-5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819400" y="3962400"/>
            <a:ext cx="0" cy="11488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207684" y="1219200"/>
            <a:ext cx="27286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chr2R:7,290,052-7,296,309</a:t>
            </a:r>
          </a:p>
        </p:txBody>
      </p:sp>
    </p:spTree>
    <p:extLst>
      <p:ext uri="{BB962C8B-B14F-4D97-AF65-F5344CB8AC3E}">
        <p14:creationId xmlns:p14="http://schemas.microsoft.com/office/powerpoint/2010/main" val="380985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61722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Annotations (</a:t>
            </a:r>
            <a:r>
              <a:rPr lang="en-US" dirty="0" err="1" smtClean="0"/>
              <a:t>Repeats+Elements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# of elements</a:t>
            </a:r>
          </a:p>
          <a:p>
            <a:r>
              <a:rPr lang="en-US" dirty="0" smtClean="0"/>
              <a:t>Small RNA-</a:t>
            </a:r>
            <a:r>
              <a:rPr lang="en-US" dirty="0" err="1" smtClean="0"/>
              <a:t>seq</a:t>
            </a:r>
            <a:r>
              <a:rPr lang="en-US" dirty="0" smtClean="0"/>
              <a:t> datasets</a:t>
            </a:r>
          </a:p>
          <a:p>
            <a:pPr lvl="1"/>
            <a:r>
              <a:rPr lang="en-US" dirty="0" smtClean="0"/>
              <a:t>Chosen samples for worm and fly</a:t>
            </a:r>
          </a:p>
          <a:p>
            <a:pPr lvl="1"/>
            <a:r>
              <a:rPr lang="en-US" dirty="0" smtClean="0"/>
              <a:t>Read counts per dataset (Per PI)</a:t>
            </a:r>
          </a:p>
          <a:p>
            <a:r>
              <a:rPr lang="en-US" dirty="0" smtClean="0"/>
              <a:t>Quantification</a:t>
            </a:r>
          </a:p>
          <a:p>
            <a:pPr lvl="1"/>
            <a:r>
              <a:rPr lang="en-US" dirty="0" smtClean="0"/>
              <a:t>Per PI</a:t>
            </a:r>
          </a:p>
          <a:p>
            <a:pPr lvl="1"/>
            <a:r>
              <a:rPr lang="en-US" dirty="0" smtClean="0"/>
              <a:t>Coverage by elements: Annotated </a:t>
            </a:r>
            <a:r>
              <a:rPr lang="en-US" dirty="0" err="1" smtClean="0"/>
              <a:t>elements+Novel</a:t>
            </a:r>
            <a:r>
              <a:rPr lang="en-US" dirty="0" smtClean="0"/>
              <a:t> TARs, </a:t>
            </a:r>
          </a:p>
          <a:p>
            <a:r>
              <a:rPr lang="en-US" dirty="0" err="1" smtClean="0"/>
              <a:t>miRNAs</a:t>
            </a:r>
            <a:r>
              <a:rPr lang="en-US" dirty="0" smtClean="0"/>
              <a:t>: </a:t>
            </a:r>
          </a:p>
          <a:p>
            <a:pPr lvl="1"/>
            <a:r>
              <a:rPr lang="en-US" dirty="0" smtClean="0"/>
              <a:t>Couple examples of highly expressed/stage dependent </a:t>
            </a:r>
            <a:r>
              <a:rPr lang="en-US" dirty="0" err="1" smtClean="0"/>
              <a:t>miRNAs</a:t>
            </a:r>
            <a:endParaRPr lang="en-US" dirty="0" smtClean="0"/>
          </a:p>
          <a:p>
            <a:pPr lvl="1"/>
            <a:r>
              <a:rPr lang="en-US" dirty="0" err="1" smtClean="0"/>
              <a:t>Ortholog</a:t>
            </a:r>
            <a:r>
              <a:rPr lang="en-US" dirty="0" smtClean="0"/>
              <a:t> </a:t>
            </a:r>
            <a:r>
              <a:rPr lang="en-US" dirty="0" err="1" smtClean="0"/>
              <a:t>miRNAs</a:t>
            </a:r>
            <a:r>
              <a:rPr lang="en-US" dirty="0" smtClean="0"/>
              <a:t>?</a:t>
            </a:r>
          </a:p>
          <a:p>
            <a:r>
              <a:rPr lang="en-US" dirty="0" smtClean="0"/>
              <a:t>Novel TAR identification</a:t>
            </a:r>
          </a:p>
          <a:p>
            <a:pPr lvl="1"/>
            <a:r>
              <a:rPr lang="en-US" dirty="0" smtClean="0"/>
              <a:t>Pipeline</a:t>
            </a:r>
          </a:p>
          <a:p>
            <a:r>
              <a:rPr lang="en-US" dirty="0" smtClean="0"/>
              <a:t>Example? (Use the 2 regions that have structures?)</a:t>
            </a:r>
          </a:p>
          <a:p>
            <a:r>
              <a:rPr lang="en-US" dirty="0" smtClean="0"/>
              <a:t>Next steps:</a:t>
            </a:r>
          </a:p>
          <a:p>
            <a:pPr lvl="1"/>
            <a:r>
              <a:rPr lang="en-US" dirty="0" smtClean="0"/>
              <a:t>Comparison of repeat elements?</a:t>
            </a:r>
          </a:p>
          <a:p>
            <a:pPr lvl="2"/>
            <a:r>
              <a:rPr lang="en-US" dirty="0" err="1" smtClean="0"/>
              <a:t>DupSeq</a:t>
            </a:r>
            <a:r>
              <a:rPr lang="en-US" dirty="0" smtClean="0"/>
              <a:t>/</a:t>
            </a:r>
            <a:r>
              <a:rPr lang="en-US" dirty="0" err="1" smtClean="0"/>
              <a:t>PseudoSeq</a:t>
            </a:r>
            <a:r>
              <a:rPr lang="en-US" dirty="0" smtClean="0"/>
              <a:t> approach to identify real transcription in repeat regions and uniformly quantify the pervasive transcription?</a:t>
            </a:r>
          </a:p>
          <a:p>
            <a:pPr lvl="1"/>
            <a:r>
              <a:rPr lang="en-US" dirty="0" err="1" smtClean="0"/>
              <a:t>ncRNAs</a:t>
            </a:r>
            <a:r>
              <a:rPr lang="en-US" dirty="0" smtClean="0"/>
              <a:t>: Long stuff?</a:t>
            </a:r>
          </a:p>
          <a:p>
            <a:pPr lvl="1"/>
            <a:r>
              <a:rPr lang="en-US" dirty="0" smtClean="0"/>
              <a:t>Structured regions in the </a:t>
            </a:r>
          </a:p>
          <a:p>
            <a:pPr lvl="1"/>
            <a:r>
              <a:rPr lang="en-US" dirty="0" err="1" smtClean="0"/>
              <a:t>ChIP-Seq</a:t>
            </a:r>
            <a:r>
              <a:rPr lang="en-US" dirty="0" smtClean="0"/>
              <a:t> data?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3402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Continue on </a:t>
            </a:r>
            <a:r>
              <a:rPr lang="en-US" dirty="0" err="1" smtClean="0"/>
              <a:t>miRNA</a:t>
            </a:r>
            <a:r>
              <a:rPr lang="en-US" dirty="0" smtClean="0"/>
              <a:t> </a:t>
            </a:r>
            <a:r>
              <a:rPr lang="en-US" dirty="0" err="1" smtClean="0"/>
              <a:t>orthology</a:t>
            </a:r>
            <a:r>
              <a:rPr lang="en-US" dirty="0" smtClean="0"/>
              <a:t>?</a:t>
            </a:r>
          </a:p>
          <a:p>
            <a:r>
              <a:rPr lang="en-US" dirty="0" err="1" smtClean="0"/>
              <a:t>DupSeq</a:t>
            </a:r>
            <a:r>
              <a:rPr lang="en-US" dirty="0" smtClean="0"/>
              <a:t>/</a:t>
            </a:r>
            <a:r>
              <a:rPr lang="en-US" dirty="0" err="1" smtClean="0"/>
              <a:t>PseudoSeq</a:t>
            </a:r>
            <a:r>
              <a:rPr lang="en-US" dirty="0" smtClean="0"/>
              <a:t> type of approach to uniformly quantify the expression for repeat elements/</a:t>
            </a:r>
            <a:r>
              <a:rPr lang="en-US" dirty="0" err="1" smtClean="0"/>
              <a:t>pseudogenes</a:t>
            </a:r>
            <a:endParaRPr lang="en-US" dirty="0" smtClean="0"/>
          </a:p>
          <a:p>
            <a:r>
              <a:rPr lang="en-US" dirty="0" smtClean="0"/>
              <a:t>Long </a:t>
            </a:r>
            <a:r>
              <a:rPr lang="en-US" dirty="0" err="1" smtClean="0"/>
              <a:t>ncRNAs</a:t>
            </a:r>
            <a:r>
              <a:rPr lang="en-US" dirty="0" smtClean="0"/>
              <a:t>?</a:t>
            </a:r>
          </a:p>
          <a:p>
            <a:r>
              <a:rPr lang="en-US" dirty="0" err="1" smtClean="0"/>
              <a:t>ChIP-Seq</a:t>
            </a:r>
            <a:r>
              <a:rPr lang="en-US" dirty="0" smtClean="0"/>
              <a:t> data?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3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r>
              <a:rPr lang="en-US" dirty="0" smtClean="0"/>
              <a:t>Worm (WS220):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e10: 100,286,070 bps</a:t>
            </a:r>
          </a:p>
          <a:p>
            <a:pPr lvl="2"/>
            <a:r>
              <a:rPr lang="en-US" dirty="0" err="1" smtClean="0"/>
              <a:t>miRNA</a:t>
            </a:r>
            <a:r>
              <a:rPr lang="en-US" dirty="0" smtClean="0"/>
              <a:t>: 			4,074 bps (203)</a:t>
            </a:r>
          </a:p>
          <a:p>
            <a:pPr lvl="2"/>
            <a:r>
              <a:rPr lang="en-US" dirty="0" err="1" smtClean="0"/>
              <a:t>tRNA</a:t>
            </a:r>
            <a:r>
              <a:rPr lang="en-US" dirty="0" smtClean="0"/>
              <a:t>: 			45,553 bps (651)</a:t>
            </a:r>
          </a:p>
          <a:p>
            <a:pPr lvl="2"/>
            <a:r>
              <a:rPr lang="en-US" dirty="0" smtClean="0"/>
              <a:t>Ribosomal RNA:		22,740 bps (44)</a:t>
            </a:r>
          </a:p>
          <a:p>
            <a:pPr lvl="2"/>
            <a:r>
              <a:rPr lang="en-US" dirty="0" err="1" smtClean="0"/>
              <a:t>snoRNA</a:t>
            </a:r>
            <a:r>
              <a:rPr lang="en-US" dirty="0" smtClean="0"/>
              <a:t>:			15,028 bps (139)</a:t>
            </a:r>
          </a:p>
          <a:p>
            <a:pPr lvl="2"/>
            <a:r>
              <a:rPr lang="en-US" dirty="0" err="1" smtClean="0"/>
              <a:t>snRNAs</a:t>
            </a:r>
            <a:r>
              <a:rPr lang="en-US" dirty="0" smtClean="0"/>
              <a:t>:			14,099 bps (114)</a:t>
            </a:r>
          </a:p>
          <a:p>
            <a:pPr lvl="2"/>
            <a:r>
              <a:rPr lang="en-US" b="1" i="1" dirty="0" smtClean="0"/>
              <a:t>Repeats (</a:t>
            </a:r>
            <a:r>
              <a:rPr lang="en-US" b="1" i="1" dirty="0" err="1" smtClean="0"/>
              <a:t>RepeatMasker</a:t>
            </a:r>
            <a:r>
              <a:rPr lang="en-US" b="1" i="1" dirty="0" smtClean="0"/>
              <a:t>):	13,248,996 bps (89,336)</a:t>
            </a:r>
          </a:p>
          <a:p>
            <a:pPr lvl="2"/>
            <a:r>
              <a:rPr lang="en-US" dirty="0" err="1" smtClean="0"/>
              <a:t>MiscRNAs</a:t>
            </a:r>
            <a:r>
              <a:rPr lang="en-US" dirty="0" smtClean="0"/>
              <a:t>:			3,219,259 bps (49,305)</a:t>
            </a:r>
          </a:p>
          <a:p>
            <a:pPr lvl="2"/>
            <a:r>
              <a:rPr lang="en-US" b="1" i="1" dirty="0" smtClean="0"/>
              <a:t>TARs (&gt;2 reads)</a:t>
            </a:r>
            <a:r>
              <a:rPr lang="en-US" dirty="0" smtClean="0"/>
              <a:t>:		21,091,639 bps (474,130)		</a:t>
            </a:r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3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Annotations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r>
              <a:rPr lang="en-US" dirty="0" smtClean="0"/>
              <a:t>Fly (R5.44):</a:t>
            </a:r>
          </a:p>
          <a:p>
            <a:pPr lvl="1"/>
            <a:r>
              <a:rPr lang="en-US" dirty="0" smtClean="0"/>
              <a:t>dm3: 168,736,537 bps</a:t>
            </a:r>
          </a:p>
          <a:p>
            <a:pPr lvl="2"/>
            <a:r>
              <a:rPr lang="en-US" dirty="0" err="1" smtClean="0"/>
              <a:t>miRNA</a:t>
            </a:r>
            <a:r>
              <a:rPr lang="en-US" dirty="0" smtClean="0"/>
              <a:t>: 			6,201 bps (306)</a:t>
            </a:r>
          </a:p>
          <a:p>
            <a:pPr lvl="2"/>
            <a:r>
              <a:rPr lang="en-US" dirty="0" err="1" smtClean="0"/>
              <a:t>tRNA</a:t>
            </a:r>
            <a:r>
              <a:rPr lang="en-US" dirty="0" smtClean="0"/>
              <a:t>: 			22,998 bps (314)</a:t>
            </a:r>
          </a:p>
          <a:p>
            <a:pPr lvl="2"/>
            <a:r>
              <a:rPr lang="en-US" dirty="0" smtClean="0"/>
              <a:t>Ribosomal RNA:		79,813 bps (160)</a:t>
            </a:r>
          </a:p>
          <a:p>
            <a:pPr lvl="2"/>
            <a:r>
              <a:rPr lang="en-US" dirty="0" err="1" smtClean="0"/>
              <a:t>snoRNA</a:t>
            </a:r>
            <a:r>
              <a:rPr lang="en-US" dirty="0" smtClean="0"/>
              <a:t>:			33,522 bps (287)</a:t>
            </a:r>
          </a:p>
          <a:p>
            <a:pPr lvl="2"/>
            <a:r>
              <a:rPr lang="en-US" dirty="0" err="1" smtClean="0"/>
              <a:t>snRNAs</a:t>
            </a:r>
            <a:r>
              <a:rPr lang="en-US" dirty="0" smtClean="0"/>
              <a:t>:			5,132 bps (46)</a:t>
            </a:r>
          </a:p>
          <a:p>
            <a:pPr lvl="2"/>
            <a:r>
              <a:rPr lang="en-US" b="1" i="1" dirty="0" smtClean="0"/>
              <a:t>Repeats (</a:t>
            </a:r>
            <a:r>
              <a:rPr lang="en-US" b="1" i="1" dirty="0" err="1" smtClean="0"/>
              <a:t>RepeatMasker</a:t>
            </a:r>
            <a:r>
              <a:rPr lang="en-US" b="1" i="1" dirty="0" smtClean="0"/>
              <a:t>):	44,701,713 bps (135,355)</a:t>
            </a:r>
          </a:p>
          <a:p>
            <a:pPr lvl="2"/>
            <a:r>
              <a:rPr lang="en-US" dirty="0" err="1" smtClean="0"/>
              <a:t>MiscRNAs</a:t>
            </a:r>
            <a:r>
              <a:rPr lang="en-US" dirty="0" smtClean="0"/>
              <a:t>:			1,356,586 bps (498)</a:t>
            </a:r>
          </a:p>
          <a:p>
            <a:pPr lvl="2"/>
            <a:r>
              <a:rPr lang="en-US" b="1" i="1" dirty="0" smtClean="0"/>
              <a:t>TARs (&gt;2 reads)</a:t>
            </a:r>
            <a:r>
              <a:rPr lang="en-US" dirty="0" smtClean="0"/>
              <a:t>:		23,401,180 bps (135,794)		</a:t>
            </a:r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06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943600"/>
          </a:xfrm>
        </p:spPr>
        <p:txBody>
          <a:bodyPr>
            <a:noAutofit/>
          </a:bodyPr>
          <a:lstStyle/>
          <a:p>
            <a:r>
              <a:rPr lang="en-US" sz="1800" dirty="0" smtClean="0"/>
              <a:t>Worm: 13 datasets from Waterston lab</a:t>
            </a:r>
          </a:p>
          <a:p>
            <a:r>
              <a:rPr lang="en-US" sz="1500" dirty="0" smtClean="0"/>
              <a:t>N2_Mixed_stage_of_Embryos_RNA-seq: </a:t>
            </a:r>
            <a:r>
              <a:rPr lang="en-US" sz="1500" b="1" i="1" dirty="0" smtClean="0"/>
              <a:t>modENCODE_634</a:t>
            </a:r>
          </a:p>
          <a:p>
            <a:r>
              <a:rPr lang="en-US" sz="1500" dirty="0" smtClean="0"/>
              <a:t>N2_L1_arrest_24_hr_post-L1_stage_larvae_20_degree_celsius_RNA-seq: </a:t>
            </a:r>
            <a:r>
              <a:rPr lang="en-US" sz="1500" b="1" i="1" dirty="0" smtClean="0"/>
              <a:t>modENCODE_3329</a:t>
            </a:r>
          </a:p>
          <a:p>
            <a:r>
              <a:rPr lang="en-US" sz="1500" dirty="0" smtClean="0"/>
              <a:t>N2_Mid-L1_4_hrs_post-L1_stage_larvae_RNA-seq: </a:t>
            </a:r>
            <a:r>
              <a:rPr lang="en-US" sz="1500" b="1" i="1" dirty="0" smtClean="0"/>
              <a:t>modENCODE_635</a:t>
            </a:r>
          </a:p>
          <a:p>
            <a:r>
              <a:rPr lang="en-US" sz="1500" dirty="0" smtClean="0"/>
              <a:t>N2_Mid-L2_14_hrs_post-L1_stage_larvae_RNA-seq: </a:t>
            </a:r>
            <a:r>
              <a:rPr lang="en-US" sz="1500" b="1" i="1" dirty="0" smtClean="0"/>
              <a:t>modENCODE_636</a:t>
            </a:r>
          </a:p>
          <a:p>
            <a:r>
              <a:rPr lang="en-US" sz="1500" dirty="0" smtClean="0"/>
              <a:t>N2_Mid-L3_25_hrs_post-L1_stage_larvae_RNA-seq: </a:t>
            </a:r>
            <a:r>
              <a:rPr lang="en-US" sz="1500" b="1" i="1" dirty="0" smtClean="0"/>
              <a:t>modENCODE_637</a:t>
            </a:r>
          </a:p>
          <a:p>
            <a:r>
              <a:rPr lang="en-US" sz="1500" dirty="0" smtClean="0"/>
              <a:t>N2_Mid-L4_36_hrs_post-L1_stage_larvae_RNA-seq: </a:t>
            </a:r>
            <a:r>
              <a:rPr lang="en-US" sz="1500" b="1" i="1" dirty="0" smtClean="0"/>
              <a:t>modENCODE_638</a:t>
            </a:r>
          </a:p>
          <a:p>
            <a:r>
              <a:rPr lang="en-US" sz="1500" dirty="0" smtClean="0"/>
              <a:t>spe-9(hc88)_Young_adult_DAY0post-L4_molt_stage_larvae_23_degree_celsius_RNA-seq: </a:t>
            </a:r>
            <a:r>
              <a:rPr lang="en-US" sz="1500" b="1" i="1" dirty="0" smtClean="0"/>
              <a:t>modENCODE_2730</a:t>
            </a:r>
          </a:p>
          <a:p>
            <a:r>
              <a:rPr lang="en-US" sz="1500" dirty="0" smtClean="0"/>
              <a:t>N2_Young_adult_DAY1post-L4_molt_stage_larvae_20_degree_celsius_RNA-seq: </a:t>
            </a:r>
            <a:r>
              <a:rPr lang="en-US" sz="1500" b="1" i="1" dirty="0" smtClean="0"/>
              <a:t>modENCODE_3326</a:t>
            </a:r>
          </a:p>
          <a:p>
            <a:r>
              <a:rPr lang="en-US" sz="1500" dirty="0" smtClean="0"/>
              <a:t>N2_Young_adult_DAY1post-L4_molt_stage_larvae_20_degree_celsius_RNA-seq: </a:t>
            </a:r>
            <a:r>
              <a:rPr lang="en-US" sz="1500" b="1" i="1" dirty="0" smtClean="0"/>
              <a:t>modENCODE_3327</a:t>
            </a:r>
          </a:p>
          <a:p>
            <a:r>
              <a:rPr lang="en-US" sz="1500" dirty="0" smtClean="0"/>
              <a:t>N2_Young_adult_DAY1post-L4_molt_stage_larvae_20_degree_celsius_RNA-seq: </a:t>
            </a:r>
            <a:r>
              <a:rPr lang="en-US" sz="1500" b="1" i="1" dirty="0" smtClean="0"/>
              <a:t>modENCODE_3328</a:t>
            </a:r>
          </a:p>
          <a:p>
            <a:r>
              <a:rPr lang="en-US" sz="1500" dirty="0" smtClean="0"/>
              <a:t>N2_Young_adult_48_hrs_post-L1_stage_larvae_RNA-seq: </a:t>
            </a:r>
            <a:r>
              <a:rPr lang="en-US" sz="1500" b="1" i="1" dirty="0" smtClean="0"/>
              <a:t>modENCODE_639</a:t>
            </a:r>
          </a:p>
          <a:p>
            <a:r>
              <a:rPr lang="en-US" sz="1500" dirty="0" smtClean="0"/>
              <a:t>dpy28(y1)_him-8(e1489)_</a:t>
            </a:r>
            <a:r>
              <a:rPr lang="en-US" sz="1500" dirty="0" err="1" smtClean="0"/>
              <a:t>Young_Adult_Males_RNA-seq</a:t>
            </a:r>
            <a:r>
              <a:rPr lang="en-US" sz="1500" dirty="0" smtClean="0"/>
              <a:t>: </a:t>
            </a:r>
            <a:r>
              <a:rPr lang="en-US" sz="1500" b="1" i="1" dirty="0" smtClean="0"/>
              <a:t>modENCODE_640</a:t>
            </a:r>
          </a:p>
          <a:p>
            <a:r>
              <a:rPr lang="en-US" sz="1500" dirty="0" smtClean="0"/>
              <a:t>spe-9(hc88)_Adult_5_days_post-L4_stage_larvae_23_degree_celsius_RNA-seq: </a:t>
            </a:r>
            <a:r>
              <a:rPr lang="en-US" sz="1500" b="1" i="1" dirty="0" smtClean="0"/>
              <a:t>modENCODE_2732</a:t>
            </a:r>
          </a:p>
          <a:p>
            <a:r>
              <a:rPr lang="en-US" sz="1500" dirty="0" smtClean="0"/>
              <a:t>spe-9(hc88)_Adult_spe-9(hc88)_8_days_post-L4_molt_stage_larvae_23_degree_celsius_RNA-seq: </a:t>
            </a:r>
            <a:r>
              <a:rPr lang="en-US" sz="1500" b="1" i="1" dirty="0" smtClean="0"/>
              <a:t>modENCODE_2733</a:t>
            </a:r>
          </a:p>
          <a:p>
            <a:r>
              <a:rPr lang="en-US" sz="1500" dirty="0" smtClean="0"/>
              <a:t>spe-9(hc88)_Adult_12_days_post-L4_stage_larvae_23_degree_celsius_RNA-seq: </a:t>
            </a:r>
            <a:r>
              <a:rPr lang="en-US" sz="1500" b="1" i="1" dirty="0" smtClean="0"/>
              <a:t>modENCODE_2734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RNA-</a:t>
            </a:r>
            <a:r>
              <a:rPr lang="en-US" dirty="0" err="1" smtClean="0"/>
              <a:t>Seq</a:t>
            </a:r>
            <a:r>
              <a:rPr lang="en-US" dirty="0" smtClean="0"/>
              <a:t> Datasets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39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rif Harmanci\Desktop\Working_directories\June.18.2012_modencode_annotated_ncrnas\worm\xx6_read_stats\read_stats.ti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3345" y="1905000"/>
            <a:ext cx="10217345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RNA-</a:t>
            </a:r>
            <a:r>
              <a:rPr lang="en-US" dirty="0" err="1" smtClean="0"/>
              <a:t>Seq</a:t>
            </a:r>
            <a:r>
              <a:rPr lang="en-US" dirty="0" smtClean="0"/>
              <a:t> Datasets (Worm)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410200"/>
          </a:xfrm>
        </p:spPr>
        <p:txBody>
          <a:bodyPr/>
          <a:lstStyle/>
          <a:p>
            <a:r>
              <a:rPr lang="en-US" dirty="0" smtClean="0"/>
              <a:t>13 datasets from Waterston lab (Almost all have smaller than 30 </a:t>
            </a:r>
            <a:r>
              <a:rPr lang="en-US" dirty="0" err="1" smtClean="0"/>
              <a:t>bp</a:t>
            </a:r>
            <a:r>
              <a:rPr lang="en-US" dirty="0" smtClean="0"/>
              <a:t> reads)</a:t>
            </a:r>
          </a:p>
        </p:txBody>
      </p:sp>
    </p:spTree>
    <p:extLst>
      <p:ext uri="{BB962C8B-B14F-4D97-AF65-F5344CB8AC3E}">
        <p14:creationId xmlns:p14="http://schemas.microsoft.com/office/powerpoint/2010/main" val="232366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943600"/>
          </a:xfrm>
        </p:spPr>
        <p:txBody>
          <a:bodyPr>
            <a:noAutofit/>
          </a:bodyPr>
          <a:lstStyle/>
          <a:p>
            <a:r>
              <a:rPr lang="en-US" sz="1300" dirty="0" smtClean="0"/>
              <a:t>Fly: </a:t>
            </a:r>
            <a:r>
              <a:rPr lang="en-US" sz="1400" dirty="0" smtClean="0"/>
              <a:t>25 datasets from Eric Lai’s lab (MSKCC)</a:t>
            </a:r>
            <a:endParaRPr lang="en-US" sz="1300" dirty="0" smtClean="0"/>
          </a:p>
          <a:p>
            <a:r>
              <a:rPr lang="en-US" sz="1300" dirty="0" smtClean="0"/>
              <a:t>Canton_S_Embryos_0-1_hr_RNA-seq: </a:t>
            </a:r>
            <a:r>
              <a:rPr lang="en-US" sz="1300" b="1" dirty="0" smtClean="0"/>
              <a:t>modENCODE_745</a:t>
            </a:r>
          </a:p>
          <a:p>
            <a:r>
              <a:rPr lang="en-US" sz="1300" dirty="0" smtClean="0"/>
              <a:t>Canton_S_Embryos_0-1_hr_RNA-seq: </a:t>
            </a:r>
            <a:r>
              <a:rPr lang="en-US" sz="1300" b="1" dirty="0" smtClean="0"/>
              <a:t>modENCODE_755</a:t>
            </a:r>
          </a:p>
          <a:p>
            <a:r>
              <a:rPr lang="en-US" sz="1300" dirty="0" smtClean="0"/>
              <a:t>Canton_S_Embryos_2-6_hr_RNA-seq: </a:t>
            </a:r>
            <a:r>
              <a:rPr lang="en-US" sz="1300" b="1" dirty="0" smtClean="0"/>
              <a:t>modENCODE_740</a:t>
            </a:r>
          </a:p>
          <a:p>
            <a:r>
              <a:rPr lang="en-US" sz="1300" dirty="0" smtClean="0"/>
              <a:t>Canton_S_Embryos_2-6_hr_RNA-seq: </a:t>
            </a:r>
            <a:r>
              <a:rPr lang="en-US" sz="1300" b="1" dirty="0" smtClean="0"/>
              <a:t>modENCODE_752</a:t>
            </a:r>
          </a:p>
          <a:p>
            <a:r>
              <a:rPr lang="en-US" sz="1300" dirty="0" smtClean="0"/>
              <a:t>Canton_S_Embryos_6-10_hr_RNA-seq: </a:t>
            </a:r>
            <a:r>
              <a:rPr lang="en-US" sz="1300" b="1" dirty="0" smtClean="0"/>
              <a:t>modENCODE_753</a:t>
            </a:r>
          </a:p>
          <a:p>
            <a:r>
              <a:rPr lang="en-US" sz="1300" dirty="0" smtClean="0"/>
              <a:t>Canton_S_Embryos_6-10_hr_RNA-seq: </a:t>
            </a:r>
            <a:r>
              <a:rPr lang="en-US" sz="1300" b="1" dirty="0" smtClean="0"/>
              <a:t>modENCODE_754</a:t>
            </a:r>
          </a:p>
          <a:p>
            <a:r>
              <a:rPr lang="en-US" sz="1300" dirty="0" smtClean="0"/>
              <a:t>Canton_S_Embryos_12-24_hr_RNA-seq: </a:t>
            </a:r>
            <a:r>
              <a:rPr lang="en-US" sz="1300" b="1" dirty="0" smtClean="0"/>
              <a:t>modENCODE_2741</a:t>
            </a:r>
          </a:p>
          <a:p>
            <a:r>
              <a:rPr lang="en-US" sz="1300" dirty="0" smtClean="0"/>
              <a:t>Canton_S_Larvae_1st_instar_RNA-seq: </a:t>
            </a:r>
            <a:r>
              <a:rPr lang="en-US" sz="1300" b="1" dirty="0" smtClean="0"/>
              <a:t>modENCODE_762</a:t>
            </a:r>
          </a:p>
          <a:p>
            <a:r>
              <a:rPr lang="en-US" sz="1300" dirty="0" smtClean="0"/>
              <a:t>Canton_S_Larvae_1st_instar_Whole_organism_RNA-seq: </a:t>
            </a:r>
            <a:r>
              <a:rPr lang="en-US" sz="1300" b="1" dirty="0" smtClean="0"/>
              <a:t>modENCODE_2546</a:t>
            </a:r>
          </a:p>
          <a:p>
            <a:r>
              <a:rPr lang="en-US" sz="1300" dirty="0" smtClean="0"/>
              <a:t>Canton_S_Larvae_3rd_instar_RNA-seq: </a:t>
            </a:r>
            <a:r>
              <a:rPr lang="en-US" sz="1300" b="1" dirty="0" smtClean="0"/>
              <a:t>modENCODE_748</a:t>
            </a:r>
          </a:p>
          <a:p>
            <a:r>
              <a:rPr lang="en-US" sz="1300" dirty="0" smtClean="0"/>
              <a:t>Canton_S_Larvae_3rd_instar_RNA-seq: </a:t>
            </a:r>
            <a:r>
              <a:rPr lang="en-US" sz="1300" b="1" dirty="0" smtClean="0"/>
              <a:t>modENCODE_749</a:t>
            </a:r>
          </a:p>
          <a:p>
            <a:r>
              <a:rPr lang="en-US" sz="1300" dirty="0" smtClean="0"/>
              <a:t>Canton_S_Pupae_0-1_day_Whole_organism_RNA-seq: </a:t>
            </a:r>
            <a:r>
              <a:rPr lang="en-US" sz="1300" b="1" dirty="0" smtClean="0"/>
              <a:t>modENCODE_2543</a:t>
            </a:r>
          </a:p>
          <a:p>
            <a:r>
              <a:rPr lang="en-US" sz="1300" dirty="0" smtClean="0"/>
              <a:t>Canton_S_Pupae_0-2_day_Whole_organism_RNA-seq: </a:t>
            </a:r>
            <a:r>
              <a:rPr lang="en-US" sz="1300" b="1" dirty="0" smtClean="0"/>
              <a:t>modENCODE_2556</a:t>
            </a:r>
          </a:p>
          <a:p>
            <a:r>
              <a:rPr lang="en-US" sz="1300" dirty="0" smtClean="0"/>
              <a:t>Canton_S_Pupae_2-4_day_RNA-seq: </a:t>
            </a:r>
            <a:r>
              <a:rPr lang="en-US" sz="1300" b="1" dirty="0" smtClean="0"/>
              <a:t>modENCODE_757</a:t>
            </a:r>
          </a:p>
          <a:p>
            <a:r>
              <a:rPr lang="en-US" sz="1300" dirty="0" smtClean="0"/>
              <a:t>Canton_S_Pupae_2-4_day_RNA-seq: </a:t>
            </a:r>
            <a:r>
              <a:rPr lang="en-US" sz="1300" b="1" dirty="0" smtClean="0"/>
              <a:t>modENCODE_758</a:t>
            </a:r>
          </a:p>
          <a:p>
            <a:r>
              <a:rPr lang="en-US" sz="1300" dirty="0" err="1" smtClean="0"/>
              <a:t>Canton_S_Adult_Female_Female_body_RNA-seq</a:t>
            </a:r>
            <a:r>
              <a:rPr lang="en-US" sz="1300" dirty="0" smtClean="0"/>
              <a:t>: </a:t>
            </a:r>
            <a:r>
              <a:rPr lang="en-US" sz="1300" b="1" dirty="0" smtClean="0"/>
              <a:t>modENCODE_2555</a:t>
            </a:r>
          </a:p>
          <a:p>
            <a:r>
              <a:rPr lang="en-US" sz="1300" dirty="0" err="1" smtClean="0"/>
              <a:t>Canton_S_Adult_Female_Female_body_RNA-seq</a:t>
            </a:r>
            <a:r>
              <a:rPr lang="en-US" sz="1300" dirty="0" smtClean="0"/>
              <a:t>: </a:t>
            </a:r>
            <a:r>
              <a:rPr lang="en-US" sz="1300" b="1" dirty="0" smtClean="0"/>
              <a:t>modENCODE_743</a:t>
            </a:r>
          </a:p>
          <a:p>
            <a:r>
              <a:rPr lang="en-US" sz="1300" dirty="0" err="1" smtClean="0"/>
              <a:t>Canton_S_Adult_Female_Female_heads_RNA-seq</a:t>
            </a:r>
            <a:r>
              <a:rPr lang="en-US" sz="1300" dirty="0" smtClean="0"/>
              <a:t>: </a:t>
            </a:r>
            <a:r>
              <a:rPr lang="en-US" sz="1300" b="1" dirty="0" smtClean="0"/>
              <a:t>modENCODE_737</a:t>
            </a:r>
          </a:p>
          <a:p>
            <a:r>
              <a:rPr lang="en-US" sz="1300" dirty="0" err="1" smtClean="0"/>
              <a:t>Canton_S_Adult_Female_Female_heads_RNA-seq</a:t>
            </a:r>
            <a:r>
              <a:rPr lang="en-US" sz="1300" dirty="0" smtClean="0"/>
              <a:t>: </a:t>
            </a:r>
            <a:r>
              <a:rPr lang="en-US" sz="1300" b="1" dirty="0" smtClean="0"/>
              <a:t>modENCODE_750</a:t>
            </a:r>
          </a:p>
          <a:p>
            <a:r>
              <a:rPr lang="en-US" sz="1300" dirty="0" err="1" smtClean="0"/>
              <a:t>Canton_S_Adult_Male_Imaginal_discs_RNA-seq</a:t>
            </a:r>
            <a:r>
              <a:rPr lang="en-US" sz="1300" dirty="0" smtClean="0"/>
              <a:t>: </a:t>
            </a:r>
            <a:r>
              <a:rPr lang="en-US" sz="1300" b="1" dirty="0" smtClean="0"/>
              <a:t>modENCODE_742</a:t>
            </a:r>
          </a:p>
          <a:p>
            <a:r>
              <a:rPr lang="en-US" sz="1300" dirty="0" err="1" smtClean="0"/>
              <a:t>Canton_S_Adult_Male_Imaginal_discs_RNA-seq</a:t>
            </a:r>
            <a:r>
              <a:rPr lang="en-US" sz="1300" dirty="0" smtClean="0"/>
              <a:t>: </a:t>
            </a:r>
            <a:r>
              <a:rPr lang="en-US" sz="1300" b="1" dirty="0" smtClean="0"/>
              <a:t>modENCODE_2376</a:t>
            </a:r>
          </a:p>
          <a:p>
            <a:r>
              <a:rPr lang="en-US" sz="1300" dirty="0" err="1" smtClean="0"/>
              <a:t>Canton_S_Adult_Male_Male_body_RNA-seq</a:t>
            </a:r>
            <a:r>
              <a:rPr lang="en-US" sz="1300" dirty="0" smtClean="0"/>
              <a:t>: </a:t>
            </a:r>
            <a:r>
              <a:rPr lang="en-US" sz="1300" b="1" dirty="0" smtClean="0"/>
              <a:t>modENCODE_739</a:t>
            </a:r>
          </a:p>
          <a:p>
            <a:r>
              <a:rPr lang="en-US" sz="1300" dirty="0" err="1" smtClean="0"/>
              <a:t>Canton_S_Adult_Male_Male_body_RNA-seq</a:t>
            </a:r>
            <a:r>
              <a:rPr lang="en-US" sz="1300" dirty="0" smtClean="0"/>
              <a:t>: </a:t>
            </a:r>
            <a:r>
              <a:rPr lang="en-US" sz="1300" b="1" dirty="0" smtClean="0"/>
              <a:t>modENCODE_2554</a:t>
            </a:r>
          </a:p>
          <a:p>
            <a:r>
              <a:rPr lang="en-US" sz="1300" dirty="0" err="1" smtClean="0"/>
              <a:t>Canton_S_Adult_Male_Male_heads_RNA-seq</a:t>
            </a:r>
            <a:r>
              <a:rPr lang="en-US" sz="1300" dirty="0" smtClean="0"/>
              <a:t>: </a:t>
            </a:r>
            <a:r>
              <a:rPr lang="en-US" sz="1300" b="1" dirty="0" smtClean="0"/>
              <a:t>modENCODE_747</a:t>
            </a:r>
          </a:p>
          <a:p>
            <a:r>
              <a:rPr lang="en-US" sz="1300" dirty="0" err="1" smtClean="0"/>
              <a:t>Canton_S_Adult_Male_Male_heads_RNA-seq</a:t>
            </a:r>
            <a:r>
              <a:rPr lang="en-US" sz="1300" dirty="0" smtClean="0"/>
              <a:t>: </a:t>
            </a:r>
            <a:r>
              <a:rPr lang="en-US" sz="1300" b="1" dirty="0" smtClean="0"/>
              <a:t>modENCODE_751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RNA-</a:t>
            </a:r>
            <a:r>
              <a:rPr lang="en-US" dirty="0" err="1" smtClean="0"/>
              <a:t>Seq</a:t>
            </a:r>
            <a:r>
              <a:rPr lang="en-US" dirty="0" smtClean="0"/>
              <a:t> Datasets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62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rif Harmanci\Desktop\Working_directories\June.18.2012_modencode_annotated_ncrnas\fly\xx6_read_stats\read_stats.ti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1540959"/>
            <a:ext cx="10181816" cy="485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RNA-</a:t>
            </a:r>
            <a:r>
              <a:rPr lang="en-US" dirty="0" err="1" smtClean="0"/>
              <a:t>Seq</a:t>
            </a:r>
            <a:r>
              <a:rPr lang="en-US" dirty="0" smtClean="0"/>
              <a:t> Datasets (Fly)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410200"/>
          </a:xfrm>
        </p:spPr>
        <p:txBody>
          <a:bodyPr/>
          <a:lstStyle/>
          <a:p>
            <a:r>
              <a:rPr lang="en-US" dirty="0" smtClean="0"/>
              <a:t>25 datasets from Eric Lai’s lab (MSKCC) Almost all have smaller than 30 </a:t>
            </a:r>
            <a:r>
              <a:rPr lang="en-US" dirty="0" err="1" smtClean="0"/>
              <a:t>bp</a:t>
            </a:r>
            <a:r>
              <a:rPr lang="en-US" dirty="0" smtClean="0"/>
              <a:t> reads</a:t>
            </a:r>
          </a:p>
        </p:txBody>
      </p:sp>
    </p:spTree>
    <p:extLst>
      <p:ext uri="{BB962C8B-B14F-4D97-AF65-F5344CB8AC3E}">
        <p14:creationId xmlns:p14="http://schemas.microsoft.com/office/powerpoint/2010/main" val="119236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Arif Harmanci\Desktop\Working_directories\June.18.2012_modencode_annotated_ncrnas\worm\xx5_mutually_exclusive_expression\common_ncrna_pie.ti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447800"/>
            <a:ext cx="6144684" cy="46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ncRNA</a:t>
            </a:r>
            <a:r>
              <a:rPr lang="en-US" dirty="0" smtClean="0"/>
              <a:t> Expressions (Worm)</a:t>
            </a:r>
            <a:endParaRPr lang="en-US" dirty="0"/>
          </a:p>
        </p:txBody>
      </p:sp>
      <p:pic>
        <p:nvPicPr>
          <p:cNvPr id="3076" name="Picture 4" descr="C:\Users\Arif Harmanci\Desktop\Working_directories\June.18.2012_modencode_annotated_ncrnas\worm\xx5_mutually_exclusive_expression\all_ncrna_pie.ti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1489365"/>
            <a:ext cx="6144684" cy="46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91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</TotalTime>
  <Words>539</Words>
  <Application>Microsoft Office PowerPoint</Application>
  <PresentationFormat>On-screen Show (4:3)</PresentationFormat>
  <Paragraphs>146</Paragraphs>
  <Slides>20</Slides>
  <Notes>0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modENCODE Small RNA-Seq data Processing</vt:lpstr>
      <vt:lpstr>Outline</vt:lpstr>
      <vt:lpstr>Annotations</vt:lpstr>
      <vt:lpstr>Annotations</vt:lpstr>
      <vt:lpstr>RNA-Seq Datasets</vt:lpstr>
      <vt:lpstr>RNA-Seq Datasets (Worm)</vt:lpstr>
      <vt:lpstr>RNA-Seq Datasets</vt:lpstr>
      <vt:lpstr>RNA-Seq Datasets (Fly)</vt:lpstr>
      <vt:lpstr>ncRNA Expressions (Worm)</vt:lpstr>
      <vt:lpstr>ncRNA Expressions (Worm)</vt:lpstr>
      <vt:lpstr>ncRNA Expressions (Fly)</vt:lpstr>
      <vt:lpstr>ncRNA Expressions (Fly)</vt:lpstr>
      <vt:lpstr>Worm miRNA Expressions</vt:lpstr>
      <vt:lpstr>Fly miRNA expressions</vt:lpstr>
      <vt:lpstr>Ortholog miRNAs: By family name</vt:lpstr>
      <vt:lpstr>Ortholog miRNAs: By family name</vt:lpstr>
      <vt:lpstr>TAR Processing</vt:lpstr>
      <vt:lpstr>Protein Coding Capacity: CSF</vt:lpstr>
      <vt:lpstr>Example Region: Novel tRNAs</vt:lpstr>
      <vt:lpstr>Next Steps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modENCODE Small RNA-Seq data Processing</dc:title>
  <dc:creator>Arif Harmanci</dc:creator>
  <cp:lastModifiedBy>Arif Harmanci</cp:lastModifiedBy>
  <cp:revision>52</cp:revision>
  <dcterms:created xsi:type="dcterms:W3CDTF">2012-06-28T03:21:27Z</dcterms:created>
  <dcterms:modified xsi:type="dcterms:W3CDTF">2012-06-28T15:32:20Z</dcterms:modified>
</cp:coreProperties>
</file>