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5" r:id="rId4"/>
    <p:sldId id="258" r:id="rId5"/>
    <p:sldId id="263" r:id="rId6"/>
    <p:sldId id="264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5CD1E"/>
    <a:srgbClr val="C396FD"/>
    <a:srgbClr val="DEDA63"/>
    <a:srgbClr val="DEDE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835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AB44E-EA6D-1142-8274-B40C27E89F68}" type="datetimeFigureOut">
              <a:rPr lang="en-US" smtClean="0"/>
              <a:pPr/>
              <a:t>6/27/12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8C61B-362F-F343-B6EC-469BDA993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FC7A3-EAA8-C843-A1BC-0B08898D1274}" type="datetimeFigureOut">
              <a:rPr lang="en-US" smtClean="0"/>
              <a:pPr/>
              <a:t>6/27/12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95DEE-F64B-2C44-8026-DF3EDD5FF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95DEE-F64B-2C44-8026-DF3EDD5FF24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D34B-70FC-6445-842E-84192C0DD6B7}" type="datetime1">
              <a:rPr lang="en-US" smtClean="0"/>
              <a:pPr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4B48-BBB0-7B4E-B84A-A1CD56D63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3D03-D064-0744-8C05-D465873F56D2}" type="datetime1">
              <a:rPr lang="en-US" smtClean="0"/>
              <a:pPr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4B48-BBB0-7B4E-B84A-A1CD56D63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69C7-5973-D04D-B1F5-1D7D1C49BDE0}" type="datetime1">
              <a:rPr lang="en-US" smtClean="0"/>
              <a:pPr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4B48-BBB0-7B4E-B84A-A1CD56D63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63A5-7F3B-3444-B82C-BFC3014D8EE4}" type="datetime1">
              <a:rPr lang="en-US" smtClean="0"/>
              <a:pPr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4B48-BBB0-7B4E-B84A-A1CD56D63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0142-D0BD-AB49-8DC9-9CAAC511CF7E}" type="datetime1">
              <a:rPr lang="en-US" smtClean="0"/>
              <a:pPr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4B48-BBB0-7B4E-B84A-A1CD56D63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FF90-259B-2140-BD86-D83F716E3299}" type="datetime1">
              <a:rPr lang="en-US" smtClean="0"/>
              <a:pPr/>
              <a:t>6/27/12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4B48-BBB0-7B4E-B84A-A1CD56D63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9645-DA3A-E24C-B007-7F3A04FF486B}" type="datetime1">
              <a:rPr lang="en-US" smtClean="0"/>
              <a:pPr/>
              <a:t>6/27/12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4B48-BBB0-7B4E-B84A-A1CD56D63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B146-6947-3E4B-90FB-36AF3BCD3C51}" type="datetime1">
              <a:rPr lang="en-US" smtClean="0"/>
              <a:pPr/>
              <a:t>6/27/12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4B48-BBB0-7B4E-B84A-A1CD56D63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725A-3089-C447-BAB6-CF32C773A35B}" type="datetime1">
              <a:rPr lang="en-US" smtClean="0"/>
              <a:pPr/>
              <a:t>6/27/12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4B48-BBB0-7B4E-B84A-A1CD56D63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E7B6-3582-7044-8787-FC250245B003}" type="datetime1">
              <a:rPr lang="en-US" smtClean="0"/>
              <a:pPr/>
              <a:t>6/27/12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4B48-BBB0-7B4E-B84A-A1CD56D63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886B-BFF9-B84D-AA59-578739AAEBD4}" type="datetime1">
              <a:rPr lang="en-US" smtClean="0"/>
              <a:pPr/>
              <a:t>6/27/12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4B48-BBB0-7B4E-B84A-A1CD56D63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15FEB-3C5B-1B44-9785-8B9BFDF32556}" type="datetime1">
              <a:rPr lang="en-US" smtClean="0"/>
              <a:pPr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24B48-BBB0-7B4E-B84A-A1CD56D63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AQtraffic@gersteinlab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q.gersteinlab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aq.gersteinlab.org" TargetMode="External"/><Relationship Id="rId3" Type="http://schemas.openxmlformats.org/officeDocument/2006/relationships/hyperlink" Target="http://faqs2gersteinlab.wordpress.com/tag/gz/" TargetMode="Externa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jpeg"/><Relationship Id="rId15" Type="http://schemas.openxmlformats.org/officeDocument/2006/relationships/image" Target="../media/image13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Gerstein Lab FQA Website and Posting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Gili Zilberman</a:t>
            </a:r>
          </a:p>
          <a:p>
            <a:r>
              <a:rPr lang="en-US" dirty="0" smtClean="0"/>
              <a:t>Journal Club</a:t>
            </a:r>
          </a:p>
          <a:p>
            <a:r>
              <a:rPr lang="en-US" dirty="0" smtClean="0"/>
              <a:t>June 27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04A7B"/>
                </a:solidFill>
              </a:rPr>
              <a:t>General Workflow</a:t>
            </a:r>
            <a:endParaRPr lang="en-US" b="1" dirty="0">
              <a:solidFill>
                <a:srgbClr val="604A7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130" y="2177000"/>
            <a:ext cx="706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FAQs</a:t>
            </a:r>
            <a:endParaRPr lang="en-US" sz="2000" dirty="0"/>
          </a:p>
        </p:txBody>
      </p:sp>
      <p:sp>
        <p:nvSpPr>
          <p:cNvPr id="5" name="Right Arrow 4"/>
          <p:cNvSpPr/>
          <p:nvPr/>
        </p:nvSpPr>
        <p:spPr>
          <a:xfrm>
            <a:off x="1782471" y="2308213"/>
            <a:ext cx="966341" cy="293343"/>
          </a:xfrm>
          <a:prstGeom prst="rightArrow">
            <a:avLst/>
          </a:prstGeom>
          <a:gradFill>
            <a:gsLst>
              <a:gs pos="34000">
                <a:schemeClr val="accent4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2858775" y="2052746"/>
            <a:ext cx="1544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Mark /</a:t>
            </a:r>
          </a:p>
          <a:p>
            <a:pPr algn="ctr"/>
            <a:r>
              <a:rPr lang="en-US" sz="2000" dirty="0" smtClean="0"/>
              <a:t>lab members</a:t>
            </a:r>
            <a:endParaRPr lang="en-US" sz="2000" dirty="0"/>
          </a:p>
        </p:txBody>
      </p:sp>
      <p:sp>
        <p:nvSpPr>
          <p:cNvPr id="7" name="Right Arrow 6"/>
          <p:cNvSpPr/>
          <p:nvPr/>
        </p:nvSpPr>
        <p:spPr>
          <a:xfrm>
            <a:off x="4457738" y="2252989"/>
            <a:ext cx="966341" cy="293343"/>
          </a:xfrm>
          <a:prstGeom prst="rightArrow">
            <a:avLst/>
          </a:prstGeom>
          <a:gradFill>
            <a:gsLst>
              <a:gs pos="34000">
                <a:schemeClr val="accent4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5565001" y="2177000"/>
            <a:ext cx="2998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hlinkClick r:id="rId2"/>
              </a:rPr>
              <a:t>FAQtraffic@gersteinlab.org</a:t>
            </a:r>
            <a:endParaRPr lang="en-US" sz="2000" dirty="0" smtClean="0"/>
          </a:p>
          <a:p>
            <a:pPr algn="ctr"/>
            <a:r>
              <a:rPr lang="en-US" sz="2000" dirty="0" smtClean="0"/>
              <a:t>(Declan)</a:t>
            </a:r>
            <a:endParaRPr lang="en-US" sz="2000" dirty="0"/>
          </a:p>
        </p:txBody>
      </p:sp>
      <p:sp>
        <p:nvSpPr>
          <p:cNvPr id="9" name="Right Arrow 8"/>
          <p:cNvSpPr/>
          <p:nvPr/>
        </p:nvSpPr>
        <p:spPr>
          <a:xfrm rot="5400000">
            <a:off x="6653255" y="3338108"/>
            <a:ext cx="966341" cy="293343"/>
          </a:xfrm>
          <a:prstGeom prst="rightArrow">
            <a:avLst/>
          </a:prstGeom>
          <a:gradFill>
            <a:gsLst>
              <a:gs pos="34000">
                <a:schemeClr val="accent4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TextBox 9"/>
          <p:cNvSpPr txBox="1"/>
          <p:nvPr/>
        </p:nvSpPr>
        <p:spPr>
          <a:xfrm>
            <a:off x="6594299" y="4073154"/>
            <a:ext cx="14972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Lab member </a:t>
            </a:r>
          </a:p>
          <a:p>
            <a:pPr algn="ctr"/>
            <a:r>
              <a:rPr lang="en-US" sz="2000" dirty="0" smtClean="0"/>
              <a:t>in-charge of </a:t>
            </a:r>
          </a:p>
          <a:p>
            <a:pPr algn="ctr"/>
            <a:r>
              <a:rPr lang="en-US" sz="2000" dirty="0" smtClean="0"/>
              <a:t>the subject</a:t>
            </a:r>
            <a:endParaRPr lang="en-US" sz="2000" dirty="0"/>
          </a:p>
        </p:txBody>
      </p:sp>
      <p:sp>
        <p:nvSpPr>
          <p:cNvPr id="11" name="Right Arrow 10"/>
          <p:cNvSpPr/>
          <p:nvPr/>
        </p:nvSpPr>
        <p:spPr>
          <a:xfrm rot="12532329">
            <a:off x="3135832" y="3997135"/>
            <a:ext cx="966341" cy="293343"/>
          </a:xfrm>
          <a:prstGeom prst="rightArrow">
            <a:avLst/>
          </a:prstGeom>
          <a:gradFill>
            <a:gsLst>
              <a:gs pos="34000">
                <a:schemeClr val="accent4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ight Arrow 11"/>
          <p:cNvSpPr/>
          <p:nvPr/>
        </p:nvSpPr>
        <p:spPr>
          <a:xfrm rot="9331464">
            <a:off x="3198272" y="4975515"/>
            <a:ext cx="966341" cy="293343"/>
          </a:xfrm>
          <a:prstGeom prst="rightArrow">
            <a:avLst/>
          </a:prstGeom>
          <a:gradFill>
            <a:gsLst>
              <a:gs pos="34000">
                <a:schemeClr val="accent4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ight Arrow 12"/>
          <p:cNvSpPr/>
          <p:nvPr/>
        </p:nvSpPr>
        <p:spPr>
          <a:xfrm rot="10800000">
            <a:off x="3099772" y="4499152"/>
            <a:ext cx="966341" cy="293343"/>
          </a:xfrm>
          <a:prstGeom prst="rightArrow">
            <a:avLst/>
          </a:prstGeom>
          <a:gradFill>
            <a:gsLst>
              <a:gs pos="34000">
                <a:schemeClr val="accent4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TextBox 13"/>
          <p:cNvSpPr txBox="1"/>
          <p:nvPr/>
        </p:nvSpPr>
        <p:spPr>
          <a:xfrm>
            <a:off x="-219246" y="3724189"/>
            <a:ext cx="33018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Person who </a:t>
            </a:r>
            <a:r>
              <a:rPr lang="en-US" sz="2000" dirty="0" smtClean="0"/>
              <a:t>asked</a:t>
            </a:r>
          </a:p>
          <a:p>
            <a:pPr algn="r"/>
            <a:endParaRPr lang="en-US" sz="2000" dirty="0" smtClean="0"/>
          </a:p>
          <a:p>
            <a:pPr algn="r"/>
            <a:r>
              <a:rPr lang="en-US" sz="2000" dirty="0" smtClean="0">
                <a:hlinkClick r:id="rId2"/>
              </a:rPr>
              <a:t>FAQtraffic@gersteinlab.org</a:t>
            </a:r>
            <a:endParaRPr lang="en-US" sz="2000" dirty="0" smtClean="0"/>
          </a:p>
          <a:p>
            <a:pPr algn="r"/>
            <a:endParaRPr lang="en-US" sz="2000" dirty="0" smtClean="0"/>
          </a:p>
          <a:p>
            <a:pPr algn="r"/>
            <a:r>
              <a:rPr lang="en-US" sz="2000" dirty="0" err="1" smtClean="0">
                <a:hlinkClick r:id="rId2"/>
              </a:rPr>
              <a:t>faq.gersteinlab.org</a:t>
            </a:r>
            <a:r>
              <a:rPr lang="en-US" sz="2000" dirty="0" smtClean="0">
                <a:hlinkClick r:id="rId2"/>
              </a:rPr>
              <a:t> </a:t>
            </a:r>
          </a:p>
          <a:p>
            <a:pPr algn="r"/>
            <a:endParaRPr lang="en-US" sz="2000" dirty="0" smtClean="0"/>
          </a:p>
          <a:p>
            <a:pPr algn="r"/>
            <a:endParaRPr lang="en-US" sz="2000" dirty="0"/>
          </a:p>
        </p:txBody>
      </p:sp>
      <p:sp>
        <p:nvSpPr>
          <p:cNvPr id="16" name="Oval 15"/>
          <p:cNvSpPr/>
          <p:nvPr/>
        </p:nvSpPr>
        <p:spPr>
          <a:xfrm>
            <a:off x="4140547" y="3782064"/>
            <a:ext cx="1400721" cy="1426092"/>
          </a:xfrm>
          <a:prstGeom prst="ellipse">
            <a:avLst/>
          </a:prstGeom>
          <a:solidFill>
            <a:srgbClr val="C396FD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Formatted answer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4B48-BBB0-7B4E-B84A-A1CD56D638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5586859" y="4358877"/>
            <a:ext cx="966341" cy="293343"/>
          </a:xfrm>
          <a:prstGeom prst="rightArrow">
            <a:avLst/>
          </a:prstGeom>
          <a:gradFill>
            <a:gsLst>
              <a:gs pos="34000">
                <a:schemeClr val="accent4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04A7B"/>
                </a:solidFill>
              </a:rPr>
              <a:t>Quick Look</a:t>
            </a:r>
            <a:endParaRPr lang="en-US" b="1" dirty="0">
              <a:solidFill>
                <a:srgbClr val="604A7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8807" y="2388393"/>
            <a:ext cx="33018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>
                <a:hlinkClick r:id="rId2"/>
              </a:rPr>
              <a:t>faq.gersteinlab.org 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4B48-BBB0-7B4E-B84A-A1CD56D638A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812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04A7B"/>
                </a:solidFill>
              </a:rPr>
              <a:t>How to format your reply (1)</a:t>
            </a:r>
            <a:endParaRPr lang="en-US" b="1" dirty="0">
              <a:solidFill>
                <a:srgbClr val="604A7B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Specify the Category</a:t>
            </a:r>
          </a:p>
          <a:p>
            <a:pPr marL="514350" indent="-514350">
              <a:buNone/>
            </a:pPr>
            <a:r>
              <a:rPr lang="en-US" sz="2800" dirty="0" smtClean="0"/>
              <a:t>	Use </a:t>
            </a:r>
            <a:r>
              <a:rPr lang="en-US" sz="2800" dirty="0" err="1" smtClean="0"/>
              <a:t>shortcodes</a:t>
            </a:r>
            <a:r>
              <a:rPr lang="en-US" sz="2800" dirty="0" smtClean="0"/>
              <a:t> to </a:t>
            </a:r>
            <a:r>
              <a:rPr lang="en-US" sz="2800" dirty="0" smtClean="0"/>
              <a:t>describe the topic of the post.</a:t>
            </a:r>
          </a:p>
          <a:p>
            <a:pPr marL="514350" indent="-514350">
              <a:buNone/>
            </a:pPr>
            <a:r>
              <a:rPr lang="en-US" sz="2800" dirty="0" smtClean="0"/>
              <a:t>	Categories need to be </a:t>
            </a:r>
            <a:r>
              <a:rPr lang="en-US" sz="2800" dirty="0" smtClean="0"/>
              <a:t>predefined. If </a:t>
            </a:r>
            <a:r>
              <a:rPr lang="en-US" sz="2800" dirty="0" smtClean="0"/>
              <a:t>they </a:t>
            </a:r>
            <a:r>
              <a:rPr lang="en-US" sz="2800" dirty="0" smtClean="0"/>
              <a:t>aren’t, </a:t>
            </a:r>
            <a:r>
              <a:rPr lang="en-US" sz="2800" dirty="0" smtClean="0"/>
              <a:t>they will appear under “uncategorized”.</a:t>
            </a:r>
          </a:p>
          <a:p>
            <a:pPr marL="514350" indent="-514350">
              <a:buNone/>
            </a:pPr>
            <a:r>
              <a:rPr lang="en-US" sz="2800" dirty="0" smtClean="0"/>
              <a:t>	Example: [category </a:t>
            </a:r>
            <a:r>
              <a:rPr lang="en-US" sz="2800" dirty="0" err="1" smtClean="0"/>
              <a:t>pseudogenes</a:t>
            </a:r>
            <a:r>
              <a:rPr lang="en-US" sz="2800" dirty="0" smtClean="0"/>
              <a:t>, </a:t>
            </a:r>
            <a:r>
              <a:rPr lang="en-US" sz="2800" dirty="0" err="1" smtClean="0"/>
              <a:t>molmov</a:t>
            </a:r>
            <a:r>
              <a:rPr lang="en-US" sz="2800" dirty="0" smtClean="0"/>
              <a:t>]</a:t>
            </a:r>
          </a:p>
          <a:p>
            <a:pPr marL="514350" indent="-514350">
              <a:buFont typeface="+mj-lt"/>
              <a:buAutoNum type="arabicPeriod" startAt="2"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2800" b="1" dirty="0" smtClean="0"/>
              <a:t>Specify the tag as your lab initials</a:t>
            </a:r>
          </a:p>
          <a:p>
            <a:pPr marL="514350" indent="-514350">
              <a:buNone/>
            </a:pPr>
            <a:r>
              <a:rPr lang="en-US" sz="2800" dirty="0" smtClean="0"/>
              <a:t>	[tag</a:t>
            </a:r>
            <a:r>
              <a:rPr lang="en-US" sz="2800" b="1" dirty="0" smtClean="0"/>
              <a:t>s</a:t>
            </a:r>
            <a:r>
              <a:rPr lang="en-US" sz="2800" dirty="0" smtClean="0"/>
              <a:t> </a:t>
            </a:r>
            <a:r>
              <a:rPr lang="en-US" sz="2800" dirty="0" err="1" smtClean="0"/>
              <a:t>gz</a:t>
            </a:r>
            <a:r>
              <a:rPr lang="en-US" sz="2800" dirty="0" smtClean="0"/>
              <a:t>]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4B48-BBB0-7B4E-B84A-A1CD56D638A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812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04A7B"/>
                </a:solidFill>
              </a:rPr>
              <a:t>How to format your reply (2)</a:t>
            </a:r>
            <a:endParaRPr lang="en-US" b="1" dirty="0">
              <a:solidFill>
                <a:srgbClr val="604A7B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610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027" b="1" dirty="0" smtClean="0"/>
              <a:t>Create an informative subject	</a:t>
            </a:r>
          </a:p>
          <a:p>
            <a:pPr marL="514350" indent="-514350">
              <a:buNone/>
            </a:pPr>
            <a:r>
              <a:rPr lang="en-US" sz="3027" dirty="0" smtClean="0"/>
              <a:t>	Edit the email subject or add a </a:t>
            </a:r>
            <a:r>
              <a:rPr lang="en-US" sz="3027" dirty="0" err="1" smtClean="0"/>
              <a:t>shortcode</a:t>
            </a:r>
            <a:r>
              <a:rPr lang="en-US" sz="3027" dirty="0" smtClean="0"/>
              <a:t> in the email body: [title my post title]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027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sz="3027" b="1" dirty="0" smtClean="0"/>
              <a:t>Cleanup and structure</a:t>
            </a:r>
          </a:p>
          <a:p>
            <a:pPr marL="514350" indent="-514350">
              <a:buNone/>
            </a:pPr>
            <a:r>
              <a:rPr lang="en-US" sz="3027" dirty="0" smtClean="0"/>
              <a:t>	Remove all unnecessary text and symbols.</a:t>
            </a:r>
          </a:p>
          <a:p>
            <a:pPr marL="914400" lvl="1" indent="-514350">
              <a:buNone/>
            </a:pPr>
            <a:r>
              <a:rPr lang="en-US" sz="2400" dirty="0" smtClean="0"/>
              <a:t>	</a:t>
            </a:r>
            <a:r>
              <a:rPr lang="en-US" sz="2195" dirty="0" smtClean="0"/>
              <a:t>[category </a:t>
            </a:r>
            <a:r>
              <a:rPr lang="en-US" sz="2195" dirty="0" err="1" smtClean="0"/>
              <a:t>pseudogenes</a:t>
            </a:r>
            <a:r>
              <a:rPr lang="en-US" sz="2195" dirty="0" smtClean="0"/>
              <a:t>]</a:t>
            </a:r>
          </a:p>
          <a:p>
            <a:pPr marL="914400" lvl="1" indent="-514350">
              <a:buNone/>
            </a:pPr>
            <a:r>
              <a:rPr lang="en-US" sz="2195" dirty="0" smtClean="0"/>
              <a:t>	[tags </a:t>
            </a:r>
            <a:r>
              <a:rPr lang="en-US" sz="2195" dirty="0" err="1" smtClean="0"/>
              <a:t>gz</a:t>
            </a:r>
            <a:r>
              <a:rPr lang="en-US" sz="2195" dirty="0" smtClean="0"/>
              <a:t>]</a:t>
            </a:r>
          </a:p>
          <a:p>
            <a:pPr marL="914400" lvl="1" indent="-514350">
              <a:buNone/>
            </a:pPr>
            <a:r>
              <a:rPr lang="en-US" sz="2195" dirty="0" smtClean="0"/>
              <a:t>	Q:</a:t>
            </a:r>
          </a:p>
          <a:p>
            <a:pPr marL="914400" lvl="1" indent="-514350">
              <a:buNone/>
            </a:pPr>
            <a:r>
              <a:rPr lang="en-US" sz="2195" dirty="0" smtClean="0"/>
              <a:t>	Question goes here</a:t>
            </a:r>
          </a:p>
          <a:p>
            <a:pPr marL="914400" lvl="1" indent="-514350">
              <a:buNone/>
            </a:pPr>
            <a:r>
              <a:rPr lang="en-US" sz="2195" dirty="0" smtClean="0"/>
              <a:t>	A:</a:t>
            </a:r>
          </a:p>
          <a:p>
            <a:pPr marL="914400" lvl="1" indent="-514350">
              <a:buNone/>
            </a:pPr>
            <a:r>
              <a:rPr lang="en-US" sz="2195" dirty="0" smtClean="0"/>
              <a:t>	Your answer here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4B48-BBB0-7B4E-B84A-A1CD56D638A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812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604A7B"/>
                </a:solidFill>
              </a:rPr>
              <a:t>How to format your reply (3)</a:t>
            </a:r>
            <a:endParaRPr lang="en-US" b="1" dirty="0">
              <a:solidFill>
                <a:srgbClr val="604A7B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61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b="1" dirty="0" smtClean="0"/>
              <a:t>Attachments</a:t>
            </a:r>
          </a:p>
          <a:p>
            <a:pPr marL="514350" indent="-514350">
              <a:buNone/>
            </a:pPr>
            <a:r>
              <a:rPr lang="en-US" sz="2800" dirty="0" smtClean="0"/>
              <a:t>	Can be kept in the posting email and will appear in the post.</a:t>
            </a:r>
          </a:p>
          <a:p>
            <a:pPr marL="514350" indent="-514350">
              <a:buNone/>
            </a:pPr>
            <a:endParaRPr lang="en-US" sz="2800" b="1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n-US" sz="2800" b="1" dirty="0" smtClean="0"/>
              <a:t>Check your post at </a:t>
            </a:r>
            <a:r>
              <a:rPr lang="en-US" sz="2800" dirty="0" smtClean="0">
                <a:hlinkClick r:id="rId2" action="ppaction://hlinkfile"/>
              </a:rPr>
              <a:t>faq.gersteinlab.org </a:t>
            </a:r>
            <a:endParaRPr lang="en-US" sz="2800" b="1" dirty="0" smtClean="0"/>
          </a:p>
          <a:p>
            <a:pPr marL="514350" indent="-514350">
              <a:buNone/>
            </a:pPr>
            <a:r>
              <a:rPr lang="en-US" sz="2800" dirty="0" smtClean="0"/>
              <a:t>	Make sure it appears on the website, is categorized and that it’s not truncated.</a:t>
            </a:r>
          </a:p>
          <a:p>
            <a:pPr marL="514350" indent="-514350">
              <a:buNone/>
            </a:pPr>
            <a:r>
              <a:rPr lang="en-US" sz="2800" dirty="0" smtClean="0"/>
              <a:t>	You can find all your posts at </a:t>
            </a:r>
          </a:p>
          <a:p>
            <a:pPr marL="514350" indent="-514350"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hlinkClick r:id="rId3"/>
              </a:rPr>
              <a:t>http://faqs2gersteinlab.wordpress.com/tag/gz/</a:t>
            </a:r>
            <a:r>
              <a:rPr lang="en-US" sz="28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4B48-BBB0-7B4E-B84A-A1CD56D638A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IMG_2338.jpg"/>
          <p:cNvPicPr>
            <a:picLocks noChangeAspect="1"/>
          </p:cNvPicPr>
          <p:nvPr/>
        </p:nvPicPr>
        <p:blipFill>
          <a:blip r:embed="rId3"/>
          <a:srcRect l="10125" t="30000" r="7875"/>
          <a:stretch>
            <a:fillRect/>
          </a:stretch>
        </p:blipFill>
        <p:spPr>
          <a:xfrm>
            <a:off x="6144100" y="1178272"/>
            <a:ext cx="2999232" cy="1920240"/>
          </a:xfrm>
          <a:prstGeom prst="rect">
            <a:avLst/>
          </a:prstGeom>
        </p:spPr>
      </p:pic>
      <p:pic>
        <p:nvPicPr>
          <p:cNvPr id="11" name="Picture 10" descr="IMG_2266.jpg"/>
          <p:cNvPicPr>
            <a:picLocks noChangeAspect="1"/>
          </p:cNvPicPr>
          <p:nvPr/>
        </p:nvPicPr>
        <p:blipFill>
          <a:blip r:embed="rId4"/>
          <a:srcRect b="45000"/>
          <a:stretch>
            <a:fillRect/>
          </a:stretch>
        </p:blipFill>
        <p:spPr>
          <a:xfrm>
            <a:off x="6006050" y="0"/>
            <a:ext cx="3138882" cy="1294789"/>
          </a:xfrm>
          <a:prstGeom prst="rect">
            <a:avLst/>
          </a:prstGeom>
        </p:spPr>
      </p:pic>
      <p:pic>
        <p:nvPicPr>
          <p:cNvPr id="19" name="Picture 18" descr="IMG_0805.jpg"/>
          <p:cNvPicPr>
            <a:picLocks noChangeAspect="1"/>
          </p:cNvPicPr>
          <p:nvPr/>
        </p:nvPicPr>
        <p:blipFill>
          <a:blip r:embed="rId5"/>
          <a:srcRect l="25875" t="7500" r="28125" b="22500"/>
          <a:stretch>
            <a:fillRect/>
          </a:stretch>
        </p:blipFill>
        <p:spPr>
          <a:xfrm>
            <a:off x="3194963" y="129896"/>
            <a:ext cx="1566295" cy="1787600"/>
          </a:xfrm>
          <a:prstGeom prst="rect">
            <a:avLst/>
          </a:prstGeom>
        </p:spPr>
      </p:pic>
      <p:pic>
        <p:nvPicPr>
          <p:cNvPr id="14" name="Picture 13" descr="IMG_0664.jpg"/>
          <p:cNvPicPr>
            <a:picLocks noChangeAspect="1"/>
          </p:cNvPicPr>
          <p:nvPr/>
        </p:nvPicPr>
        <p:blipFill>
          <a:blip r:embed="rId6"/>
          <a:srcRect l="13500" t="4500" r="13500" b="13500"/>
          <a:stretch>
            <a:fillRect/>
          </a:stretch>
        </p:blipFill>
        <p:spPr>
          <a:xfrm>
            <a:off x="0" y="0"/>
            <a:ext cx="3177360" cy="2676816"/>
          </a:xfrm>
          <a:prstGeom prst="rect">
            <a:avLst/>
          </a:prstGeom>
        </p:spPr>
      </p:pic>
      <p:pic>
        <p:nvPicPr>
          <p:cNvPr id="13" name="Picture 12" descr="IMG_0797.jpg"/>
          <p:cNvPicPr>
            <a:picLocks noChangeAspect="1"/>
          </p:cNvPicPr>
          <p:nvPr/>
        </p:nvPicPr>
        <p:blipFill>
          <a:blip r:embed="rId7"/>
          <a:srcRect l="3375" t="13500" r="2250"/>
          <a:stretch>
            <a:fillRect/>
          </a:stretch>
        </p:blipFill>
        <p:spPr>
          <a:xfrm>
            <a:off x="0" y="2124586"/>
            <a:ext cx="4706038" cy="3235014"/>
          </a:xfrm>
          <a:prstGeom prst="rect">
            <a:avLst/>
          </a:prstGeom>
        </p:spPr>
      </p:pic>
      <p:pic>
        <p:nvPicPr>
          <p:cNvPr id="8" name="Picture 7" descr="IMG_2268.jpg"/>
          <p:cNvPicPr>
            <a:picLocks noChangeAspect="1"/>
          </p:cNvPicPr>
          <p:nvPr/>
        </p:nvPicPr>
        <p:blipFill>
          <a:blip r:embed="rId8"/>
          <a:srcRect l="16875" t="25500" r="18000"/>
          <a:stretch>
            <a:fillRect/>
          </a:stretch>
        </p:blipFill>
        <p:spPr>
          <a:xfrm>
            <a:off x="1953953" y="4699700"/>
            <a:ext cx="2489338" cy="21357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rcRect l="16875" t="11250" r="22500"/>
          <a:stretch>
            <a:fillRect/>
          </a:stretch>
        </p:blipFill>
        <p:spPr>
          <a:xfrm>
            <a:off x="4910090" y="419822"/>
            <a:ext cx="985520" cy="14427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rcRect t="2424" b="13333"/>
          <a:stretch>
            <a:fillRect/>
          </a:stretch>
        </p:blipFill>
        <p:spPr>
          <a:xfrm>
            <a:off x="4342023" y="4354540"/>
            <a:ext cx="4802909" cy="2503460"/>
          </a:xfrm>
          <a:prstGeom prst="rect">
            <a:avLst/>
          </a:prstGeom>
        </p:spPr>
      </p:pic>
      <p:pic>
        <p:nvPicPr>
          <p:cNvPr id="20" name="Picture 19" descr="IMG_0812.jpg"/>
          <p:cNvPicPr>
            <a:picLocks noChangeAspect="1"/>
          </p:cNvPicPr>
          <p:nvPr/>
        </p:nvPicPr>
        <p:blipFill>
          <a:blip r:embed="rId11"/>
          <a:srcRect t="24000" r="15750"/>
          <a:stretch>
            <a:fillRect/>
          </a:stretch>
        </p:blipFill>
        <p:spPr>
          <a:xfrm>
            <a:off x="0" y="5359600"/>
            <a:ext cx="2098309" cy="14196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rcRect t="8030" b="24089"/>
          <a:stretch>
            <a:fillRect/>
          </a:stretch>
        </p:blipFill>
        <p:spPr>
          <a:xfrm>
            <a:off x="6695867" y="3103675"/>
            <a:ext cx="2447465" cy="1241405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4B48-BBB0-7B4E-B84A-A1CD56D638A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rcRect r="48750"/>
          <a:stretch>
            <a:fillRect/>
          </a:stretch>
        </p:blipFill>
        <p:spPr>
          <a:xfrm>
            <a:off x="4706038" y="-8022"/>
            <a:ext cx="1400534" cy="1932842"/>
          </a:xfrm>
          <a:prstGeom prst="rect">
            <a:avLst/>
          </a:prstGeom>
        </p:spPr>
      </p:pic>
      <p:pic>
        <p:nvPicPr>
          <p:cNvPr id="24" name="Picture 23" descr="IMG_2337.jpg"/>
          <p:cNvPicPr>
            <a:picLocks noChangeAspect="1"/>
          </p:cNvPicPr>
          <p:nvPr/>
        </p:nvPicPr>
        <p:blipFill>
          <a:blip r:embed="rId14"/>
          <a:srcRect l="25875" t="25500" r="27000"/>
          <a:stretch>
            <a:fillRect/>
          </a:stretch>
        </p:blipFill>
        <p:spPr>
          <a:xfrm>
            <a:off x="4654606" y="1946095"/>
            <a:ext cx="1451966" cy="1721564"/>
          </a:xfrm>
          <a:prstGeom prst="rect">
            <a:avLst/>
          </a:prstGeom>
        </p:spPr>
      </p:pic>
      <p:pic>
        <p:nvPicPr>
          <p:cNvPr id="10" name="Picture 9" descr="IMG_2267.jpg"/>
          <p:cNvPicPr>
            <a:picLocks noChangeAspect="1"/>
          </p:cNvPicPr>
          <p:nvPr/>
        </p:nvPicPr>
        <p:blipFill>
          <a:blip r:embed="rId15"/>
          <a:srcRect l="16875" t="22547" r="31500"/>
          <a:stretch>
            <a:fillRect/>
          </a:stretch>
        </p:blipFill>
        <p:spPr>
          <a:xfrm>
            <a:off x="5659903" y="3225439"/>
            <a:ext cx="1158287" cy="130062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89593" y="1908541"/>
            <a:ext cx="384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5CD1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 you!!!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5CD1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71698" y="3695271"/>
            <a:ext cx="600971" cy="600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254</Words>
  <Application>Microsoft Macintosh PowerPoint</Application>
  <PresentationFormat>On-screen Show (4:3)</PresentationFormat>
  <Paragraphs>59</Paragraphs>
  <Slides>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Gerstein Lab FQA Website and Posting </vt:lpstr>
      <vt:lpstr>General Workflow</vt:lpstr>
      <vt:lpstr>Quick Look</vt:lpstr>
      <vt:lpstr>How to format your reply (1)</vt:lpstr>
      <vt:lpstr>How to format your reply (2)</vt:lpstr>
      <vt:lpstr>How to format your reply (3)</vt:lpstr>
      <vt:lpstr>Slide 7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Gersetin Lab FQA Website</dc:title>
  <dc:creator>Gili Zilberman</dc:creator>
  <cp:lastModifiedBy>Gili Zilberman</cp:lastModifiedBy>
  <cp:revision>12</cp:revision>
  <dcterms:created xsi:type="dcterms:W3CDTF">2012-06-27T16:22:26Z</dcterms:created>
  <dcterms:modified xsi:type="dcterms:W3CDTF">2012-06-27T16:26:05Z</dcterms:modified>
</cp:coreProperties>
</file>