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D60A5-AFE0-664A-8577-2509FA38F7A2}" type="datetimeFigureOut">
              <a:rPr lang="en-US" smtClean="0"/>
              <a:t>6/12/12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B25F2-4B84-A642-9A18-7A3534982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90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Reg</a:t>
            </a:r>
            <a:r>
              <a:rPr lang="en-US" dirty="0" smtClean="0"/>
              <a:t> degree for </a:t>
            </a:r>
            <a:r>
              <a:rPr lang="en-US" dirty="0" err="1" smtClean="0"/>
              <a:t>pos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sign lower than non </a:t>
            </a:r>
            <a:r>
              <a:rPr lang="en-US" dirty="0" err="1" smtClean="0"/>
              <a:t>pos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genes (</a:t>
            </a:r>
            <a:r>
              <a:rPr lang="en-US" dirty="0" err="1" smtClean="0"/>
              <a:t>pval</a:t>
            </a:r>
            <a:r>
              <a:rPr lang="en-US" dirty="0" smtClean="0"/>
              <a:t>=6.064e-5) 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25F2-4B84-A642-9A18-7A35349825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02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0E7D9-DD1F-F547-AABD-31D404830A15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7D8A-0909-3B47-9664-863BF6E060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Genes under positive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EK, </a:t>
            </a:r>
            <a:r>
              <a:rPr lang="en-US" dirty="0" err="1" smtClean="0"/>
              <a:t>netsnp</a:t>
            </a:r>
            <a:r>
              <a:rPr lang="en-US" dirty="0" smtClean="0"/>
              <a:t>, 12 Jun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51363257"/>
              </p:ext>
            </p:extLst>
          </p:nvPr>
        </p:nvGraphicFramePr>
        <p:xfrm>
          <a:off x="2293751" y="568168"/>
          <a:ext cx="4640857" cy="448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739"/>
                <a:gridCol w="1220085"/>
                <a:gridCol w="1077017"/>
                <a:gridCol w="1077016"/>
              </a:tblGrid>
              <a:tr h="57270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pos </a:t>
                      </a:r>
                      <a:r>
                        <a:rPr lang="en-US" sz="1600" baseline="0" dirty="0" err="1" smtClean="0"/>
                        <a:t>sel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 others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Wilcoxon </a:t>
                      </a:r>
                      <a:r>
                        <a:rPr lang="en-US" sz="1600" dirty="0" err="1" smtClean="0"/>
                        <a:t>pvalue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</a:tr>
              <a:tr h="3243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PPI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9.945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8.936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6.598e-3</a:t>
                      </a:r>
                      <a:endParaRPr lang="en-US" dirty="0"/>
                    </a:p>
                  </a:txBody>
                  <a:tcPr marL="76004" marR="76004" marT="38001" marB="38001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9535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Signaling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3.564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3.933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7.068e-1</a:t>
                      </a:r>
                      <a:endParaRPr lang="en-US" dirty="0"/>
                    </a:p>
                  </a:txBody>
                  <a:tcPr marL="76004" marR="76004" marT="38001" marB="38001"/>
                </a:tc>
              </a:tr>
              <a:tr h="5727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Phosphorylation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25.193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23.725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8.014e-2</a:t>
                      </a:r>
                      <a:endParaRPr lang="en-US" dirty="0"/>
                    </a:p>
                  </a:txBody>
                  <a:tcPr marL="76004" marR="76004" marT="38001" marB="38001"/>
                </a:tc>
              </a:tr>
              <a:tr h="4535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Metabolic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26.711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26.343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2.73e-1</a:t>
                      </a:r>
                      <a:endParaRPr lang="en-US" dirty="0"/>
                    </a:p>
                  </a:txBody>
                  <a:tcPr marL="76004" marR="76004" marT="38001" marB="38001"/>
                </a:tc>
              </a:tr>
              <a:tr h="4489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Genetic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1.833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1.952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7.928e-1</a:t>
                      </a:r>
                      <a:endParaRPr lang="en-US" dirty="0"/>
                    </a:p>
                  </a:txBody>
                  <a:tcPr marL="76004" marR="76004" marT="38001" marB="38001"/>
                </a:tc>
              </a:tr>
              <a:tr h="421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Regulatory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6.30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5.950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76004" marR="76004" marT="38001" marB="38001"/>
                </a:tc>
              </a:tr>
              <a:tr h="572707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Supernet</a:t>
                      </a:r>
                      <a:r>
                        <a:rPr lang="en-US" sz="1600" dirty="0" smtClean="0"/>
                        <a:t> degree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16.424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14.950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4.194e-2</a:t>
                      </a:r>
                      <a:endParaRPr lang="en-US" dirty="0"/>
                    </a:p>
                  </a:txBody>
                  <a:tcPr marL="76004" marR="76004" marT="38001" marB="38001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243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networks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1.144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1.027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6.33e-11</a:t>
                      </a:r>
                      <a:endParaRPr lang="en-US" dirty="0"/>
                    </a:p>
                  </a:txBody>
                  <a:tcPr marL="76004" marR="76004" marT="38001" marB="38001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2435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dN/dS</a:t>
                      </a:r>
                      <a:endParaRPr lang="en-US" sz="1600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0.3542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0.4368</a:t>
                      </a:r>
                      <a:endParaRPr lang="en-US" dirty="0"/>
                    </a:p>
                  </a:txBody>
                  <a:tcPr marL="76004" marR="76004" marT="38001" marB="3800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5.165e-4</a:t>
                      </a:r>
                      <a:endParaRPr lang="en-US" dirty="0"/>
                    </a:p>
                  </a:txBody>
                  <a:tcPr marL="76004" marR="76004" marT="38001" marB="38001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6948" y="5068103"/>
            <a:ext cx="7269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Luisi</a:t>
            </a:r>
            <a:r>
              <a:rPr lang="en-US" dirty="0" smtClean="0"/>
              <a:t> et al found similar results in insulin/TOR signaling pathway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99235" y="5474516"/>
            <a:ext cx="3926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Regulatory </a:t>
            </a:r>
            <a:r>
              <a:rPr lang="en-US" dirty="0"/>
              <a:t>degree for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sign lower than non </a:t>
            </a:r>
            <a:r>
              <a:rPr lang="en-US" dirty="0" err="1"/>
              <a:t>pos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genes (</a:t>
            </a:r>
            <a:r>
              <a:rPr lang="en-US" dirty="0" err="1"/>
              <a:t>pval</a:t>
            </a:r>
            <a:r>
              <a:rPr lang="en-US" dirty="0"/>
              <a:t>=6.064e-5)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98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from chimp-human and 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PPI degree for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&gt;1=6.059; </a:t>
            </a:r>
            <a:r>
              <a:rPr lang="en-US" dirty="0" err="1" smtClean="0"/>
              <a:t>Averagre</a:t>
            </a:r>
            <a:r>
              <a:rPr lang="en-US" dirty="0" smtClean="0"/>
              <a:t> PPI degree for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&lt;1=9.477;</a:t>
            </a:r>
          </a:p>
          <a:p>
            <a:r>
              <a:rPr lang="en-US" dirty="0" smtClean="0"/>
              <a:t>Wilcoxon rank sum </a:t>
            </a:r>
            <a:r>
              <a:rPr lang="en-US" dirty="0" err="1" smtClean="0"/>
              <a:t>pvalue</a:t>
            </a:r>
            <a:r>
              <a:rPr lang="en-US" dirty="0" smtClean="0"/>
              <a:t>=6.923e-08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pos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wrt</a:t>
            </a:r>
            <a:r>
              <a:rPr lang="en-US" dirty="0" smtClean="0"/>
              <a:t> chimp happens more on periphery while within populations more interior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0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sections in </a:t>
            </a:r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essentiality and network properties</a:t>
            </a:r>
          </a:p>
          <a:p>
            <a:r>
              <a:rPr lang="en-US" dirty="0" smtClean="0"/>
              <a:t>Selection constraints and network properties (Both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and population genetics)</a:t>
            </a:r>
          </a:p>
          <a:p>
            <a:r>
              <a:rPr lang="en-US" dirty="0" smtClean="0"/>
              <a:t>Functional essentiality and selection constraints (Essential genes have higher </a:t>
            </a:r>
            <a:r>
              <a:rPr lang="en-US" dirty="0" err="1" smtClean="0"/>
              <a:t>heterozygosity</a:t>
            </a:r>
            <a:r>
              <a:rPr lang="en-US" dirty="0" smtClean="0"/>
              <a:t> and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SIN</a:t>
            </a:r>
          </a:p>
          <a:p>
            <a:r>
              <a:rPr lang="en-US" dirty="0" smtClean="0"/>
              <a:t>Predictive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4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of av. </a:t>
            </a:r>
            <a:r>
              <a:rPr lang="en-US" dirty="0" err="1"/>
              <a:t>h</a:t>
            </a:r>
            <a:r>
              <a:rPr lang="en-US" dirty="0" err="1" smtClean="0"/>
              <a:t>eterozygosity</a:t>
            </a:r>
            <a:r>
              <a:rPr lang="en-US" dirty="0" smtClean="0"/>
              <a:t> with essentiality score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47495"/>
              </p:ext>
            </p:extLst>
          </p:nvPr>
        </p:nvGraphicFramePr>
        <p:xfrm>
          <a:off x="1313846" y="1972183"/>
          <a:ext cx="689038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011"/>
                <a:gridCol w="870857"/>
                <a:gridCol w="870857"/>
                <a:gridCol w="870857"/>
                <a:gridCol w="870857"/>
                <a:gridCol w="1231079"/>
                <a:gridCol w="1094871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CEU </a:t>
                      </a:r>
                      <a:r>
                        <a:rPr lang="en-US" dirty="0" err="1" smtClean="0"/>
                        <a:t>coeff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CEU </a:t>
                      </a:r>
                      <a:r>
                        <a:rPr lang="en-US" dirty="0" err="1" smtClean="0"/>
                        <a:t>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YRI </a:t>
                      </a:r>
                      <a:r>
                        <a:rPr lang="en-US" dirty="0" err="1" smtClean="0"/>
                        <a:t>coeff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YRI </a:t>
                      </a:r>
                      <a:r>
                        <a:rPr lang="en-US" dirty="0" err="1" smtClean="0"/>
                        <a:t>pval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CHBJPT </a:t>
                      </a:r>
                      <a:r>
                        <a:rPr lang="en-US" dirty="0" err="1" smtClean="0"/>
                        <a:t>coeff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CHBJPT </a:t>
                      </a:r>
                      <a:r>
                        <a:rPr lang="en-US" dirty="0" err="1" smtClean="0"/>
                        <a:t>pval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Nonsyn</a:t>
                      </a:r>
                      <a:r>
                        <a:rPr lang="en-US" dirty="0" smtClean="0"/>
                        <a:t> het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-0.035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5.262e-4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-0.0121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2.046e-1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6.163e-2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Syn</a:t>
                      </a:r>
                      <a:r>
                        <a:rPr lang="en-US" dirty="0" smtClean="0"/>
                        <a:t> het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2.93e-4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9.729e-1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6.706e-1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-0.0345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6.454e-05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61299" y="4275986"/>
            <a:ext cx="756191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For </a:t>
            </a:r>
            <a:r>
              <a:rPr lang="en-US" dirty="0" smtClean="0"/>
              <a:t>CEU </a:t>
            </a:r>
            <a:r>
              <a:rPr lang="en-US" dirty="0" err="1" smtClean="0"/>
              <a:t>nonsyn</a:t>
            </a:r>
            <a:r>
              <a:rPr lang="en-US" dirty="0" smtClean="0"/>
              <a:t> </a:t>
            </a:r>
            <a:r>
              <a:rPr lang="en-US" dirty="0" err="1"/>
              <a:t>snps</a:t>
            </a:r>
            <a:r>
              <a:rPr lang="en-US" dirty="0"/>
              <a:t> </a:t>
            </a:r>
            <a:r>
              <a:rPr lang="en-US" dirty="0" smtClean="0"/>
              <a:t>show </a:t>
            </a:r>
            <a:r>
              <a:rPr lang="en-US" dirty="0"/>
              <a:t>lower genetic variability for </a:t>
            </a:r>
            <a:r>
              <a:rPr lang="en-US" dirty="0" err="1"/>
              <a:t>LoF</a:t>
            </a:r>
            <a:r>
              <a:rPr lang="en-US" dirty="0"/>
              <a:t>-tolerant genes than essential genes</a:t>
            </a:r>
          </a:p>
          <a:p>
            <a:r>
              <a:rPr lang="en-US" dirty="0"/>
              <a:t>-</a:t>
            </a:r>
            <a:r>
              <a:rPr lang="en-US" dirty="0" smtClean="0"/>
              <a:t>For CHBJPT </a:t>
            </a:r>
            <a:r>
              <a:rPr lang="en-US" dirty="0" err="1" smtClean="0"/>
              <a:t>syn</a:t>
            </a:r>
            <a:r>
              <a:rPr lang="en-US" dirty="0" smtClean="0"/>
              <a:t> </a:t>
            </a:r>
            <a:r>
              <a:rPr lang="en-US" dirty="0" err="1" smtClean="0"/>
              <a:t>snps</a:t>
            </a:r>
            <a:r>
              <a:rPr lang="en-US" dirty="0" smtClean="0"/>
              <a:t> also show lower genetic variability for </a:t>
            </a:r>
            <a:r>
              <a:rPr lang="en-US" dirty="0" err="1" smtClean="0"/>
              <a:t>LoF</a:t>
            </a:r>
            <a:r>
              <a:rPr lang="en-US" dirty="0" smtClean="0"/>
              <a:t>-tolerant genes than essential genes</a:t>
            </a:r>
          </a:p>
          <a:p>
            <a:r>
              <a:rPr lang="en-US" dirty="0" smtClean="0"/>
              <a:t>-Both </a:t>
            </a:r>
            <a:r>
              <a:rPr lang="en-US" dirty="0" err="1" smtClean="0"/>
              <a:t>syn</a:t>
            </a:r>
            <a:r>
              <a:rPr lang="en-US" dirty="0" smtClean="0"/>
              <a:t> het and </a:t>
            </a:r>
            <a:r>
              <a:rPr lang="en-US" dirty="0" err="1" smtClean="0"/>
              <a:t>nonsyn</a:t>
            </a:r>
            <a:r>
              <a:rPr lang="en-US" dirty="0" smtClean="0"/>
              <a:t> het help a bit in the model to separate </a:t>
            </a:r>
            <a:r>
              <a:rPr lang="en-US" dirty="0" err="1" smtClean="0"/>
              <a:t>LoF</a:t>
            </a:r>
            <a:r>
              <a:rPr lang="en-US" dirty="0" smtClean="0"/>
              <a:t>-tolerant and essential genes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10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334</Words>
  <Application>Microsoft Macintosh PowerPoint</Application>
  <PresentationFormat>On-screen Show (4:3)</PresentationFormat>
  <Paragraphs>79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Genes under positive selection</vt:lpstr>
      <vt:lpstr>PowerPoint Presentation</vt:lpstr>
      <vt:lpstr>dN/dS from chimp-human and PPI</vt:lpstr>
      <vt:lpstr>Current sections in ms</vt:lpstr>
      <vt:lpstr>Correlation of av. heterozygosity with essentiality score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 under positive selection from Yali</dc:title>
  <dc:creator>Ekta Khurana</dc:creator>
  <cp:lastModifiedBy>Ekta Khurana</cp:lastModifiedBy>
  <cp:revision>73</cp:revision>
  <dcterms:created xsi:type="dcterms:W3CDTF">2012-06-07T20:40:21Z</dcterms:created>
  <dcterms:modified xsi:type="dcterms:W3CDTF">2012-06-12T22:10:42Z</dcterms:modified>
</cp:coreProperties>
</file>