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sldIdLst>
    <p:sldId id="268" r:id="rId2"/>
    <p:sldId id="269" r:id="rId3"/>
    <p:sldId id="270" r:id="rId4"/>
    <p:sldId id="256" r:id="rId5"/>
    <p:sldId id="260" r:id="rId6"/>
    <p:sldId id="261" r:id="rId7"/>
    <p:sldId id="262" r:id="rId8"/>
    <p:sldId id="267" r:id="rId9"/>
    <p:sldId id="263" r:id="rId10"/>
    <p:sldId id="266" r:id="rId11"/>
    <p:sldId id="259" r:id="rId12"/>
    <p:sldId id="265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2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emf"/><Relationship Id="rId3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45D3-F161-F345-BF37-C41DCB8F024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45D3-F161-F345-BF37-C41DCB8F024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5/16/12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945D3-F161-F345-BF37-C41DCB8F0245}" type="datetimeFigureOut">
              <a:rPr lang="en-US" smtClean="0"/>
              <a:t>5/16/12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5/16/12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5/16/12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5/16/12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95D58C5-A76B-EA45-9B19-5A10C007821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Modules in a network with positive and negative edges</a:t>
            </a:r>
            <a:endParaRPr lang="en-US" sz="4800" dirty="0"/>
          </a:p>
        </p:txBody>
      </p:sp>
      <p:sp>
        <p:nvSpPr>
          <p:cNvPr id="4" name="Oval 3"/>
          <p:cNvSpPr/>
          <p:nvPr/>
        </p:nvSpPr>
        <p:spPr>
          <a:xfrm>
            <a:off x="1227382" y="1984965"/>
            <a:ext cx="2710914" cy="1344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579588" y="2241089"/>
            <a:ext cx="907196" cy="298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3" idx="0"/>
          </p:cNvCxnSpPr>
          <p:nvPr/>
        </p:nvCxnSpPr>
        <p:spPr>
          <a:xfrm flipV="1">
            <a:off x="2941004" y="2539901"/>
            <a:ext cx="278117" cy="467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endCxn id="23" idx="1"/>
          </p:cNvCxnSpPr>
          <p:nvPr/>
        </p:nvCxnSpPr>
        <p:spPr>
          <a:xfrm flipV="1">
            <a:off x="2033186" y="2514897"/>
            <a:ext cx="1114239" cy="407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21" idx="5"/>
            <a:endCxn id="20" idx="0"/>
          </p:cNvCxnSpPr>
          <p:nvPr/>
        </p:nvCxnSpPr>
        <p:spPr>
          <a:xfrm flipV="1">
            <a:off x="2052759" y="2294443"/>
            <a:ext cx="485033" cy="588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667949" y="2493553"/>
            <a:ext cx="1479476" cy="60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77638" y="2294443"/>
            <a:ext cx="3048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flipV="1">
            <a:off x="1465164" y="2443854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 flipV="1">
            <a:off x="2436399" y="2123702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 flipV="1">
            <a:off x="1879671" y="2858366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V="1">
            <a:off x="2783889" y="2978733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flipV="1">
            <a:off x="3117728" y="2369160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718177" y="2028420"/>
            <a:ext cx="2710914" cy="1344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070383" y="2284544"/>
            <a:ext cx="907196" cy="298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8" idx="0"/>
          </p:cNvCxnSpPr>
          <p:nvPr/>
        </p:nvCxnSpPr>
        <p:spPr>
          <a:xfrm flipV="1">
            <a:off x="6431799" y="2583356"/>
            <a:ext cx="278117" cy="467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8" idx="1"/>
          </p:cNvCxnSpPr>
          <p:nvPr/>
        </p:nvCxnSpPr>
        <p:spPr>
          <a:xfrm flipV="1">
            <a:off x="5523981" y="2558352"/>
            <a:ext cx="1114239" cy="407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46" idx="5"/>
            <a:endCxn id="45" idx="0"/>
          </p:cNvCxnSpPr>
          <p:nvPr/>
        </p:nvCxnSpPr>
        <p:spPr>
          <a:xfrm flipV="1">
            <a:off x="5543554" y="2337898"/>
            <a:ext cx="485033" cy="588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5158744" y="2537008"/>
            <a:ext cx="1479476" cy="60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068433" y="2337898"/>
            <a:ext cx="3048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 flipV="1">
            <a:off x="4955959" y="2487309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 flipV="1">
            <a:off x="5927194" y="2167157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 flipV="1">
            <a:off x="5370466" y="2901821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V="1">
            <a:off x="6274684" y="3022188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V="1">
            <a:off x="6608523" y="2412615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/>
          <p:cNvCxnSpPr>
            <a:endCxn id="23" idx="6"/>
          </p:cNvCxnSpPr>
          <p:nvPr/>
        </p:nvCxnSpPr>
        <p:spPr>
          <a:xfrm flipH="1" flipV="1">
            <a:off x="3320513" y="2454530"/>
            <a:ext cx="1665144" cy="11847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Oval 50"/>
          <p:cNvSpPr/>
          <p:nvPr/>
        </p:nvSpPr>
        <p:spPr>
          <a:xfrm>
            <a:off x="1209646" y="3874427"/>
            <a:ext cx="2710914" cy="1344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1561852" y="4130551"/>
            <a:ext cx="907196" cy="298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62" idx="0"/>
          </p:cNvCxnSpPr>
          <p:nvPr/>
        </p:nvCxnSpPr>
        <p:spPr>
          <a:xfrm flipV="1">
            <a:off x="2923268" y="4429363"/>
            <a:ext cx="278117" cy="467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62" idx="1"/>
          </p:cNvCxnSpPr>
          <p:nvPr/>
        </p:nvCxnSpPr>
        <p:spPr>
          <a:xfrm flipV="1">
            <a:off x="2015450" y="4404359"/>
            <a:ext cx="1114239" cy="407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5"/>
            <a:endCxn id="59" idx="0"/>
          </p:cNvCxnSpPr>
          <p:nvPr/>
        </p:nvCxnSpPr>
        <p:spPr>
          <a:xfrm flipV="1">
            <a:off x="2035023" y="4183905"/>
            <a:ext cx="485033" cy="588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1650213" y="4383015"/>
            <a:ext cx="1479476" cy="60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2559902" y="4183905"/>
            <a:ext cx="3048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 flipV="1">
            <a:off x="1447428" y="4333316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V="1">
            <a:off x="2418663" y="4013164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V="1">
            <a:off x="1861935" y="4747828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V="1">
            <a:off x="2766153" y="4868195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V="1">
            <a:off x="3099992" y="4258622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894773" y="3878685"/>
            <a:ext cx="2710914" cy="1344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5246979" y="4134809"/>
            <a:ext cx="907196" cy="298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74" idx="0"/>
          </p:cNvCxnSpPr>
          <p:nvPr/>
        </p:nvCxnSpPr>
        <p:spPr>
          <a:xfrm flipV="1">
            <a:off x="6660839" y="4500531"/>
            <a:ext cx="278117" cy="467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endCxn id="74" idx="1"/>
          </p:cNvCxnSpPr>
          <p:nvPr/>
        </p:nvCxnSpPr>
        <p:spPr>
          <a:xfrm flipV="1">
            <a:off x="5707515" y="4475527"/>
            <a:ext cx="1159745" cy="315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72" idx="5"/>
            <a:endCxn id="71" idx="0"/>
          </p:cNvCxnSpPr>
          <p:nvPr/>
        </p:nvCxnSpPr>
        <p:spPr>
          <a:xfrm flipV="1">
            <a:off x="5720150" y="4188163"/>
            <a:ext cx="485033" cy="588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72" idx="3"/>
          </p:cNvCxnSpPr>
          <p:nvPr/>
        </p:nvCxnSpPr>
        <p:spPr>
          <a:xfrm>
            <a:off x="5335340" y="4447287"/>
            <a:ext cx="241419" cy="329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6245029" y="4188163"/>
            <a:ext cx="3048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 flipV="1">
            <a:off x="5132555" y="4337574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 flipV="1">
            <a:off x="6103790" y="4017422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 flipV="1">
            <a:off x="5547062" y="4752086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 flipV="1">
            <a:off x="6546527" y="4935951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 flipV="1">
            <a:off x="6837563" y="4329790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/>
          <p:cNvCxnSpPr>
            <a:stCxn id="71" idx="2"/>
          </p:cNvCxnSpPr>
          <p:nvPr/>
        </p:nvCxnSpPr>
        <p:spPr>
          <a:xfrm flipH="1">
            <a:off x="3320513" y="4102792"/>
            <a:ext cx="2783277" cy="230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endCxn id="74" idx="2"/>
          </p:cNvCxnSpPr>
          <p:nvPr/>
        </p:nvCxnSpPr>
        <p:spPr>
          <a:xfrm flipV="1">
            <a:off x="2956709" y="4415160"/>
            <a:ext cx="3880854" cy="511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 flipV="1">
            <a:off x="2954926" y="4951845"/>
            <a:ext cx="3640079" cy="80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72" idx="2"/>
          </p:cNvCxnSpPr>
          <p:nvPr/>
        </p:nvCxnSpPr>
        <p:spPr>
          <a:xfrm flipH="1" flipV="1">
            <a:off x="3302777" y="4383015"/>
            <a:ext cx="2244285" cy="454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0" idx="2"/>
            <a:endCxn id="62" idx="6"/>
          </p:cNvCxnSpPr>
          <p:nvPr/>
        </p:nvCxnSpPr>
        <p:spPr>
          <a:xfrm flipH="1" flipV="1">
            <a:off x="3302777" y="4343992"/>
            <a:ext cx="1829778" cy="78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7090912" y="5275968"/>
            <a:ext cx="68244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7088996" y="5573453"/>
            <a:ext cx="69925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827786" y="5042220"/>
            <a:ext cx="99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827786" y="5346100"/>
            <a:ext cx="10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H="1" flipV="1">
            <a:off x="1572435" y="4465805"/>
            <a:ext cx="329780" cy="317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907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dependency network is a directed acyclic graph (not a single loop).</a:t>
            </a:r>
          </a:p>
          <a:p>
            <a:r>
              <a:rPr lang="en-US" dirty="0" smtClean="0"/>
              <a:t>Apply a simple node-removal algorithm: 10 levels.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80" y="2973126"/>
            <a:ext cx="5933440" cy="354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833" y="635000"/>
            <a:ext cx="6921506" cy="6101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64138" y="287919"/>
            <a:ext cx="328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What’s the proper null model?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762250" y="4169834"/>
            <a:ext cx="14499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62250" y="4756151"/>
            <a:ext cx="14499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762250" y="5363634"/>
            <a:ext cx="14499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249083" y="4169834"/>
            <a:ext cx="52917" cy="1193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344338" y="4339176"/>
            <a:ext cx="55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188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Statistics of 2400 packages from the CRAN mirror at UCLA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081" y="2540000"/>
            <a:ext cx="3903924" cy="3586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162" y="2571749"/>
            <a:ext cx="4468042" cy="37888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69667" y="2842168"/>
            <a:ext cx="1706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R=0.31,P&lt;10^{-47}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3903" y="4063485"/>
            <a:ext cx="1706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R=0.28,P&lt;10^{-36}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0473" y="5295385"/>
            <a:ext cx="1666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R=-0.13,P&lt;10^{-8}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8453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continuation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parsing:</a:t>
            </a:r>
          </a:p>
          <a:p>
            <a:pPr lvl="1"/>
            <a:r>
              <a:rPr lang="en-US" dirty="0" smtClean="0"/>
              <a:t>An updated network</a:t>
            </a:r>
          </a:p>
          <a:p>
            <a:pPr lvl="1"/>
            <a:r>
              <a:rPr lang="en-US" dirty="0" smtClean="0"/>
              <a:t>Information of packages:</a:t>
            </a:r>
          </a:p>
          <a:p>
            <a:pPr lvl="2"/>
            <a:r>
              <a:rPr lang="en-US" dirty="0" smtClean="0"/>
              <a:t>The number of versions</a:t>
            </a:r>
          </a:p>
          <a:p>
            <a:pPr lvl="2"/>
            <a:r>
              <a:rPr lang="en-US" dirty="0" smtClean="0"/>
              <a:t>Date of incorporation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Track the evolution of the whole system</a:t>
            </a:r>
          </a:p>
          <a:p>
            <a:r>
              <a:rPr lang="en-US" dirty="0" smtClean="0"/>
              <a:t>Interplay between download, rate of evolution and network topology</a:t>
            </a:r>
          </a:p>
          <a:p>
            <a:r>
              <a:rPr lang="en-US" dirty="0" smtClean="0"/>
              <a:t>Evolution </a:t>
            </a:r>
            <a:r>
              <a:rPr lang="en-US" dirty="0" smtClean="0"/>
              <a:t>of the hierarchy: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does the number of layers scale with the number of nodes? </a:t>
            </a:r>
            <a:endParaRPr lang="en-US" dirty="0" smtClean="0"/>
          </a:p>
          <a:p>
            <a:pPr lvl="1"/>
            <a:r>
              <a:rPr lang="en-US" dirty="0" smtClean="0"/>
              <a:t>Tetris </a:t>
            </a:r>
            <a:r>
              <a:rPr lang="en-US" dirty="0" smtClean="0"/>
              <a:t>analogy. </a:t>
            </a:r>
            <a:endParaRPr lang="en-US" dirty="0" smtClean="0"/>
          </a:p>
          <a:p>
            <a:pPr lvl="1"/>
            <a:r>
              <a:rPr lang="en-US" dirty="0" smtClean="0"/>
              <a:t>What’s </a:t>
            </a:r>
            <a:r>
              <a:rPr lang="en-US" dirty="0"/>
              <a:t>the </a:t>
            </a:r>
            <a:r>
              <a:rPr lang="en-US" dirty="0" smtClean="0"/>
              <a:t>meaning</a:t>
            </a:r>
            <a:r>
              <a:rPr lang="en-US" dirty="0"/>
              <a:t> </a:t>
            </a:r>
            <a:r>
              <a:rPr lang="en-US" dirty="0" smtClean="0"/>
              <a:t>behind </a:t>
            </a:r>
            <a:r>
              <a:rPr lang="en-US" dirty="0"/>
              <a:t>the empirical distribution of levels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809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Aim: detecting modules across </a:t>
            </a:r>
            <a:r>
              <a:rPr lang="en-US" dirty="0"/>
              <a:t>species</a:t>
            </a:r>
          </a:p>
        </p:txBody>
      </p:sp>
      <p:sp>
        <p:nvSpPr>
          <p:cNvPr id="5" name="Oval 4"/>
          <p:cNvSpPr/>
          <p:nvPr/>
        </p:nvSpPr>
        <p:spPr>
          <a:xfrm>
            <a:off x="934479" y="1874177"/>
            <a:ext cx="2710914" cy="1344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286685" y="2130301"/>
            <a:ext cx="907196" cy="298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16" idx="0"/>
          </p:cNvCxnSpPr>
          <p:nvPr/>
        </p:nvCxnSpPr>
        <p:spPr>
          <a:xfrm flipV="1">
            <a:off x="2648101" y="2429113"/>
            <a:ext cx="278117" cy="467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16" idx="1"/>
          </p:cNvCxnSpPr>
          <p:nvPr/>
        </p:nvCxnSpPr>
        <p:spPr>
          <a:xfrm flipV="1">
            <a:off x="1740283" y="2404109"/>
            <a:ext cx="1114239" cy="407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5"/>
            <a:endCxn id="13" idx="0"/>
          </p:cNvCxnSpPr>
          <p:nvPr/>
        </p:nvCxnSpPr>
        <p:spPr>
          <a:xfrm flipV="1">
            <a:off x="1759856" y="2183655"/>
            <a:ext cx="485033" cy="588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375046" y="2382765"/>
            <a:ext cx="1479476" cy="60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84735" y="2183655"/>
            <a:ext cx="3048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 flipV="1">
            <a:off x="1172261" y="2333066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V="1">
            <a:off x="2143496" y="2012914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V="1">
            <a:off x="1586768" y="2747578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2490986" y="2867945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V="1">
            <a:off x="2824825" y="2258372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619606" y="1878435"/>
            <a:ext cx="2710914" cy="1344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971812" y="2134559"/>
            <a:ext cx="907196" cy="298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28" idx="0"/>
          </p:cNvCxnSpPr>
          <p:nvPr/>
        </p:nvCxnSpPr>
        <p:spPr>
          <a:xfrm flipV="1">
            <a:off x="6385672" y="2500281"/>
            <a:ext cx="278117" cy="467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8" idx="1"/>
          </p:cNvCxnSpPr>
          <p:nvPr/>
        </p:nvCxnSpPr>
        <p:spPr>
          <a:xfrm flipV="1">
            <a:off x="5432348" y="2475277"/>
            <a:ext cx="1159745" cy="315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26" idx="5"/>
            <a:endCxn id="25" idx="0"/>
          </p:cNvCxnSpPr>
          <p:nvPr/>
        </p:nvCxnSpPr>
        <p:spPr>
          <a:xfrm flipV="1">
            <a:off x="5444983" y="2187913"/>
            <a:ext cx="485033" cy="588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6" idx="3"/>
          </p:cNvCxnSpPr>
          <p:nvPr/>
        </p:nvCxnSpPr>
        <p:spPr>
          <a:xfrm>
            <a:off x="5060173" y="2447037"/>
            <a:ext cx="241419" cy="329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969862" y="2187913"/>
            <a:ext cx="3048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flipV="1">
            <a:off x="4857388" y="2337324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flipV="1">
            <a:off x="5828623" y="2017172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V="1">
            <a:off x="5271895" y="2751836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V="1">
            <a:off x="6271360" y="2935701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V="1">
            <a:off x="6562396" y="2329540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5" idx="2"/>
          </p:cNvCxnSpPr>
          <p:nvPr/>
        </p:nvCxnSpPr>
        <p:spPr>
          <a:xfrm flipH="1">
            <a:off x="3045346" y="2102542"/>
            <a:ext cx="2783277" cy="230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8" idx="2"/>
          </p:cNvCxnSpPr>
          <p:nvPr/>
        </p:nvCxnSpPr>
        <p:spPr>
          <a:xfrm flipV="1">
            <a:off x="2681542" y="2414910"/>
            <a:ext cx="3880854" cy="511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 flipV="1">
            <a:off x="2679759" y="2951595"/>
            <a:ext cx="3640079" cy="80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2"/>
          </p:cNvCxnSpPr>
          <p:nvPr/>
        </p:nvCxnSpPr>
        <p:spPr>
          <a:xfrm flipH="1" flipV="1">
            <a:off x="3027610" y="2382765"/>
            <a:ext cx="2244285" cy="454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4" idx="2"/>
            <a:endCxn id="16" idx="6"/>
          </p:cNvCxnSpPr>
          <p:nvPr/>
        </p:nvCxnSpPr>
        <p:spPr>
          <a:xfrm flipH="1" flipV="1">
            <a:off x="3027610" y="2343742"/>
            <a:ext cx="1829778" cy="78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891721" y="6048551"/>
            <a:ext cx="682442" cy="1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1297268" y="2465555"/>
            <a:ext cx="329780" cy="317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997521" y="3995077"/>
            <a:ext cx="2710914" cy="1344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349727" y="4251201"/>
            <a:ext cx="907196" cy="298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50" idx="0"/>
          </p:cNvCxnSpPr>
          <p:nvPr/>
        </p:nvCxnSpPr>
        <p:spPr>
          <a:xfrm flipV="1">
            <a:off x="2711143" y="4550013"/>
            <a:ext cx="278117" cy="4678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50" idx="1"/>
          </p:cNvCxnSpPr>
          <p:nvPr/>
        </p:nvCxnSpPr>
        <p:spPr>
          <a:xfrm flipV="1">
            <a:off x="1803325" y="4525009"/>
            <a:ext cx="1114239" cy="4074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438088" y="4503665"/>
            <a:ext cx="1479476" cy="600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347777" y="4304555"/>
            <a:ext cx="3048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 flipV="1">
            <a:off x="1235303" y="4453966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 flipV="1">
            <a:off x="2206538" y="4133814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 flipV="1">
            <a:off x="1649810" y="4868478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 flipV="1">
            <a:off x="2554028" y="4988845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 flipV="1">
            <a:off x="2887867" y="4379272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682648" y="3999335"/>
            <a:ext cx="2710914" cy="134465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51"/>
          <p:cNvCxnSpPr/>
          <p:nvPr/>
        </p:nvCxnSpPr>
        <p:spPr>
          <a:xfrm flipV="1">
            <a:off x="5034854" y="4255459"/>
            <a:ext cx="907196" cy="2988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62" idx="0"/>
          </p:cNvCxnSpPr>
          <p:nvPr/>
        </p:nvCxnSpPr>
        <p:spPr>
          <a:xfrm>
            <a:off x="6094450" y="4255459"/>
            <a:ext cx="632381" cy="3657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endCxn id="62" idx="1"/>
          </p:cNvCxnSpPr>
          <p:nvPr/>
        </p:nvCxnSpPr>
        <p:spPr>
          <a:xfrm flipV="1">
            <a:off x="5495390" y="4596177"/>
            <a:ext cx="1159745" cy="3151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60" idx="5"/>
            <a:endCxn id="59" idx="0"/>
          </p:cNvCxnSpPr>
          <p:nvPr/>
        </p:nvCxnSpPr>
        <p:spPr>
          <a:xfrm flipV="1">
            <a:off x="5508025" y="4308813"/>
            <a:ext cx="485033" cy="5889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endCxn id="60" idx="3"/>
          </p:cNvCxnSpPr>
          <p:nvPr/>
        </p:nvCxnSpPr>
        <p:spPr>
          <a:xfrm>
            <a:off x="5123215" y="4567937"/>
            <a:ext cx="241419" cy="3298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32904" y="4308813"/>
            <a:ext cx="304800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 flipV="1">
            <a:off x="4920430" y="4458224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 flipV="1">
            <a:off x="5891665" y="4138072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flipV="1">
            <a:off x="5334937" y="4872736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 flipV="1">
            <a:off x="6334402" y="5056601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 flipV="1">
            <a:off x="6625438" y="4450440"/>
            <a:ext cx="202785" cy="170741"/>
          </a:xfrm>
          <a:prstGeom prst="ellips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/>
          <p:cNvCxnSpPr>
            <a:stCxn id="59" idx="2"/>
          </p:cNvCxnSpPr>
          <p:nvPr/>
        </p:nvCxnSpPr>
        <p:spPr>
          <a:xfrm flipH="1">
            <a:off x="3108388" y="4223442"/>
            <a:ext cx="2783277" cy="2305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62" idx="2"/>
          </p:cNvCxnSpPr>
          <p:nvPr/>
        </p:nvCxnSpPr>
        <p:spPr>
          <a:xfrm flipV="1">
            <a:off x="2744584" y="4535810"/>
            <a:ext cx="3880854" cy="51107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H="1" flipV="1">
            <a:off x="2742801" y="5072495"/>
            <a:ext cx="3640079" cy="807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60" idx="2"/>
          </p:cNvCxnSpPr>
          <p:nvPr/>
        </p:nvCxnSpPr>
        <p:spPr>
          <a:xfrm flipH="1" flipV="1">
            <a:off x="3090652" y="4503665"/>
            <a:ext cx="2244285" cy="45444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58" idx="2"/>
            <a:endCxn id="50" idx="6"/>
          </p:cNvCxnSpPr>
          <p:nvPr/>
        </p:nvCxnSpPr>
        <p:spPr>
          <a:xfrm flipH="1" flipV="1">
            <a:off x="3090652" y="4464642"/>
            <a:ext cx="1829778" cy="789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6878787" y="5396618"/>
            <a:ext cx="682442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6876871" y="5694103"/>
            <a:ext cx="69925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7615661" y="5162870"/>
            <a:ext cx="99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7615661" y="5466750"/>
            <a:ext cx="10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</a:t>
            </a:r>
          </a:p>
        </p:txBody>
      </p:sp>
      <p:cxnSp>
        <p:nvCxnSpPr>
          <p:cNvPr id="72" name="Straight Connector 71"/>
          <p:cNvCxnSpPr/>
          <p:nvPr/>
        </p:nvCxnSpPr>
        <p:spPr>
          <a:xfrm flipH="1" flipV="1">
            <a:off x="1360310" y="4586455"/>
            <a:ext cx="329780" cy="317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623337" y="5821554"/>
            <a:ext cx="105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ortholog</a:t>
            </a:r>
            <a:endParaRPr lang="en-US" dirty="0" smtClean="0"/>
          </a:p>
        </p:txBody>
      </p:sp>
      <p:cxnSp>
        <p:nvCxnSpPr>
          <p:cNvPr id="75" name="Straight Connector 74"/>
          <p:cNvCxnSpPr>
            <a:endCxn id="48" idx="3"/>
          </p:cNvCxnSpPr>
          <p:nvPr/>
        </p:nvCxnSpPr>
        <p:spPr>
          <a:xfrm flipH="1">
            <a:off x="1679507" y="2867945"/>
            <a:ext cx="10584" cy="2025537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13" idx="0"/>
            <a:endCxn id="47" idx="3"/>
          </p:cNvCxnSpPr>
          <p:nvPr/>
        </p:nvCxnSpPr>
        <p:spPr>
          <a:xfrm flipH="1">
            <a:off x="2236235" y="2183655"/>
            <a:ext cx="8654" cy="197516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endCxn id="60" idx="3"/>
          </p:cNvCxnSpPr>
          <p:nvPr/>
        </p:nvCxnSpPr>
        <p:spPr>
          <a:xfrm flipH="1">
            <a:off x="5364634" y="2867945"/>
            <a:ext cx="8654" cy="202979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H="1">
            <a:off x="2917564" y="2442778"/>
            <a:ext cx="8654" cy="1975163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H="1">
            <a:off x="6664977" y="2465555"/>
            <a:ext cx="8654" cy="202979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H="1">
            <a:off x="6382880" y="3106442"/>
            <a:ext cx="8654" cy="2029795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36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Method: </a:t>
            </a:r>
            <a:br>
              <a:rPr lang="en-US" dirty="0" smtClean="0"/>
            </a:br>
            <a:r>
              <a:rPr lang="en-US" dirty="0" smtClean="0"/>
              <a:t>Coupled Potts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9882890"/>
              </p:ext>
            </p:extLst>
          </p:nvPr>
        </p:nvGraphicFramePr>
        <p:xfrm>
          <a:off x="171450" y="1904630"/>
          <a:ext cx="5421269" cy="9147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3" imgW="3086100" imgH="520700" progId="Equation.3">
                  <p:embed/>
                </p:oleObj>
              </mc:Choice>
              <mc:Fallback>
                <p:oleObj name="Equation" r:id="rId3" imgW="3086100" imgH="520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1450" y="1904630"/>
                        <a:ext cx="5421269" cy="9147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1469178"/>
              </p:ext>
            </p:extLst>
          </p:nvPr>
        </p:nvGraphicFramePr>
        <p:xfrm>
          <a:off x="520698" y="3969724"/>
          <a:ext cx="2554967" cy="799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5" imgW="1460500" imgH="457200" progId="Equation.3">
                  <p:embed/>
                </p:oleObj>
              </mc:Choice>
              <mc:Fallback>
                <p:oleObj name="Equation" r:id="rId5" imgW="1460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0698" y="3969724"/>
                        <a:ext cx="2554967" cy="799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48736"/>
              </p:ext>
            </p:extLst>
          </p:nvPr>
        </p:nvGraphicFramePr>
        <p:xfrm>
          <a:off x="457200" y="2956982"/>
          <a:ext cx="5376339" cy="906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7" imgW="3162300" imgH="533400" progId="Equation.3">
                  <p:embed/>
                </p:oleObj>
              </mc:Choice>
              <mc:Fallback>
                <p:oleObj name="Equation" r:id="rId7" imgW="3162300" imgH="533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2956982"/>
                        <a:ext cx="5376339" cy="906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6096000" y="1915212"/>
            <a:ext cx="2487084" cy="3914457"/>
            <a:chOff x="6074834" y="1872880"/>
            <a:chExt cx="2487084" cy="3914457"/>
          </a:xfrm>
        </p:grpSpPr>
        <p:sp>
          <p:nvSpPr>
            <p:cNvPr id="9" name="Rectangle 8"/>
            <p:cNvSpPr/>
            <p:nvPr/>
          </p:nvSpPr>
          <p:spPr>
            <a:xfrm>
              <a:off x="6074834" y="1872880"/>
              <a:ext cx="2487084" cy="78777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74834" y="1908862"/>
              <a:ext cx="248431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andomly assign spins </a:t>
              </a:r>
            </a:p>
            <a:p>
              <a:r>
                <a:rPr lang="en-US" dirty="0" smtClean="0"/>
                <a:t>(1,2,..,q) to the nodes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445265" y="3492494"/>
              <a:ext cx="17933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</a:t>
              </a:r>
              <a:r>
                <a:rPr lang="en-US" dirty="0" smtClean="0"/>
                <a:t>imulated </a:t>
              </a:r>
            </a:p>
            <a:p>
              <a:r>
                <a:rPr lang="en-US" dirty="0" smtClean="0"/>
                <a:t>annealing for H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11381" y="3396716"/>
              <a:ext cx="1780116" cy="847198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/>
            <p:cNvCxnSpPr>
              <a:stCxn id="9" idx="2"/>
            </p:cNvCxnSpPr>
            <p:nvPr/>
          </p:nvCxnSpPr>
          <p:spPr>
            <a:xfrm>
              <a:off x="7318376" y="2660656"/>
              <a:ext cx="0" cy="7471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318376" y="4243914"/>
              <a:ext cx="0" cy="74717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6074834" y="4999561"/>
              <a:ext cx="2487084" cy="787776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358466" y="5199038"/>
              <a:ext cx="20662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at most q modules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575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R packages dependency network.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much do you know about your favorite statistical software?</a:t>
            </a:r>
          </a:p>
          <a:p>
            <a:endParaRPr lang="en-US" dirty="0"/>
          </a:p>
          <a:p>
            <a:r>
              <a:rPr lang="en-US" dirty="0" smtClean="0"/>
              <a:t>KKY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18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 packages dependency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 is an open software, in which people contribute their own packages to the community.</a:t>
            </a:r>
          </a:p>
          <a:p>
            <a:r>
              <a:rPr lang="en-US" dirty="0" smtClean="0"/>
              <a:t>People don’t write everything from scratch. They tend to build their innovation upon on existing packages (dependence)</a:t>
            </a:r>
          </a:p>
          <a:p>
            <a:r>
              <a:rPr lang="en-US" dirty="0" smtClean="0"/>
              <a:t>From a user standpoint, package A depends on package B means we need to install package B before installing package A</a:t>
            </a:r>
          </a:p>
          <a:p>
            <a:r>
              <a:rPr lang="en-US" dirty="0" smtClean="0"/>
              <a:t>Dataset:</a:t>
            </a:r>
          </a:p>
          <a:p>
            <a:pPr lvl="1"/>
            <a:r>
              <a:rPr lang="en-US" dirty="0" smtClean="0"/>
              <a:t>node (package): 2450</a:t>
            </a:r>
          </a:p>
          <a:p>
            <a:pPr lvl="1"/>
            <a:r>
              <a:rPr lang="en-US" dirty="0" smtClean="0"/>
              <a:t>Edge (dependence): 5440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629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0197"/>
            <a:ext cx="5990164" cy="22882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81" y="3123938"/>
            <a:ext cx="6270171" cy="2401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314" y="4573685"/>
            <a:ext cx="5792494" cy="22235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48316" y="1690124"/>
            <a:ext cx="2854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Evolution of engineering / </a:t>
            </a:r>
          </a:p>
          <a:p>
            <a:r>
              <a:rPr lang="en-US" dirty="0" smtClean="0"/>
              <a:t>technological systems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5152" y="5770880"/>
            <a:ext cx="29091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Design principles found in </a:t>
            </a:r>
          </a:p>
          <a:p>
            <a:r>
              <a:rPr lang="en-US" dirty="0" smtClean="0"/>
              <a:t>biological systems and </a:t>
            </a:r>
          </a:p>
          <a:p>
            <a:r>
              <a:rPr lang="en-US" dirty="0" smtClean="0"/>
              <a:t>technological systems</a:t>
            </a:r>
          </a:p>
        </p:txBody>
      </p:sp>
    </p:spTree>
    <p:extLst>
      <p:ext uri="{BB962C8B-B14F-4D97-AF65-F5344CB8AC3E}">
        <p14:creationId xmlns:p14="http://schemas.microsoft.com/office/powerpoint/2010/main" val="3529761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should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essence of the dependency network, “standing on the shoulders of giants”, is a simple but universal principle.</a:t>
            </a:r>
          </a:p>
          <a:p>
            <a:pPr lvl="1"/>
            <a:r>
              <a:rPr lang="en-US" dirty="0" smtClean="0"/>
              <a:t>Software design</a:t>
            </a:r>
          </a:p>
          <a:p>
            <a:pPr lvl="1"/>
            <a:r>
              <a:rPr lang="en-US" dirty="0" smtClean="0"/>
              <a:t>Advancement of scientific knowledge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Mark </a:t>
            </a:r>
            <a:r>
              <a:rPr lang="en-US" dirty="0" err="1" smtClean="0"/>
              <a:t>Pagel’s</a:t>
            </a:r>
            <a:r>
              <a:rPr lang="en-US" dirty="0" smtClean="0"/>
              <a:t> book: “Wired for culture: Origins of the human social mind”</a:t>
            </a:r>
          </a:p>
          <a:p>
            <a:r>
              <a:rPr lang="en-US" dirty="0" smtClean="0"/>
              <a:t>A more specific analogy between metabolic network and packages dependency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75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Hubiness</a:t>
            </a:r>
            <a:r>
              <a:rPr lang="en-US" dirty="0" smtClean="0"/>
              <a:t> statistics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16" y="1452880"/>
            <a:ext cx="5424151" cy="54051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30365" y="5303520"/>
            <a:ext cx="2156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R, MASS, methods, </a:t>
            </a:r>
          </a:p>
          <a:p>
            <a:r>
              <a:rPr lang="en-US" dirty="0" smtClean="0"/>
              <a:t>stats, lattice 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34160" y="5323840"/>
            <a:ext cx="27312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ChemometricsWithR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Metabonomics,clustTool</a:t>
            </a:r>
            <a:r>
              <a:rPr lang="en-US" dirty="0" smtClean="0"/>
              <a:t>,</a:t>
            </a:r>
          </a:p>
          <a:p>
            <a:r>
              <a:rPr lang="en-US" dirty="0" err="1"/>
              <a:t>s</a:t>
            </a:r>
            <a:r>
              <a:rPr lang="en-US" dirty="0" err="1" smtClean="0"/>
              <a:t>isus</a:t>
            </a:r>
            <a:r>
              <a:rPr lang="en-US" dirty="0" smtClean="0"/>
              <a:t>, UScensus2000add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8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versus Indirect Dependency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0" y="2483178"/>
            <a:ext cx="7528560" cy="437482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2570480" y="1762760"/>
            <a:ext cx="1005840" cy="19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 flipV="1">
            <a:off x="2570480" y="2032000"/>
            <a:ext cx="1005840" cy="269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2407920" y="1925320"/>
            <a:ext cx="162560" cy="193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66160" y="2204720"/>
            <a:ext cx="162560" cy="193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76320" y="1666240"/>
            <a:ext cx="162560" cy="193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728720" y="1600200"/>
            <a:ext cx="1005840" cy="193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738880" y="2319020"/>
            <a:ext cx="1005840" cy="269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683760" y="1473200"/>
            <a:ext cx="162560" cy="193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734560" y="2491740"/>
            <a:ext cx="162560" cy="1930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043705" y="1960880"/>
            <a:ext cx="364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181600" y="1696720"/>
            <a:ext cx="3342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dependency: kin(A)=2</a:t>
            </a:r>
          </a:p>
          <a:p>
            <a:r>
              <a:rPr lang="en-US" dirty="0" smtClean="0"/>
              <a:t>Indirect dependency: Kin(A)=4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76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Theme1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MyTheme1.thmx</Template>
  <TotalTime>296</TotalTime>
  <Words>420</Words>
  <Application>Microsoft Macintosh PowerPoint</Application>
  <PresentationFormat>On-screen Show (4:3)</PresentationFormat>
  <Paragraphs>69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MyTheme1</vt:lpstr>
      <vt:lpstr>Equation</vt:lpstr>
      <vt:lpstr>Modules in a network with positive and negative edges</vt:lpstr>
      <vt:lpstr>Aim: detecting modules across species</vt:lpstr>
      <vt:lpstr>Method:  Coupled Potts Model</vt:lpstr>
      <vt:lpstr>The R packages dependency network.</vt:lpstr>
      <vt:lpstr>The R packages dependency network</vt:lpstr>
      <vt:lpstr>Why should we care?</vt:lpstr>
      <vt:lpstr>Why should we care?</vt:lpstr>
      <vt:lpstr>Hubiness statistics</vt:lpstr>
      <vt:lpstr>Direct versus Indirect Dependency</vt:lpstr>
      <vt:lpstr>Hierarchical structure</vt:lpstr>
      <vt:lpstr>PowerPoint Presentation</vt:lpstr>
      <vt:lpstr>Download statistics</vt:lpstr>
      <vt:lpstr>Possible continuation</vt:lpstr>
    </vt:vector>
  </TitlesOfParts>
  <Company>Gerstein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 packages dependence network.</dc:title>
  <dc:creator>Koon-Kiu Yan</dc:creator>
  <cp:lastModifiedBy>Koon-Kiu Yan</cp:lastModifiedBy>
  <cp:revision>35</cp:revision>
  <dcterms:created xsi:type="dcterms:W3CDTF">2012-05-11T15:30:39Z</dcterms:created>
  <dcterms:modified xsi:type="dcterms:W3CDTF">2012-05-16T13:43:53Z</dcterms:modified>
</cp:coreProperties>
</file>