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Sheet1!$A$1:$A$15</c:f>
              <c:strCache>
                <c:ptCount val="15"/>
                <c:pt idx="0">
                  <c:v>2L</c:v>
                </c:pt>
                <c:pt idx="1">
                  <c:v>2LHet</c:v>
                </c:pt>
                <c:pt idx="2">
                  <c:v>2R</c:v>
                </c:pt>
                <c:pt idx="3">
                  <c:v>2RHet</c:v>
                </c:pt>
                <c:pt idx="4">
                  <c:v>3L</c:v>
                </c:pt>
                <c:pt idx="5">
                  <c:v>3LHet</c:v>
                </c:pt>
                <c:pt idx="6">
                  <c:v>3R</c:v>
                </c:pt>
                <c:pt idx="7">
                  <c:v>3RHet</c:v>
                </c:pt>
                <c:pt idx="8">
                  <c:v>4</c:v>
                </c:pt>
                <c:pt idx="9">
                  <c:v>M</c:v>
                </c:pt>
                <c:pt idx="10">
                  <c:v>U</c:v>
                </c:pt>
                <c:pt idx="11">
                  <c:v>Uextra</c:v>
                </c:pt>
                <c:pt idx="12">
                  <c:v>X</c:v>
                </c:pt>
                <c:pt idx="13">
                  <c:v>XHet</c:v>
                </c:pt>
                <c:pt idx="14">
                  <c:v>YHet</c:v>
                </c:pt>
              </c:strCache>
            </c:strRef>
          </c:cat>
          <c:val>
            <c:numRef>
              <c:f>Sheet1!$B$1:$B$15</c:f>
              <c:numCache>
                <c:formatCode>General</c:formatCode>
                <c:ptCount val="15"/>
                <c:pt idx="0">
                  <c:v>799</c:v>
                </c:pt>
                <c:pt idx="1">
                  <c:v>191</c:v>
                </c:pt>
                <c:pt idx="2">
                  <c:v>753</c:v>
                </c:pt>
                <c:pt idx="3">
                  <c:v>1632</c:v>
                </c:pt>
                <c:pt idx="4">
                  <c:v>1400</c:v>
                </c:pt>
                <c:pt idx="5">
                  <c:v>1453</c:v>
                </c:pt>
                <c:pt idx="6">
                  <c:v>600</c:v>
                </c:pt>
                <c:pt idx="7">
                  <c:v>1657</c:v>
                </c:pt>
                <c:pt idx="8">
                  <c:v>27</c:v>
                </c:pt>
                <c:pt idx="9">
                  <c:v>3473</c:v>
                </c:pt>
                <c:pt idx="10">
                  <c:v>6674</c:v>
                </c:pt>
                <c:pt idx="11">
                  <c:v>6746</c:v>
                </c:pt>
                <c:pt idx="12">
                  <c:v>803</c:v>
                </c:pt>
                <c:pt idx="13">
                  <c:v>269</c:v>
                </c:pt>
                <c:pt idx="14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182848"/>
        <c:axId val="114655616"/>
        <c:axId val="0"/>
      </c:bar3DChart>
      <c:catAx>
        <c:axId val="3518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4655616"/>
        <c:crosses val="autoZero"/>
        <c:auto val="1"/>
        <c:lblAlgn val="ctr"/>
        <c:lblOffset val="100"/>
        <c:noMultiLvlLbl val="0"/>
      </c:catAx>
      <c:valAx>
        <c:axId val="11465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82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Sheet2!$A$1:$A$20</c:f>
              <c:numCache>
                <c:formatCode>General</c:formatCode>
                <c:ptCount val="2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</c:numCache>
            </c:numRef>
          </c:xVal>
          <c:yVal>
            <c:numRef>
              <c:f>Sheet2!$B$1:$B$20</c:f>
              <c:numCache>
                <c:formatCode>General</c:formatCode>
                <c:ptCount val="20"/>
                <c:pt idx="0">
                  <c:v>0.91350774766493703</c:v>
                </c:pt>
                <c:pt idx="1">
                  <c:v>3.5149945162620002E-3</c:v>
                </c:pt>
                <c:pt idx="2">
                  <c:v>3.0708207908430002E-3</c:v>
                </c:pt>
                <c:pt idx="3">
                  <c:v>2.642276006678E-3</c:v>
                </c:pt>
                <c:pt idx="4">
                  <c:v>2.3297744554520001E-3</c:v>
                </c:pt>
                <c:pt idx="5">
                  <c:v>2.1968965640050001E-3</c:v>
                </c:pt>
                <c:pt idx="6">
                  <c:v>1.9641244460979999E-3</c:v>
                </c:pt>
                <c:pt idx="7">
                  <c:v>1.776507236628E-3</c:v>
                </c:pt>
                <c:pt idx="8">
                  <c:v>1.814030433209E-3</c:v>
                </c:pt>
                <c:pt idx="9">
                  <c:v>1.624199266828E-3</c:v>
                </c:pt>
                <c:pt idx="10">
                  <c:v>1.7850502891969999E-3</c:v>
                </c:pt>
                <c:pt idx="11">
                  <c:v>1.7135315082680001E-3</c:v>
                </c:pt>
                <c:pt idx="12">
                  <c:v>1.53942004924E-3</c:v>
                </c:pt>
                <c:pt idx="13">
                  <c:v>1.667008975478E-3</c:v>
                </c:pt>
                <c:pt idx="14">
                  <c:v>1.558725017565E-3</c:v>
                </c:pt>
                <c:pt idx="15">
                  <c:v>1.811563803099E-3</c:v>
                </c:pt>
                <c:pt idx="16">
                  <c:v>2.0225152598150001E-3</c:v>
                </c:pt>
                <c:pt idx="17">
                  <c:v>2.2504142193789998E-3</c:v>
                </c:pt>
                <c:pt idx="18">
                  <c:v>3.0834237865570002E-3</c:v>
                </c:pt>
                <c:pt idx="19">
                  <c:v>4.8126975710463003E-2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5644672"/>
        <c:axId val="159478912"/>
      </c:scatterChart>
      <c:valAx>
        <c:axId val="15564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9478912"/>
        <c:crosses val="autoZero"/>
        <c:crossBetween val="midCat"/>
      </c:valAx>
      <c:valAx>
        <c:axId val="1594789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56446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Sheet2!$A$2:$A$20</c:f>
              <c:numCache>
                <c:formatCode>General</c:formatCode>
                <c:ptCount val="19"/>
                <c:pt idx="0">
                  <c:v>0.05</c:v>
                </c:pt>
                <c:pt idx="1">
                  <c:v>0.1</c:v>
                </c:pt>
                <c:pt idx="2">
                  <c:v>0.15</c:v>
                </c:pt>
                <c:pt idx="3">
                  <c:v>0.2</c:v>
                </c:pt>
                <c:pt idx="4">
                  <c:v>0.25</c:v>
                </c:pt>
                <c:pt idx="5">
                  <c:v>0.3</c:v>
                </c:pt>
                <c:pt idx="6">
                  <c:v>0.35</c:v>
                </c:pt>
                <c:pt idx="7">
                  <c:v>0.4</c:v>
                </c:pt>
                <c:pt idx="8">
                  <c:v>0.45</c:v>
                </c:pt>
                <c:pt idx="9">
                  <c:v>0.5</c:v>
                </c:pt>
                <c:pt idx="10">
                  <c:v>0.55000000000000004</c:v>
                </c:pt>
                <c:pt idx="11">
                  <c:v>0.6</c:v>
                </c:pt>
                <c:pt idx="12">
                  <c:v>0.65</c:v>
                </c:pt>
                <c:pt idx="13">
                  <c:v>0.7</c:v>
                </c:pt>
                <c:pt idx="14">
                  <c:v>0.75</c:v>
                </c:pt>
                <c:pt idx="15">
                  <c:v>0.8</c:v>
                </c:pt>
                <c:pt idx="16">
                  <c:v>0.85</c:v>
                </c:pt>
                <c:pt idx="17">
                  <c:v>0.9</c:v>
                </c:pt>
                <c:pt idx="18">
                  <c:v>0.95</c:v>
                </c:pt>
              </c:numCache>
            </c:numRef>
          </c:xVal>
          <c:yVal>
            <c:numRef>
              <c:f>Sheet2!$B$2:$B$20</c:f>
              <c:numCache>
                <c:formatCode>General</c:formatCode>
                <c:ptCount val="19"/>
                <c:pt idx="0">
                  <c:v>3.5149945162620002E-3</c:v>
                </c:pt>
                <c:pt idx="1">
                  <c:v>3.0708207908430002E-3</c:v>
                </c:pt>
                <c:pt idx="2">
                  <c:v>2.642276006678E-3</c:v>
                </c:pt>
                <c:pt idx="3">
                  <c:v>2.3297744554520001E-3</c:v>
                </c:pt>
                <c:pt idx="4">
                  <c:v>2.1968965640050001E-3</c:v>
                </c:pt>
                <c:pt idx="5">
                  <c:v>1.9641244460979999E-3</c:v>
                </c:pt>
                <c:pt idx="6">
                  <c:v>1.776507236628E-3</c:v>
                </c:pt>
                <c:pt idx="7">
                  <c:v>1.814030433209E-3</c:v>
                </c:pt>
                <c:pt idx="8">
                  <c:v>1.624199266828E-3</c:v>
                </c:pt>
                <c:pt idx="9">
                  <c:v>1.7850502891969999E-3</c:v>
                </c:pt>
                <c:pt idx="10">
                  <c:v>1.7135315082680001E-3</c:v>
                </c:pt>
                <c:pt idx="11">
                  <c:v>1.53942004924E-3</c:v>
                </c:pt>
                <c:pt idx="12">
                  <c:v>1.667008975478E-3</c:v>
                </c:pt>
                <c:pt idx="13">
                  <c:v>1.558725017565E-3</c:v>
                </c:pt>
                <c:pt idx="14">
                  <c:v>1.811563803099E-3</c:v>
                </c:pt>
                <c:pt idx="15">
                  <c:v>2.0225152598150001E-3</c:v>
                </c:pt>
                <c:pt idx="16">
                  <c:v>2.2504142193789998E-3</c:v>
                </c:pt>
                <c:pt idx="17">
                  <c:v>3.0834237865570002E-3</c:v>
                </c:pt>
                <c:pt idx="18">
                  <c:v>4.8126975710463003E-2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86944"/>
        <c:axId val="35308288"/>
      </c:scatterChart>
      <c:valAx>
        <c:axId val="3518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308288"/>
        <c:crosses val="autoZero"/>
        <c:crossBetween val="midCat"/>
      </c:valAx>
      <c:valAx>
        <c:axId val="35308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869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6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6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1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9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4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3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1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7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3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0CF7A-D5B8-4BCC-9A82-D39A537FD478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E2941-6A24-41F8-9071-508D1B948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Fly TAR (Transcriptionally Active Region) Analysis</a:t>
            </a:r>
            <a:br>
              <a:rPr lang="en-US" dirty="0" smtClean="0"/>
            </a:br>
            <a:r>
              <a:rPr lang="en-US" dirty="0" smtClean="0"/>
              <a:t>AH, JR, LH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9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TAR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343 fly mapped read datasets (</a:t>
            </a:r>
            <a:r>
              <a:rPr lang="en-US" dirty="0" err="1" smtClean="0"/>
              <a:t>Long+Short</a:t>
            </a:r>
            <a:r>
              <a:rPr lang="en-US" dirty="0" smtClean="0"/>
              <a:t>) from submit.modencode.org</a:t>
            </a:r>
          </a:p>
          <a:p>
            <a:r>
              <a:rPr lang="en-US" dirty="0" smtClean="0"/>
              <a:t>Generated the normalized RNA-</a:t>
            </a:r>
            <a:r>
              <a:rPr lang="en-US" dirty="0" err="1" smtClean="0"/>
              <a:t>seq</a:t>
            </a:r>
            <a:r>
              <a:rPr lang="en-US" dirty="0" smtClean="0"/>
              <a:t> signal tracks </a:t>
            </a:r>
          </a:p>
          <a:p>
            <a:pPr lvl="1"/>
            <a:r>
              <a:rPr lang="en-US" dirty="0" smtClean="0"/>
              <a:t>Normalization: </a:t>
            </a:r>
            <a:r>
              <a:rPr lang="en-US" dirty="0"/>
              <a:t>N</a:t>
            </a:r>
            <a:r>
              <a:rPr lang="en-US" dirty="0" smtClean="0"/>
              <a:t>umber of million mapped nucleotides</a:t>
            </a:r>
          </a:p>
          <a:p>
            <a:r>
              <a:rPr lang="en-US" dirty="0" err="1" smtClean="0"/>
              <a:t>Thresholded</a:t>
            </a:r>
            <a:r>
              <a:rPr lang="en-US" dirty="0" smtClean="0"/>
              <a:t> the normalized signal with 0.05</a:t>
            </a:r>
          </a:p>
          <a:p>
            <a:pPr lvl="1"/>
            <a:r>
              <a:rPr lang="en-US" dirty="0" smtClean="0"/>
              <a:t>480540 TARs</a:t>
            </a:r>
          </a:p>
          <a:p>
            <a:r>
              <a:rPr lang="en-US" dirty="0" smtClean="0"/>
              <a:t>Filtering:</a:t>
            </a:r>
          </a:p>
          <a:p>
            <a:pPr lvl="1"/>
            <a:r>
              <a:rPr lang="en-US" dirty="0" smtClean="0"/>
              <a:t>TARs shorter than 100 bps </a:t>
            </a:r>
          </a:p>
          <a:p>
            <a:pPr lvl="1"/>
            <a:r>
              <a:rPr lang="en-US" dirty="0" smtClean="0"/>
              <a:t>TARs that are less than 10kb away from a known exon</a:t>
            </a:r>
          </a:p>
          <a:p>
            <a:pPr lvl="2"/>
            <a:r>
              <a:rPr lang="en-US" dirty="0" smtClean="0"/>
              <a:t>Too stringent, need to decrease this.</a:t>
            </a:r>
          </a:p>
          <a:p>
            <a:pPr lvl="1"/>
            <a:r>
              <a:rPr lang="en-US" b="1" i="1" dirty="0" smtClean="0"/>
              <a:t>To-be-added: Remove TARs that overlap with multi-</a:t>
            </a:r>
            <a:r>
              <a:rPr lang="en-US" b="1" i="1" dirty="0" err="1" smtClean="0"/>
              <a:t>mappable</a:t>
            </a:r>
            <a:r>
              <a:rPr lang="en-US" b="1" i="1" dirty="0" smtClean="0"/>
              <a:t> regions</a:t>
            </a:r>
          </a:p>
          <a:p>
            <a:r>
              <a:rPr lang="en-US" dirty="0" smtClean="0"/>
              <a:t>26530 TARs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TARs per chromosome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2494742"/>
              </p:ext>
            </p:extLst>
          </p:nvPr>
        </p:nvGraphicFramePr>
        <p:xfrm>
          <a:off x="533400" y="1778793"/>
          <a:ext cx="7848600" cy="424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056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 overlap statistics between datasets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091008"/>
              </p:ext>
            </p:extLst>
          </p:nvPr>
        </p:nvGraphicFramePr>
        <p:xfrm>
          <a:off x="609600" y="2057400"/>
          <a:ext cx="784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70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 overlap statistics between datasets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703676"/>
              </p:ext>
            </p:extLst>
          </p:nvPr>
        </p:nvGraphicFramePr>
        <p:xfrm>
          <a:off x="838200" y="1905000"/>
          <a:ext cx="7391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42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3"/>
          </a:xfrm>
        </p:spPr>
        <p:txBody>
          <a:bodyPr/>
          <a:lstStyle/>
          <a:p>
            <a:r>
              <a:rPr lang="en-US" dirty="0" smtClean="0"/>
              <a:t>Protein Coding Capacity: CSF</a:t>
            </a:r>
            <a:endParaRPr lang="en-US" dirty="0"/>
          </a:p>
        </p:txBody>
      </p:sp>
      <p:pic>
        <p:nvPicPr>
          <p:cNvPr id="1028" name="Picture 4" descr="C:\Users\Arif Harmanci\Desktop\Working_directories\April.11.2012.Worm_miRNA_expression\csf_plots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527" y="1167854"/>
            <a:ext cx="6705600" cy="502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324600" y="6197053"/>
            <a:ext cx="2438399" cy="396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i="1" dirty="0" err="1" smtClean="0"/>
              <a:t>Todo</a:t>
            </a:r>
            <a:r>
              <a:rPr lang="en-US" sz="2000" b="1" i="1" dirty="0" smtClean="0"/>
              <a:t>: Add UTRs.</a:t>
            </a:r>
            <a:endParaRPr lang="en-US" sz="2000" b="1" i="1" dirty="0"/>
          </a:p>
        </p:txBody>
      </p:sp>
      <p:sp>
        <p:nvSpPr>
          <p:cNvPr id="4" name="Rectangle 3"/>
          <p:cNvSpPr/>
          <p:nvPr/>
        </p:nvSpPr>
        <p:spPr>
          <a:xfrm>
            <a:off x="-13855" y="6593134"/>
            <a:ext cx="4609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CSF Matrix from Schneider et. al. </a:t>
            </a:r>
            <a:r>
              <a:rPr lang="en-US" sz="1400" b="1" i="1" dirty="0" smtClean="0"/>
              <a:t>BMC Bioinformatics</a:t>
            </a:r>
            <a:r>
              <a:rPr lang="en-US" sz="1400" b="1" dirty="0" smtClean="0"/>
              <a:t>, 2005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65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Todos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the </a:t>
            </a:r>
            <a:r>
              <a:rPr lang="en-US" dirty="0" err="1" smtClean="0"/>
              <a:t>ncTARs</a:t>
            </a:r>
            <a:endParaRPr lang="en-US" dirty="0" smtClean="0"/>
          </a:p>
          <a:p>
            <a:r>
              <a:rPr lang="en-US" dirty="0" smtClean="0"/>
              <a:t>Link consecutive TARs with high correlation in expression </a:t>
            </a:r>
          </a:p>
          <a:p>
            <a:r>
              <a:rPr lang="en-US" dirty="0" smtClean="0"/>
              <a:t>Compute the sequence/structure conservation for TARs </a:t>
            </a:r>
            <a:endParaRPr lang="en-US" dirty="0" smtClean="0"/>
          </a:p>
          <a:p>
            <a:r>
              <a:rPr lang="en-US" dirty="0" smtClean="0"/>
              <a:t>Incorporate TARs into co-expression network with </a:t>
            </a:r>
            <a:r>
              <a:rPr lang="en-US" dirty="0" err="1" smtClean="0"/>
              <a:t>ortholog</a:t>
            </a:r>
            <a:r>
              <a:rPr lang="en-US" dirty="0" smtClean="0"/>
              <a:t> genes (DW)</a:t>
            </a:r>
          </a:p>
          <a:p>
            <a:r>
              <a:rPr lang="en-US" dirty="0" smtClean="0"/>
              <a:t>Identify alternatively spliced multi-TARs (JJL)</a:t>
            </a:r>
          </a:p>
          <a:p>
            <a:r>
              <a:rPr lang="en-US" dirty="0" smtClean="0"/>
              <a:t>Compare the TF binding/Histone modifications around the </a:t>
            </a:r>
            <a:r>
              <a:rPr lang="en-US" dirty="0" err="1" smtClean="0"/>
              <a:t>ncTARs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472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157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Fly TAR (Transcriptionally Active Region) Analysis AH, JR, LH</vt:lpstr>
      <vt:lpstr>TAR generation</vt:lpstr>
      <vt:lpstr>TARs per chromosome</vt:lpstr>
      <vt:lpstr>TAR overlap statistics between datasets</vt:lpstr>
      <vt:lpstr>TAR overlap statistics between datasets</vt:lpstr>
      <vt:lpstr>Protein Coding Capacity: CSF</vt:lpstr>
      <vt:lpstr>Todos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Harmanci</dc:creator>
  <cp:lastModifiedBy>Arif Harmanci</cp:lastModifiedBy>
  <cp:revision>15</cp:revision>
  <dcterms:created xsi:type="dcterms:W3CDTF">2012-05-14T15:06:14Z</dcterms:created>
  <dcterms:modified xsi:type="dcterms:W3CDTF">2012-05-14T22:04:37Z</dcterms:modified>
</cp:coreProperties>
</file>