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4.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5.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6.bin" ContentType="application/vnd.openxmlformats-officedocument.oleObject"/>
  <Override PartName="/ppt/notesSlides/notesSlide26.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6" r:id="rId1"/>
  </p:sldMasterIdLst>
  <p:notesMasterIdLst>
    <p:notesMasterId r:id="rId35"/>
  </p:notesMasterIdLst>
  <p:handoutMasterIdLst>
    <p:handoutMasterId r:id="rId36"/>
  </p:handoutMasterIdLst>
  <p:sldIdLst>
    <p:sldId id="256" r:id="rId2"/>
    <p:sldId id="386" r:id="rId3"/>
    <p:sldId id="502" r:id="rId4"/>
    <p:sldId id="500" r:id="rId5"/>
    <p:sldId id="508" r:id="rId6"/>
    <p:sldId id="510" r:id="rId7"/>
    <p:sldId id="507" r:id="rId8"/>
    <p:sldId id="387" r:id="rId9"/>
    <p:sldId id="467" r:id="rId10"/>
    <p:sldId id="468" r:id="rId11"/>
    <p:sldId id="526" r:id="rId12"/>
    <p:sldId id="469" r:id="rId13"/>
    <p:sldId id="470" r:id="rId14"/>
    <p:sldId id="471" r:id="rId15"/>
    <p:sldId id="473" r:id="rId16"/>
    <p:sldId id="474" r:id="rId17"/>
    <p:sldId id="475" r:id="rId18"/>
    <p:sldId id="528" r:id="rId19"/>
    <p:sldId id="476" r:id="rId20"/>
    <p:sldId id="477" r:id="rId21"/>
    <p:sldId id="444" r:id="rId22"/>
    <p:sldId id="478" r:id="rId23"/>
    <p:sldId id="523" r:id="rId24"/>
    <p:sldId id="530" r:id="rId25"/>
    <p:sldId id="400" r:id="rId26"/>
    <p:sldId id="487" r:id="rId27"/>
    <p:sldId id="524" r:id="rId28"/>
    <p:sldId id="525" r:id="rId29"/>
    <p:sldId id="479" r:id="rId30"/>
    <p:sldId id="332" r:id="rId31"/>
    <p:sldId id="512" r:id="rId32"/>
    <p:sldId id="514" r:id="rId33"/>
    <p:sldId id="51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43" autoAdjust="0"/>
    <p:restoredTop sz="83697" autoAdjust="0"/>
  </p:normalViewPr>
  <p:slideViewPr>
    <p:cSldViewPr snapToGrid="0" snapToObjects="1">
      <p:cViewPr varScale="1">
        <p:scale>
          <a:sx n="106" d="100"/>
          <a:sy n="106" d="100"/>
        </p:scale>
        <p:origin x="-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image" Target="../media/image83.png"/><Relationship Id="rId2"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7046B8-CFDE-584C-A87B-7D2D62F186B8}" type="datetimeFigureOut">
              <a:rPr lang="en-US" smtClean="0"/>
              <a:t>4/25/12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31698F-CE49-CF4D-B5D1-03A12D497788}" type="slidenum">
              <a:rPr lang="en-US" smtClean="0"/>
              <a:t>‹#›</a:t>
            </a:fld>
            <a:endParaRPr lang="en-US"/>
          </a:p>
        </p:txBody>
      </p:sp>
    </p:spTree>
    <p:extLst>
      <p:ext uri="{BB962C8B-B14F-4D97-AF65-F5344CB8AC3E}">
        <p14:creationId xmlns:p14="http://schemas.microsoft.com/office/powerpoint/2010/main" val="2914622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C839A-EE28-E641-856C-5DF7755B3400}" type="datetimeFigureOut">
              <a:rPr lang="en-US" smtClean="0"/>
              <a:t>4/25/12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C8E73C-5D9F-1B44-B1BF-23C8ABF6BE4D}" type="slidenum">
              <a:rPr lang="en-US" smtClean="0"/>
              <a:t>‹#›</a:t>
            </a:fld>
            <a:endParaRPr lang="en-US"/>
          </a:p>
        </p:txBody>
      </p:sp>
    </p:spTree>
    <p:extLst>
      <p:ext uri="{BB962C8B-B14F-4D97-AF65-F5344CB8AC3E}">
        <p14:creationId xmlns:p14="http://schemas.microsoft.com/office/powerpoint/2010/main" val="18055010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Apart</a:t>
            </a:r>
            <a:r>
              <a:rPr lang="en-US" baseline="0" dirty="0" smtClean="0"/>
              <a:t> from showing u some nice pictures, the point I want to make is,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a:t>
            </a:fld>
            <a:endParaRPr lang="en-US"/>
          </a:p>
        </p:txBody>
      </p:sp>
    </p:spTree>
    <p:extLst>
      <p:ext uri="{BB962C8B-B14F-4D97-AF65-F5344CB8AC3E}">
        <p14:creationId xmlns:p14="http://schemas.microsoft.com/office/powerpoint/2010/main" val="7783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idea of autonomous and collaborative is clearer in this picture, </a:t>
            </a:r>
            <a:r>
              <a:rPr lang="en-US" sz="1200" b="1" kern="1200" dirty="0" smtClean="0">
                <a:solidFill>
                  <a:schemeClr val="tx1"/>
                </a:solidFill>
                <a:effectLst/>
                <a:latin typeface="+mn-lt"/>
                <a:ea typeface="+mn-ea"/>
                <a:cs typeface="+mn-cs"/>
              </a:rPr>
              <a:t>network of E. coli</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11</a:t>
            </a:fld>
            <a:endParaRPr lang="en-US"/>
          </a:p>
        </p:txBody>
      </p:sp>
    </p:spTree>
    <p:extLst>
      <p:ext uri="{BB962C8B-B14F-4D97-AF65-F5344CB8AC3E}">
        <p14:creationId xmlns:p14="http://schemas.microsoft.com/office/powerpoint/2010/main" val="2627604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Network of E. coli </a:t>
            </a:r>
            <a:r>
              <a:rPr lang="en-US" sz="1200" b="1" kern="1200" dirty="0" smtClean="0">
                <a:solidFill>
                  <a:schemeClr val="tx1"/>
                </a:solidFill>
                <a:effectLst/>
                <a:latin typeface="+mn-lt"/>
                <a:ea typeface="+mn-ea"/>
                <a:cs typeface="+mn-cs"/>
              </a:rPr>
              <a:t>exhibits a range </a:t>
            </a:r>
            <a:r>
              <a:rPr lang="en-US" sz="1200" kern="1200" dirty="0" smtClean="0">
                <a:solidFill>
                  <a:schemeClr val="tx1"/>
                </a:solidFill>
                <a:effectLst/>
                <a:latin typeface="+mn-lt"/>
                <a:ea typeface="+mn-ea"/>
                <a:cs typeface="+mn-cs"/>
              </a:rPr>
              <a:t>of degree of collaboration. </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12</a:t>
            </a:fld>
            <a:endParaRPr lang="en-US"/>
          </a:p>
        </p:txBody>
      </p:sp>
    </p:spTree>
    <p:extLst>
      <p:ext uri="{BB962C8B-B14F-4D97-AF65-F5344CB8AC3E}">
        <p14:creationId xmlns:p14="http://schemas.microsoft.com/office/powerpoint/2010/main" val="258537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defined the degree of collaboration for each regulator. And we see there’s a preferred direction in the network, in the sense we can classify nodes in layers, from top to bottom</a:t>
            </a:r>
            <a:r>
              <a:rPr lang="en-US" sz="1200" b="1" kern="1200" dirty="0" smtClean="0">
                <a:solidFill>
                  <a:schemeClr val="tx1"/>
                </a:solidFill>
                <a:effectLst/>
                <a:latin typeface="+mn-lt"/>
                <a:ea typeface="+mn-ea"/>
                <a:cs typeface="+mn-cs"/>
              </a:rPr>
              <a:t>. We want to ask how’s the degree of collaboration related to the layers</a:t>
            </a:r>
            <a:r>
              <a:rPr lang="en-US" sz="1200" kern="1200" dirty="0" smtClean="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There are many ways to define the levels</a:t>
            </a:r>
            <a:r>
              <a:rPr lang="en-US" sz="1200" kern="1200" dirty="0" smtClean="0">
                <a:solidFill>
                  <a:schemeClr val="tx1"/>
                </a:solidFill>
                <a:effectLst/>
                <a:latin typeface="+mn-lt"/>
                <a:ea typeface="+mn-ea"/>
                <a:cs typeface="+mn-cs"/>
              </a:rPr>
              <a:t>,</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13</a:t>
            </a:fld>
            <a:endParaRPr lang="en-US"/>
          </a:p>
        </p:txBody>
      </p:sp>
    </p:spTree>
    <p:extLst>
      <p:ext uri="{BB962C8B-B14F-4D97-AF65-F5344CB8AC3E}">
        <p14:creationId xmlns:p14="http://schemas.microsoft.com/office/powerpoint/2010/main" val="42812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just looked at the level of collaboration for a regulator, it’s natural to ask, to whom it collaborate with. Move to look at the collaborative nature between levels. To do so, </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14</a:t>
            </a:fld>
            <a:endParaRPr lang="en-US"/>
          </a:p>
        </p:txBody>
      </p:sp>
    </p:spTree>
    <p:extLst>
      <p:ext uri="{BB962C8B-B14F-4D97-AF65-F5344CB8AC3E}">
        <p14:creationId xmlns:p14="http://schemas.microsoft.com/office/powerpoint/2010/main" val="915385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a:t>
            </a:r>
            <a:r>
              <a:rPr lang="en-US" sz="1200" kern="1200" dirty="0" smtClean="0">
                <a:solidFill>
                  <a:schemeClr val="tx1"/>
                </a:solidFill>
                <a:effectLst/>
                <a:latin typeface="+mn-lt"/>
                <a:ea typeface="+mn-ea"/>
                <a:cs typeface="+mn-cs"/>
              </a:rPr>
              <a:t> The observed enrichment for MM, and depletion for BB for co-regulatory pairs is consistent with the observation among network motifs.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C8E73C-5D9F-1B44-B1BF-23C8ABF6BE4D}" type="slidenum">
              <a:rPr lang="en-US" smtClean="0"/>
              <a:t>15</a:t>
            </a:fld>
            <a:endParaRPr lang="en-US"/>
          </a:p>
        </p:txBody>
      </p:sp>
    </p:spTree>
    <p:extLst>
      <p:ext uri="{BB962C8B-B14F-4D97-AF65-F5344CB8AC3E}">
        <p14:creationId xmlns:p14="http://schemas.microsoft.com/office/powerpoint/2010/main" val="289568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summarize on this study</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16</a:t>
            </a:fld>
            <a:endParaRPr lang="en-US"/>
          </a:p>
        </p:txBody>
      </p:sp>
    </p:spTree>
    <p:extLst>
      <p:ext uri="{BB962C8B-B14F-4D97-AF65-F5344CB8AC3E}">
        <p14:creationId xmlns:p14="http://schemas.microsoft.com/office/powerpoint/2010/main" val="26853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last study look at network structure from an information flow standpoint. Here, we look from a different perspective, more focus on the evolution standpoint, and asking why a network is organized in such a fashion.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therefore compare a biological system to a technological system. In particular look at a software system, the Linux kernel,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C8E73C-5D9F-1B44-B1BF-23C8ABF6BE4D}" type="slidenum">
              <a:rPr lang="en-US" smtClean="0"/>
              <a:t>17</a:t>
            </a:fld>
            <a:endParaRPr lang="en-US"/>
          </a:p>
        </p:txBody>
      </p:sp>
    </p:spTree>
    <p:extLst>
      <p:ext uri="{BB962C8B-B14F-4D97-AF65-F5344CB8AC3E}">
        <p14:creationId xmlns:p14="http://schemas.microsoft.com/office/powerpoint/2010/main" val="51234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those who are not really a computer geek, let me say a few sentence on the Linux kernel. I refer to kernel of the OS, not the whole distribution</a:t>
            </a:r>
          </a:p>
          <a:p>
            <a:endParaRPr lang="en-US" dirty="0" smtClean="0"/>
          </a:p>
          <a:p>
            <a:endParaRPr lang="en-US" dirty="0" smtClean="0"/>
          </a:p>
          <a:p>
            <a:r>
              <a:rPr lang="en-US" sz="1200" b="1" kern="1200" dirty="0" smtClean="0">
                <a:solidFill>
                  <a:schemeClr val="tx1"/>
                </a:solidFill>
                <a:effectLst/>
                <a:latin typeface="+mn-lt"/>
                <a:ea typeface="+mn-ea"/>
                <a:cs typeface="+mn-cs"/>
              </a:rPr>
              <a:t>Just to make it clear, I here show</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18</a:t>
            </a:fld>
            <a:endParaRPr lang="en-US"/>
          </a:p>
        </p:txBody>
      </p:sp>
    </p:spTree>
    <p:extLst>
      <p:ext uri="{BB962C8B-B14F-4D97-AF65-F5344CB8AC3E}">
        <p14:creationId xmlns:p14="http://schemas.microsoft.com/office/powerpoint/2010/main" val="49764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before, the transcription regulatory network and the software call graph possess a preferred direction.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therefore again construct a hierarchical organization. </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19</a:t>
            </a:fld>
            <a:endParaRPr lang="en-US"/>
          </a:p>
        </p:txBody>
      </p:sp>
    </p:spTree>
    <p:extLst>
      <p:ext uri="{BB962C8B-B14F-4D97-AF65-F5344CB8AC3E}">
        <p14:creationId xmlns:p14="http://schemas.microsoft.com/office/powerpoint/2010/main" val="30780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idea of modules is not new to both system biologists and engineers. Essentially, a module corresponds to a certain function</a:t>
            </a:r>
          </a:p>
          <a:p>
            <a:r>
              <a:rPr lang="en-US" sz="1200" kern="1200" dirty="0" smtClean="0">
                <a:solidFill>
                  <a:schemeClr val="tx1"/>
                </a:solidFill>
                <a:effectLst/>
                <a:latin typeface="+mn-lt"/>
                <a:ea typeface="+mn-ea"/>
                <a:cs typeface="+mn-cs"/>
              </a:rPr>
              <a:t>A simple minded way </a:t>
            </a:r>
            <a:r>
              <a:rPr lang="en-US" sz="1200" b="1" kern="1200" dirty="0" smtClean="0">
                <a:solidFill>
                  <a:schemeClr val="tx1"/>
                </a:solidFill>
                <a:effectLst/>
                <a:latin typeface="+mn-lt"/>
                <a:ea typeface="+mn-ea"/>
                <a:cs typeface="+mn-cs"/>
              </a:rPr>
              <a:t>base merely on network topology</a:t>
            </a:r>
            <a:r>
              <a:rPr lang="en-US" dirty="0" smtClean="0">
                <a:effectLst/>
              </a:rPr>
              <a:t> </a:t>
            </a:r>
          </a:p>
          <a:p>
            <a:endParaRPr lang="en-US" dirty="0" smtClean="0">
              <a:effectLst/>
            </a:endParaRPr>
          </a:p>
          <a:p>
            <a:endParaRPr lang="en-US" dirty="0" smtClean="0">
              <a:effectLst/>
            </a:endParaRPr>
          </a:p>
          <a:p>
            <a:r>
              <a:rPr lang="en-US" sz="1200" kern="1200" dirty="0" smtClean="0">
                <a:solidFill>
                  <a:schemeClr val="tx1"/>
                </a:solidFill>
                <a:effectLst/>
                <a:latin typeface="+mn-lt"/>
                <a:ea typeface="+mn-ea"/>
                <a:cs typeface="+mn-cs"/>
              </a:rPr>
              <a:t>There are many ways to define module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20</a:t>
            </a:fld>
            <a:endParaRPr lang="en-US"/>
          </a:p>
        </p:txBody>
      </p:sp>
    </p:spTree>
    <p:extLst>
      <p:ext uri="{BB962C8B-B14F-4D97-AF65-F5344CB8AC3E}">
        <p14:creationId xmlns:p14="http://schemas.microsoft.com/office/powerpoint/2010/main" val="41823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Appropriate</a:t>
            </a:r>
            <a:r>
              <a:rPr lang="en-US" baseline="0" dirty="0" smtClean="0"/>
              <a:t> ground to nourish our understanding on the big picture of complex biological systems</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a:t>
            </a:fld>
            <a:endParaRPr lang="en-US"/>
          </a:p>
        </p:txBody>
      </p:sp>
    </p:spTree>
    <p:extLst>
      <p:ext uri="{BB962C8B-B14F-4D97-AF65-F5344CB8AC3E}">
        <p14:creationId xmlns:p14="http://schemas.microsoft.com/office/powerpoint/2010/main" val="405771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Reuse and Overlap between modules suggest a design principle. Tradeoff between reusability and robustness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comparison suggests that the reusability is not for free. The price is a constant update. When we want to use an existing component for a new function, the designer has to do some tweaking. Which is not likely to happen for nature. Cannot afford to pay for the price, natural systems are comparably more independent</a:t>
            </a: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C8E73C-5D9F-1B44-B1BF-23C8ABF6BE4D}" type="slidenum">
              <a:rPr lang="en-US" smtClean="0"/>
              <a:t>21</a:t>
            </a:fld>
            <a:endParaRPr lang="en-US"/>
          </a:p>
        </p:txBody>
      </p:sp>
    </p:spTree>
    <p:extLst>
      <p:ext uri="{BB962C8B-B14F-4D97-AF65-F5344CB8AC3E}">
        <p14:creationId xmlns:p14="http://schemas.microsoft.com/office/powerpoint/2010/main" val="768296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further relate the rate of evolution to network topology. </a:t>
            </a:r>
          </a:p>
          <a:p>
            <a:endParaRPr lang="en-US" dirty="0" smtClean="0"/>
          </a:p>
          <a:p>
            <a:endParaRPr lang="en-US" dirty="0" smtClean="0"/>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intuition is, being related to many others, it all sort of constraint and forbid a fast evolution.</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22</a:t>
            </a:fld>
            <a:endParaRPr lang="en-US"/>
          </a:p>
        </p:txBody>
      </p:sp>
    </p:spTree>
    <p:extLst>
      <p:ext uri="{BB962C8B-B14F-4D97-AF65-F5344CB8AC3E}">
        <p14:creationId xmlns:p14="http://schemas.microsoft.com/office/powerpoint/2010/main" val="768296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the case of Linux, the situation is exactly opposite. Degree is positively correlated with the rate of evolution. This is essentially how an intelligent designer works. Hubs, more useful, more central of the networks, require more </a:t>
            </a:r>
            <a:r>
              <a:rPr lang="en-US" sz="1200" b="1" kern="1200" dirty="0" smtClean="0">
                <a:solidFill>
                  <a:schemeClr val="tx1"/>
                </a:solidFill>
                <a:effectLst/>
                <a:latin typeface="+mn-lt"/>
                <a:ea typeface="+mn-ea"/>
                <a:cs typeface="+mn-cs"/>
              </a:rPr>
              <a:t>fine-tune.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situation is very similar to repair in high way systems. The bottleneck requires more upgrade and more construction. Probably, no one care about a road in the middle of nowhere.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23</a:t>
            </a:fld>
            <a:endParaRPr lang="en-US"/>
          </a:p>
        </p:txBody>
      </p:sp>
    </p:spTree>
    <p:extLst>
      <p:ext uri="{BB962C8B-B14F-4D97-AF65-F5344CB8AC3E}">
        <p14:creationId xmlns:p14="http://schemas.microsoft.com/office/powerpoint/2010/main" val="3269684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sz="1200" kern="1200" dirty="0" smtClean="0">
                <a:solidFill>
                  <a:schemeClr val="tx1"/>
                </a:solidFill>
                <a:effectLst/>
                <a:latin typeface="+mn-lt"/>
                <a:ea typeface="+mn-ea"/>
                <a:cs typeface="+mn-cs"/>
              </a:rPr>
              <a:t>Summary. We compared two adaptive systems in terms of their underlying network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Different complex adaptive systems may share the same set of driving force. In many cases, these driving forces conflict with each other. For example robustness, reusability. But because of the nature of two adaptions, one by random mutation and natural selection, the other by intelligent designer, they pick their optimal solution at different ends.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reusability still plays an important role in biology</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25</a:t>
            </a:fld>
            <a:endParaRPr lang="en-US"/>
          </a:p>
        </p:txBody>
      </p:sp>
    </p:spTree>
    <p:extLst>
      <p:ext uri="{BB962C8B-B14F-4D97-AF65-F5344CB8AC3E}">
        <p14:creationId xmlns:p14="http://schemas.microsoft.com/office/powerpoint/2010/main" val="2516447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p:txBody>
      </p:sp>
      <p:sp>
        <p:nvSpPr>
          <p:cNvPr id="4" name="Slide Number Placeholder 3"/>
          <p:cNvSpPr>
            <a:spLocks noGrp="1"/>
          </p:cNvSpPr>
          <p:nvPr>
            <p:ph type="sldNum" sz="quarter" idx="10"/>
          </p:nvPr>
        </p:nvSpPr>
        <p:spPr/>
        <p:txBody>
          <a:bodyPr/>
          <a:lstStyle/>
          <a:p>
            <a:fld id="{62C8E73C-5D9F-1B44-B1BF-23C8ABF6BE4D}" type="slidenum">
              <a:rPr lang="en-US" smtClean="0"/>
              <a:t>26</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the</a:t>
            </a:r>
            <a:r>
              <a:rPr lang="en-US" baseline="0" dirty="0" smtClean="0"/>
              <a:t> </a:t>
            </a:r>
            <a:r>
              <a:rPr lang="en-US" baseline="0" dirty="0" err="1" smtClean="0"/>
              <a:t>frac</a:t>
            </a:r>
            <a:r>
              <a:rPr lang="en-US" baseline="0" dirty="0" smtClean="0"/>
              <a:t>.. Not very well across…</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29</a:t>
            </a:fld>
            <a:endParaRPr lang="en-US"/>
          </a:p>
        </p:txBody>
      </p:sp>
    </p:spTree>
    <p:extLst>
      <p:ext uri="{BB962C8B-B14F-4D97-AF65-F5344CB8AC3E}">
        <p14:creationId xmlns:p14="http://schemas.microsoft.com/office/powerpoint/2010/main" val="768296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p>
            <a:fld id="{89744DBA-E596-254F-B09A-D94C1F8D9B42}" type="slidenum">
              <a:rPr lang="en-US"/>
              <a:pPr/>
              <a:t>31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ln/>
        </p:spPr>
      </p:sp>
      <p:sp>
        <p:nvSpPr>
          <p:cNvPr id="155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There are</a:t>
            </a:r>
            <a:r>
              <a:rPr lang="en-US" baseline="0" dirty="0" smtClean="0"/>
              <a:t> different kinds of molecular </a:t>
            </a:r>
            <a:r>
              <a:rPr lang="en-US" baseline="0" dirty="0" err="1" smtClean="0"/>
              <a:t>netwokrs</a:t>
            </a:r>
            <a:endParaRPr lang="en-US" baseline="0" dirty="0" smtClean="0"/>
          </a:p>
          <a:p>
            <a:endParaRPr lang="en-US" baseline="0" dirty="0" smtClean="0"/>
          </a:p>
          <a:p>
            <a:r>
              <a:rPr lang="en-US" baseline="0" dirty="0" smtClean="0"/>
              <a:t>Though we have different kinds of </a:t>
            </a:r>
            <a:r>
              <a:rPr lang="en-US" baseline="0" dirty="0" err="1" smtClean="0"/>
              <a:t>netwrok</a:t>
            </a:r>
            <a:r>
              <a:rPr lang="en-US" baseline="0" dirty="0" smtClean="0"/>
              <a:t>, in reality, they work together</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 big goal for many life sci. …presumably the most important organisms for all of us</a:t>
            </a:r>
          </a:p>
          <a:p>
            <a:pPr eaLnBrk="1" hangingPunct="1"/>
            <a:endParaRPr lang="en-US" dirty="0" smtClean="0"/>
          </a:p>
          <a:p>
            <a:pPr eaLnBrk="1" hangingPunct="1"/>
            <a:r>
              <a:rPr lang="en-US" dirty="0" smtClean="0"/>
              <a:t>Tier 1 and 2 have already finished, cover …</a:t>
            </a:r>
          </a:p>
          <a:p>
            <a:pPr eaLnBrk="1" hangingPunct="1"/>
            <a:endParaRPr lang="en-US" dirty="0" smtClean="0"/>
          </a:p>
          <a:p>
            <a:pPr eaLnBrk="1" hangingPunct="1"/>
            <a:r>
              <a:rPr lang="en-US" dirty="0" smtClean="0"/>
              <a:t>The next step is Tier 3</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5</a:t>
            </a:fld>
            <a:endParaRPr lang="en-US"/>
          </a:p>
        </p:txBody>
      </p:sp>
    </p:spTree>
    <p:extLst>
      <p:ext uri="{BB962C8B-B14F-4D97-AF65-F5344CB8AC3E}">
        <p14:creationId xmlns:p14="http://schemas.microsoft.com/office/powerpoint/2010/main" val="1653819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I said earlier, network is a good framework to decipher the big picture. With the amount of data, there’s a great opportunity to probe the complexity of human wiring diagram. In the past two years, I have been working on the integration of some of these data, in the direction of constructing the human wiring diagram. In a nutshell, </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pPr/>
              <a:t>6</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unravel the hairball</a:t>
            </a:r>
            <a:r>
              <a:rPr lang="en-US" baseline="0" dirty="0" smtClean="0"/>
              <a:t> and arrive at the design principles..</a:t>
            </a:r>
            <a:endParaRPr lang="en-US" dirty="0" smtClean="0"/>
          </a:p>
          <a:p>
            <a:endParaRPr lang="en-US" dirty="0" smtClean="0"/>
          </a:p>
          <a:p>
            <a:r>
              <a:rPr lang="en-US" dirty="0" smtClean="0"/>
              <a:t>There are several</a:t>
            </a:r>
            <a:r>
              <a:rPr lang="en-US" baseline="0" dirty="0" smtClean="0"/>
              <a:t> thought processes to think about</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Comparison is actually a very powerful tool. Imagine one day, we go to a new planet and found nothing but a fossil of an alien species. The fossil is essentially the network of this organism. We shall we do? First thing, is to compare with various species we know on Earth. I want to emphasize that comparison can be cross-disciplinary, using commonplace systems, at the beginning I said networks as framework of many complex systems. </a:t>
            </a:r>
            <a:endParaRPr lang="en-US" sz="11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baseline="0" dirty="0" smtClean="0"/>
          </a:p>
          <a:p>
            <a:r>
              <a:rPr lang="en-US" baseline="0" dirty="0" smtClean="0"/>
              <a:t>In the rest of my talk, I will show a couple of work on using these thought processes to decipher different kinds of bio. </a:t>
            </a:r>
            <a:r>
              <a:rPr lang="en-US" baseline="0" dirty="0" err="1" smtClean="0"/>
              <a:t>networkt</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7</a:t>
            </a:fld>
            <a:endParaRPr lang="en-US"/>
          </a:p>
        </p:txBody>
      </p:sp>
    </p:spTree>
    <p:extLst>
      <p:ext uri="{BB962C8B-B14F-4D97-AF65-F5344CB8AC3E}">
        <p14:creationId xmlns:p14="http://schemas.microsoft.com/office/powerpoint/2010/main" val="3844583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8</a:t>
            </a:fld>
            <a:endParaRPr lang="en-US"/>
          </a:p>
        </p:txBody>
      </p:sp>
    </p:spTree>
    <p:extLst>
      <p:ext uri="{BB962C8B-B14F-4D97-AF65-F5344CB8AC3E}">
        <p14:creationId xmlns:p14="http://schemas.microsoft.com/office/powerpoint/2010/main" val="140613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complex networks have a preferred direction.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9</a:t>
            </a:fld>
            <a:endParaRPr lang="en-US"/>
          </a:p>
        </p:txBody>
      </p:sp>
    </p:spTree>
    <p:extLst>
      <p:ext uri="{BB962C8B-B14F-4D97-AF65-F5344CB8AC3E}">
        <p14:creationId xmlns:p14="http://schemas.microsoft.com/office/powerpoint/2010/main" val="22627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existence of a preferred direction suggests a hierarchical organization, meaning we would classify nodes into levels, at the top, middle, and bottom.  However, there are different types of hierarchy. It is easier to think about from a management standpoint.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companies have a very </a:t>
            </a:r>
            <a:r>
              <a:rPr lang="en-US" sz="1200" b="1" kern="1200" dirty="0" smtClean="0">
                <a:solidFill>
                  <a:schemeClr val="tx1"/>
                </a:solidFill>
                <a:effectLst/>
                <a:latin typeface="+mn-lt"/>
                <a:ea typeface="+mn-ea"/>
                <a:cs typeface="+mn-cs"/>
              </a:rPr>
              <a:t>strict, ordered management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10</a:t>
            </a:fld>
            <a:endParaRPr lang="en-US"/>
          </a:p>
        </p:txBody>
      </p:sp>
    </p:spTree>
    <p:extLst>
      <p:ext uri="{BB962C8B-B14F-4D97-AF65-F5344CB8AC3E}">
        <p14:creationId xmlns:p14="http://schemas.microsoft.com/office/powerpoint/2010/main" val="241439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363347" y="6356350"/>
            <a:ext cx="2085975" cy="365125"/>
          </a:xfrm>
          <a:prstGeom prst="rect">
            <a:avLst/>
          </a:prstGeom>
        </p:spPr>
        <p:txBody>
          <a:bodyPr/>
          <a:lstStyle/>
          <a:p>
            <a:fld id="{A5BF94FD-AFA1-4F48-AF64-D6961B5DE41E}" type="datetime1">
              <a:rPr lang="en-US" smtClean="0"/>
              <a:t>4/25/12</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363347" y="6356350"/>
            <a:ext cx="2085975" cy="365125"/>
          </a:xfrm>
          <a:prstGeom prst="rect">
            <a:avLst/>
          </a:prstGeom>
        </p:spPr>
        <p:txBody>
          <a:bodyPr/>
          <a:lstStyle/>
          <a:p>
            <a:fld id="{B8D73987-0022-0344-88A8-C6433C6807AB}" type="datetime1">
              <a:rPr lang="en-US" smtClean="0"/>
              <a:t>4/25/12</a:t>
            </a:fld>
            <a:endParaRPr lang="en-US"/>
          </a:p>
        </p:txBody>
      </p:sp>
      <p:sp>
        <p:nvSpPr>
          <p:cNvPr id="4" name="Footer Placeholder 3"/>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a:xfrm>
            <a:off x="6363347" y="6356350"/>
            <a:ext cx="2085975" cy="365125"/>
          </a:xfrm>
          <a:prstGeom prst="rect">
            <a:avLst/>
          </a:prstGeom>
        </p:spPr>
        <p:txBody>
          <a:bodyPr/>
          <a:lstStyle/>
          <a:p>
            <a:fld id="{6983FF30-C8B3-F249-BB30-35ACA4D61FAB}" type="datetime1">
              <a:rPr lang="en-US" smtClean="0"/>
              <a:t>4/25/12</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a:xfrm>
            <a:off x="6363347" y="6356350"/>
            <a:ext cx="2085975" cy="365125"/>
          </a:xfrm>
          <a:prstGeom prst="rect">
            <a:avLst/>
          </a:prstGeom>
        </p:spPr>
        <p:txBody>
          <a:bodyPr/>
          <a:lstStyle/>
          <a:p>
            <a:fld id="{C65C77E7-C11C-6148-9A44-3892C919EB9F}" type="datetime1">
              <a:rPr lang="en-US" smtClean="0"/>
              <a:t>4/25/12</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a:xfrm>
            <a:off x="659165" y="6356350"/>
            <a:ext cx="2847975" cy="365125"/>
          </a:xfrm>
          <a:prstGeom prst="rect">
            <a:avLst/>
          </a:prstGeom>
        </p:spPr>
        <p:txBody>
          <a:bodyPr/>
          <a:lstStyle/>
          <a:p>
            <a:r>
              <a:rPr lang="en-US" smtClean="0"/>
              <a:t>Footer Text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ea typeface="ＭＳ Ｐゴシック" charset="0"/>
                <a:cs typeface="ＭＳ Ｐゴシック" charset="0"/>
              </a:defRPr>
            </a:lvl1pPr>
          </a:lstStyle>
          <a:p>
            <a:fld id="{249C175D-F919-484C-8F1F-EDCD71DFEB53}" type="slidenum">
              <a:rPr lang="en-US" smtClean="0"/>
              <a:pPr/>
              <a:t>‹#›</a:t>
            </a:fld>
            <a:endParaRPr lang="en-US"/>
          </a:p>
        </p:txBody>
      </p:sp>
    </p:spTree>
    <p:extLst>
      <p:ext uri="{BB962C8B-B14F-4D97-AF65-F5344CB8AC3E}">
        <p14:creationId xmlns:p14="http://schemas.microsoft.com/office/powerpoint/2010/main" val="221292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atin typeface="Arial" pitchFamily="-109" charset="0"/>
                <a:ea typeface="ＭＳ Ｐゴシック" pitchFamily="-109" charset="-128"/>
                <a:cs typeface="ＭＳ Ｐゴシック" pitchFamily="-109" charset="-128"/>
              </a:defRPr>
            </a:lvl1pPr>
          </a:lstStyle>
          <a:p>
            <a:fld id="{899FDFD2-5031-EB48-BDEB-6DA52EF6C727}" type="slidenum">
              <a:rPr lang="en-US"/>
              <a:pPr/>
              <a:t>‹#›</a:t>
            </a:fld>
            <a:endParaRPr lang="en-US"/>
          </a:p>
        </p:txBody>
      </p:sp>
    </p:spTree>
    <p:extLst>
      <p:ext uri="{BB962C8B-B14F-4D97-AF65-F5344CB8AC3E}">
        <p14:creationId xmlns:p14="http://schemas.microsoft.com/office/powerpoint/2010/main" val="30757041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1" r:id="rId4"/>
    <p:sldLayoutId id="2147483853" r:id="rId5"/>
    <p:sldLayoutId id="2147483856" r:id="rId6"/>
  </p:sldLayoutIdLst>
  <p:hf hdr="0" ftr="0" dt="0"/>
  <p:txStyles>
    <p:titleStyle>
      <a:lvl1pPr algn="ctr" defTabSz="914400" rtl="0" eaLnBrk="1" latinLnBrk="0" hangingPunct="1">
        <a:lnSpc>
          <a:spcPct val="100000"/>
        </a:lnSpc>
        <a:spcBef>
          <a:spcPct val="0"/>
        </a:spcBef>
        <a:buNone/>
        <a:defRPr sz="4000" kern="1200">
          <a:solidFill>
            <a:schemeClr val="tx2"/>
          </a:solidFill>
          <a:effectLst>
            <a:outerShdw blurRad="63500" dist="38100" dir="5400000" algn="t" rotWithShape="0">
              <a:prstClr val="black">
                <a:alpha val="25000"/>
              </a:prstClr>
            </a:outerShdw>
          </a:effectLst>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7.png"/><Relationship Id="rId5" Type="http://schemas.openxmlformats.org/officeDocument/2006/relationships/oleObject" Target="../embeddings/oleObject4.bin"/><Relationship Id="rId6" Type="http://schemas.openxmlformats.org/officeDocument/2006/relationships/image" Target="../media/image26.emf"/><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notesSlide" Target="../notesSlides/notesSlide1.xml"/><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oleObject" Target="../embeddings/oleObject1.bin"/><Relationship Id="rId7" Type="http://schemas.openxmlformats.org/officeDocument/2006/relationships/image" Target="../media/image2.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5.bin"/><Relationship Id="rId5" Type="http://schemas.openxmlformats.org/officeDocument/2006/relationships/image" Target="../media/image49.emf"/><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0.png"/><Relationship Id="rId6" Type="http://schemas.openxmlformats.org/officeDocument/2006/relationships/oleObject" Target="../embeddings/oleObject3.bin"/><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61.png"/><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0" Type="http://schemas.openxmlformats.org/officeDocument/2006/relationships/image" Target="../media/image72.jpeg"/><Relationship Id="rId21" Type="http://schemas.openxmlformats.org/officeDocument/2006/relationships/hyperlink" Target="http://en.wikipedia.org/wiki/Image:Mike_Leavitt.jpg" TargetMode="External"/><Relationship Id="rId22" Type="http://schemas.openxmlformats.org/officeDocument/2006/relationships/image" Target="../media/image73.jpeg"/><Relationship Id="rId23" Type="http://schemas.openxmlformats.org/officeDocument/2006/relationships/hyperlink" Target="http://en.wikipedia.org/wiki/Image:Hud-picp-2004-033104.jpg" TargetMode="External"/><Relationship Id="rId24" Type="http://schemas.openxmlformats.org/officeDocument/2006/relationships/image" Target="../media/image74.jpeg"/><Relationship Id="rId25" Type="http://schemas.openxmlformats.org/officeDocument/2006/relationships/hyperlink" Target="http://en.wikipedia.org/wiki/Image:Mary_Peters,_official_FHWA_photo.jpg" TargetMode="External"/><Relationship Id="rId26" Type="http://schemas.openxmlformats.org/officeDocument/2006/relationships/image" Target="../media/image75.jpeg"/><Relationship Id="rId27" Type="http://schemas.openxmlformats.org/officeDocument/2006/relationships/hyperlink" Target="http://en.wikipedia.org/wiki/Image:Samuel_Bodman.jpg" TargetMode="External"/><Relationship Id="rId28" Type="http://schemas.openxmlformats.org/officeDocument/2006/relationships/image" Target="../media/image76.jpeg"/><Relationship Id="rId29" Type="http://schemas.openxmlformats.org/officeDocument/2006/relationships/hyperlink" Target="http://en.wikipedia.org/wiki/Image:Margaret_Spellings,_official_ed_photo_2.jpg" TargetMode="External"/><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jpeg"/><Relationship Id="rId30" Type="http://schemas.openxmlformats.org/officeDocument/2006/relationships/image" Target="../media/image77.jpeg"/><Relationship Id="rId31" Type="http://schemas.openxmlformats.org/officeDocument/2006/relationships/hyperlink" Target="http://en.wikipedia.org/wiki/Image:JimNicholson.jpg" TargetMode="External"/><Relationship Id="rId32" Type="http://schemas.openxmlformats.org/officeDocument/2006/relationships/image" Target="../media/image78.jpeg"/><Relationship Id="rId9" Type="http://schemas.openxmlformats.org/officeDocument/2006/relationships/image" Target="../media/image66.jpeg"/><Relationship Id="rId6" Type="http://schemas.openxmlformats.org/officeDocument/2006/relationships/hyperlink" Target="http://en.wikipedia.org/wiki/Image:Henry_Paulson_official_Treasury_photo,_2006.jpg" TargetMode="External"/><Relationship Id="rId7" Type="http://schemas.openxmlformats.org/officeDocument/2006/relationships/image" Target="../media/image65.jpeg"/><Relationship Id="rId8" Type="http://schemas.openxmlformats.org/officeDocument/2006/relationships/hyperlink" Target="http://en.wikipedia.org/wiki/Image:Condoleezza_Rice.jpg" TargetMode="External"/><Relationship Id="rId33" Type="http://schemas.openxmlformats.org/officeDocument/2006/relationships/hyperlink" Target="http://en.wikipedia.org/wiki/Image:Michael_Chertoff,_official_DHS_photo_portrait,_2005.jpg" TargetMode="External"/><Relationship Id="rId34" Type="http://schemas.openxmlformats.org/officeDocument/2006/relationships/image" Target="../media/image79.jpeg"/><Relationship Id="rId35" Type="http://schemas.openxmlformats.org/officeDocument/2006/relationships/hyperlink" Target="http://en.wikipedia.org/wiki/Image:Seal_Of_The_President_Of_The_Unites_States_Of_America.svg" TargetMode="External"/><Relationship Id="rId36" Type="http://schemas.openxmlformats.org/officeDocument/2006/relationships/image" Target="../media/image80.png"/><Relationship Id="rId10" Type="http://schemas.openxmlformats.org/officeDocument/2006/relationships/image" Target="../media/image67.jpeg"/><Relationship Id="rId11" Type="http://schemas.openxmlformats.org/officeDocument/2006/relationships/hyperlink" Target="http://en.wikipedia.org/wiki/Image:Alberto_Gonzales_-_official_DoJ_photograph.jpg" TargetMode="External"/><Relationship Id="rId12" Type="http://schemas.openxmlformats.org/officeDocument/2006/relationships/image" Target="../media/image68.jpeg"/><Relationship Id="rId13" Type="http://schemas.openxmlformats.org/officeDocument/2006/relationships/hyperlink" Target="http://en.wikipedia.org/wiki/Image:Dirk_Kempthorne,_official_Interior_Dept_color_photo,_2006.jpg" TargetMode="External"/><Relationship Id="rId14" Type="http://schemas.openxmlformats.org/officeDocument/2006/relationships/image" Target="../media/image69.jpeg"/><Relationship Id="rId15" Type="http://schemas.openxmlformats.org/officeDocument/2006/relationships/hyperlink" Target="http://en.wikipedia.org/wiki/Image:Johanns-100.jpg" TargetMode="External"/><Relationship Id="rId16" Type="http://schemas.openxmlformats.org/officeDocument/2006/relationships/image" Target="../media/image70.jpeg"/><Relationship Id="rId17" Type="http://schemas.openxmlformats.org/officeDocument/2006/relationships/hyperlink" Target="http://en.wikipedia.org/wiki/Image:Carlos_Gutierrez.jpg" TargetMode="External"/><Relationship Id="rId18" Type="http://schemas.openxmlformats.org/officeDocument/2006/relationships/image" Target="../media/image71.jpeg"/><Relationship Id="rId19" Type="http://schemas.openxmlformats.org/officeDocument/2006/relationships/hyperlink" Target="http://en.wikipedia.org/wiki/Image:Elaine_Chao_large.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3.png"/><Relationship Id="rId5" Type="http://schemas.openxmlformats.org/officeDocument/2006/relationships/oleObject" Target="../embeddings/oleObject8.bin"/><Relationship Id="rId6" Type="http://schemas.openxmlformats.org/officeDocument/2006/relationships/image" Target="../media/image84.png"/><Relationship Id="rId7" Type="http://schemas.openxmlformats.org/officeDocument/2006/relationships/oleObject" Target="../embeddings/oleObject9.bin"/><Relationship Id="rId8" Type="http://schemas.openxmlformats.org/officeDocument/2006/relationships/image" Target="../media/image85.png"/><Relationship Id="rId9" Type="http://schemas.openxmlformats.org/officeDocument/2006/relationships/oleObject" Target="../embeddings/oleObject10.bin"/><Relationship Id="rId10" Type="http://schemas.openxmlformats.org/officeDocument/2006/relationships/image" Target="../media/image86.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633784"/>
          </a:xfrm>
        </p:spPr>
        <p:txBody>
          <a:bodyPr/>
          <a:lstStyle/>
          <a:p>
            <a:r>
              <a:rPr lang="en-US" sz="5400" dirty="0" smtClean="0">
                <a:latin typeface="Helvetica"/>
                <a:cs typeface="Helvetica"/>
              </a:rPr>
              <a:t>Biological Networks: construction, topology</a:t>
            </a:r>
            <a:r>
              <a:rPr lang="en-US" sz="5400" dirty="0">
                <a:latin typeface="Helvetica"/>
                <a:cs typeface="Helvetica"/>
              </a:rPr>
              <a:t> </a:t>
            </a:r>
            <a:r>
              <a:rPr lang="en-US" sz="5400" dirty="0" smtClean="0">
                <a:latin typeface="Helvetica"/>
                <a:cs typeface="Helvetica"/>
              </a:rPr>
              <a:t>and dynamics</a:t>
            </a:r>
            <a:endParaRPr lang="en-US" sz="5400" dirty="0">
              <a:latin typeface="Helvetica"/>
              <a:cs typeface="Helvetica"/>
            </a:endParaRPr>
          </a:p>
        </p:txBody>
      </p:sp>
      <p:sp>
        <p:nvSpPr>
          <p:cNvPr id="3" name="Subtitle 2"/>
          <p:cNvSpPr>
            <a:spLocks noGrp="1"/>
          </p:cNvSpPr>
          <p:nvPr>
            <p:ph type="subTitle" idx="1"/>
          </p:nvPr>
        </p:nvSpPr>
        <p:spPr>
          <a:xfrm>
            <a:off x="1371600" y="4650154"/>
            <a:ext cx="6400800" cy="1522046"/>
          </a:xfrm>
        </p:spPr>
        <p:txBody>
          <a:bodyPr>
            <a:normAutofit/>
          </a:bodyPr>
          <a:lstStyle/>
          <a:p>
            <a:r>
              <a:rPr lang="en-US" dirty="0" smtClean="0">
                <a:latin typeface="Arial"/>
                <a:cs typeface="Arial"/>
              </a:rPr>
              <a:t>Department of Molecular Biophysics and Biochemistry</a:t>
            </a:r>
          </a:p>
          <a:p>
            <a:r>
              <a:rPr lang="en-US" dirty="0" smtClean="0">
                <a:latin typeface="Arial"/>
                <a:cs typeface="Arial"/>
              </a:rPr>
              <a:t>Yale University</a:t>
            </a:r>
            <a:endParaRPr lang="en-US" dirty="0">
              <a:latin typeface="Arial"/>
              <a:cs typeface="Arial"/>
            </a:endParaRPr>
          </a:p>
        </p:txBody>
      </p:sp>
      <p:sp>
        <p:nvSpPr>
          <p:cNvPr id="4" name="TextBox 3"/>
          <p:cNvSpPr txBox="1"/>
          <p:nvPr/>
        </p:nvSpPr>
        <p:spPr>
          <a:xfrm>
            <a:off x="3434635" y="3634153"/>
            <a:ext cx="2367330" cy="800219"/>
          </a:xfrm>
          <a:prstGeom prst="rect">
            <a:avLst/>
          </a:prstGeom>
          <a:noFill/>
        </p:spPr>
        <p:txBody>
          <a:bodyPr wrap="none" rtlCol="0">
            <a:spAutoFit/>
          </a:bodyPr>
          <a:lstStyle/>
          <a:p>
            <a:r>
              <a:rPr lang="en-US" sz="2800" dirty="0">
                <a:latin typeface="Arial"/>
                <a:cs typeface="Arial"/>
              </a:rPr>
              <a:t>Koon-Kiu Yan</a:t>
            </a:r>
          </a:p>
          <a:p>
            <a:endParaRPr lang="en-US" dirty="0"/>
          </a:p>
        </p:txBody>
      </p:sp>
    </p:spTree>
    <p:extLst>
      <p:ext uri="{BB962C8B-B14F-4D97-AF65-F5344CB8AC3E}">
        <p14:creationId xmlns:p14="http://schemas.microsoft.com/office/powerpoint/2010/main" val="10208874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Collaboration among nodes in a hierarchical organization</a:t>
            </a:r>
            <a:r>
              <a:rPr lang="en-US" dirty="0"/>
              <a:t> </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10</a:t>
            </a:fld>
            <a:endParaRPr lang="en-US" dirty="0"/>
          </a:p>
        </p:txBody>
      </p:sp>
      <p:pic>
        <p:nvPicPr>
          <p:cNvPr id="9" name="Picture 14" descr="collaborative_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514" y="4521913"/>
            <a:ext cx="5596192" cy="17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a:xfrm>
            <a:off x="113861" y="5185879"/>
            <a:ext cx="2837793" cy="1251364"/>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80000"/>
              </a:lnSpc>
              <a:buFontTx/>
              <a:buNone/>
            </a:pPr>
            <a:r>
              <a:rPr lang="en-US" sz="1600" dirty="0" smtClean="0">
                <a:solidFill>
                  <a:schemeClr val="tx1"/>
                </a:solidFill>
                <a:latin typeface="Arial" charset="0"/>
                <a:ea typeface="ＭＳ Ｐゴシック" charset="0"/>
                <a:cs typeface="ＭＳ Ｐゴシック" charset="0"/>
              </a:rPr>
              <a:t>For each regulator: </a:t>
            </a:r>
          </a:p>
          <a:p>
            <a:pPr>
              <a:lnSpc>
                <a:spcPct val="80000"/>
              </a:lnSpc>
              <a:buFontTx/>
              <a:buNone/>
            </a:pPr>
            <a:endParaRPr lang="en-US" sz="1600" dirty="0" smtClean="0">
              <a:solidFill>
                <a:schemeClr val="tx1"/>
              </a:solidFill>
              <a:latin typeface="Arial" charset="0"/>
              <a:ea typeface="ＭＳ Ｐゴシック" charset="0"/>
              <a:cs typeface="ＭＳ Ｐゴシック" charset="0"/>
            </a:endParaRPr>
          </a:p>
          <a:p>
            <a:pPr>
              <a:lnSpc>
                <a:spcPct val="80000"/>
              </a:lnSpc>
              <a:buFontTx/>
              <a:buNone/>
            </a:pPr>
            <a:r>
              <a:rPr lang="en-US" sz="1600" dirty="0" smtClean="0">
                <a:solidFill>
                  <a:schemeClr val="tx1"/>
                </a:solidFill>
                <a:latin typeface="Arial" charset="0"/>
                <a:ea typeface="ＭＳ Ｐゴシック" charset="0"/>
                <a:cs typeface="ＭＳ Ｐゴシック" charset="0"/>
              </a:rPr>
              <a:t>Degree of Collaboration</a:t>
            </a:r>
          </a:p>
          <a:p>
            <a:pPr>
              <a:lnSpc>
                <a:spcPct val="80000"/>
              </a:lnSpc>
              <a:buFontTx/>
              <a:buNone/>
            </a:pPr>
            <a:endParaRPr lang="en-US" sz="2000" dirty="0">
              <a:latin typeface="Arial" charset="0"/>
              <a:ea typeface="ＭＳ Ｐゴシック" charset="0"/>
              <a:cs typeface="ＭＳ Ｐゴシック"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148948655"/>
              </p:ext>
            </p:extLst>
          </p:nvPr>
        </p:nvGraphicFramePr>
        <p:xfrm>
          <a:off x="1179216" y="5839341"/>
          <a:ext cx="1219200" cy="584200"/>
        </p:xfrm>
        <a:graphic>
          <a:graphicData uri="http://schemas.openxmlformats.org/presentationml/2006/ole">
            <mc:AlternateContent xmlns:mc="http://schemas.openxmlformats.org/markup-compatibility/2006">
              <mc:Choice xmlns:v="urn:schemas-microsoft-com:vml" Requires="v">
                <p:oleObj spid="_x0000_s207684" name="Equation" r:id="rId5" imgW="508000" imgH="241300" progId="Equation.3">
                  <p:embed/>
                </p:oleObj>
              </mc:Choice>
              <mc:Fallback>
                <p:oleObj name="Equation" r:id="rId5" imgW="508000" imgH="241300" progId="Equation.3">
                  <p:embed/>
                  <p:pic>
                    <p:nvPicPr>
                      <p:cNvPr id="0" name=""/>
                      <p:cNvPicPr>
                        <a:picLocks noChangeAspect="1" noChangeArrowheads="1"/>
                      </p:cNvPicPr>
                      <p:nvPr/>
                    </p:nvPicPr>
                    <p:blipFill>
                      <a:blip r:embed="rId6"/>
                      <a:srcRect/>
                      <a:stretch>
                        <a:fillRect/>
                      </a:stretch>
                    </p:blipFill>
                    <p:spPr bwMode="auto">
                      <a:xfrm>
                        <a:off x="1179216" y="5839341"/>
                        <a:ext cx="12192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10"/>
          <p:cNvSpPr txBox="1">
            <a:spLocks noChangeArrowheads="1"/>
          </p:cNvSpPr>
          <p:nvPr/>
        </p:nvSpPr>
        <p:spPr bwMode="auto">
          <a:xfrm>
            <a:off x="3177627" y="4348528"/>
            <a:ext cx="11841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dirty="0">
                <a:solidFill>
                  <a:srgbClr val="FF0000"/>
                </a:solidFill>
              </a:rPr>
              <a:t>Autonomous</a:t>
            </a:r>
          </a:p>
        </p:txBody>
      </p:sp>
      <p:sp>
        <p:nvSpPr>
          <p:cNvPr id="13" name="Text Box 11"/>
          <p:cNvSpPr txBox="1">
            <a:spLocks noChangeArrowheads="1"/>
          </p:cNvSpPr>
          <p:nvPr/>
        </p:nvSpPr>
        <p:spPr bwMode="auto">
          <a:xfrm>
            <a:off x="5849757" y="4357287"/>
            <a:ext cx="12220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dirty="0">
                <a:solidFill>
                  <a:srgbClr val="0000FF"/>
                </a:solidFill>
              </a:rPr>
              <a:t>Collaborative</a:t>
            </a:r>
          </a:p>
        </p:txBody>
      </p:sp>
      <p:sp>
        <p:nvSpPr>
          <p:cNvPr id="14" name="AutoShape 12"/>
          <p:cNvSpPr>
            <a:spLocks/>
          </p:cNvSpPr>
          <p:nvPr/>
        </p:nvSpPr>
        <p:spPr bwMode="auto">
          <a:xfrm rot="5400000">
            <a:off x="3749565" y="5590299"/>
            <a:ext cx="304800" cy="165538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Text Box 15"/>
          <p:cNvSpPr txBox="1">
            <a:spLocks noChangeArrowheads="1"/>
          </p:cNvSpPr>
          <p:nvPr/>
        </p:nvSpPr>
        <p:spPr bwMode="auto">
          <a:xfrm>
            <a:off x="3491162" y="6515740"/>
            <a:ext cx="976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FF0000"/>
                </a:solidFill>
              </a:rPr>
              <a:t>1/6=0.16</a:t>
            </a:r>
          </a:p>
        </p:txBody>
      </p:sp>
      <p:sp>
        <p:nvSpPr>
          <p:cNvPr id="16" name="AutoShape 16"/>
          <p:cNvSpPr>
            <a:spLocks/>
          </p:cNvSpPr>
          <p:nvPr/>
        </p:nvSpPr>
        <p:spPr bwMode="auto">
          <a:xfrm rot="5400000">
            <a:off x="6177428" y="5813617"/>
            <a:ext cx="228600" cy="1132545"/>
          </a:xfrm>
          <a:prstGeom prst="righ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Text Box 17"/>
          <p:cNvSpPr txBox="1">
            <a:spLocks noChangeArrowheads="1"/>
          </p:cNvSpPr>
          <p:nvPr/>
        </p:nvSpPr>
        <p:spPr bwMode="auto">
          <a:xfrm>
            <a:off x="6067922" y="6420621"/>
            <a:ext cx="6763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0000FF"/>
                </a:solidFill>
              </a:rPr>
              <a:t>4/4=1</a:t>
            </a:r>
          </a:p>
        </p:txBody>
      </p:sp>
      <p:pic>
        <p:nvPicPr>
          <p:cNvPr id="18" name="Picture 17"/>
          <p:cNvPicPr>
            <a:picLocks noChangeAspect="1"/>
          </p:cNvPicPr>
          <p:nvPr/>
        </p:nvPicPr>
        <p:blipFill>
          <a:blip r:embed="rId7"/>
          <a:stretch>
            <a:fillRect/>
          </a:stretch>
        </p:blipFill>
        <p:spPr>
          <a:xfrm>
            <a:off x="5566054" y="1675374"/>
            <a:ext cx="3011500" cy="1963611"/>
          </a:xfrm>
          <a:prstGeom prst="rect">
            <a:avLst/>
          </a:prstGeom>
        </p:spPr>
      </p:pic>
      <p:pic>
        <p:nvPicPr>
          <p:cNvPr id="19" name="Picture 18"/>
          <p:cNvPicPr>
            <a:picLocks noChangeAspect="1"/>
          </p:cNvPicPr>
          <p:nvPr/>
        </p:nvPicPr>
        <p:blipFill>
          <a:blip r:embed="rId8"/>
          <a:stretch>
            <a:fillRect/>
          </a:stretch>
        </p:blipFill>
        <p:spPr>
          <a:xfrm>
            <a:off x="391024" y="1601473"/>
            <a:ext cx="3100138" cy="2037512"/>
          </a:xfrm>
          <a:prstGeom prst="rect">
            <a:avLst/>
          </a:prstGeom>
        </p:spPr>
      </p:pic>
      <p:sp>
        <p:nvSpPr>
          <p:cNvPr id="23" name="Rectangle 22"/>
          <p:cNvSpPr/>
          <p:nvPr/>
        </p:nvSpPr>
        <p:spPr>
          <a:xfrm>
            <a:off x="6453623" y="3721319"/>
            <a:ext cx="2151926" cy="276999"/>
          </a:xfrm>
          <a:prstGeom prst="rect">
            <a:avLst/>
          </a:prstGeom>
        </p:spPr>
        <p:txBody>
          <a:bodyPr wrap="none">
            <a:spAutoFit/>
          </a:bodyPr>
          <a:lstStyle/>
          <a:p>
            <a:r>
              <a:rPr lang="en-US" sz="1200" dirty="0"/>
              <a:t>http://</a:t>
            </a:r>
            <a:r>
              <a:rPr lang="en-US" sz="1200" dirty="0" err="1"/>
              <a:t>www.bonkersworld.net</a:t>
            </a:r>
            <a:r>
              <a:rPr lang="en-US" sz="1200" dirty="0"/>
              <a:t>/</a:t>
            </a:r>
          </a:p>
        </p:txBody>
      </p:sp>
      <p:sp>
        <p:nvSpPr>
          <p:cNvPr id="4" name="Rectangle 3"/>
          <p:cNvSpPr/>
          <p:nvPr/>
        </p:nvSpPr>
        <p:spPr>
          <a:xfrm>
            <a:off x="225335" y="2877864"/>
            <a:ext cx="3410756" cy="14338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284922" y="3030264"/>
            <a:ext cx="3410756" cy="14338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9856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11</a:t>
            </a:fld>
            <a:endParaRPr lang="en-US"/>
          </a:p>
        </p:txBody>
      </p:sp>
      <p:grpSp>
        <p:nvGrpSpPr>
          <p:cNvPr id="5" name="Group 4"/>
          <p:cNvGrpSpPr/>
          <p:nvPr/>
        </p:nvGrpSpPr>
        <p:grpSpPr>
          <a:xfrm>
            <a:off x="648901" y="1713282"/>
            <a:ext cx="3251997" cy="4183992"/>
            <a:chOff x="403081" y="1832530"/>
            <a:chExt cx="3251997" cy="4183992"/>
          </a:xfrm>
        </p:grpSpPr>
        <p:pic>
          <p:nvPicPr>
            <p:cNvPr id="6" name="Picture 5"/>
            <p:cNvPicPr>
              <a:picLocks noChangeAspect="1"/>
            </p:cNvPicPr>
            <p:nvPr/>
          </p:nvPicPr>
          <p:blipFill>
            <a:blip r:embed="rId3"/>
            <a:stretch>
              <a:fillRect/>
            </a:stretch>
          </p:blipFill>
          <p:spPr>
            <a:xfrm>
              <a:off x="403081" y="1832530"/>
              <a:ext cx="3171467" cy="1905438"/>
            </a:xfrm>
            <a:prstGeom prst="rect">
              <a:avLst/>
            </a:prstGeom>
          </p:spPr>
        </p:pic>
        <p:pic>
          <p:nvPicPr>
            <p:cNvPr id="7" name="Picture 6"/>
            <p:cNvPicPr>
              <a:picLocks noChangeAspect="1"/>
            </p:cNvPicPr>
            <p:nvPr/>
          </p:nvPicPr>
          <p:blipFill>
            <a:blip r:embed="rId4"/>
            <a:stretch>
              <a:fillRect/>
            </a:stretch>
          </p:blipFill>
          <p:spPr>
            <a:xfrm>
              <a:off x="411840" y="3652354"/>
              <a:ext cx="3243238" cy="2364168"/>
            </a:xfrm>
            <a:prstGeom prst="rect">
              <a:avLst/>
            </a:prstGeom>
          </p:spPr>
        </p:pic>
      </p:grpSp>
      <p:sp>
        <p:nvSpPr>
          <p:cNvPr id="8" name="Title 1"/>
          <p:cNvSpPr>
            <a:spLocks noGrp="1"/>
          </p:cNvSpPr>
          <p:nvPr>
            <p:ph type="title"/>
          </p:nvPr>
        </p:nvSpPr>
        <p:spPr>
          <a:xfrm>
            <a:off x="1" y="0"/>
            <a:ext cx="9105252" cy="1296988"/>
          </a:xfrm>
        </p:spPr>
        <p:txBody>
          <a:bodyPr anchor="ctr"/>
          <a:lstStyle/>
          <a:p>
            <a:r>
              <a:rPr lang="en-US" sz="4000" dirty="0" smtClean="0"/>
              <a:t>Autonomous versus Collaborative</a:t>
            </a:r>
            <a:endParaRPr lang="en-US" sz="4000" dirty="0"/>
          </a:p>
        </p:txBody>
      </p:sp>
      <p:pic>
        <p:nvPicPr>
          <p:cNvPr id="9" name="Picture 8"/>
          <p:cNvPicPr>
            <a:picLocks noChangeAspect="1"/>
          </p:cNvPicPr>
          <p:nvPr/>
        </p:nvPicPr>
        <p:blipFill>
          <a:blip r:embed="rId5"/>
          <a:stretch>
            <a:fillRect/>
          </a:stretch>
        </p:blipFill>
        <p:spPr>
          <a:xfrm>
            <a:off x="4902052" y="3498420"/>
            <a:ext cx="3402661" cy="2327160"/>
          </a:xfrm>
          <a:prstGeom prst="rect">
            <a:avLst/>
          </a:prstGeom>
        </p:spPr>
      </p:pic>
      <p:sp>
        <p:nvSpPr>
          <p:cNvPr id="2" name="TextBox 1"/>
          <p:cNvSpPr txBox="1"/>
          <p:nvPr/>
        </p:nvSpPr>
        <p:spPr>
          <a:xfrm>
            <a:off x="5238426" y="2872799"/>
            <a:ext cx="3352638" cy="646331"/>
          </a:xfrm>
          <a:prstGeom prst="rect">
            <a:avLst/>
          </a:prstGeom>
          <a:noFill/>
        </p:spPr>
        <p:txBody>
          <a:bodyPr wrap="none" rtlCol="0">
            <a:spAutoFit/>
          </a:bodyPr>
          <a:lstStyle/>
          <a:p>
            <a:r>
              <a:rPr lang="en-US" b="1" dirty="0" smtClean="0">
                <a:latin typeface="Arial"/>
                <a:cs typeface="Arial"/>
              </a:rPr>
              <a:t>GO enrichment for two types</a:t>
            </a:r>
          </a:p>
          <a:p>
            <a:r>
              <a:rPr lang="en-US" b="1" dirty="0">
                <a:latin typeface="Arial"/>
                <a:cs typeface="Arial"/>
              </a:rPr>
              <a:t>o</a:t>
            </a:r>
            <a:r>
              <a:rPr lang="en-US" b="1" dirty="0" smtClean="0">
                <a:latin typeface="Arial"/>
                <a:cs typeface="Arial"/>
              </a:rPr>
              <a:t>f regulators </a:t>
            </a:r>
            <a:endParaRPr lang="en-US" b="1" dirty="0">
              <a:latin typeface="Arial"/>
              <a:cs typeface="Arial"/>
            </a:endParaRPr>
          </a:p>
        </p:txBody>
      </p:sp>
    </p:spTree>
    <p:extLst>
      <p:ext uri="{BB962C8B-B14F-4D97-AF65-F5344CB8AC3E}">
        <p14:creationId xmlns:p14="http://schemas.microsoft.com/office/powerpoint/2010/main" val="15312658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Higher species have more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collaborative nodes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12</a:t>
            </a:fld>
            <a:endParaRPr lang="en-US" dirty="0"/>
          </a:p>
        </p:txBody>
      </p:sp>
      <p:pic>
        <p:nvPicPr>
          <p:cNvPr id="3" name="Picture 2"/>
          <p:cNvPicPr>
            <a:picLocks noChangeAspect="1"/>
          </p:cNvPicPr>
          <p:nvPr/>
        </p:nvPicPr>
        <p:blipFill>
          <a:blip r:embed="rId3"/>
          <a:stretch>
            <a:fillRect/>
          </a:stretch>
        </p:blipFill>
        <p:spPr>
          <a:xfrm>
            <a:off x="851184" y="1416637"/>
            <a:ext cx="7045790" cy="5312402"/>
          </a:xfrm>
          <a:prstGeom prst="rect">
            <a:avLst/>
          </a:prstGeom>
        </p:spPr>
      </p:pic>
    </p:spTree>
    <p:extLst>
      <p:ext uri="{BB962C8B-B14F-4D97-AF65-F5344CB8AC3E}">
        <p14:creationId xmlns:p14="http://schemas.microsoft.com/office/powerpoint/2010/main" val="8754210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Collaborative </a:t>
            </a:r>
            <a:r>
              <a:rPr lang="en-US" dirty="0" smtClean="0">
                <a:latin typeface="Arial" charset="0"/>
                <a:ea typeface="ＭＳ Ｐゴシック" charset="0"/>
                <a:cs typeface="ＭＳ Ｐゴシック" charset="0"/>
              </a:rPr>
              <a:t>nature </a:t>
            </a:r>
            <a:r>
              <a:rPr lang="en-US" dirty="0">
                <a:latin typeface="Arial" charset="0"/>
                <a:ea typeface="ＭＳ Ｐゴシック" charset="0"/>
                <a:cs typeface="ＭＳ Ｐゴシック" charset="0"/>
              </a:rPr>
              <a:t>of </a:t>
            </a:r>
            <a:r>
              <a:rPr lang="en-US" dirty="0" smtClean="0">
                <a:latin typeface="Arial" charset="0"/>
                <a:ea typeface="ＭＳ Ｐゴシック" charset="0"/>
                <a:cs typeface="ＭＳ Ｐゴシック" charset="0"/>
              </a:rPr>
              <a:t>individual levels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13</a:t>
            </a:fld>
            <a:endParaRPr lang="en-US" dirty="0"/>
          </a:p>
        </p:txBody>
      </p:sp>
      <p:grpSp>
        <p:nvGrpSpPr>
          <p:cNvPr id="3" name="Group 2"/>
          <p:cNvGrpSpPr/>
          <p:nvPr/>
        </p:nvGrpSpPr>
        <p:grpSpPr>
          <a:xfrm>
            <a:off x="222856" y="1294291"/>
            <a:ext cx="5254293" cy="1884564"/>
            <a:chOff x="304800" y="1601551"/>
            <a:chExt cx="5254293" cy="1884564"/>
          </a:xfrm>
        </p:grpSpPr>
        <p:pic>
          <p:nvPicPr>
            <p:cNvPr id="32" name="Picture 4" descr="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84612"/>
              <a:ext cx="1958735" cy="94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a:xfrm>
              <a:off x="3215778" y="1601551"/>
              <a:ext cx="1941129" cy="1746065"/>
              <a:chOff x="3366755" y="1601551"/>
              <a:chExt cx="1941129" cy="1746065"/>
            </a:xfrm>
          </p:grpSpPr>
          <p:pic>
            <p:nvPicPr>
              <p:cNvPr id="34" name="Picture 5" descr="hierarc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755" y="1858469"/>
                <a:ext cx="1692511" cy="148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6"/>
              <p:cNvSpPr txBox="1">
                <a:spLocks noChangeArrowheads="1"/>
              </p:cNvSpPr>
              <p:nvPr/>
            </p:nvSpPr>
            <p:spPr bwMode="auto">
              <a:xfrm>
                <a:off x="3468919" y="1601551"/>
                <a:ext cx="1838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dirty="0" smtClean="0">
                    <a:latin typeface="Arial"/>
                    <a:cs typeface="Arial"/>
                  </a:rPr>
                  <a:t>Top</a:t>
                </a:r>
                <a:r>
                  <a:rPr lang="en-US" b="0" dirty="0" smtClean="0">
                    <a:latin typeface="Arial"/>
                    <a:cs typeface="Arial"/>
                  </a:rPr>
                  <a:t>: no </a:t>
                </a:r>
                <a:r>
                  <a:rPr lang="en-US" b="0" dirty="0">
                    <a:latin typeface="Arial"/>
                    <a:cs typeface="Arial"/>
                  </a:rPr>
                  <a:t>incoming edges</a:t>
                </a:r>
              </a:p>
            </p:txBody>
          </p:sp>
        </p:grpSp>
        <p:sp>
          <p:nvSpPr>
            <p:cNvPr id="36" name="Text Box 7"/>
            <p:cNvSpPr txBox="1">
              <a:spLocks noChangeArrowheads="1"/>
            </p:cNvSpPr>
            <p:nvPr/>
          </p:nvSpPr>
          <p:spPr bwMode="auto">
            <a:xfrm>
              <a:off x="2745910" y="2073697"/>
              <a:ext cx="2725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dirty="0" smtClean="0">
                  <a:latin typeface="Arial"/>
                  <a:cs typeface="Arial"/>
                </a:rPr>
                <a:t>Middle</a:t>
              </a:r>
              <a:r>
                <a:rPr lang="en-US" b="0" dirty="0" smtClean="0">
                  <a:latin typeface="Arial"/>
                  <a:cs typeface="Arial"/>
                </a:rPr>
                <a:t>: regulated </a:t>
              </a:r>
              <a:r>
                <a:rPr lang="en-US" b="0" dirty="0">
                  <a:latin typeface="Arial"/>
                  <a:cs typeface="Arial"/>
                </a:rPr>
                <a:t>by other regulators </a:t>
              </a:r>
            </a:p>
            <a:p>
              <a:pPr algn="ctr" eaLnBrk="1" hangingPunct="1"/>
              <a:r>
                <a:rPr lang="en-US" b="0" dirty="0">
                  <a:latin typeface="Arial"/>
                  <a:cs typeface="Arial"/>
                </a:rPr>
                <a:t>and regulate other genes</a:t>
              </a:r>
            </a:p>
          </p:txBody>
        </p:sp>
        <p:sp>
          <p:nvSpPr>
            <p:cNvPr id="37" name="Text Box 8"/>
            <p:cNvSpPr txBox="1">
              <a:spLocks noChangeArrowheads="1"/>
            </p:cNvSpPr>
            <p:nvPr/>
          </p:nvSpPr>
          <p:spPr bwMode="auto">
            <a:xfrm>
              <a:off x="2871455" y="3209116"/>
              <a:ext cx="2687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dirty="0" smtClean="0">
                  <a:latin typeface="Arial"/>
                  <a:cs typeface="Arial"/>
                </a:rPr>
                <a:t>Bottom</a:t>
              </a:r>
              <a:r>
                <a:rPr lang="en-US" b="0" dirty="0" smtClean="0">
                  <a:latin typeface="Arial"/>
                  <a:cs typeface="Arial"/>
                </a:rPr>
                <a:t>: only </a:t>
              </a:r>
              <a:r>
                <a:rPr lang="en-US" b="0" dirty="0">
                  <a:latin typeface="Arial"/>
                  <a:cs typeface="Arial"/>
                </a:rPr>
                <a:t>regulate other genes</a:t>
              </a:r>
            </a:p>
          </p:txBody>
        </p:sp>
        <p:sp>
          <p:nvSpPr>
            <p:cNvPr id="38" name="AutoShape 9"/>
            <p:cNvSpPr>
              <a:spLocks noChangeArrowheads="1"/>
            </p:cNvSpPr>
            <p:nvPr/>
          </p:nvSpPr>
          <p:spPr bwMode="auto">
            <a:xfrm>
              <a:off x="2234059" y="2504264"/>
              <a:ext cx="990600" cy="228600"/>
            </a:xfrm>
            <a:prstGeom prst="rightArrow">
              <a:avLst>
                <a:gd name="adj1" fmla="val 50000"/>
                <a:gd name="adj2" fmla="val 108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4" name="Table 3"/>
          <p:cNvGraphicFramePr>
            <a:graphicFrameLocks noGrp="1"/>
          </p:cNvGraphicFramePr>
          <p:nvPr>
            <p:extLst>
              <p:ext uri="{D42A27DB-BD31-4B8C-83A1-F6EECF244321}">
                <p14:modId xmlns:p14="http://schemas.microsoft.com/office/powerpoint/2010/main" val="2201929044"/>
              </p:ext>
            </p:extLst>
          </p:nvPr>
        </p:nvGraphicFramePr>
        <p:xfrm>
          <a:off x="472321" y="3437075"/>
          <a:ext cx="4916669" cy="3259608"/>
        </p:xfrm>
        <a:graphic>
          <a:graphicData uri="http://schemas.openxmlformats.org/drawingml/2006/table">
            <a:tbl>
              <a:tblPr firstRow="1" bandRow="1">
                <a:tableStyleId>{BC89EF96-8CEA-46FF-86C4-4CE0E7609802}</a:tableStyleId>
              </a:tblPr>
              <a:tblGrid>
                <a:gridCol w="1678312"/>
                <a:gridCol w="3238357"/>
              </a:tblGrid>
              <a:tr h="494862">
                <a:tc>
                  <a:txBody>
                    <a:bodyPr/>
                    <a:lstStyle/>
                    <a:p>
                      <a:pPr algn="ctr"/>
                      <a:r>
                        <a:rPr lang="en-US" dirty="0" smtClean="0">
                          <a:latin typeface="Arial"/>
                          <a:cs typeface="Arial"/>
                        </a:rPr>
                        <a:t>Species</a:t>
                      </a:r>
                      <a:endParaRPr lang="en-US" dirty="0">
                        <a:latin typeface="Arial"/>
                        <a:cs typeface="Arial"/>
                      </a:endParaRPr>
                    </a:p>
                  </a:txBody>
                  <a:tcPr/>
                </a:tc>
                <a:tc>
                  <a:txBody>
                    <a:bodyPr/>
                    <a:lstStyle/>
                    <a:p>
                      <a:pPr algn="ctr"/>
                      <a:r>
                        <a:rPr lang="en-US" dirty="0" smtClean="0">
                          <a:latin typeface="Arial"/>
                          <a:cs typeface="Arial"/>
                        </a:rPr>
                        <a:t>Networks</a:t>
                      </a:r>
                      <a:endParaRPr lang="en-US" dirty="0">
                        <a:latin typeface="Arial"/>
                        <a:cs typeface="Arial"/>
                      </a:endParaRPr>
                    </a:p>
                  </a:txBody>
                  <a:tcPr/>
                </a:tc>
              </a:tr>
              <a:tr h="494862">
                <a:tc>
                  <a:txBody>
                    <a:bodyPr/>
                    <a:lstStyle/>
                    <a:p>
                      <a:r>
                        <a:rPr lang="en-US" i="1" dirty="0" smtClean="0">
                          <a:latin typeface="Arial"/>
                          <a:cs typeface="Arial"/>
                        </a:rPr>
                        <a:t>E. coli</a:t>
                      </a:r>
                      <a:endParaRPr lang="en-US" i="1" dirty="0">
                        <a:latin typeface="Arial"/>
                        <a:cs typeface="Arial"/>
                      </a:endParaRPr>
                    </a:p>
                  </a:txBody>
                  <a:tcPr/>
                </a:tc>
                <a:tc>
                  <a:txBody>
                    <a:bodyPr/>
                    <a:lstStyle/>
                    <a:p>
                      <a:r>
                        <a:rPr lang="en-US" dirty="0" smtClean="0">
                          <a:latin typeface="Arial"/>
                          <a:cs typeface="Arial"/>
                        </a:rPr>
                        <a:t>Transcriptional</a:t>
                      </a:r>
                      <a:r>
                        <a:rPr lang="en-US" baseline="0" dirty="0" smtClean="0">
                          <a:latin typeface="Arial"/>
                          <a:cs typeface="Arial"/>
                        </a:rPr>
                        <a:t> regulatory</a:t>
                      </a:r>
                      <a:endParaRPr lang="en-US" dirty="0">
                        <a:latin typeface="Arial"/>
                        <a:cs typeface="Arial"/>
                      </a:endParaRPr>
                    </a:p>
                  </a:txBody>
                  <a:tcPr/>
                </a:tc>
              </a:tr>
              <a:tr h="494862">
                <a:tc>
                  <a:txBody>
                    <a:bodyPr/>
                    <a:lstStyle/>
                    <a:p>
                      <a:r>
                        <a:rPr lang="en-US" i="1" dirty="0" smtClean="0">
                          <a:latin typeface="Arial"/>
                          <a:cs typeface="Arial"/>
                        </a:rPr>
                        <a:t>S. </a:t>
                      </a:r>
                      <a:r>
                        <a:rPr lang="en-US" i="1" dirty="0" err="1" smtClean="0">
                          <a:latin typeface="Arial"/>
                          <a:cs typeface="Arial"/>
                        </a:rPr>
                        <a:t>cerevisiae</a:t>
                      </a:r>
                      <a:r>
                        <a:rPr lang="en-US" i="1" dirty="0" smtClean="0">
                          <a:latin typeface="Arial"/>
                          <a:cs typeface="Arial"/>
                        </a:rPr>
                        <a:t> </a:t>
                      </a:r>
                      <a:endParaRPr lang="en-US" i="1" dirty="0">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Transcriptional</a:t>
                      </a:r>
                      <a:r>
                        <a:rPr lang="en-US" baseline="0" dirty="0" smtClean="0">
                          <a:latin typeface="Arial"/>
                          <a:cs typeface="Arial"/>
                        </a:rPr>
                        <a:t> regulatory</a:t>
                      </a:r>
                      <a:endParaRPr lang="en-US" dirty="0" smtClean="0">
                        <a:latin typeface="Arial"/>
                        <a:cs typeface="Arial"/>
                      </a:endParaRPr>
                    </a:p>
                    <a:p>
                      <a:r>
                        <a:rPr lang="en-US" dirty="0" smtClean="0">
                          <a:latin typeface="Arial"/>
                          <a:cs typeface="Arial"/>
                        </a:rPr>
                        <a:t>Phosphorylation</a:t>
                      </a:r>
                      <a:endParaRPr lang="en-US" dirty="0">
                        <a:latin typeface="Arial"/>
                        <a:cs typeface="Arial"/>
                      </a:endParaRPr>
                    </a:p>
                  </a:txBody>
                  <a:tcPr/>
                </a:tc>
              </a:tr>
              <a:tr h="494862">
                <a:tc>
                  <a:txBody>
                    <a:bodyPr/>
                    <a:lstStyle/>
                    <a:p>
                      <a:r>
                        <a:rPr lang="en-US" i="1" dirty="0" smtClean="0">
                          <a:latin typeface="Arial"/>
                          <a:cs typeface="Arial"/>
                        </a:rPr>
                        <a:t>H. </a:t>
                      </a:r>
                      <a:r>
                        <a:rPr lang="en-US" i="1" dirty="0" err="1" smtClean="0">
                          <a:latin typeface="Arial"/>
                          <a:cs typeface="Arial"/>
                        </a:rPr>
                        <a:t>sapien</a:t>
                      </a:r>
                      <a:endParaRPr lang="en-US" i="1" dirty="0">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Transcriptional</a:t>
                      </a:r>
                      <a:r>
                        <a:rPr lang="en-US" baseline="0" dirty="0" smtClean="0">
                          <a:latin typeface="Arial"/>
                          <a:cs typeface="Arial"/>
                        </a:rPr>
                        <a:t> regulatory</a:t>
                      </a:r>
                      <a:endParaRPr lang="en-US" dirty="0" smtClean="0">
                        <a:latin typeface="Arial"/>
                        <a:cs typeface="Arial"/>
                      </a:endParaRPr>
                    </a:p>
                    <a:p>
                      <a:r>
                        <a:rPr lang="en-US" dirty="0" smtClean="0">
                          <a:latin typeface="Arial"/>
                          <a:cs typeface="Arial"/>
                        </a:rPr>
                        <a:t>Protein modification</a:t>
                      </a:r>
                      <a:endParaRPr lang="en-US" dirty="0">
                        <a:latin typeface="Arial"/>
                        <a:cs typeface="Arial"/>
                      </a:endParaRPr>
                    </a:p>
                  </a:txBody>
                  <a:tcPr/>
                </a:tc>
              </a:tr>
              <a:tr h="494862">
                <a:tc>
                  <a:txBody>
                    <a:bodyPr/>
                    <a:lstStyle/>
                    <a:p>
                      <a:r>
                        <a:rPr lang="en-US" i="1" dirty="0" err="1" smtClean="0">
                          <a:latin typeface="Arial"/>
                          <a:cs typeface="Arial"/>
                        </a:rPr>
                        <a:t>Mus</a:t>
                      </a:r>
                      <a:r>
                        <a:rPr lang="en-US" i="1" dirty="0" smtClean="0">
                          <a:latin typeface="Arial"/>
                          <a:cs typeface="Arial"/>
                        </a:rPr>
                        <a:t> </a:t>
                      </a:r>
                      <a:r>
                        <a:rPr lang="en-US" i="1" dirty="0" err="1" smtClean="0">
                          <a:latin typeface="Arial"/>
                          <a:cs typeface="Arial"/>
                        </a:rPr>
                        <a:t>musculus</a:t>
                      </a:r>
                      <a:endParaRPr lang="en-US" i="1" dirty="0">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Transcriptional</a:t>
                      </a:r>
                      <a:r>
                        <a:rPr lang="en-US" baseline="0" dirty="0" smtClean="0">
                          <a:latin typeface="Arial"/>
                          <a:cs typeface="Arial"/>
                        </a:rPr>
                        <a:t> regulatory</a:t>
                      </a:r>
                      <a:endParaRPr lang="en-US" dirty="0" smtClean="0">
                        <a:latin typeface="Arial"/>
                        <a:cs typeface="Arial"/>
                      </a:endParaRPr>
                    </a:p>
                  </a:txBody>
                  <a:tcPr/>
                </a:tc>
              </a:tr>
              <a:tr h="494862">
                <a:tc>
                  <a:txBody>
                    <a:bodyPr/>
                    <a:lstStyle/>
                    <a:p>
                      <a:r>
                        <a:rPr lang="en-US" i="1" dirty="0" err="1" smtClean="0">
                          <a:latin typeface="Arial"/>
                          <a:cs typeface="Arial"/>
                        </a:rPr>
                        <a:t>Rattus</a:t>
                      </a:r>
                      <a:r>
                        <a:rPr lang="en-US" i="1" dirty="0" smtClean="0">
                          <a:latin typeface="Arial"/>
                          <a:cs typeface="Arial"/>
                        </a:rPr>
                        <a:t> </a:t>
                      </a:r>
                      <a:r>
                        <a:rPr lang="en-US" i="1" dirty="0" err="1" smtClean="0">
                          <a:latin typeface="Arial"/>
                          <a:cs typeface="Arial"/>
                        </a:rPr>
                        <a:t>rattus</a:t>
                      </a:r>
                      <a:endParaRPr lang="en-US" i="1" dirty="0">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Transcriptional</a:t>
                      </a:r>
                      <a:r>
                        <a:rPr lang="en-US" baseline="0" dirty="0" smtClean="0">
                          <a:latin typeface="Arial"/>
                          <a:cs typeface="Arial"/>
                        </a:rPr>
                        <a:t> regulatory</a:t>
                      </a:r>
                      <a:endParaRPr lang="en-US" dirty="0" smtClean="0">
                        <a:latin typeface="Arial"/>
                        <a:cs typeface="Arial"/>
                      </a:endParaRPr>
                    </a:p>
                  </a:txBody>
                  <a:tcPr/>
                </a:tc>
              </a:tr>
            </a:tbl>
          </a:graphicData>
        </a:graphic>
      </p:graphicFrame>
      <p:sp>
        <p:nvSpPr>
          <p:cNvPr id="11" name="Slide Number Placeholder 7"/>
          <p:cNvSpPr>
            <a:spLocks noGrp="1"/>
          </p:cNvSpPr>
          <p:nvPr>
            <p:ph type="sldNum" sz="quarter" idx="12"/>
          </p:nvPr>
        </p:nvSpPr>
        <p:spPr>
          <a:xfrm>
            <a:off x="5192951" y="1551209"/>
            <a:ext cx="635035" cy="476250"/>
          </a:xfrm>
          <a:solidFill>
            <a:schemeClr val="bg1"/>
          </a:solidFill>
          <a:ln/>
          <a:extLst/>
        </p:spPr>
        <p:txBody>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fld id="{2DDEB7D0-6478-D94F-86F4-327E4AE54B5F}" type="slidenum">
              <a:rPr lang="en-US">
                <a:solidFill>
                  <a:schemeClr val="bg1"/>
                </a:solidFill>
              </a:rPr>
              <a:pPr/>
              <a:t>13</a:t>
            </a:fld>
            <a:endParaRPr lang="en-US">
              <a:solidFill>
                <a:schemeClr val="bg1"/>
              </a:solidFill>
            </a:endParaRPr>
          </a:p>
        </p:txBody>
      </p:sp>
      <p:grpSp>
        <p:nvGrpSpPr>
          <p:cNvPr id="7" name="Group 6"/>
          <p:cNvGrpSpPr/>
          <p:nvPr/>
        </p:nvGrpSpPr>
        <p:grpSpPr>
          <a:xfrm>
            <a:off x="5677415" y="1725323"/>
            <a:ext cx="2933851" cy="4383231"/>
            <a:chOff x="5534013" y="1551209"/>
            <a:chExt cx="2933851" cy="4383231"/>
          </a:xfrm>
        </p:grpSpPr>
        <p:pic>
          <p:nvPicPr>
            <p:cNvPr id="5" name="Picture 4"/>
            <p:cNvPicPr>
              <a:picLocks noChangeAspect="1"/>
            </p:cNvPicPr>
            <p:nvPr/>
          </p:nvPicPr>
          <p:blipFill>
            <a:blip r:embed="rId5"/>
            <a:stretch>
              <a:fillRect/>
            </a:stretch>
          </p:blipFill>
          <p:spPr>
            <a:xfrm>
              <a:off x="5534013" y="1551209"/>
              <a:ext cx="2933851" cy="4133747"/>
            </a:xfrm>
            <a:prstGeom prst="rect">
              <a:avLst/>
            </a:prstGeom>
          </p:spPr>
        </p:pic>
        <p:sp>
          <p:nvSpPr>
            <p:cNvPr id="6" name="TextBox 5"/>
            <p:cNvSpPr txBox="1"/>
            <p:nvPr/>
          </p:nvSpPr>
          <p:spPr>
            <a:xfrm>
              <a:off x="6176238" y="5595886"/>
              <a:ext cx="515486" cy="338554"/>
            </a:xfrm>
            <a:prstGeom prst="rect">
              <a:avLst/>
            </a:prstGeom>
            <a:noFill/>
          </p:spPr>
          <p:txBody>
            <a:bodyPr wrap="none" rtlCol="0">
              <a:spAutoFit/>
            </a:bodyPr>
            <a:lstStyle/>
            <a:p>
              <a:r>
                <a:rPr lang="en-US" sz="1600" dirty="0" smtClean="0">
                  <a:latin typeface="Arial"/>
                  <a:cs typeface="Arial"/>
                </a:rPr>
                <a:t>Top</a:t>
              </a:r>
              <a:endParaRPr lang="en-US" sz="1600" dirty="0">
                <a:latin typeface="Arial"/>
                <a:cs typeface="Arial"/>
              </a:endParaRPr>
            </a:p>
          </p:txBody>
        </p:sp>
        <p:sp>
          <p:nvSpPr>
            <p:cNvPr id="40" name="TextBox 39"/>
            <p:cNvSpPr txBox="1"/>
            <p:nvPr/>
          </p:nvSpPr>
          <p:spPr>
            <a:xfrm>
              <a:off x="6585176" y="5585644"/>
              <a:ext cx="789098" cy="338554"/>
            </a:xfrm>
            <a:prstGeom prst="rect">
              <a:avLst/>
            </a:prstGeom>
            <a:noFill/>
          </p:spPr>
          <p:txBody>
            <a:bodyPr wrap="none" rtlCol="0">
              <a:spAutoFit/>
            </a:bodyPr>
            <a:lstStyle/>
            <a:p>
              <a:r>
                <a:rPr lang="en-US" sz="1600" dirty="0" smtClean="0">
                  <a:latin typeface="Arial"/>
                  <a:cs typeface="Arial"/>
                </a:rPr>
                <a:t>Middle</a:t>
              </a:r>
              <a:endParaRPr lang="en-US" sz="1600" dirty="0">
                <a:latin typeface="Arial"/>
                <a:cs typeface="Arial"/>
              </a:endParaRPr>
            </a:p>
          </p:txBody>
        </p:sp>
        <p:sp>
          <p:nvSpPr>
            <p:cNvPr id="41" name="TextBox 40"/>
            <p:cNvSpPr txBox="1"/>
            <p:nvPr/>
          </p:nvSpPr>
          <p:spPr>
            <a:xfrm>
              <a:off x="7218997" y="5584414"/>
              <a:ext cx="834684" cy="338554"/>
            </a:xfrm>
            <a:prstGeom prst="rect">
              <a:avLst/>
            </a:prstGeom>
            <a:noFill/>
          </p:spPr>
          <p:txBody>
            <a:bodyPr wrap="none" rtlCol="0">
              <a:spAutoFit/>
            </a:bodyPr>
            <a:lstStyle/>
            <a:p>
              <a:r>
                <a:rPr lang="en-US" sz="1600" dirty="0" smtClean="0">
                  <a:latin typeface="Arial"/>
                  <a:cs typeface="Arial"/>
                </a:rPr>
                <a:t>Bottom</a:t>
              </a:r>
              <a:endParaRPr lang="en-US" sz="1600" dirty="0">
                <a:latin typeface="Arial"/>
                <a:cs typeface="Arial"/>
              </a:endParaRPr>
            </a:p>
          </p:txBody>
        </p:sp>
      </p:grpSp>
      <p:sp>
        <p:nvSpPr>
          <p:cNvPr id="45" name="TextBox 44"/>
          <p:cNvSpPr txBox="1"/>
          <p:nvPr/>
        </p:nvSpPr>
        <p:spPr>
          <a:xfrm>
            <a:off x="5705071" y="1735713"/>
            <a:ext cx="338305"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103411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Collaborative </a:t>
            </a:r>
            <a:r>
              <a:rPr lang="en-US" dirty="0" smtClean="0">
                <a:latin typeface="Arial" charset="0"/>
                <a:ea typeface="ＭＳ Ｐゴシック" charset="0"/>
                <a:cs typeface="ＭＳ Ｐゴシック" charset="0"/>
              </a:rPr>
              <a:t>nature </a:t>
            </a:r>
            <a:r>
              <a:rPr lang="en-US" dirty="0">
                <a:latin typeface="Arial" charset="0"/>
                <a:ea typeface="ＭＳ Ｐゴシック" charset="0"/>
                <a:cs typeface="ＭＳ Ｐゴシック" charset="0"/>
              </a:rPr>
              <a:t>between </a:t>
            </a:r>
            <a:r>
              <a:rPr lang="en-US" dirty="0" smtClean="0">
                <a:latin typeface="Arial" charset="0"/>
                <a:ea typeface="ＭＳ Ｐゴシック" charset="0"/>
                <a:cs typeface="ＭＳ Ｐゴシック" charset="0"/>
              </a:rPr>
              <a:t>levels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14</a:t>
            </a:fld>
            <a:endParaRPr lang="en-US" dirty="0"/>
          </a:p>
        </p:txBody>
      </p:sp>
      <p:grpSp>
        <p:nvGrpSpPr>
          <p:cNvPr id="49" name="Group 48"/>
          <p:cNvGrpSpPr/>
          <p:nvPr/>
        </p:nvGrpSpPr>
        <p:grpSpPr>
          <a:xfrm>
            <a:off x="521668" y="1233927"/>
            <a:ext cx="3111049" cy="1441434"/>
            <a:chOff x="529739" y="1172633"/>
            <a:chExt cx="3111049" cy="1441434"/>
          </a:xfrm>
        </p:grpSpPr>
        <p:pic>
          <p:nvPicPr>
            <p:cNvPr id="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88" y="1582192"/>
              <a:ext cx="3048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529739" y="1172633"/>
              <a:ext cx="2968744" cy="369332"/>
            </a:xfrm>
            <a:prstGeom prst="rect">
              <a:avLst/>
            </a:prstGeom>
          </p:spPr>
          <p:txBody>
            <a:bodyPr wrap="none">
              <a:spAutoFit/>
            </a:bodyPr>
            <a:lstStyle/>
            <a:p>
              <a:r>
                <a:rPr lang="en-US" dirty="0">
                  <a:latin typeface="Arial" charset="0"/>
                  <a:ea typeface="ＭＳ Ｐゴシック" charset="0"/>
                  <a:cs typeface="ＭＳ Ｐゴシック" charset="0"/>
                </a:rPr>
                <a:t>Co-regulation (Partnership) </a:t>
              </a:r>
              <a:endParaRPr lang="en-US" dirty="0"/>
            </a:p>
          </p:txBody>
        </p:sp>
      </p:grpSp>
      <p:pic>
        <p:nvPicPr>
          <p:cNvPr id="52" name="Picture 51"/>
          <p:cNvPicPr>
            <a:picLocks noChangeAspect="1"/>
          </p:cNvPicPr>
          <p:nvPr/>
        </p:nvPicPr>
        <p:blipFill>
          <a:blip r:embed="rId4"/>
          <a:stretch>
            <a:fillRect/>
          </a:stretch>
        </p:blipFill>
        <p:spPr>
          <a:xfrm>
            <a:off x="313467" y="2950739"/>
            <a:ext cx="3476050" cy="708842"/>
          </a:xfrm>
          <a:prstGeom prst="rect">
            <a:avLst/>
          </a:prstGeom>
        </p:spPr>
      </p:pic>
      <p:sp>
        <p:nvSpPr>
          <p:cNvPr id="53" name="Down Arrow 52"/>
          <p:cNvSpPr/>
          <p:nvPr/>
        </p:nvSpPr>
        <p:spPr>
          <a:xfrm>
            <a:off x="1143114" y="3829586"/>
            <a:ext cx="198146" cy="8480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p:cNvGrpSpPr/>
          <p:nvPr/>
        </p:nvGrpSpPr>
        <p:grpSpPr>
          <a:xfrm>
            <a:off x="748434" y="4727670"/>
            <a:ext cx="1036863" cy="1209598"/>
            <a:chOff x="713139" y="4634783"/>
            <a:chExt cx="1036863" cy="1209598"/>
          </a:xfrm>
        </p:grpSpPr>
        <p:pic>
          <p:nvPicPr>
            <p:cNvPr id="55" name="Picture 54"/>
            <p:cNvPicPr>
              <a:picLocks noChangeAspect="1"/>
            </p:cNvPicPr>
            <p:nvPr/>
          </p:nvPicPr>
          <p:blipFill>
            <a:blip r:embed="rId5"/>
            <a:stretch>
              <a:fillRect/>
            </a:stretch>
          </p:blipFill>
          <p:spPr>
            <a:xfrm>
              <a:off x="722147" y="4663281"/>
              <a:ext cx="971550" cy="1181100"/>
            </a:xfrm>
            <a:prstGeom prst="rect">
              <a:avLst/>
            </a:prstGeom>
          </p:spPr>
        </p:pic>
        <p:sp>
          <p:nvSpPr>
            <p:cNvPr id="56" name="TextBox 55"/>
            <p:cNvSpPr txBox="1"/>
            <p:nvPr/>
          </p:nvSpPr>
          <p:spPr>
            <a:xfrm>
              <a:off x="1565336" y="4658042"/>
              <a:ext cx="184666" cy="369332"/>
            </a:xfrm>
            <a:prstGeom prst="rect">
              <a:avLst/>
            </a:prstGeom>
            <a:solidFill>
              <a:schemeClr val="bg1"/>
            </a:solidFill>
          </p:spPr>
          <p:txBody>
            <a:bodyPr wrap="none" rtlCol="0">
              <a:spAutoFit/>
            </a:bodyPr>
            <a:lstStyle/>
            <a:p>
              <a:endParaRPr lang="en-US" dirty="0"/>
            </a:p>
          </p:txBody>
        </p:sp>
        <p:sp>
          <p:nvSpPr>
            <p:cNvPr id="57" name="TextBox 56"/>
            <p:cNvSpPr txBox="1"/>
            <p:nvPr/>
          </p:nvSpPr>
          <p:spPr>
            <a:xfrm>
              <a:off x="713139" y="4634783"/>
              <a:ext cx="466731" cy="369332"/>
            </a:xfrm>
            <a:prstGeom prst="rect">
              <a:avLst/>
            </a:prstGeom>
            <a:solidFill>
              <a:schemeClr val="bg1"/>
            </a:solidFill>
          </p:spPr>
          <p:txBody>
            <a:bodyPr wrap="square" rtlCol="0">
              <a:spAutoFit/>
            </a:bodyPr>
            <a:lstStyle/>
            <a:p>
              <a:endParaRPr lang="en-US" dirty="0"/>
            </a:p>
          </p:txBody>
        </p:sp>
      </p:grpSp>
      <p:grpSp>
        <p:nvGrpSpPr>
          <p:cNvPr id="58" name="Group 57"/>
          <p:cNvGrpSpPr/>
          <p:nvPr/>
        </p:nvGrpSpPr>
        <p:grpSpPr>
          <a:xfrm>
            <a:off x="2575171" y="4608035"/>
            <a:ext cx="1100912" cy="1405159"/>
            <a:chOff x="2539876" y="4515148"/>
            <a:chExt cx="1100912" cy="1405159"/>
          </a:xfrm>
        </p:grpSpPr>
        <p:pic>
          <p:nvPicPr>
            <p:cNvPr id="59" name="Picture 58"/>
            <p:cNvPicPr>
              <a:picLocks noChangeAspect="1"/>
            </p:cNvPicPr>
            <p:nvPr/>
          </p:nvPicPr>
          <p:blipFill>
            <a:blip r:embed="rId6"/>
            <a:stretch>
              <a:fillRect/>
            </a:stretch>
          </p:blipFill>
          <p:spPr>
            <a:xfrm>
              <a:off x="2660952" y="4663281"/>
              <a:ext cx="979836" cy="1257026"/>
            </a:xfrm>
            <a:prstGeom prst="rect">
              <a:avLst/>
            </a:prstGeom>
          </p:spPr>
        </p:pic>
        <p:sp>
          <p:nvSpPr>
            <p:cNvPr id="60" name="TextBox 59"/>
            <p:cNvSpPr txBox="1"/>
            <p:nvPr/>
          </p:nvSpPr>
          <p:spPr>
            <a:xfrm>
              <a:off x="2539876" y="4515148"/>
              <a:ext cx="638765" cy="369332"/>
            </a:xfrm>
            <a:prstGeom prst="rect">
              <a:avLst/>
            </a:prstGeom>
            <a:solidFill>
              <a:schemeClr val="bg1"/>
            </a:solidFill>
          </p:spPr>
          <p:txBody>
            <a:bodyPr wrap="square" rtlCol="0">
              <a:spAutoFit/>
            </a:bodyPr>
            <a:lstStyle/>
            <a:p>
              <a:endParaRPr lang="en-US" dirty="0"/>
            </a:p>
          </p:txBody>
        </p:sp>
        <p:sp>
          <p:nvSpPr>
            <p:cNvPr id="61" name="TextBox 60"/>
            <p:cNvSpPr txBox="1"/>
            <p:nvPr/>
          </p:nvSpPr>
          <p:spPr>
            <a:xfrm>
              <a:off x="2633931" y="4656337"/>
              <a:ext cx="466731" cy="369332"/>
            </a:xfrm>
            <a:prstGeom prst="rect">
              <a:avLst/>
            </a:prstGeom>
            <a:solidFill>
              <a:schemeClr val="bg1"/>
            </a:solidFill>
          </p:spPr>
          <p:txBody>
            <a:bodyPr wrap="square" rtlCol="0">
              <a:spAutoFit/>
            </a:bodyPr>
            <a:lstStyle/>
            <a:p>
              <a:endParaRPr lang="en-US" dirty="0"/>
            </a:p>
          </p:txBody>
        </p:sp>
      </p:grpSp>
      <p:sp>
        <p:nvSpPr>
          <p:cNvPr id="62" name="Right Arrow 61"/>
          <p:cNvSpPr/>
          <p:nvPr/>
        </p:nvSpPr>
        <p:spPr>
          <a:xfrm>
            <a:off x="1850650" y="5353201"/>
            <a:ext cx="742535" cy="1801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1341260" y="3993090"/>
            <a:ext cx="1630449" cy="461665"/>
          </a:xfrm>
          <a:prstGeom prst="rect">
            <a:avLst/>
          </a:prstGeom>
          <a:noFill/>
        </p:spPr>
        <p:txBody>
          <a:bodyPr wrap="none" rtlCol="0">
            <a:spAutoFit/>
          </a:bodyPr>
          <a:lstStyle/>
          <a:p>
            <a:r>
              <a:rPr lang="en-US" sz="1200" dirty="0" smtClean="0">
                <a:latin typeface="Arial"/>
                <a:cs typeface="Arial"/>
              </a:rPr>
              <a:t>Edges placed if there </a:t>
            </a:r>
          </a:p>
          <a:p>
            <a:r>
              <a:rPr lang="en-US" sz="1200" dirty="0" smtClean="0">
                <a:latin typeface="Arial"/>
                <a:cs typeface="Arial"/>
              </a:rPr>
              <a:t>is a partnership</a:t>
            </a:r>
            <a:endParaRPr lang="en-US" sz="1200" dirty="0">
              <a:latin typeface="Arial"/>
              <a:cs typeface="Arial"/>
            </a:endParaRPr>
          </a:p>
        </p:txBody>
      </p:sp>
      <p:sp>
        <p:nvSpPr>
          <p:cNvPr id="64" name="TextBox 63"/>
          <p:cNvSpPr txBox="1"/>
          <p:nvPr/>
        </p:nvSpPr>
        <p:spPr>
          <a:xfrm>
            <a:off x="1341260" y="6046680"/>
            <a:ext cx="1801169" cy="461665"/>
          </a:xfrm>
          <a:prstGeom prst="rect">
            <a:avLst/>
          </a:prstGeom>
          <a:noFill/>
        </p:spPr>
        <p:txBody>
          <a:bodyPr wrap="none" rtlCol="0">
            <a:spAutoFit/>
          </a:bodyPr>
          <a:lstStyle/>
          <a:p>
            <a:r>
              <a:rPr lang="en-US" sz="1200" dirty="0" smtClean="0">
                <a:latin typeface="Arial"/>
                <a:cs typeface="Arial"/>
              </a:rPr>
              <a:t>Statistically insignificant </a:t>
            </a:r>
          </a:p>
          <a:p>
            <a:r>
              <a:rPr lang="en-US" sz="1200" dirty="0" smtClean="0">
                <a:latin typeface="Arial"/>
                <a:cs typeface="Arial"/>
              </a:rPr>
              <a:t>edges are removed</a:t>
            </a:r>
            <a:endParaRPr lang="en-US" sz="1200" dirty="0">
              <a:latin typeface="Arial"/>
              <a:cs typeface="Arial"/>
            </a:endParaRPr>
          </a:p>
        </p:txBody>
      </p:sp>
      <p:sp>
        <p:nvSpPr>
          <p:cNvPr id="65" name="Oval 64"/>
          <p:cNvSpPr/>
          <p:nvPr/>
        </p:nvSpPr>
        <p:spPr>
          <a:xfrm>
            <a:off x="3329012" y="5373685"/>
            <a:ext cx="347071" cy="6395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a:stCxn id="65" idx="7"/>
          </p:cNvCxnSpPr>
          <p:nvPr/>
        </p:nvCxnSpPr>
        <p:spPr>
          <a:xfrm flipV="1">
            <a:off x="3625256" y="1399927"/>
            <a:ext cx="1045328" cy="4067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5" idx="7"/>
          </p:cNvCxnSpPr>
          <p:nvPr/>
        </p:nvCxnSpPr>
        <p:spPr>
          <a:xfrm flipV="1">
            <a:off x="3625256" y="3082707"/>
            <a:ext cx="1721334" cy="2384632"/>
          </a:xfrm>
          <a:prstGeom prst="line">
            <a:avLst/>
          </a:prstGeom>
        </p:spPr>
        <p:style>
          <a:lnRef idx="2">
            <a:schemeClr val="accent1"/>
          </a:lnRef>
          <a:fillRef idx="0">
            <a:schemeClr val="accent1"/>
          </a:fillRef>
          <a:effectRef idx="1">
            <a:schemeClr val="accent1"/>
          </a:effectRef>
          <a:fontRef idx="minor">
            <a:schemeClr val="tx1"/>
          </a:fontRef>
        </p:style>
      </p:cxnSp>
      <p:pic>
        <p:nvPicPr>
          <p:cNvPr id="67" name="Picture 66"/>
          <p:cNvPicPr>
            <a:picLocks noChangeAspect="1"/>
          </p:cNvPicPr>
          <p:nvPr/>
        </p:nvPicPr>
        <p:blipFill>
          <a:blip r:embed="rId7"/>
          <a:stretch>
            <a:fillRect/>
          </a:stretch>
        </p:blipFill>
        <p:spPr>
          <a:xfrm>
            <a:off x="4670584" y="1030696"/>
            <a:ext cx="2755130" cy="1920043"/>
          </a:xfrm>
          <a:prstGeom prst="rect">
            <a:avLst/>
          </a:prstGeom>
        </p:spPr>
      </p:pic>
      <p:grpSp>
        <p:nvGrpSpPr>
          <p:cNvPr id="84" name="Group 83"/>
          <p:cNvGrpSpPr/>
          <p:nvPr/>
        </p:nvGrpSpPr>
        <p:grpSpPr>
          <a:xfrm>
            <a:off x="5562545" y="2849852"/>
            <a:ext cx="2610995" cy="4067666"/>
            <a:chOff x="5562545" y="2849852"/>
            <a:chExt cx="2610995" cy="4067666"/>
          </a:xfrm>
        </p:grpSpPr>
        <p:grpSp>
          <p:nvGrpSpPr>
            <p:cNvPr id="83" name="Group 82"/>
            <p:cNvGrpSpPr/>
            <p:nvPr/>
          </p:nvGrpSpPr>
          <p:grpSpPr>
            <a:xfrm>
              <a:off x="5562545" y="2849852"/>
              <a:ext cx="2610995" cy="3691719"/>
              <a:chOff x="5562545" y="2849852"/>
              <a:chExt cx="2610995" cy="3691719"/>
            </a:xfrm>
          </p:grpSpPr>
          <p:pic>
            <p:nvPicPr>
              <p:cNvPr id="74" name="Picture 73"/>
              <p:cNvPicPr>
                <a:picLocks noChangeAspect="1"/>
              </p:cNvPicPr>
              <p:nvPr/>
            </p:nvPicPr>
            <p:blipFill>
              <a:blip r:embed="rId8"/>
              <a:stretch>
                <a:fillRect/>
              </a:stretch>
            </p:blipFill>
            <p:spPr>
              <a:xfrm>
                <a:off x="5562545" y="2880578"/>
                <a:ext cx="2610995" cy="3660993"/>
              </a:xfrm>
              <a:prstGeom prst="rect">
                <a:avLst/>
              </a:prstGeom>
            </p:spPr>
          </p:pic>
          <p:sp>
            <p:nvSpPr>
              <p:cNvPr id="75" name="TextBox 74"/>
              <p:cNvSpPr txBox="1"/>
              <p:nvPr/>
            </p:nvSpPr>
            <p:spPr>
              <a:xfrm>
                <a:off x="6012358" y="2849852"/>
                <a:ext cx="266305" cy="369332"/>
              </a:xfrm>
              <a:prstGeom prst="rect">
                <a:avLst/>
              </a:prstGeom>
              <a:solidFill>
                <a:schemeClr val="bg1"/>
              </a:solidFill>
            </p:spPr>
            <p:txBody>
              <a:bodyPr wrap="square" rtlCol="0">
                <a:spAutoFit/>
              </a:bodyPr>
              <a:lstStyle/>
              <a:p>
                <a:endParaRPr lang="en-US" dirty="0"/>
              </a:p>
            </p:txBody>
          </p:sp>
        </p:grpSp>
        <p:sp>
          <p:nvSpPr>
            <p:cNvPr id="77" name="TextBox 76"/>
            <p:cNvSpPr txBox="1"/>
            <p:nvPr/>
          </p:nvSpPr>
          <p:spPr>
            <a:xfrm>
              <a:off x="6202190" y="6467377"/>
              <a:ext cx="268285" cy="430887"/>
            </a:xfrm>
            <a:prstGeom prst="rect">
              <a:avLst/>
            </a:prstGeom>
            <a:noFill/>
          </p:spPr>
          <p:txBody>
            <a:bodyPr wrap="none" rtlCol="0">
              <a:spAutoFit/>
            </a:bodyPr>
            <a:lstStyle/>
            <a:p>
              <a:r>
                <a:rPr lang="en-US" sz="1100" dirty="0" smtClean="0">
                  <a:latin typeface="Arial"/>
                  <a:cs typeface="Arial"/>
                </a:rPr>
                <a:t>T</a:t>
              </a:r>
            </a:p>
            <a:p>
              <a:r>
                <a:rPr lang="en-US" sz="1100" dirty="0">
                  <a:latin typeface="Arial"/>
                  <a:cs typeface="Arial"/>
                </a:rPr>
                <a:t>T</a:t>
              </a:r>
            </a:p>
          </p:txBody>
        </p:sp>
        <p:sp>
          <p:nvSpPr>
            <p:cNvPr id="78" name="TextBox 77"/>
            <p:cNvSpPr txBox="1"/>
            <p:nvPr/>
          </p:nvSpPr>
          <p:spPr>
            <a:xfrm>
              <a:off x="6426291" y="6466147"/>
              <a:ext cx="302174" cy="430887"/>
            </a:xfrm>
            <a:prstGeom prst="rect">
              <a:avLst/>
            </a:prstGeom>
            <a:noFill/>
          </p:spPr>
          <p:txBody>
            <a:bodyPr wrap="none" rtlCol="0">
              <a:spAutoFit/>
            </a:bodyPr>
            <a:lstStyle/>
            <a:p>
              <a:r>
                <a:rPr lang="en-US" sz="1100" dirty="0" smtClean="0">
                  <a:latin typeface="Arial"/>
                  <a:cs typeface="Arial"/>
                </a:rPr>
                <a:t>T</a:t>
              </a:r>
            </a:p>
            <a:p>
              <a:r>
                <a:rPr lang="en-US" sz="1100" dirty="0" smtClean="0">
                  <a:latin typeface="Arial"/>
                  <a:cs typeface="Arial"/>
                </a:rPr>
                <a:t>M</a:t>
              </a:r>
              <a:endParaRPr lang="en-US" sz="1100" dirty="0">
                <a:latin typeface="Arial"/>
                <a:cs typeface="Arial"/>
              </a:endParaRPr>
            </a:p>
          </p:txBody>
        </p:sp>
        <p:sp>
          <p:nvSpPr>
            <p:cNvPr id="79" name="TextBox 78"/>
            <p:cNvSpPr txBox="1"/>
            <p:nvPr/>
          </p:nvSpPr>
          <p:spPr>
            <a:xfrm>
              <a:off x="6692609" y="6466147"/>
              <a:ext cx="278755" cy="430887"/>
            </a:xfrm>
            <a:prstGeom prst="rect">
              <a:avLst/>
            </a:prstGeom>
            <a:noFill/>
          </p:spPr>
          <p:txBody>
            <a:bodyPr wrap="none" rtlCol="0">
              <a:spAutoFit/>
            </a:bodyPr>
            <a:lstStyle/>
            <a:p>
              <a:r>
                <a:rPr lang="en-US" sz="1100" dirty="0" smtClean="0">
                  <a:latin typeface="Arial"/>
                  <a:cs typeface="Arial"/>
                </a:rPr>
                <a:t>T</a:t>
              </a:r>
            </a:p>
            <a:p>
              <a:r>
                <a:rPr lang="en-US" sz="1100" dirty="0" smtClean="0">
                  <a:latin typeface="Arial"/>
                  <a:cs typeface="Arial"/>
                </a:rPr>
                <a:t>B</a:t>
              </a:r>
              <a:endParaRPr lang="en-US" sz="1100" dirty="0">
                <a:latin typeface="Arial"/>
                <a:cs typeface="Arial"/>
              </a:endParaRPr>
            </a:p>
          </p:txBody>
        </p:sp>
        <p:sp>
          <p:nvSpPr>
            <p:cNvPr id="80" name="TextBox 79"/>
            <p:cNvSpPr txBox="1"/>
            <p:nvPr/>
          </p:nvSpPr>
          <p:spPr>
            <a:xfrm>
              <a:off x="6938441" y="6476389"/>
              <a:ext cx="302174" cy="430887"/>
            </a:xfrm>
            <a:prstGeom prst="rect">
              <a:avLst/>
            </a:prstGeom>
            <a:noFill/>
          </p:spPr>
          <p:txBody>
            <a:bodyPr wrap="none" rtlCol="0">
              <a:spAutoFit/>
            </a:bodyPr>
            <a:lstStyle/>
            <a:p>
              <a:r>
                <a:rPr lang="en-US" sz="1100" dirty="0">
                  <a:latin typeface="Arial"/>
                  <a:cs typeface="Arial"/>
                </a:rPr>
                <a:t>M</a:t>
              </a:r>
              <a:endParaRPr lang="en-US" sz="1100" dirty="0" smtClean="0">
                <a:latin typeface="Arial"/>
                <a:cs typeface="Arial"/>
              </a:endParaRPr>
            </a:p>
            <a:p>
              <a:r>
                <a:rPr lang="en-US" sz="1100" dirty="0" smtClean="0">
                  <a:latin typeface="Arial"/>
                  <a:cs typeface="Arial"/>
                </a:rPr>
                <a:t>M</a:t>
              </a:r>
              <a:endParaRPr lang="en-US" sz="1100" dirty="0">
                <a:latin typeface="Arial"/>
                <a:cs typeface="Arial"/>
              </a:endParaRPr>
            </a:p>
          </p:txBody>
        </p:sp>
        <p:sp>
          <p:nvSpPr>
            <p:cNvPr id="81" name="TextBox 80"/>
            <p:cNvSpPr txBox="1"/>
            <p:nvPr/>
          </p:nvSpPr>
          <p:spPr>
            <a:xfrm>
              <a:off x="7194516" y="6486631"/>
              <a:ext cx="302174" cy="430887"/>
            </a:xfrm>
            <a:prstGeom prst="rect">
              <a:avLst/>
            </a:prstGeom>
            <a:noFill/>
          </p:spPr>
          <p:txBody>
            <a:bodyPr wrap="none" rtlCol="0">
              <a:spAutoFit/>
            </a:bodyPr>
            <a:lstStyle/>
            <a:p>
              <a:r>
                <a:rPr lang="en-US" sz="1100" dirty="0">
                  <a:latin typeface="Arial"/>
                  <a:cs typeface="Arial"/>
                </a:rPr>
                <a:t>M</a:t>
              </a:r>
              <a:endParaRPr lang="en-US" sz="1100" dirty="0" smtClean="0">
                <a:latin typeface="Arial"/>
                <a:cs typeface="Arial"/>
              </a:endParaRPr>
            </a:p>
            <a:p>
              <a:r>
                <a:rPr lang="en-US" sz="1100" dirty="0" smtClean="0">
                  <a:latin typeface="Arial"/>
                  <a:cs typeface="Arial"/>
                </a:rPr>
                <a:t>B</a:t>
              </a:r>
              <a:endParaRPr lang="en-US" sz="1100" dirty="0">
                <a:latin typeface="Arial"/>
                <a:cs typeface="Arial"/>
              </a:endParaRPr>
            </a:p>
          </p:txBody>
        </p:sp>
        <p:sp>
          <p:nvSpPr>
            <p:cNvPr id="82" name="TextBox 81"/>
            <p:cNvSpPr txBox="1"/>
            <p:nvPr/>
          </p:nvSpPr>
          <p:spPr>
            <a:xfrm>
              <a:off x="7440348" y="6486631"/>
              <a:ext cx="278755" cy="430887"/>
            </a:xfrm>
            <a:prstGeom prst="rect">
              <a:avLst/>
            </a:prstGeom>
            <a:noFill/>
          </p:spPr>
          <p:txBody>
            <a:bodyPr wrap="none" rtlCol="0">
              <a:spAutoFit/>
            </a:bodyPr>
            <a:lstStyle/>
            <a:p>
              <a:r>
                <a:rPr lang="en-US" sz="1100" dirty="0">
                  <a:latin typeface="Arial"/>
                  <a:cs typeface="Arial"/>
                </a:rPr>
                <a:t>B</a:t>
              </a:r>
              <a:endParaRPr lang="en-US" sz="1100" dirty="0" smtClean="0">
                <a:latin typeface="Arial"/>
                <a:cs typeface="Arial"/>
              </a:endParaRPr>
            </a:p>
            <a:p>
              <a:r>
                <a:rPr lang="en-US" sz="1100" dirty="0" smtClean="0">
                  <a:latin typeface="Arial"/>
                  <a:cs typeface="Arial"/>
                </a:rPr>
                <a:t>B</a:t>
              </a:r>
              <a:endParaRPr lang="en-US" sz="1100" dirty="0">
                <a:latin typeface="Arial"/>
                <a:cs typeface="Arial"/>
              </a:endParaRPr>
            </a:p>
          </p:txBody>
        </p:sp>
      </p:grpSp>
      <p:sp>
        <p:nvSpPr>
          <p:cNvPr id="85" name="Rectangle 84"/>
          <p:cNvSpPr/>
          <p:nvPr/>
        </p:nvSpPr>
        <p:spPr>
          <a:xfrm>
            <a:off x="6938441" y="2880578"/>
            <a:ext cx="256075" cy="39774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86" name="Rectangle 85"/>
          <p:cNvSpPr/>
          <p:nvPr/>
        </p:nvSpPr>
        <p:spPr>
          <a:xfrm>
            <a:off x="7439103" y="2889590"/>
            <a:ext cx="256075" cy="39774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769062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Co-regulation instantiates certain network motifs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15</a:t>
            </a:fld>
            <a:endParaRPr lang="en-US" dirty="0"/>
          </a:p>
        </p:txBody>
      </p:sp>
      <p:pic>
        <p:nvPicPr>
          <p:cNvPr id="8" name="Picture 7"/>
          <p:cNvPicPr>
            <a:picLocks noChangeAspect="1"/>
          </p:cNvPicPr>
          <p:nvPr/>
        </p:nvPicPr>
        <p:blipFill>
          <a:blip r:embed="rId3"/>
          <a:stretch>
            <a:fillRect/>
          </a:stretch>
        </p:blipFill>
        <p:spPr>
          <a:xfrm>
            <a:off x="1884578" y="1364816"/>
            <a:ext cx="5039079" cy="5091569"/>
          </a:xfrm>
          <a:prstGeom prst="rect">
            <a:avLst/>
          </a:prstGeom>
        </p:spPr>
      </p:pic>
    </p:spTree>
    <p:extLst>
      <p:ext uri="{BB962C8B-B14F-4D97-AF65-F5344CB8AC3E}">
        <p14:creationId xmlns:p14="http://schemas.microsoft.com/office/powerpoint/2010/main" val="41808190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sz="4000" dirty="0" smtClean="0"/>
              <a:t>Summary/Design principles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16</a:t>
            </a:fld>
            <a:endParaRPr lang="en-US" dirty="0"/>
          </a:p>
        </p:txBody>
      </p:sp>
      <p:sp>
        <p:nvSpPr>
          <p:cNvPr id="5" name="Content Placeholder 2"/>
          <p:cNvSpPr>
            <a:spLocks noGrp="1"/>
          </p:cNvSpPr>
          <p:nvPr>
            <p:ph idx="1"/>
          </p:nvPr>
        </p:nvSpPr>
        <p:spPr>
          <a:xfrm>
            <a:off x="457200" y="1600200"/>
            <a:ext cx="4530902" cy="4525963"/>
          </a:xfrm>
        </p:spPr>
        <p:txBody>
          <a:bodyPr>
            <a:normAutofit/>
          </a:bodyPr>
          <a:lstStyle/>
          <a:p>
            <a:r>
              <a:rPr lang="en-US" sz="2000" dirty="0" smtClean="0">
                <a:latin typeface="Arial"/>
                <a:cs typeface="Arial"/>
              </a:rPr>
              <a:t>Biological regulatory networks exhibit a hierarchical organization (chain of commands going top down) similar to corporate setting</a:t>
            </a:r>
          </a:p>
          <a:p>
            <a:r>
              <a:rPr lang="en-US" sz="2000" dirty="0" smtClean="0">
                <a:latin typeface="Arial"/>
                <a:cs typeface="Arial"/>
              </a:rPr>
              <a:t>Regulators exhibit a wide range of degree of collaboration: autonomous and collaborative</a:t>
            </a:r>
          </a:p>
          <a:p>
            <a:r>
              <a:rPr lang="en-US" sz="2000" dirty="0" smtClean="0">
                <a:latin typeface="Arial"/>
                <a:cs typeface="Arial"/>
              </a:rPr>
              <a:t>Collaborative fraction increases with organism complexity </a:t>
            </a:r>
          </a:p>
          <a:p>
            <a:r>
              <a:rPr lang="en-US" sz="2000" dirty="0" smtClean="0">
                <a:latin typeface="Arial"/>
                <a:cs typeface="Arial"/>
              </a:rPr>
              <a:t>Middle managers are the most collaborative</a:t>
            </a:r>
          </a:p>
          <a:p>
            <a:r>
              <a:rPr lang="en-US" sz="2000" dirty="0">
                <a:latin typeface="Arial" charset="0"/>
                <a:ea typeface="ＭＳ Ｐゴシック" charset="0"/>
                <a:cs typeface="ＭＳ Ｐゴシック" charset="0"/>
              </a:rPr>
              <a:t>Middle </a:t>
            </a:r>
            <a:r>
              <a:rPr lang="en-US" sz="2000" dirty="0" smtClean="0">
                <a:latin typeface="Arial" charset="0"/>
                <a:ea typeface="ＭＳ Ｐゴシック" charset="0"/>
                <a:cs typeface="ＭＳ Ｐゴシック" charset="0"/>
              </a:rPr>
              <a:t>managers interact </a:t>
            </a:r>
            <a:r>
              <a:rPr lang="en-US" sz="2000" dirty="0">
                <a:latin typeface="Arial" charset="0"/>
                <a:ea typeface="ＭＳ Ｐゴシック" charset="0"/>
                <a:cs typeface="ＭＳ Ｐゴシック" charset="0"/>
              </a:rPr>
              <a:t>the </a:t>
            </a:r>
            <a:r>
              <a:rPr lang="en-US" sz="2000" dirty="0" smtClean="0">
                <a:latin typeface="Arial" charset="0"/>
                <a:ea typeface="ＭＳ Ｐゴシック" charset="0"/>
                <a:cs typeface="ＭＳ Ｐゴシック" charset="0"/>
              </a:rPr>
              <a:t>most </a:t>
            </a:r>
            <a:r>
              <a:rPr lang="en-US" sz="2000" dirty="0">
                <a:latin typeface="Arial" charset="0"/>
                <a:ea typeface="ＭＳ Ｐゴシック" charset="0"/>
                <a:cs typeface="ＭＳ Ｐゴシック" charset="0"/>
              </a:rPr>
              <a:t>in </a:t>
            </a:r>
            <a:r>
              <a:rPr lang="en-US" sz="2000" dirty="0" smtClean="0">
                <a:latin typeface="Arial" charset="0"/>
                <a:ea typeface="ＭＳ Ｐゴシック" charset="0"/>
                <a:cs typeface="ＭＳ Ｐゴシック" charset="0"/>
              </a:rPr>
              <a:t>efficient corporate </a:t>
            </a:r>
            <a:r>
              <a:rPr lang="en-US" sz="2000" dirty="0">
                <a:latin typeface="Arial" charset="0"/>
                <a:ea typeface="ＭＳ Ｐゴシック" charset="0"/>
                <a:cs typeface="ＭＳ Ｐゴシック" charset="0"/>
              </a:rPr>
              <a:t>s</a:t>
            </a:r>
            <a:r>
              <a:rPr lang="en-US" sz="2000" dirty="0" smtClean="0">
                <a:latin typeface="Arial" charset="0"/>
                <a:ea typeface="ＭＳ Ｐゴシック" charset="0"/>
                <a:cs typeface="ＭＳ Ｐゴシック" charset="0"/>
              </a:rPr>
              <a:t>ettings</a:t>
            </a:r>
            <a:endParaRPr lang="en-US" sz="2000" dirty="0"/>
          </a:p>
        </p:txBody>
      </p:sp>
      <p:grpSp>
        <p:nvGrpSpPr>
          <p:cNvPr id="3" name="Group 2"/>
          <p:cNvGrpSpPr/>
          <p:nvPr/>
        </p:nvGrpSpPr>
        <p:grpSpPr>
          <a:xfrm>
            <a:off x="5448824" y="1578940"/>
            <a:ext cx="3147411" cy="4341256"/>
            <a:chOff x="5448824" y="1578940"/>
            <a:chExt cx="3147411" cy="4341256"/>
          </a:xfrm>
        </p:grpSpPr>
        <p:pic>
          <p:nvPicPr>
            <p:cNvPr id="6" name="Picture 5"/>
            <p:cNvPicPr>
              <a:picLocks noChangeAspect="1"/>
            </p:cNvPicPr>
            <p:nvPr/>
          </p:nvPicPr>
          <p:blipFill>
            <a:blip r:embed="rId3"/>
            <a:stretch>
              <a:fillRect/>
            </a:stretch>
          </p:blipFill>
          <p:spPr>
            <a:xfrm>
              <a:off x="5448824" y="1578940"/>
              <a:ext cx="3147411" cy="4341256"/>
            </a:xfrm>
            <a:prstGeom prst="rect">
              <a:avLst/>
            </a:prstGeom>
          </p:spPr>
        </p:pic>
        <p:sp>
          <p:nvSpPr>
            <p:cNvPr id="7" name="Rectangle 6"/>
            <p:cNvSpPr/>
            <p:nvPr/>
          </p:nvSpPr>
          <p:spPr>
            <a:xfrm>
              <a:off x="7291145" y="5643197"/>
              <a:ext cx="1305090" cy="276999"/>
            </a:xfrm>
            <a:prstGeom prst="rect">
              <a:avLst/>
            </a:prstGeom>
          </p:spPr>
          <p:txBody>
            <a:bodyPr wrap="none">
              <a:spAutoFit/>
            </a:bodyPr>
            <a:lstStyle/>
            <a:p>
              <a:r>
                <a:rPr lang="en-US" sz="1200" dirty="0" err="1" smtClean="0">
                  <a:latin typeface="Arial"/>
                  <a:cs typeface="Arial"/>
                </a:rPr>
                <a:t>www.gagful.com</a:t>
              </a:r>
              <a:endParaRPr lang="en-US" sz="1200" dirty="0">
                <a:latin typeface="Arial"/>
                <a:cs typeface="Arial"/>
              </a:endParaRPr>
            </a:p>
          </p:txBody>
        </p:sp>
      </p:grpSp>
    </p:spTree>
    <p:extLst>
      <p:ext uri="{BB962C8B-B14F-4D97-AF65-F5344CB8AC3E}">
        <p14:creationId xmlns:p14="http://schemas.microsoft.com/office/powerpoint/2010/main" val="854166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sz="4000" dirty="0" smtClean="0"/>
              <a:t>Network evolution</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17</a:t>
            </a:fld>
            <a:endParaRPr lang="en-US" dirty="0"/>
          </a:p>
        </p:txBody>
      </p:sp>
      <p:sp>
        <p:nvSpPr>
          <p:cNvPr id="9" name="Text Box 10"/>
          <p:cNvSpPr txBox="1">
            <a:spLocks noChangeArrowheads="1"/>
          </p:cNvSpPr>
          <p:nvPr/>
        </p:nvSpPr>
        <p:spPr bwMode="auto">
          <a:xfrm>
            <a:off x="503329" y="1296988"/>
            <a:ext cx="8489602"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Arial"/>
              <a:buChar char="•"/>
            </a:pPr>
            <a:r>
              <a:rPr lang="en-US" sz="1800" b="0" dirty="0" smtClean="0"/>
              <a:t>Biological systems are </a:t>
            </a:r>
            <a:r>
              <a:rPr lang="en-US" sz="1800" b="0" dirty="0" smtClean="0">
                <a:solidFill>
                  <a:srgbClr val="FF0000"/>
                </a:solidFill>
              </a:rPr>
              <a:t>complex adaptive systems</a:t>
            </a:r>
            <a:r>
              <a:rPr lang="en-US" sz="1800" b="0" dirty="0" smtClean="0"/>
              <a:t>. They change their organization / behavior </a:t>
            </a:r>
            <a:r>
              <a:rPr lang="en-US" sz="1800" b="0" dirty="0"/>
              <a:t>in response to the success </a:t>
            </a:r>
            <a:r>
              <a:rPr lang="en-US" sz="1800" b="0" dirty="0" smtClean="0"/>
              <a:t>or </a:t>
            </a:r>
            <a:r>
              <a:rPr lang="en-US" sz="1800" b="0" dirty="0"/>
              <a:t>failure </a:t>
            </a:r>
            <a:r>
              <a:rPr lang="en-US" sz="1800" b="0" dirty="0" smtClean="0"/>
              <a:t>of previous organization / behaviors. </a:t>
            </a:r>
          </a:p>
          <a:p>
            <a:pPr marL="285750" indent="-285750" eaLnBrk="1" hangingPunct="1">
              <a:buFont typeface="Arial"/>
              <a:buChar char="•"/>
            </a:pPr>
            <a:r>
              <a:rPr lang="en-US" sz="1800" b="0" dirty="0" smtClean="0"/>
              <a:t>From a design standpoint, technological systems / engineering devices are adaptive.</a:t>
            </a:r>
          </a:p>
          <a:p>
            <a:pPr marL="285750" indent="-285750" eaLnBrk="1" hangingPunct="1">
              <a:buFont typeface="Arial"/>
              <a:buChar char="•"/>
            </a:pPr>
            <a:endParaRPr lang="en-US" sz="1800" b="0" dirty="0"/>
          </a:p>
          <a:p>
            <a:pPr marL="285750" indent="-285750" eaLnBrk="1" hangingPunct="1">
              <a:buFont typeface="Arial"/>
              <a:buChar char="•"/>
            </a:pPr>
            <a:endParaRPr lang="en-US" sz="1800" b="0" dirty="0" smtClean="0"/>
          </a:p>
          <a:p>
            <a:pPr marL="285750" indent="-285750" eaLnBrk="1" hangingPunct="1">
              <a:buFont typeface="Arial"/>
              <a:buChar char="•"/>
            </a:pPr>
            <a:endParaRPr lang="en-US" sz="1800" b="0" dirty="0"/>
          </a:p>
          <a:p>
            <a:pPr marL="285750" indent="-285750" eaLnBrk="1" hangingPunct="1">
              <a:buFont typeface="Arial"/>
              <a:buChar char="•"/>
            </a:pPr>
            <a:endParaRPr lang="en-US" sz="1800" b="0" dirty="0" smtClean="0"/>
          </a:p>
          <a:p>
            <a:pPr marL="285750" indent="-285750" eaLnBrk="1" hangingPunct="1">
              <a:buFont typeface="Arial"/>
              <a:buChar char="•"/>
            </a:pPr>
            <a:endParaRPr lang="en-US" sz="1800" b="0" dirty="0"/>
          </a:p>
          <a:p>
            <a:pPr marL="285750" indent="-285750" eaLnBrk="1" hangingPunct="1">
              <a:buFont typeface="Arial"/>
              <a:buChar char="•"/>
            </a:pPr>
            <a:endParaRPr lang="en-US" sz="1800" b="0" dirty="0" smtClean="0"/>
          </a:p>
          <a:p>
            <a:pPr marL="285750" indent="-285750" eaLnBrk="1" hangingPunct="1">
              <a:buFont typeface="Arial"/>
              <a:buChar char="•"/>
            </a:pPr>
            <a:endParaRPr lang="en-US" sz="1800" b="0" dirty="0"/>
          </a:p>
          <a:p>
            <a:pPr marL="285750" indent="-285750" eaLnBrk="1" hangingPunct="1">
              <a:buFont typeface="Arial"/>
              <a:buChar char="•"/>
            </a:pPr>
            <a:endParaRPr lang="en-US" sz="1800" b="0" dirty="0" smtClean="0"/>
          </a:p>
          <a:p>
            <a:pPr marL="285750" indent="-285750" eaLnBrk="1" hangingPunct="1">
              <a:buFont typeface="Arial"/>
              <a:buChar char="•"/>
            </a:pPr>
            <a:endParaRPr lang="en-US" sz="1800" b="0" dirty="0"/>
          </a:p>
          <a:p>
            <a:pPr marL="285750" indent="-285750" eaLnBrk="1" hangingPunct="1">
              <a:buFont typeface="Arial"/>
              <a:buChar char="•"/>
            </a:pPr>
            <a:endParaRPr lang="en-US" sz="1800" b="0" dirty="0" smtClean="0"/>
          </a:p>
          <a:p>
            <a:pPr marL="285750" indent="-285750" eaLnBrk="1" hangingPunct="1">
              <a:buFont typeface="Arial"/>
              <a:buChar char="•"/>
            </a:pPr>
            <a:endParaRPr lang="en-US" sz="1800" b="0" dirty="0"/>
          </a:p>
          <a:p>
            <a:pPr marL="285750" indent="-285750" eaLnBrk="1" hangingPunct="1">
              <a:buFont typeface="Arial"/>
              <a:buChar char="•"/>
            </a:pPr>
            <a:endParaRPr lang="en-US" sz="1800" b="0" dirty="0" smtClean="0"/>
          </a:p>
          <a:p>
            <a:pPr eaLnBrk="1" hangingPunct="1"/>
            <a:endParaRPr lang="en-US" sz="1800" b="0" dirty="0" smtClean="0"/>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3953721389"/>
              </p:ext>
            </p:extLst>
          </p:nvPr>
        </p:nvGraphicFramePr>
        <p:xfrm>
          <a:off x="1005442" y="2894506"/>
          <a:ext cx="6886076" cy="3184817"/>
        </p:xfrm>
        <a:graphic>
          <a:graphicData uri="http://schemas.openxmlformats.org/drawingml/2006/table">
            <a:tbl>
              <a:tblPr firstRow="1" bandRow="1">
                <a:tableStyleId>{5940675A-B579-460E-94D1-54222C63F5DA}</a:tableStyleId>
              </a:tblPr>
              <a:tblGrid>
                <a:gridCol w="2186666"/>
                <a:gridCol w="2404051"/>
                <a:gridCol w="2295359"/>
              </a:tblGrid>
              <a:tr h="663707">
                <a:tc>
                  <a:txBody>
                    <a:bodyPr/>
                    <a:lstStyle/>
                    <a:p>
                      <a:endParaRPr lang="en-US" sz="1400" dirty="0">
                        <a:latin typeface="Arial"/>
                        <a:cs typeface="Arial"/>
                      </a:endParaRPr>
                    </a:p>
                  </a:txBody>
                  <a:tcPr/>
                </a:tc>
                <a:tc>
                  <a:txBody>
                    <a:bodyPr/>
                    <a:lstStyle/>
                    <a:p>
                      <a:pPr algn="ctr"/>
                      <a:r>
                        <a:rPr lang="en-US" sz="1400" i="1" dirty="0" smtClean="0">
                          <a:latin typeface="Arial"/>
                          <a:cs typeface="Arial"/>
                        </a:rPr>
                        <a:t>E.</a:t>
                      </a:r>
                      <a:r>
                        <a:rPr lang="en-US" sz="1400" i="1" baseline="0" dirty="0" smtClean="0">
                          <a:latin typeface="Arial"/>
                          <a:cs typeface="Arial"/>
                        </a:rPr>
                        <a:t> coli </a:t>
                      </a:r>
                      <a:r>
                        <a:rPr lang="en-US" sz="1400" baseline="0" dirty="0" smtClean="0">
                          <a:latin typeface="Arial"/>
                          <a:cs typeface="Arial"/>
                        </a:rPr>
                        <a:t>transcription regulatory network </a:t>
                      </a:r>
                      <a:endParaRPr lang="en-US" sz="1400" dirty="0">
                        <a:latin typeface="Arial"/>
                        <a:cs typeface="Arial"/>
                      </a:endParaRPr>
                    </a:p>
                  </a:txBody>
                  <a:tcPr anchor="ctr"/>
                </a:tc>
                <a:tc>
                  <a:txBody>
                    <a:bodyPr/>
                    <a:lstStyle/>
                    <a:p>
                      <a:pPr algn="ctr"/>
                      <a:r>
                        <a:rPr lang="en-US" sz="1400" dirty="0" smtClean="0">
                          <a:latin typeface="Arial"/>
                          <a:cs typeface="Arial"/>
                        </a:rPr>
                        <a:t>Linux</a:t>
                      </a:r>
                      <a:r>
                        <a:rPr lang="en-US" sz="1400" baseline="0" dirty="0" smtClean="0">
                          <a:latin typeface="Arial"/>
                          <a:cs typeface="Arial"/>
                        </a:rPr>
                        <a:t> call graph</a:t>
                      </a:r>
                      <a:endParaRPr lang="en-US" sz="1400" dirty="0">
                        <a:latin typeface="Arial"/>
                        <a:cs typeface="Arial"/>
                      </a:endParaRPr>
                    </a:p>
                  </a:txBody>
                  <a:tcPr anchor="ctr"/>
                </a:tc>
              </a:tr>
              <a:tr h="384528">
                <a:tc>
                  <a:txBody>
                    <a:bodyPr/>
                    <a:lstStyle/>
                    <a:p>
                      <a:pPr algn="ctr"/>
                      <a:r>
                        <a:rPr lang="en-US" sz="1400" dirty="0" smtClean="0">
                          <a:latin typeface="Arial"/>
                          <a:cs typeface="Arial"/>
                        </a:rPr>
                        <a:t>Nodes</a:t>
                      </a:r>
                      <a:endParaRPr lang="en-US" sz="1400" dirty="0">
                        <a:latin typeface="Arial"/>
                        <a:cs typeface="Arial"/>
                      </a:endParaRPr>
                    </a:p>
                  </a:txBody>
                  <a:tcPr anchor="ctr"/>
                </a:tc>
                <a:tc>
                  <a:txBody>
                    <a:bodyPr/>
                    <a:lstStyle/>
                    <a:p>
                      <a:pPr algn="ctr"/>
                      <a:r>
                        <a:rPr lang="en-US" sz="1400" dirty="0" smtClean="0">
                          <a:latin typeface="Arial"/>
                          <a:cs typeface="Arial"/>
                        </a:rPr>
                        <a:t>Genes</a:t>
                      </a:r>
                      <a:r>
                        <a:rPr lang="en-US" sz="1400" baseline="0" dirty="0" smtClean="0">
                          <a:latin typeface="Arial"/>
                          <a:cs typeface="Arial"/>
                        </a:rPr>
                        <a:t> (TFs and targets)</a:t>
                      </a:r>
                      <a:endParaRPr lang="en-US" sz="1400" dirty="0">
                        <a:latin typeface="Arial"/>
                        <a:cs typeface="Arial"/>
                      </a:endParaRPr>
                    </a:p>
                  </a:txBody>
                  <a:tcPr anchor="ctr"/>
                </a:tc>
                <a:tc>
                  <a:txBody>
                    <a:bodyPr/>
                    <a:lstStyle/>
                    <a:p>
                      <a:pPr algn="ctr"/>
                      <a:r>
                        <a:rPr lang="en-US" sz="1400" dirty="0" smtClean="0">
                          <a:latin typeface="Arial"/>
                          <a:cs typeface="Arial"/>
                        </a:rPr>
                        <a:t>Functions (subroutines)</a:t>
                      </a:r>
                      <a:endParaRPr lang="en-US" sz="1400" dirty="0">
                        <a:latin typeface="Arial"/>
                        <a:cs typeface="Arial"/>
                      </a:endParaRPr>
                    </a:p>
                  </a:txBody>
                  <a:tcPr anchor="ctr"/>
                </a:tc>
              </a:tr>
              <a:tr h="384528">
                <a:tc>
                  <a:txBody>
                    <a:bodyPr/>
                    <a:lstStyle/>
                    <a:p>
                      <a:pPr algn="ctr"/>
                      <a:r>
                        <a:rPr lang="en-US" sz="1400" dirty="0" smtClean="0">
                          <a:latin typeface="Arial"/>
                          <a:cs typeface="Arial"/>
                        </a:rPr>
                        <a:t>Edges</a:t>
                      </a:r>
                      <a:endParaRPr lang="en-US" sz="1400" dirty="0">
                        <a:latin typeface="Arial"/>
                        <a:cs typeface="Arial"/>
                      </a:endParaRPr>
                    </a:p>
                  </a:txBody>
                  <a:tcPr anchor="ctr"/>
                </a:tc>
                <a:tc>
                  <a:txBody>
                    <a:bodyPr/>
                    <a:lstStyle/>
                    <a:p>
                      <a:pPr algn="ctr"/>
                      <a:r>
                        <a:rPr lang="en-US" sz="1400" dirty="0" smtClean="0">
                          <a:latin typeface="Arial"/>
                          <a:cs typeface="Arial"/>
                        </a:rPr>
                        <a:t>Transcriptional</a:t>
                      </a:r>
                      <a:r>
                        <a:rPr lang="en-US" sz="1400" baseline="0" dirty="0" smtClean="0">
                          <a:latin typeface="Arial"/>
                          <a:cs typeface="Arial"/>
                        </a:rPr>
                        <a:t> regulation</a:t>
                      </a:r>
                      <a:endParaRPr lang="en-US" sz="1400" dirty="0">
                        <a:latin typeface="Arial"/>
                        <a:cs typeface="Arial"/>
                      </a:endParaRPr>
                    </a:p>
                  </a:txBody>
                  <a:tcPr anchor="ctr"/>
                </a:tc>
                <a:tc>
                  <a:txBody>
                    <a:bodyPr/>
                    <a:lstStyle/>
                    <a:p>
                      <a:pPr algn="ctr"/>
                      <a:r>
                        <a:rPr lang="en-US" sz="1400" dirty="0" smtClean="0">
                          <a:latin typeface="Arial"/>
                          <a:cs typeface="Arial"/>
                        </a:rPr>
                        <a:t>Function calls</a:t>
                      </a:r>
                      <a:endParaRPr lang="en-US" sz="1400" dirty="0">
                        <a:latin typeface="Arial"/>
                        <a:cs typeface="Arial"/>
                      </a:endParaRPr>
                    </a:p>
                  </a:txBody>
                  <a:tcPr anchor="ctr"/>
                </a:tc>
              </a:tr>
              <a:tr h="663707">
                <a:tc>
                  <a:txBody>
                    <a:bodyPr/>
                    <a:lstStyle/>
                    <a:p>
                      <a:pPr algn="ctr"/>
                      <a:r>
                        <a:rPr lang="en-US" sz="1400" dirty="0" smtClean="0">
                          <a:latin typeface="Arial"/>
                          <a:cs typeface="Arial"/>
                        </a:rPr>
                        <a:t>External constraints</a:t>
                      </a:r>
                      <a:endParaRPr lang="en-US" sz="1400" dirty="0">
                        <a:latin typeface="Arial"/>
                        <a:cs typeface="Arial"/>
                      </a:endParaRPr>
                    </a:p>
                  </a:txBody>
                  <a:tcPr anchor="ctr"/>
                </a:tc>
                <a:tc>
                  <a:txBody>
                    <a:bodyPr/>
                    <a:lstStyle/>
                    <a:p>
                      <a:pPr algn="ctr"/>
                      <a:r>
                        <a:rPr lang="en-US" sz="1400" dirty="0" smtClean="0">
                          <a:latin typeface="Arial"/>
                          <a:cs typeface="Arial"/>
                        </a:rPr>
                        <a:t>Natural</a:t>
                      </a:r>
                      <a:r>
                        <a:rPr lang="en-US" sz="1400" baseline="0" dirty="0" smtClean="0">
                          <a:latin typeface="Arial"/>
                          <a:cs typeface="Arial"/>
                        </a:rPr>
                        <a:t> environment</a:t>
                      </a:r>
                      <a:endParaRPr lang="en-US" sz="1400" dirty="0">
                        <a:latin typeface="Arial"/>
                        <a:cs typeface="Arial"/>
                      </a:endParaRPr>
                    </a:p>
                  </a:txBody>
                  <a:tcPr anchor="ctr"/>
                </a:tc>
                <a:tc>
                  <a:txBody>
                    <a:bodyPr/>
                    <a:lstStyle/>
                    <a:p>
                      <a:pPr algn="ctr"/>
                      <a:r>
                        <a:rPr lang="en-US" sz="1400" dirty="0" smtClean="0">
                          <a:latin typeface="Arial"/>
                          <a:cs typeface="Arial"/>
                        </a:rPr>
                        <a:t>Hardware architecture, customer</a:t>
                      </a:r>
                      <a:r>
                        <a:rPr lang="en-US" sz="1400" baseline="0" dirty="0" smtClean="0">
                          <a:latin typeface="Arial"/>
                          <a:cs typeface="Arial"/>
                        </a:rPr>
                        <a:t> requirements</a:t>
                      </a:r>
                      <a:endParaRPr lang="en-US" sz="1400" dirty="0">
                        <a:latin typeface="Arial"/>
                        <a:cs typeface="Arial"/>
                      </a:endParaRPr>
                    </a:p>
                  </a:txBody>
                  <a:tcPr anchor="ctr"/>
                </a:tc>
              </a:tr>
              <a:tr h="424640">
                <a:tc>
                  <a:txBody>
                    <a:bodyPr/>
                    <a:lstStyle/>
                    <a:p>
                      <a:pPr algn="ctr"/>
                      <a:r>
                        <a:rPr lang="en-US" sz="1400" dirty="0" smtClean="0">
                          <a:latin typeface="Arial"/>
                          <a:cs typeface="Arial"/>
                        </a:rPr>
                        <a:t>Persistent</a:t>
                      </a:r>
                      <a:r>
                        <a:rPr lang="en-US" sz="1400" baseline="0" dirty="0" smtClean="0">
                          <a:latin typeface="Arial"/>
                          <a:cs typeface="Arial"/>
                        </a:rPr>
                        <a:t> components</a:t>
                      </a:r>
                      <a:endParaRPr lang="en-US" sz="1400" dirty="0">
                        <a:latin typeface="Arial"/>
                        <a:cs typeface="Arial"/>
                      </a:endParaRPr>
                    </a:p>
                  </a:txBody>
                  <a:tcPr anchor="ctr"/>
                </a:tc>
                <a:tc>
                  <a:txBody>
                    <a:bodyPr/>
                    <a:lstStyle/>
                    <a:p>
                      <a:pPr algn="ctr"/>
                      <a:r>
                        <a:rPr lang="en-US" sz="1400" dirty="0" smtClean="0">
                          <a:latin typeface="Arial"/>
                          <a:cs typeface="Arial"/>
                        </a:rPr>
                        <a:t>Persistent genes</a:t>
                      </a:r>
                      <a:endParaRPr lang="en-US" sz="1400" dirty="0">
                        <a:latin typeface="Arial"/>
                        <a:cs typeface="Arial"/>
                      </a:endParaRPr>
                    </a:p>
                  </a:txBody>
                  <a:tcPr anchor="ctr"/>
                </a:tc>
                <a:tc>
                  <a:txBody>
                    <a:bodyPr/>
                    <a:lstStyle/>
                    <a:p>
                      <a:pPr algn="ctr"/>
                      <a:r>
                        <a:rPr lang="en-US" sz="1400" dirty="0" smtClean="0">
                          <a:latin typeface="Arial"/>
                          <a:cs typeface="Arial"/>
                        </a:rPr>
                        <a:t>Persistent</a:t>
                      </a:r>
                      <a:r>
                        <a:rPr lang="en-US" sz="1400" baseline="0" dirty="0" smtClean="0">
                          <a:latin typeface="Arial"/>
                          <a:cs typeface="Arial"/>
                        </a:rPr>
                        <a:t> functions</a:t>
                      </a:r>
                      <a:endParaRPr lang="en-US" sz="1400" dirty="0">
                        <a:latin typeface="Arial"/>
                        <a:cs typeface="Arial"/>
                      </a:endParaRPr>
                    </a:p>
                  </a:txBody>
                  <a:tcPr anchor="ctr"/>
                </a:tc>
              </a:tr>
              <a:tr h="663707">
                <a:tc>
                  <a:txBody>
                    <a:bodyPr/>
                    <a:lstStyle/>
                    <a:p>
                      <a:pPr algn="ctr"/>
                      <a:r>
                        <a:rPr lang="en-US" sz="1400" dirty="0" smtClean="0">
                          <a:latin typeface="Arial"/>
                          <a:cs typeface="Arial"/>
                        </a:rPr>
                        <a:t>Origin of evolutionary</a:t>
                      </a:r>
                      <a:r>
                        <a:rPr lang="en-US" sz="1400" baseline="0" dirty="0" smtClean="0">
                          <a:latin typeface="Arial"/>
                          <a:cs typeface="Arial"/>
                        </a:rPr>
                        <a:t> changes</a:t>
                      </a:r>
                      <a:endParaRPr lang="en-US" sz="1400" dirty="0">
                        <a:latin typeface="Arial"/>
                        <a:cs typeface="Arial"/>
                      </a:endParaRPr>
                    </a:p>
                  </a:txBody>
                  <a:tcPr anchor="ctr"/>
                </a:tc>
                <a:tc>
                  <a:txBody>
                    <a:bodyPr/>
                    <a:lstStyle/>
                    <a:p>
                      <a:pPr algn="ctr"/>
                      <a:r>
                        <a:rPr lang="en-US" sz="1400" dirty="0" smtClean="0">
                          <a:latin typeface="Arial"/>
                          <a:cs typeface="Arial"/>
                        </a:rPr>
                        <a:t>Random</a:t>
                      </a:r>
                      <a:r>
                        <a:rPr lang="en-US" sz="1400" baseline="0" dirty="0" smtClean="0">
                          <a:latin typeface="Arial"/>
                          <a:cs typeface="Arial"/>
                        </a:rPr>
                        <a:t> mutation and natural selection</a:t>
                      </a:r>
                      <a:endParaRPr lang="en-US" sz="1400" dirty="0">
                        <a:latin typeface="Arial"/>
                        <a:cs typeface="Arial"/>
                      </a:endParaRPr>
                    </a:p>
                  </a:txBody>
                  <a:tcPr anchor="ctr"/>
                </a:tc>
                <a:tc>
                  <a:txBody>
                    <a:bodyPr/>
                    <a:lstStyle/>
                    <a:p>
                      <a:pPr algn="ctr"/>
                      <a:r>
                        <a:rPr lang="en-US" sz="1400" dirty="0" smtClean="0">
                          <a:latin typeface="Arial"/>
                          <a:cs typeface="Arial"/>
                        </a:rPr>
                        <a:t>Designers’ fine tuning</a:t>
                      </a:r>
                      <a:endParaRPr lang="en-US" sz="1400" dirty="0">
                        <a:latin typeface="Arial"/>
                        <a:cs typeface="Arial"/>
                      </a:endParaRPr>
                    </a:p>
                  </a:txBody>
                  <a:tcPr anchor="ctr"/>
                </a:tc>
              </a:tr>
            </a:tbl>
          </a:graphicData>
        </a:graphic>
      </p:graphicFrame>
    </p:spTree>
    <p:extLst>
      <p:ext uri="{BB962C8B-B14F-4D97-AF65-F5344CB8AC3E}">
        <p14:creationId xmlns:p14="http://schemas.microsoft.com/office/powerpoint/2010/main" val="2483854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18</a:t>
            </a:fld>
            <a:endParaRPr lang="en-US"/>
          </a:p>
        </p:txBody>
      </p:sp>
      <p:pic>
        <p:nvPicPr>
          <p:cNvPr id="6" name="Picture 5"/>
          <p:cNvPicPr>
            <a:picLocks noChangeAspect="1"/>
          </p:cNvPicPr>
          <p:nvPr/>
        </p:nvPicPr>
        <p:blipFill>
          <a:blip r:embed="rId3"/>
          <a:stretch>
            <a:fillRect/>
          </a:stretch>
        </p:blipFill>
        <p:spPr>
          <a:xfrm>
            <a:off x="0" y="1169664"/>
            <a:ext cx="3792224" cy="5688336"/>
          </a:xfrm>
          <a:prstGeom prst="rect">
            <a:avLst/>
          </a:prstGeom>
        </p:spPr>
      </p:pic>
      <p:pic>
        <p:nvPicPr>
          <p:cNvPr id="8" name="Picture 7"/>
          <p:cNvPicPr>
            <a:picLocks noChangeAspect="1"/>
          </p:cNvPicPr>
          <p:nvPr/>
        </p:nvPicPr>
        <p:blipFill>
          <a:blip r:embed="rId4"/>
          <a:stretch>
            <a:fillRect/>
          </a:stretch>
        </p:blipFill>
        <p:spPr>
          <a:xfrm>
            <a:off x="3870110" y="4366672"/>
            <a:ext cx="5187954" cy="1729318"/>
          </a:xfrm>
          <a:prstGeom prst="rect">
            <a:avLst/>
          </a:prstGeom>
        </p:spPr>
      </p:pic>
      <p:sp>
        <p:nvSpPr>
          <p:cNvPr id="9" name="Title 1"/>
          <p:cNvSpPr>
            <a:spLocks noGrp="1"/>
          </p:cNvSpPr>
          <p:nvPr>
            <p:ph type="title"/>
          </p:nvPr>
        </p:nvSpPr>
        <p:spPr>
          <a:xfrm>
            <a:off x="1" y="0"/>
            <a:ext cx="9105252" cy="1296988"/>
          </a:xfrm>
        </p:spPr>
        <p:txBody>
          <a:bodyPr anchor="ctr"/>
          <a:lstStyle/>
          <a:p>
            <a:r>
              <a:rPr lang="en-US" sz="4000" dirty="0" smtClean="0"/>
              <a:t>The Linux Kernel</a:t>
            </a:r>
            <a:endParaRPr lang="en-US" sz="4000" dirty="0"/>
          </a:p>
        </p:txBody>
      </p:sp>
      <p:sp>
        <p:nvSpPr>
          <p:cNvPr id="11" name="Oval 10"/>
          <p:cNvSpPr/>
          <p:nvPr/>
        </p:nvSpPr>
        <p:spPr>
          <a:xfrm>
            <a:off x="3026833" y="1471085"/>
            <a:ext cx="444500" cy="17991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2" name="TextBox 11"/>
          <p:cNvSpPr txBox="1"/>
          <p:nvPr/>
        </p:nvSpPr>
        <p:spPr>
          <a:xfrm>
            <a:off x="2264819" y="5854726"/>
            <a:ext cx="1431690" cy="307777"/>
          </a:xfrm>
          <a:prstGeom prst="rect">
            <a:avLst/>
          </a:prstGeom>
          <a:noFill/>
        </p:spPr>
        <p:txBody>
          <a:bodyPr wrap="none" rtlCol="0">
            <a:spAutoFit/>
          </a:bodyPr>
          <a:lstStyle/>
          <a:p>
            <a:r>
              <a:rPr lang="en-US" sz="1400" dirty="0" smtClean="0">
                <a:latin typeface="Arial"/>
                <a:cs typeface="Arial"/>
              </a:rPr>
              <a:t>From Wikipedia</a:t>
            </a:r>
            <a:endParaRPr lang="en-US" sz="1400" dirty="0">
              <a:latin typeface="Arial"/>
              <a:cs typeface="Arial"/>
            </a:endParaRPr>
          </a:p>
        </p:txBody>
      </p:sp>
      <p:sp>
        <p:nvSpPr>
          <p:cNvPr id="13" name="TextBox 12"/>
          <p:cNvSpPr txBox="1"/>
          <p:nvPr/>
        </p:nvSpPr>
        <p:spPr>
          <a:xfrm>
            <a:off x="4413240" y="6292852"/>
            <a:ext cx="3893063" cy="369332"/>
          </a:xfrm>
          <a:prstGeom prst="rect">
            <a:avLst/>
          </a:prstGeom>
          <a:noFill/>
        </p:spPr>
        <p:txBody>
          <a:bodyPr wrap="none" rtlCol="0">
            <a:spAutoFit/>
          </a:bodyPr>
          <a:lstStyle/>
          <a:p>
            <a:r>
              <a:rPr lang="en-US" dirty="0" smtClean="0">
                <a:latin typeface="Arial"/>
                <a:cs typeface="Arial"/>
              </a:rPr>
              <a:t>A </a:t>
            </a:r>
            <a:r>
              <a:rPr lang="en-US" dirty="0" err="1" smtClean="0">
                <a:latin typeface="Arial"/>
                <a:cs typeface="Arial"/>
              </a:rPr>
              <a:t>subnetwork</a:t>
            </a:r>
            <a:r>
              <a:rPr lang="en-US" dirty="0" smtClean="0">
                <a:latin typeface="Arial"/>
                <a:cs typeface="Arial"/>
              </a:rPr>
              <a:t> in the Linux call graph</a:t>
            </a:r>
            <a:endParaRPr lang="en-US" dirty="0">
              <a:latin typeface="Arial"/>
              <a:cs typeface="Arial"/>
            </a:endParaRPr>
          </a:p>
        </p:txBody>
      </p:sp>
      <p:sp>
        <p:nvSpPr>
          <p:cNvPr id="14" name="TextBox 13"/>
          <p:cNvSpPr txBox="1"/>
          <p:nvPr/>
        </p:nvSpPr>
        <p:spPr>
          <a:xfrm>
            <a:off x="3417523" y="2989361"/>
            <a:ext cx="1921207" cy="307777"/>
          </a:xfrm>
          <a:prstGeom prst="rect">
            <a:avLst/>
          </a:prstGeom>
          <a:noFill/>
        </p:spPr>
        <p:txBody>
          <a:bodyPr wrap="none" rtlCol="0">
            <a:spAutoFit/>
          </a:bodyPr>
          <a:lstStyle/>
          <a:p>
            <a:r>
              <a:rPr lang="en-US" sz="1400" dirty="0" smtClean="0">
                <a:latin typeface="Arial"/>
                <a:cs typeface="Arial"/>
              </a:rPr>
              <a:t>Line of code: 4 million</a:t>
            </a:r>
            <a:endParaRPr lang="en-US" sz="1400" dirty="0">
              <a:latin typeface="Arial"/>
              <a:cs typeface="Arial"/>
            </a:endParaRPr>
          </a:p>
        </p:txBody>
      </p:sp>
      <p:sp>
        <p:nvSpPr>
          <p:cNvPr id="15" name="TextBox 14"/>
          <p:cNvSpPr txBox="1"/>
          <p:nvPr/>
        </p:nvSpPr>
        <p:spPr>
          <a:xfrm>
            <a:off x="3417523" y="1564844"/>
            <a:ext cx="1921207" cy="307777"/>
          </a:xfrm>
          <a:prstGeom prst="rect">
            <a:avLst/>
          </a:prstGeom>
          <a:noFill/>
        </p:spPr>
        <p:txBody>
          <a:bodyPr wrap="none" rtlCol="0">
            <a:spAutoFit/>
          </a:bodyPr>
          <a:lstStyle/>
          <a:p>
            <a:r>
              <a:rPr lang="en-US" sz="1400" dirty="0" smtClean="0">
                <a:latin typeface="Arial"/>
                <a:cs typeface="Arial"/>
              </a:rPr>
              <a:t>Line of code: 6 million</a:t>
            </a:r>
            <a:endParaRPr lang="en-US" sz="1400" dirty="0">
              <a:latin typeface="Arial"/>
              <a:cs typeface="Arial"/>
            </a:endParaRPr>
          </a:p>
        </p:txBody>
      </p:sp>
      <p:sp>
        <p:nvSpPr>
          <p:cNvPr id="16" name="Rectangle 15"/>
          <p:cNvSpPr/>
          <p:nvPr/>
        </p:nvSpPr>
        <p:spPr>
          <a:xfrm>
            <a:off x="5301782" y="1537754"/>
            <a:ext cx="3756282" cy="1477328"/>
          </a:xfrm>
          <a:prstGeom prst="rect">
            <a:avLst/>
          </a:prstGeom>
        </p:spPr>
        <p:txBody>
          <a:bodyPr wrap="square">
            <a:spAutoFit/>
          </a:bodyPr>
          <a:lstStyle/>
          <a:p>
            <a:r>
              <a:rPr lang="en-US" dirty="0">
                <a:latin typeface="Arial"/>
                <a:cs typeface="Arial"/>
              </a:rPr>
              <a:t>We </a:t>
            </a:r>
            <a:r>
              <a:rPr lang="en-US" dirty="0" smtClean="0">
                <a:latin typeface="Arial"/>
                <a:cs typeface="Arial"/>
              </a:rPr>
              <a:t>can track the evolution of </a:t>
            </a:r>
          </a:p>
          <a:p>
            <a:r>
              <a:rPr lang="en-US" dirty="0">
                <a:latin typeface="Arial"/>
                <a:cs typeface="Arial"/>
              </a:rPr>
              <a:t>a</a:t>
            </a:r>
            <a:r>
              <a:rPr lang="en-US" dirty="0" smtClean="0">
                <a:latin typeface="Arial"/>
                <a:cs typeface="Arial"/>
              </a:rPr>
              <a:t> function.</a:t>
            </a:r>
          </a:p>
          <a:p>
            <a:r>
              <a:rPr lang="en-US" dirty="0">
                <a:latin typeface="Arial"/>
                <a:cs typeface="Arial"/>
              </a:rPr>
              <a:t>r</a:t>
            </a:r>
            <a:r>
              <a:rPr lang="en-US" dirty="0" smtClean="0">
                <a:latin typeface="Arial"/>
                <a:cs typeface="Arial"/>
              </a:rPr>
              <a:t>ate of evolution of a function</a:t>
            </a:r>
          </a:p>
          <a:p>
            <a:r>
              <a:rPr lang="en-US" dirty="0" smtClean="0">
                <a:latin typeface="Arial"/>
                <a:cs typeface="Arial"/>
              </a:rPr>
              <a:t>~ the number of times it got revised</a:t>
            </a:r>
          </a:p>
          <a:p>
            <a:endParaRPr lang="en-US" dirty="0">
              <a:latin typeface="Arial"/>
              <a:cs typeface="Arial"/>
            </a:endParaRPr>
          </a:p>
        </p:txBody>
      </p:sp>
      <p:sp>
        <p:nvSpPr>
          <p:cNvPr id="17" name="Rectangle 16"/>
          <p:cNvSpPr/>
          <p:nvPr/>
        </p:nvSpPr>
        <p:spPr>
          <a:xfrm>
            <a:off x="5338730" y="1471085"/>
            <a:ext cx="3719334" cy="13229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683499" y="6070609"/>
            <a:ext cx="1328772" cy="307777"/>
          </a:xfrm>
          <a:prstGeom prst="rect">
            <a:avLst/>
          </a:prstGeom>
          <a:noFill/>
        </p:spPr>
        <p:txBody>
          <a:bodyPr wrap="none" rtlCol="0">
            <a:spAutoFit/>
          </a:bodyPr>
          <a:lstStyle/>
          <a:p>
            <a:r>
              <a:rPr lang="en-US" sz="1400" dirty="0" smtClean="0">
                <a:latin typeface="Arial"/>
                <a:cs typeface="Arial"/>
              </a:rPr>
              <a:t>From </a:t>
            </a:r>
            <a:r>
              <a:rPr lang="en-US" sz="1400" dirty="0" err="1" smtClean="0">
                <a:latin typeface="Arial"/>
                <a:cs typeface="Arial"/>
              </a:rPr>
              <a:t>CodeViz</a:t>
            </a:r>
            <a:endParaRPr lang="en-US" sz="1400" dirty="0">
              <a:latin typeface="Arial"/>
              <a:cs typeface="Arial"/>
            </a:endParaRPr>
          </a:p>
        </p:txBody>
      </p:sp>
    </p:spTree>
    <p:extLst>
      <p:ext uri="{BB962C8B-B14F-4D97-AF65-F5344CB8AC3E}">
        <p14:creationId xmlns:p14="http://schemas.microsoft.com/office/powerpoint/2010/main" val="13640757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Hierarchical </a:t>
            </a:r>
            <a:r>
              <a:rPr lang="en-US" dirty="0" smtClean="0">
                <a:latin typeface="Arial" charset="0"/>
                <a:ea typeface="ＭＳ Ｐゴシック" charset="0"/>
                <a:cs typeface="ＭＳ Ｐゴシック" charset="0"/>
              </a:rPr>
              <a:t>organization: </a:t>
            </a:r>
            <a:r>
              <a:rPr lang="en-US" dirty="0" smtClean="0"/>
              <a:t>pyramidal versus top</a:t>
            </a:r>
            <a:r>
              <a:rPr lang="en-US" dirty="0"/>
              <a:t>-</a:t>
            </a:r>
            <a:r>
              <a:rPr lang="en-US" dirty="0" smtClean="0"/>
              <a:t>heavy</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19</a:t>
            </a:fld>
            <a:endParaRPr lang="en-US" dirty="0"/>
          </a:p>
        </p:txBody>
      </p:sp>
      <p:grpSp>
        <p:nvGrpSpPr>
          <p:cNvPr id="26" name="Group 14"/>
          <p:cNvGrpSpPr>
            <a:grpSpLocks/>
          </p:cNvGrpSpPr>
          <p:nvPr/>
        </p:nvGrpSpPr>
        <p:grpSpPr bwMode="auto">
          <a:xfrm>
            <a:off x="8944" y="1483680"/>
            <a:ext cx="9070975" cy="2214563"/>
            <a:chOff x="0" y="1433431"/>
            <a:chExt cx="9070848" cy="2215183"/>
          </a:xfrm>
        </p:grpSpPr>
        <p:sp>
          <p:nvSpPr>
            <p:cNvPr id="27" name="Connector 26"/>
            <p:cNvSpPr>
              <a:spLocks noChangeArrowheads="1"/>
            </p:cNvSpPr>
            <p:nvPr/>
          </p:nvSpPr>
          <p:spPr bwMode="auto">
            <a:xfrm>
              <a:off x="3054307" y="1454075"/>
              <a:ext cx="685790" cy="692344"/>
            </a:xfrm>
            <a:prstGeom prst="flowChartConnector">
              <a:avLst/>
            </a:prstGeom>
            <a:noFill/>
            <a:ln w="9525">
              <a:solidFill>
                <a:schemeClr val="bg1"/>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583" y="1433431"/>
              <a:ext cx="7820265" cy="221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1"/>
            <p:cNvSpPr txBox="1">
              <a:spLocks noChangeArrowheads="1"/>
            </p:cNvSpPr>
            <p:nvPr/>
          </p:nvSpPr>
          <p:spPr bwMode="auto">
            <a:xfrm>
              <a:off x="0" y="1460954"/>
              <a:ext cx="1305072" cy="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Arial"/>
                  <a:cs typeface="Arial"/>
                </a:rPr>
                <a:t>master regulator</a:t>
              </a:r>
            </a:p>
          </p:txBody>
        </p:sp>
        <p:sp>
          <p:nvSpPr>
            <p:cNvPr id="30" name="TextBox 12"/>
            <p:cNvSpPr txBox="1">
              <a:spLocks noChangeArrowheads="1"/>
            </p:cNvSpPr>
            <p:nvPr/>
          </p:nvSpPr>
          <p:spPr bwMode="auto">
            <a:xfrm>
              <a:off x="184575" y="3304218"/>
              <a:ext cx="894508" cy="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Arial"/>
                  <a:cs typeface="Arial"/>
                </a:rPr>
                <a:t>workhorse</a:t>
              </a:r>
            </a:p>
          </p:txBody>
        </p:sp>
        <p:sp>
          <p:nvSpPr>
            <p:cNvPr id="31" name="TextBox 13"/>
            <p:cNvSpPr txBox="1">
              <a:spLocks noChangeArrowheads="1"/>
            </p:cNvSpPr>
            <p:nvPr/>
          </p:nvSpPr>
          <p:spPr bwMode="auto">
            <a:xfrm>
              <a:off x="0" y="2377501"/>
              <a:ext cx="1288090" cy="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Arial"/>
                  <a:cs typeface="Arial"/>
                </a:rPr>
                <a:t>Middle manager</a:t>
              </a:r>
            </a:p>
          </p:txBody>
        </p:sp>
      </p:grpSp>
      <p:sp>
        <p:nvSpPr>
          <p:cNvPr id="32" name="TextBox 18"/>
          <p:cNvSpPr txBox="1">
            <a:spLocks noChangeArrowheads="1"/>
          </p:cNvSpPr>
          <p:nvPr/>
        </p:nvSpPr>
        <p:spPr bwMode="auto">
          <a:xfrm>
            <a:off x="1798922" y="1206629"/>
            <a:ext cx="3477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smtClean="0">
                <a:latin typeface="Arial"/>
                <a:cs typeface="Arial"/>
              </a:rPr>
              <a:t>E</a:t>
            </a:r>
            <a:r>
              <a:rPr lang="en-US" sz="1400" i="1" dirty="0">
                <a:latin typeface="Arial"/>
                <a:cs typeface="Arial"/>
              </a:rPr>
              <a:t>. coli</a:t>
            </a:r>
            <a:r>
              <a:rPr lang="en-US" sz="1400" dirty="0">
                <a:latin typeface="Arial"/>
                <a:cs typeface="Arial"/>
              </a:rPr>
              <a:t> </a:t>
            </a:r>
            <a:r>
              <a:rPr lang="en-US" sz="1400" dirty="0" smtClean="0">
                <a:latin typeface="Arial"/>
                <a:cs typeface="Arial"/>
              </a:rPr>
              <a:t>transcriptional regulatory network </a:t>
            </a:r>
            <a:endParaRPr lang="en-US" sz="1400" dirty="0">
              <a:latin typeface="Arial"/>
              <a:cs typeface="Arial"/>
            </a:endParaRPr>
          </a:p>
        </p:txBody>
      </p:sp>
      <p:sp>
        <p:nvSpPr>
          <p:cNvPr id="33" name="TextBox 17"/>
          <p:cNvSpPr txBox="1">
            <a:spLocks noChangeArrowheads="1"/>
          </p:cNvSpPr>
          <p:nvPr/>
        </p:nvSpPr>
        <p:spPr bwMode="auto">
          <a:xfrm>
            <a:off x="6437841" y="1208209"/>
            <a:ext cx="1741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Arial"/>
                <a:cs typeface="Arial"/>
              </a:rPr>
              <a:t>the Linux call graph</a:t>
            </a:r>
          </a:p>
        </p:txBody>
      </p:sp>
      <p:pic>
        <p:nvPicPr>
          <p:cNvPr id="35"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1110" y="3688748"/>
            <a:ext cx="3505029" cy="314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2"/>
          <p:cNvSpPr txBox="1">
            <a:spLocks noChangeArrowheads="1"/>
          </p:cNvSpPr>
          <p:nvPr/>
        </p:nvSpPr>
        <p:spPr bwMode="auto">
          <a:xfrm>
            <a:off x="1088043" y="3885127"/>
            <a:ext cx="1738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Degree distribution</a:t>
            </a:r>
          </a:p>
          <a:p>
            <a:pPr eaLnBrk="1" hangingPunct="1"/>
            <a:r>
              <a:rPr lang="en-US" sz="1400" b="0" dirty="0">
                <a:latin typeface="Arial"/>
                <a:cs typeface="Arial"/>
              </a:rPr>
              <a:t>Roles of hubs</a:t>
            </a:r>
          </a:p>
        </p:txBody>
      </p:sp>
      <p:sp>
        <p:nvSpPr>
          <p:cNvPr id="38" name="TextBox 32"/>
          <p:cNvSpPr txBox="1">
            <a:spLocks noChangeArrowheads="1"/>
          </p:cNvSpPr>
          <p:nvPr/>
        </p:nvSpPr>
        <p:spPr bwMode="auto">
          <a:xfrm>
            <a:off x="5897899" y="6108640"/>
            <a:ext cx="1897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a:latin typeface="Arial"/>
                <a:cs typeface="Arial"/>
              </a:rPr>
              <a:t>in-degree hubs </a:t>
            </a:r>
          </a:p>
          <a:p>
            <a:pPr eaLnBrk="1" hangingPunct="1"/>
            <a:r>
              <a:rPr lang="en-US" sz="1000" b="0" dirty="0">
                <a:latin typeface="Arial"/>
                <a:cs typeface="Arial"/>
              </a:rPr>
              <a:t>e.g. </a:t>
            </a:r>
            <a:r>
              <a:rPr lang="ja-JP" altLang="en-US" sz="1000" b="0" dirty="0">
                <a:latin typeface="Arial"/>
                <a:cs typeface="Arial"/>
              </a:rPr>
              <a:t>“</a:t>
            </a:r>
            <a:r>
              <a:rPr lang="en-US" sz="1000" b="0" dirty="0" err="1">
                <a:latin typeface="Arial"/>
                <a:cs typeface="Arial"/>
              </a:rPr>
              <a:t>printk</a:t>
            </a:r>
            <a:r>
              <a:rPr lang="ja-JP" altLang="en-US" sz="1000" b="0" dirty="0" smtClean="0">
                <a:latin typeface="Arial"/>
                <a:cs typeface="Arial"/>
              </a:rPr>
              <a:t>”</a:t>
            </a:r>
            <a:r>
              <a:rPr lang="en-US" altLang="ja-JP" sz="1000" b="0" dirty="0" smtClean="0">
                <a:latin typeface="Arial"/>
                <a:cs typeface="Arial"/>
              </a:rPr>
              <a:t>,”_</a:t>
            </a:r>
            <a:r>
              <a:rPr lang="en-US" altLang="ja-JP" sz="1000" b="0" dirty="0" err="1" smtClean="0">
                <a:latin typeface="Arial"/>
                <a:cs typeface="Arial"/>
              </a:rPr>
              <a:t>spin_lock</a:t>
            </a:r>
            <a:r>
              <a:rPr lang="en-US" altLang="ja-JP" sz="1000" b="0" dirty="0" smtClean="0">
                <a:latin typeface="Arial"/>
                <a:cs typeface="Arial"/>
              </a:rPr>
              <a:t>”</a:t>
            </a:r>
            <a:endParaRPr lang="en-US" sz="1000" b="0" dirty="0">
              <a:latin typeface="Arial"/>
              <a:cs typeface="Arial"/>
            </a:endParaRPr>
          </a:p>
        </p:txBody>
      </p:sp>
      <p:sp>
        <p:nvSpPr>
          <p:cNvPr id="39" name="TextBox 34"/>
          <p:cNvSpPr txBox="1">
            <a:spLocks noChangeArrowheads="1"/>
          </p:cNvSpPr>
          <p:nvPr/>
        </p:nvSpPr>
        <p:spPr bwMode="auto">
          <a:xfrm>
            <a:off x="4092993" y="6139936"/>
            <a:ext cx="1278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a:latin typeface="Arial"/>
                <a:cs typeface="Arial"/>
              </a:rPr>
              <a:t>out-degree hubs</a:t>
            </a:r>
          </a:p>
          <a:p>
            <a:pPr eaLnBrk="1" hangingPunct="1"/>
            <a:r>
              <a:rPr lang="en-US" sz="1000" b="0" dirty="0">
                <a:latin typeface="Arial"/>
                <a:cs typeface="Arial"/>
              </a:rPr>
              <a:t>e.g. </a:t>
            </a:r>
            <a:r>
              <a:rPr lang="ja-JP" altLang="en-US" sz="1000" b="0" dirty="0">
                <a:latin typeface="Arial"/>
                <a:cs typeface="Arial"/>
              </a:rPr>
              <a:t>“</a:t>
            </a:r>
            <a:r>
              <a:rPr lang="en-US" sz="1000" b="0" dirty="0" err="1">
                <a:latin typeface="Arial"/>
                <a:cs typeface="Arial"/>
              </a:rPr>
              <a:t>crp</a:t>
            </a:r>
            <a:r>
              <a:rPr lang="ja-JP" altLang="en-US" sz="1000" b="0" dirty="0">
                <a:latin typeface="Arial"/>
                <a:cs typeface="Arial"/>
              </a:rPr>
              <a:t>”</a:t>
            </a:r>
            <a:endParaRPr lang="en-US" sz="1000" b="0" dirty="0">
              <a:latin typeface="Arial"/>
              <a:cs typeface="Arial"/>
            </a:endParaRPr>
          </a:p>
        </p:txBody>
      </p:sp>
    </p:spTree>
    <p:extLst>
      <p:ext uri="{BB962C8B-B14F-4D97-AF65-F5344CB8AC3E}">
        <p14:creationId xmlns:p14="http://schemas.microsoft.com/office/powerpoint/2010/main" val="12881658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pPr>
              <a:lnSpc>
                <a:spcPct val="100000"/>
              </a:lnSpc>
            </a:pPr>
            <a:r>
              <a:rPr lang="en-US" sz="4000" dirty="0">
                <a:latin typeface="Arial" charset="0"/>
                <a:ea typeface="ＭＳ Ｐゴシック" charset="0"/>
                <a:cs typeface="ＭＳ Ｐゴシック" charset="0"/>
              </a:rPr>
              <a:t>Networks as a common framework of complex interacting systems</a:t>
            </a:r>
            <a:endParaRPr lang="en-US" sz="4000" dirty="0"/>
          </a:p>
        </p:txBody>
      </p:sp>
      <p:sp>
        <p:nvSpPr>
          <p:cNvPr id="7" name="Text Box 5"/>
          <p:cNvSpPr txBox="1">
            <a:spLocks noChangeArrowheads="1"/>
          </p:cNvSpPr>
          <p:nvPr/>
        </p:nvSpPr>
        <p:spPr bwMode="auto">
          <a:xfrm>
            <a:off x="2095627" y="3683791"/>
            <a:ext cx="15176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Disease</a:t>
            </a:r>
          </a:p>
          <a:p>
            <a:pPr algn="ctr" eaLnBrk="1" hangingPunct="1"/>
            <a:r>
              <a:rPr lang="en-US" sz="2000" b="0" dirty="0" smtClean="0"/>
              <a:t>Network</a:t>
            </a:r>
          </a:p>
          <a:p>
            <a:pPr algn="ctr" eaLnBrk="1" hangingPunct="1"/>
            <a:r>
              <a:rPr lang="en-US" sz="1000" b="0" dirty="0" err="1" smtClean="0"/>
              <a:t>Goh</a:t>
            </a:r>
            <a:r>
              <a:rPr lang="en-US" sz="1000" b="0" dirty="0" smtClean="0"/>
              <a:t>. </a:t>
            </a:r>
            <a:r>
              <a:rPr lang="en-US" sz="1000" b="0" dirty="0" err="1" smtClean="0"/>
              <a:t>et.al</a:t>
            </a:r>
            <a:r>
              <a:rPr lang="en-US" sz="1000" b="0" dirty="0" smtClean="0"/>
              <a:t>. 2007</a:t>
            </a:r>
            <a:endParaRPr lang="en-US" sz="1000" b="0" dirty="0"/>
          </a:p>
        </p:txBody>
      </p:sp>
      <p:sp>
        <p:nvSpPr>
          <p:cNvPr id="8" name="Text Box 6"/>
          <p:cNvSpPr txBox="1">
            <a:spLocks noChangeArrowheads="1"/>
          </p:cNvSpPr>
          <p:nvPr/>
        </p:nvSpPr>
        <p:spPr bwMode="auto">
          <a:xfrm>
            <a:off x="2292940" y="5489565"/>
            <a:ext cx="13003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Molecular </a:t>
            </a:r>
          </a:p>
          <a:p>
            <a:pPr algn="ctr" eaLnBrk="1" hangingPunct="1"/>
            <a:r>
              <a:rPr lang="en-US" sz="2000" b="0" dirty="0" smtClean="0"/>
              <a:t>network</a:t>
            </a:r>
          </a:p>
        </p:txBody>
      </p:sp>
      <p:pic>
        <p:nvPicPr>
          <p:cNvPr id="9" name="Picture 7" descr="inte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330" y="2970495"/>
            <a:ext cx="2239697" cy="168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6020743" y="5669705"/>
            <a:ext cx="12091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a:t>Social </a:t>
            </a:r>
            <a:endParaRPr lang="en-US" sz="2000" b="0" dirty="0" smtClean="0"/>
          </a:p>
          <a:p>
            <a:pPr algn="ctr" eaLnBrk="1" hangingPunct="1"/>
            <a:r>
              <a:rPr lang="en-US" sz="2000" b="0" dirty="0" smtClean="0"/>
              <a:t>Network</a:t>
            </a:r>
            <a:endParaRPr lang="en-US" sz="2000" b="0" dirty="0"/>
          </a:p>
        </p:txBody>
      </p:sp>
      <p:pic>
        <p:nvPicPr>
          <p:cNvPr id="11" name="Picture 9" descr="food_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8" y="1467432"/>
            <a:ext cx="1752157" cy="167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2301947" y="2793940"/>
            <a:ext cx="1363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a:t>Food Web</a:t>
            </a:r>
          </a:p>
        </p:txBody>
      </p:sp>
      <p:sp>
        <p:nvSpPr>
          <p:cNvPr id="13" name="Text Box 14"/>
          <p:cNvSpPr txBox="1">
            <a:spLocks noChangeArrowheads="1"/>
          </p:cNvSpPr>
          <p:nvPr/>
        </p:nvSpPr>
        <p:spPr bwMode="auto">
          <a:xfrm>
            <a:off x="3483921" y="3194050"/>
            <a:ext cx="2579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Software call graph</a:t>
            </a:r>
            <a:endParaRPr lang="en-US" sz="2000" b="0" dirty="0"/>
          </a:p>
        </p:txBody>
      </p:sp>
      <p:graphicFrame>
        <p:nvGraphicFramePr>
          <p:cNvPr id="14" name="Object 2"/>
          <p:cNvGraphicFramePr>
            <a:graphicFrameLocks noChangeAspect="1"/>
          </p:cNvGraphicFramePr>
          <p:nvPr>
            <p:extLst>
              <p:ext uri="{D42A27DB-BD31-4B8C-83A1-F6EECF244321}">
                <p14:modId xmlns:p14="http://schemas.microsoft.com/office/powerpoint/2010/main" val="3557476545"/>
              </p:ext>
            </p:extLst>
          </p:nvPr>
        </p:nvGraphicFramePr>
        <p:xfrm>
          <a:off x="3740666" y="3651250"/>
          <a:ext cx="2001838" cy="2989263"/>
        </p:xfrm>
        <a:graphic>
          <a:graphicData uri="http://schemas.openxmlformats.org/presentationml/2006/ole">
            <mc:AlternateContent xmlns:mc="http://schemas.openxmlformats.org/markup-compatibility/2006">
              <mc:Choice xmlns:v="urn:schemas-microsoft-com:vml" Requires="v">
                <p:oleObj spid="_x0000_s310411" name="Image" r:id="rId6" imgW="4165079" imgH="6222222" progId="Photoshop.Image.7">
                  <p:embed/>
                </p:oleObj>
              </mc:Choice>
              <mc:Fallback>
                <p:oleObj name="Image" r:id="rId6" imgW="4165079" imgH="6222222"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666" y="3651250"/>
                        <a:ext cx="2001838"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 name="Picture 14"/>
          <p:cNvPicPr>
            <a:picLocks noChangeAspect="1"/>
          </p:cNvPicPr>
          <p:nvPr/>
        </p:nvPicPr>
        <p:blipFill>
          <a:blip r:embed="rId8"/>
          <a:stretch>
            <a:fillRect/>
          </a:stretch>
        </p:blipFill>
        <p:spPr>
          <a:xfrm>
            <a:off x="7387840" y="4736967"/>
            <a:ext cx="1188915" cy="1869838"/>
          </a:xfrm>
          <a:prstGeom prst="rect">
            <a:avLst/>
          </a:prstGeom>
        </p:spPr>
      </p:pic>
      <p:pic>
        <p:nvPicPr>
          <p:cNvPr id="17" name="Picture 16"/>
          <p:cNvPicPr>
            <a:picLocks noChangeAspect="1"/>
          </p:cNvPicPr>
          <p:nvPr/>
        </p:nvPicPr>
        <p:blipFill>
          <a:blip r:embed="rId9"/>
          <a:stretch>
            <a:fillRect/>
          </a:stretch>
        </p:blipFill>
        <p:spPr>
          <a:xfrm>
            <a:off x="6614230" y="1448099"/>
            <a:ext cx="2239697" cy="1522396"/>
          </a:xfrm>
          <a:prstGeom prst="rect">
            <a:avLst/>
          </a:prstGeom>
        </p:spPr>
      </p:pic>
      <p:sp>
        <p:nvSpPr>
          <p:cNvPr id="18" name="Text Box 8"/>
          <p:cNvSpPr txBox="1">
            <a:spLocks noChangeArrowheads="1"/>
          </p:cNvSpPr>
          <p:nvPr/>
        </p:nvSpPr>
        <p:spPr bwMode="auto">
          <a:xfrm>
            <a:off x="5784821" y="3984360"/>
            <a:ext cx="12091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Internet</a:t>
            </a:r>
          </a:p>
          <a:p>
            <a:pPr algn="ctr" eaLnBrk="1" hangingPunct="1"/>
            <a:r>
              <a:rPr lang="en-US" sz="1000" b="0" dirty="0" smtClean="0"/>
              <a:t>Burch &amp; Cheswick</a:t>
            </a:r>
            <a:endParaRPr lang="en-US" sz="1000" b="0" dirty="0"/>
          </a:p>
        </p:txBody>
      </p:sp>
      <p:sp>
        <p:nvSpPr>
          <p:cNvPr id="19" name="Text Box 8"/>
          <p:cNvSpPr txBox="1">
            <a:spLocks noChangeArrowheads="1"/>
          </p:cNvSpPr>
          <p:nvPr/>
        </p:nvSpPr>
        <p:spPr bwMode="auto">
          <a:xfrm>
            <a:off x="5742504" y="2740829"/>
            <a:ext cx="1209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WWW</a:t>
            </a:r>
            <a:endParaRPr lang="en-US" sz="2000" b="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2</a:t>
            </a:fld>
            <a:endParaRPr lang="en-US" dirty="0"/>
          </a:p>
        </p:txBody>
      </p:sp>
      <p:pic>
        <p:nvPicPr>
          <p:cNvPr id="21" name="Picture 3"/>
          <p:cNvPicPr>
            <a:picLocks noChangeAspect="1" noChangeArrowheads="1"/>
          </p:cNvPicPr>
          <p:nvPr/>
        </p:nvPicPr>
        <p:blipFill>
          <a:blip r:embed="rId10">
            <a:lum bright="-56000" contrast="90000"/>
            <a:extLst>
              <a:ext uri="{28A0092B-C50C-407E-A947-70E740481C1C}">
                <a14:useLocalDpi xmlns:a14="http://schemas.microsoft.com/office/drawing/2010/main" val="0"/>
              </a:ext>
            </a:extLst>
          </a:blip>
          <a:srcRect l="6757" r="6757" b="1115"/>
          <a:stretch>
            <a:fillRect/>
          </a:stretch>
        </p:blipFill>
        <p:spPr bwMode="auto">
          <a:xfrm>
            <a:off x="558412" y="4780811"/>
            <a:ext cx="1602660" cy="180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2017489" y="6229533"/>
            <a:ext cx="184666" cy="369332"/>
          </a:xfrm>
          <a:prstGeom prst="rect">
            <a:avLst/>
          </a:prstGeom>
          <a:solidFill>
            <a:schemeClr val="bg1"/>
          </a:solidFill>
        </p:spPr>
        <p:txBody>
          <a:bodyPr wrap="none" rtlCol="0">
            <a:spAutoFit/>
          </a:bodyPr>
          <a:lstStyle/>
          <a:p>
            <a:r>
              <a:rPr lang="en-US" dirty="0" smtClean="0"/>
              <a:t>  </a:t>
            </a:r>
            <a:endParaRPr lang="en-US" dirty="0"/>
          </a:p>
        </p:txBody>
      </p:sp>
      <p:grpSp>
        <p:nvGrpSpPr>
          <p:cNvPr id="24" name="Group 23"/>
          <p:cNvGrpSpPr/>
          <p:nvPr/>
        </p:nvGrpSpPr>
        <p:grpSpPr>
          <a:xfrm>
            <a:off x="123566" y="3066111"/>
            <a:ext cx="2240175" cy="1725826"/>
            <a:chOff x="123566" y="3210223"/>
            <a:chExt cx="2240175" cy="1725826"/>
          </a:xfrm>
        </p:grpSpPr>
        <p:pic>
          <p:nvPicPr>
            <p:cNvPr id="22" name="Picture 21"/>
            <p:cNvPicPr>
              <a:picLocks noChangeAspect="1"/>
            </p:cNvPicPr>
            <p:nvPr/>
          </p:nvPicPr>
          <p:blipFill>
            <a:blip r:embed="rId11"/>
            <a:stretch>
              <a:fillRect/>
            </a:stretch>
          </p:blipFill>
          <p:spPr>
            <a:xfrm>
              <a:off x="135189" y="3486771"/>
              <a:ext cx="2228552" cy="1449278"/>
            </a:xfrm>
            <a:prstGeom prst="rect">
              <a:avLst/>
            </a:prstGeom>
          </p:spPr>
        </p:pic>
        <p:sp>
          <p:nvSpPr>
            <p:cNvPr id="23" name="TextBox 22"/>
            <p:cNvSpPr txBox="1"/>
            <p:nvPr/>
          </p:nvSpPr>
          <p:spPr>
            <a:xfrm>
              <a:off x="123566" y="3210223"/>
              <a:ext cx="795111" cy="369332"/>
            </a:xfrm>
            <a:prstGeom prst="rect">
              <a:avLst/>
            </a:prstGeom>
            <a:solidFill>
              <a:schemeClr val="bg1"/>
            </a:solidFill>
          </p:spPr>
          <p:txBody>
            <a:bodyPr wrap="square" rtlCol="0">
              <a:spAutoFit/>
            </a:bodyPr>
            <a:lstStyle/>
            <a:p>
              <a:r>
                <a:rPr lang="en-US" dirty="0" smtClean="0"/>
                <a:t>  </a:t>
              </a:r>
              <a:endParaRPr lang="en-US" dirty="0"/>
            </a:p>
          </p:txBody>
        </p:sp>
      </p:grpSp>
      <p:pic>
        <p:nvPicPr>
          <p:cNvPr id="4" name="Picture 3"/>
          <p:cNvPicPr>
            <a:picLocks noChangeAspect="1"/>
          </p:cNvPicPr>
          <p:nvPr/>
        </p:nvPicPr>
        <p:blipFill>
          <a:blip r:embed="rId12"/>
          <a:stretch>
            <a:fillRect/>
          </a:stretch>
        </p:blipFill>
        <p:spPr>
          <a:xfrm>
            <a:off x="3774089" y="1246038"/>
            <a:ext cx="1842768" cy="2052061"/>
          </a:xfrm>
          <a:prstGeom prst="rect">
            <a:avLst/>
          </a:prstGeom>
        </p:spPr>
      </p:pic>
    </p:spTree>
    <p:extLst>
      <p:ext uri="{BB962C8B-B14F-4D97-AF65-F5344CB8AC3E}">
        <p14:creationId xmlns:p14="http://schemas.microsoft.com/office/powerpoint/2010/main" val="25732192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Organization of </a:t>
            </a:r>
            <a:r>
              <a:rPr lang="en-US" dirty="0" smtClean="0">
                <a:latin typeface="Arial" charset="0"/>
                <a:ea typeface="ＭＳ Ｐゴシック" charset="0"/>
                <a:cs typeface="ＭＳ Ｐゴシック" charset="0"/>
              </a:rPr>
              <a:t>modules and reuse</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20</a:t>
            </a:fld>
            <a:endParaRPr lang="en-US" dirty="0"/>
          </a:p>
        </p:txBody>
      </p:sp>
      <p:graphicFrame>
        <p:nvGraphicFramePr>
          <p:cNvPr id="11" name="Group 139"/>
          <p:cNvGraphicFramePr>
            <a:graphicFrameLocks noGrp="1"/>
          </p:cNvGraphicFramePr>
          <p:nvPr>
            <p:extLst>
              <p:ext uri="{D42A27DB-BD31-4B8C-83A1-F6EECF244321}">
                <p14:modId xmlns:p14="http://schemas.microsoft.com/office/powerpoint/2010/main" val="3460914199"/>
              </p:ext>
            </p:extLst>
          </p:nvPr>
        </p:nvGraphicFramePr>
        <p:xfrm>
          <a:off x="2057400" y="4495252"/>
          <a:ext cx="5105400" cy="1996758"/>
        </p:xfrm>
        <a:graphic>
          <a:graphicData uri="http://schemas.openxmlformats.org/drawingml/2006/table">
            <a:tbl>
              <a:tblPr/>
              <a:tblGrid>
                <a:gridCol w="2024063"/>
                <a:gridCol w="1684337"/>
                <a:gridCol w="1397000"/>
              </a:tblGrid>
              <a:tr h="579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Arial" pitchFamily="-111" charset="0"/>
                        <a:ea typeface="Arial" pitchFamily="-111" charset="0"/>
                        <a:cs typeface="Arial" pitchFamily="-111" charset="0"/>
                      </a:endParaRP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pitchFamily="-111" charset="0"/>
                          <a:ea typeface="Arial" pitchFamily="-111" charset="0"/>
                          <a:cs typeface="Arial" pitchFamily="-111" charset="0"/>
                        </a:rPr>
                        <a:t>E. Coli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TRN</a:t>
                      </a:r>
                    </a:p>
                  </a:txBody>
                  <a:tcP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Linux call graph</a:t>
                      </a:r>
                    </a:p>
                  </a:txBody>
                  <a:tcP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r>
              <a:tr h="335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Average overlap</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4.3%</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80.7%</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579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Maximum node reuse</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15.6%</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87.5%</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503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Average node reuse</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3.5%</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8.4%</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bl>
          </a:graphicData>
        </a:graphic>
      </p:graphicFrame>
      <p:sp>
        <p:nvSpPr>
          <p:cNvPr id="12" name="TextBox 58"/>
          <p:cNvSpPr txBox="1">
            <a:spLocks noChangeArrowheads="1"/>
          </p:cNvSpPr>
          <p:nvPr/>
        </p:nvSpPr>
        <p:spPr bwMode="auto">
          <a:xfrm>
            <a:off x="17295" y="1671048"/>
            <a:ext cx="35377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Modules are labeled by master regulators:</a:t>
            </a:r>
          </a:p>
          <a:p>
            <a:pPr eaLnBrk="1" hangingPunct="1"/>
            <a:r>
              <a:rPr lang="en-US" sz="1400" b="0" dirty="0">
                <a:latin typeface="Arial"/>
                <a:cs typeface="Arial"/>
              </a:rPr>
              <a:t>TFs, high-level starting functions</a:t>
            </a:r>
          </a:p>
        </p:txBody>
      </p:sp>
      <p:sp>
        <p:nvSpPr>
          <p:cNvPr id="13" name="TextBox 59"/>
          <p:cNvSpPr txBox="1">
            <a:spLocks noChangeArrowheads="1"/>
          </p:cNvSpPr>
          <p:nvPr/>
        </p:nvSpPr>
        <p:spPr bwMode="auto">
          <a:xfrm>
            <a:off x="228600" y="5074689"/>
            <a:ext cx="1921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TRN:</a:t>
            </a:r>
          </a:p>
          <a:p>
            <a:pPr eaLnBrk="1" hangingPunct="1"/>
            <a:r>
              <a:rPr lang="en-US" sz="1400" b="0" dirty="0">
                <a:latin typeface="Arial"/>
                <a:cs typeface="Arial"/>
              </a:rPr>
              <a:t>modules overlap little, </a:t>
            </a:r>
          </a:p>
          <a:p>
            <a:pPr eaLnBrk="1" hangingPunct="1"/>
            <a:r>
              <a:rPr lang="en-US" sz="1400" b="0" dirty="0">
                <a:latin typeface="Arial"/>
                <a:cs typeface="Arial"/>
              </a:rPr>
              <a:t>components are </a:t>
            </a:r>
          </a:p>
          <a:p>
            <a:pPr eaLnBrk="1" hangingPunct="1"/>
            <a:r>
              <a:rPr lang="en-US" sz="1400" b="0" dirty="0">
                <a:latin typeface="Arial"/>
                <a:cs typeface="Arial"/>
              </a:rPr>
              <a:t>less </a:t>
            </a:r>
            <a:r>
              <a:rPr lang="en-US" sz="1400" b="0" dirty="0" smtClean="0">
                <a:latin typeface="Arial"/>
                <a:cs typeface="Arial"/>
              </a:rPr>
              <a:t>generic </a:t>
            </a:r>
            <a:endParaRPr lang="en-US" sz="1400" b="0" dirty="0">
              <a:latin typeface="Arial"/>
              <a:cs typeface="Arial"/>
            </a:endParaRPr>
          </a:p>
        </p:txBody>
      </p:sp>
      <p:sp>
        <p:nvSpPr>
          <p:cNvPr id="14" name="TextBox 111"/>
          <p:cNvSpPr txBox="1">
            <a:spLocks noChangeArrowheads="1"/>
          </p:cNvSpPr>
          <p:nvPr/>
        </p:nvSpPr>
        <p:spPr bwMode="auto">
          <a:xfrm>
            <a:off x="3962400" y="4182473"/>
            <a:ext cx="988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r</a:t>
            </a:r>
            <a:r>
              <a:rPr lang="en-US" sz="1400" b="0" dirty="0" smtClean="0">
                <a:latin typeface="Arial"/>
                <a:cs typeface="Arial"/>
              </a:rPr>
              <a:t>euse</a:t>
            </a:r>
            <a:r>
              <a:rPr lang="en-US" sz="1400" b="0" dirty="0">
                <a:latin typeface="Arial"/>
                <a:cs typeface="Arial"/>
              </a:rPr>
              <a:t>=2/3</a:t>
            </a:r>
          </a:p>
        </p:txBody>
      </p:sp>
      <p:sp>
        <p:nvSpPr>
          <p:cNvPr id="15" name="Rectangle 14"/>
          <p:cNvSpPr>
            <a:spLocks noChangeArrowheads="1"/>
          </p:cNvSpPr>
          <p:nvPr/>
        </p:nvSpPr>
        <p:spPr bwMode="auto">
          <a:xfrm>
            <a:off x="7037388" y="2566398"/>
            <a:ext cx="823912" cy="228600"/>
          </a:xfrm>
          <a:prstGeom prst="rect">
            <a:avLst/>
          </a:prstGeom>
          <a:gradFill rotWithShape="1">
            <a:gsLst>
              <a:gs pos="0">
                <a:srgbClr val="85FFDB"/>
              </a:gs>
              <a:gs pos="100000">
                <a:srgbClr val="00EBA8"/>
              </a:gs>
            </a:gsLst>
            <a:lin ang="5400000"/>
          </a:gra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graphicFrame>
        <p:nvGraphicFramePr>
          <p:cNvPr id="16" name="Object 2"/>
          <p:cNvGraphicFramePr>
            <a:graphicFrameLocks noChangeAspect="1"/>
          </p:cNvGraphicFramePr>
          <p:nvPr>
            <p:extLst>
              <p:ext uri="{D42A27DB-BD31-4B8C-83A1-F6EECF244321}">
                <p14:modId xmlns:p14="http://schemas.microsoft.com/office/powerpoint/2010/main" val="2799199205"/>
              </p:ext>
            </p:extLst>
          </p:nvPr>
        </p:nvGraphicFramePr>
        <p:xfrm>
          <a:off x="7032625" y="2556873"/>
          <a:ext cx="1196975" cy="530225"/>
        </p:xfrm>
        <a:graphic>
          <a:graphicData uri="http://schemas.openxmlformats.org/presentationml/2006/ole">
            <mc:AlternateContent xmlns:mc="http://schemas.openxmlformats.org/markup-compatibility/2006">
              <mc:Choice xmlns:v="urn:schemas-microsoft-com:vml" Requires="v">
                <p:oleObj spid="_x0000_s217892" name="Equation" r:id="rId4" imgW="1003300" imgH="444500" progId="Equation.3">
                  <p:embed/>
                </p:oleObj>
              </mc:Choice>
              <mc:Fallback>
                <p:oleObj name="Equation" r:id="rId4" imgW="10033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2556873"/>
                        <a:ext cx="11969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Isosceles Triangle 16"/>
          <p:cNvSpPr>
            <a:spLocks noChangeArrowheads="1"/>
          </p:cNvSpPr>
          <p:nvPr/>
        </p:nvSpPr>
        <p:spPr bwMode="auto">
          <a:xfrm>
            <a:off x="5029200" y="1458323"/>
            <a:ext cx="2133600" cy="2546350"/>
          </a:xfrm>
          <a:prstGeom prst="triangle">
            <a:avLst>
              <a:gd name="adj" fmla="val 49454"/>
            </a:avLst>
          </a:prstGeom>
          <a:solidFill>
            <a:srgbClr val="CCCCCC">
              <a:alpha val="38823"/>
            </a:srgbClr>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18" name="Isosceles Triangle 17"/>
          <p:cNvSpPr>
            <a:spLocks noChangeArrowheads="1"/>
          </p:cNvSpPr>
          <p:nvPr/>
        </p:nvSpPr>
        <p:spPr bwMode="auto">
          <a:xfrm>
            <a:off x="2209800" y="931521"/>
            <a:ext cx="3352800" cy="3100387"/>
          </a:xfrm>
          <a:prstGeom prst="triangle">
            <a:avLst>
              <a:gd name="adj" fmla="val 49315"/>
            </a:avLst>
          </a:prstGeom>
          <a:solidFill>
            <a:srgbClr val="CCCCCC">
              <a:alpha val="38823"/>
            </a:srgbClr>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19" name="Isosceles Triangle 18"/>
          <p:cNvSpPr>
            <a:spLocks noChangeArrowheads="1"/>
          </p:cNvSpPr>
          <p:nvPr/>
        </p:nvSpPr>
        <p:spPr bwMode="auto">
          <a:xfrm>
            <a:off x="3962400" y="1458323"/>
            <a:ext cx="2133600" cy="2546350"/>
          </a:xfrm>
          <a:prstGeom prst="triangle">
            <a:avLst>
              <a:gd name="adj" fmla="val 49454"/>
            </a:avLst>
          </a:prstGeom>
          <a:solidFill>
            <a:srgbClr val="CCCCCC">
              <a:alpha val="38823"/>
            </a:srgbClr>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1" name="Oval 20"/>
          <p:cNvSpPr>
            <a:spLocks noChangeArrowheads="1"/>
          </p:cNvSpPr>
          <p:nvPr/>
        </p:nvSpPr>
        <p:spPr bwMode="auto">
          <a:xfrm>
            <a:off x="3046413" y="3020423"/>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2" name="Oval 21"/>
          <p:cNvSpPr>
            <a:spLocks noChangeArrowheads="1"/>
          </p:cNvSpPr>
          <p:nvPr/>
        </p:nvSpPr>
        <p:spPr bwMode="auto">
          <a:xfrm>
            <a:off x="3860800" y="2987086"/>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3" name="Oval 22"/>
          <p:cNvSpPr>
            <a:spLocks noChangeArrowheads="1"/>
          </p:cNvSpPr>
          <p:nvPr/>
        </p:nvSpPr>
        <p:spPr bwMode="auto">
          <a:xfrm>
            <a:off x="3622675" y="1402761"/>
            <a:ext cx="228600" cy="228600"/>
          </a:xfrm>
          <a:prstGeom prst="ellipse">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4" name="Oval 23"/>
          <p:cNvSpPr>
            <a:spLocks noChangeArrowheads="1"/>
          </p:cNvSpPr>
          <p:nvPr/>
        </p:nvSpPr>
        <p:spPr bwMode="auto">
          <a:xfrm>
            <a:off x="3241675" y="2220323"/>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5" name="Oval 24"/>
          <p:cNvSpPr>
            <a:spLocks noChangeArrowheads="1"/>
          </p:cNvSpPr>
          <p:nvPr/>
        </p:nvSpPr>
        <p:spPr bwMode="auto">
          <a:xfrm>
            <a:off x="3927475" y="2253661"/>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26" name="Straight Arrow Connector 25"/>
          <p:cNvCxnSpPr>
            <a:cxnSpLocks noChangeShapeType="1"/>
            <a:stCxn id="23" idx="4"/>
            <a:endCxn id="24" idx="7"/>
          </p:cNvCxnSpPr>
          <p:nvPr/>
        </p:nvCxnSpPr>
        <p:spPr bwMode="auto">
          <a:xfrm rot="5400000">
            <a:off x="3275807" y="1792492"/>
            <a:ext cx="622300" cy="3000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7" name="Straight Arrow Connector 26"/>
          <p:cNvCxnSpPr>
            <a:cxnSpLocks noChangeShapeType="1"/>
            <a:endCxn id="22" idx="0"/>
          </p:cNvCxnSpPr>
          <p:nvPr/>
        </p:nvCxnSpPr>
        <p:spPr bwMode="auto">
          <a:xfrm rot="5400000">
            <a:off x="3765550" y="2710861"/>
            <a:ext cx="485775" cy="666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8" name="Straight Arrow Connector 27"/>
          <p:cNvCxnSpPr>
            <a:cxnSpLocks noChangeShapeType="1"/>
            <a:stCxn id="25" idx="4"/>
            <a:endCxn id="36" idx="1"/>
          </p:cNvCxnSpPr>
          <p:nvPr/>
        </p:nvCxnSpPr>
        <p:spPr bwMode="auto">
          <a:xfrm rot="16200000" flipH="1">
            <a:off x="4189413" y="2334623"/>
            <a:ext cx="309562" cy="60483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9" name="Straight Arrow Connector 28"/>
          <p:cNvCxnSpPr>
            <a:cxnSpLocks noChangeShapeType="1"/>
            <a:stCxn id="25" idx="4"/>
            <a:endCxn id="21" idx="7"/>
          </p:cNvCxnSpPr>
          <p:nvPr/>
        </p:nvCxnSpPr>
        <p:spPr bwMode="auto">
          <a:xfrm rot="5400000">
            <a:off x="3355975" y="2367961"/>
            <a:ext cx="571500" cy="8001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30" name="Straight Arrow Connector 29"/>
          <p:cNvCxnSpPr>
            <a:cxnSpLocks noChangeShapeType="1"/>
            <a:stCxn id="24" idx="4"/>
            <a:endCxn id="21" idx="0"/>
          </p:cNvCxnSpPr>
          <p:nvPr/>
        </p:nvCxnSpPr>
        <p:spPr bwMode="auto">
          <a:xfrm rot="5400000">
            <a:off x="2972594" y="2637042"/>
            <a:ext cx="571500" cy="1952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31" name="Straight Arrow Connector 30"/>
          <p:cNvCxnSpPr>
            <a:cxnSpLocks noChangeShapeType="1"/>
          </p:cNvCxnSpPr>
          <p:nvPr/>
        </p:nvCxnSpPr>
        <p:spPr bwMode="auto">
          <a:xfrm rot="16200000" flipH="1">
            <a:off x="3572668" y="1784555"/>
            <a:ext cx="633413" cy="3048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32" name="Oval 31"/>
          <p:cNvSpPr>
            <a:spLocks noChangeArrowheads="1"/>
          </p:cNvSpPr>
          <p:nvPr/>
        </p:nvSpPr>
        <p:spPr bwMode="auto">
          <a:xfrm>
            <a:off x="4237038"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3" name="Oval 32"/>
          <p:cNvSpPr>
            <a:spLocks noChangeArrowheads="1"/>
          </p:cNvSpPr>
          <p:nvPr/>
        </p:nvSpPr>
        <p:spPr bwMode="auto">
          <a:xfrm>
            <a:off x="5181600" y="37760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4" name="Oval 33"/>
          <p:cNvSpPr>
            <a:spLocks noChangeArrowheads="1"/>
          </p:cNvSpPr>
          <p:nvPr/>
        </p:nvSpPr>
        <p:spPr bwMode="auto">
          <a:xfrm>
            <a:off x="5715000" y="37760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5" name="Oval 34"/>
          <p:cNvSpPr>
            <a:spLocks noChangeArrowheads="1"/>
          </p:cNvSpPr>
          <p:nvPr/>
        </p:nvSpPr>
        <p:spPr bwMode="auto">
          <a:xfrm>
            <a:off x="4953000" y="1886948"/>
            <a:ext cx="228600" cy="228600"/>
          </a:xfrm>
          <a:prstGeom prst="ellipse">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6" name="Oval 35"/>
          <p:cNvSpPr>
            <a:spLocks noChangeArrowheads="1"/>
          </p:cNvSpPr>
          <p:nvPr/>
        </p:nvSpPr>
        <p:spPr bwMode="auto">
          <a:xfrm>
            <a:off x="4613275" y="2758486"/>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7" name="Oval 36"/>
          <p:cNvSpPr>
            <a:spLocks noChangeArrowheads="1"/>
          </p:cNvSpPr>
          <p:nvPr/>
        </p:nvSpPr>
        <p:spPr bwMode="auto">
          <a:xfrm>
            <a:off x="5181600" y="2785473"/>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38" name="Straight Arrow Connector 37"/>
          <p:cNvCxnSpPr>
            <a:cxnSpLocks noChangeShapeType="1"/>
            <a:stCxn id="35" idx="4"/>
          </p:cNvCxnSpPr>
          <p:nvPr/>
        </p:nvCxnSpPr>
        <p:spPr bwMode="auto">
          <a:xfrm rot="5400000">
            <a:off x="4562475" y="2286998"/>
            <a:ext cx="676275" cy="3333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39" name="Straight Arrow Connector 38"/>
          <p:cNvCxnSpPr>
            <a:cxnSpLocks noChangeShapeType="1"/>
            <a:stCxn id="37" idx="4"/>
            <a:endCxn id="33" idx="0"/>
          </p:cNvCxnSpPr>
          <p:nvPr/>
        </p:nvCxnSpPr>
        <p:spPr bwMode="auto">
          <a:xfrm rot="5400000">
            <a:off x="4914901" y="3395073"/>
            <a:ext cx="762000" cy="31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0" name="Straight Arrow Connector 39"/>
          <p:cNvCxnSpPr>
            <a:cxnSpLocks noChangeShapeType="1"/>
            <a:stCxn id="37" idx="4"/>
            <a:endCxn id="34" idx="1"/>
          </p:cNvCxnSpPr>
          <p:nvPr/>
        </p:nvCxnSpPr>
        <p:spPr bwMode="auto">
          <a:xfrm rot="16200000" flipH="1">
            <a:off x="5124450" y="3185523"/>
            <a:ext cx="795338" cy="45243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1" name="Straight Arrow Connector 40"/>
          <p:cNvCxnSpPr>
            <a:cxnSpLocks noChangeShapeType="1"/>
            <a:stCxn id="37" idx="4"/>
          </p:cNvCxnSpPr>
          <p:nvPr/>
        </p:nvCxnSpPr>
        <p:spPr bwMode="auto">
          <a:xfrm rot="5400000">
            <a:off x="4472781" y="2976767"/>
            <a:ext cx="785813" cy="86042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2" name="Straight Arrow Connector 41"/>
          <p:cNvCxnSpPr>
            <a:cxnSpLocks noChangeShapeType="1"/>
            <a:stCxn id="36" idx="4"/>
            <a:endCxn id="33" idx="1"/>
          </p:cNvCxnSpPr>
          <p:nvPr/>
        </p:nvCxnSpPr>
        <p:spPr bwMode="auto">
          <a:xfrm rot="16200000" flipH="1">
            <a:off x="4560094" y="3154567"/>
            <a:ext cx="822325" cy="48736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3" name="Straight Arrow Connector 42"/>
          <p:cNvCxnSpPr>
            <a:cxnSpLocks noChangeShapeType="1"/>
            <a:stCxn id="36" idx="4"/>
            <a:endCxn id="32" idx="0"/>
          </p:cNvCxnSpPr>
          <p:nvPr/>
        </p:nvCxnSpPr>
        <p:spPr bwMode="auto">
          <a:xfrm rot="5400000">
            <a:off x="4164013" y="3174411"/>
            <a:ext cx="750887" cy="3762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4" name="Straight Arrow Connector 43"/>
          <p:cNvCxnSpPr>
            <a:cxnSpLocks noChangeShapeType="1"/>
            <a:stCxn id="35" idx="4"/>
          </p:cNvCxnSpPr>
          <p:nvPr/>
        </p:nvCxnSpPr>
        <p:spPr bwMode="auto">
          <a:xfrm rot="16200000" flipH="1">
            <a:off x="4841082" y="2341766"/>
            <a:ext cx="660400" cy="20796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45" name="Oval 44"/>
          <p:cNvSpPr>
            <a:spLocks noChangeArrowheads="1"/>
          </p:cNvSpPr>
          <p:nvPr/>
        </p:nvSpPr>
        <p:spPr bwMode="auto">
          <a:xfrm>
            <a:off x="2441575"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46" name="Oval 45"/>
          <p:cNvSpPr>
            <a:spLocks noChangeArrowheads="1"/>
          </p:cNvSpPr>
          <p:nvPr/>
        </p:nvSpPr>
        <p:spPr bwMode="auto">
          <a:xfrm>
            <a:off x="3394075"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47" name="Straight Arrow Connector 46"/>
          <p:cNvCxnSpPr>
            <a:cxnSpLocks noChangeShapeType="1"/>
            <a:stCxn id="21" idx="4"/>
            <a:endCxn id="45" idx="7"/>
          </p:cNvCxnSpPr>
          <p:nvPr/>
        </p:nvCxnSpPr>
        <p:spPr bwMode="auto">
          <a:xfrm rot="5400000">
            <a:off x="2637632" y="3248229"/>
            <a:ext cx="522288" cy="5238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8" name="Straight Arrow Connector 47"/>
          <p:cNvCxnSpPr>
            <a:cxnSpLocks noChangeShapeType="1"/>
            <a:stCxn id="21" idx="4"/>
            <a:endCxn id="46" idx="1"/>
          </p:cNvCxnSpPr>
          <p:nvPr/>
        </p:nvCxnSpPr>
        <p:spPr bwMode="auto">
          <a:xfrm rot="16200000" flipH="1">
            <a:off x="3032919" y="3376817"/>
            <a:ext cx="522288" cy="2667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9" name="Straight Arrow Connector 48"/>
          <p:cNvCxnSpPr>
            <a:cxnSpLocks noChangeShapeType="1"/>
            <a:stCxn id="22" idx="4"/>
            <a:endCxn id="46" idx="7"/>
          </p:cNvCxnSpPr>
          <p:nvPr/>
        </p:nvCxnSpPr>
        <p:spPr bwMode="auto">
          <a:xfrm rot="5400000">
            <a:off x="3504406" y="3300618"/>
            <a:ext cx="555625" cy="3857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50" name="Straight Arrow Connector 49"/>
          <p:cNvCxnSpPr>
            <a:cxnSpLocks noChangeShapeType="1"/>
            <a:stCxn id="22" idx="4"/>
            <a:endCxn id="32" idx="1"/>
          </p:cNvCxnSpPr>
          <p:nvPr/>
        </p:nvCxnSpPr>
        <p:spPr bwMode="auto">
          <a:xfrm rot="16200000" flipH="1">
            <a:off x="3844925" y="3345861"/>
            <a:ext cx="555625" cy="2952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51" name="TextBox 156"/>
          <p:cNvSpPr txBox="1">
            <a:spLocks noChangeArrowheads="1"/>
          </p:cNvSpPr>
          <p:nvPr/>
        </p:nvSpPr>
        <p:spPr bwMode="auto">
          <a:xfrm>
            <a:off x="3109757" y="1021761"/>
            <a:ext cx="398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M1</a:t>
            </a:r>
          </a:p>
        </p:txBody>
      </p:sp>
      <p:sp>
        <p:nvSpPr>
          <p:cNvPr id="52" name="TextBox 157"/>
          <p:cNvSpPr txBox="1">
            <a:spLocks noChangeArrowheads="1"/>
          </p:cNvSpPr>
          <p:nvPr/>
        </p:nvSpPr>
        <p:spPr bwMode="auto">
          <a:xfrm>
            <a:off x="4598832" y="1021761"/>
            <a:ext cx="398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M2</a:t>
            </a:r>
          </a:p>
        </p:txBody>
      </p:sp>
      <p:sp>
        <p:nvSpPr>
          <p:cNvPr id="53" name="Oval 52"/>
          <p:cNvSpPr>
            <a:spLocks noChangeArrowheads="1"/>
          </p:cNvSpPr>
          <p:nvPr/>
        </p:nvSpPr>
        <p:spPr bwMode="auto">
          <a:xfrm>
            <a:off x="5943600" y="1853611"/>
            <a:ext cx="228600" cy="228600"/>
          </a:xfrm>
          <a:prstGeom prst="ellipse">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4" name="Oval 53"/>
          <p:cNvSpPr>
            <a:spLocks noChangeArrowheads="1"/>
          </p:cNvSpPr>
          <p:nvPr/>
        </p:nvSpPr>
        <p:spPr bwMode="auto">
          <a:xfrm>
            <a:off x="5791200" y="2825161"/>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5" name="Oval 54"/>
          <p:cNvSpPr>
            <a:spLocks noChangeArrowheads="1"/>
          </p:cNvSpPr>
          <p:nvPr/>
        </p:nvSpPr>
        <p:spPr bwMode="auto">
          <a:xfrm>
            <a:off x="6359525" y="2858498"/>
            <a:ext cx="228600" cy="228600"/>
          </a:xfrm>
          <a:prstGeom prst="ellipse">
            <a:avLst/>
          </a:prstGeom>
          <a:solidFill>
            <a:srgbClr val="660066"/>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6" name="Oval 55"/>
          <p:cNvSpPr>
            <a:spLocks noChangeArrowheads="1"/>
          </p:cNvSpPr>
          <p:nvPr/>
        </p:nvSpPr>
        <p:spPr bwMode="auto">
          <a:xfrm>
            <a:off x="6248400"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7" name="Oval 56"/>
          <p:cNvSpPr>
            <a:spLocks noChangeArrowheads="1"/>
          </p:cNvSpPr>
          <p:nvPr/>
        </p:nvSpPr>
        <p:spPr bwMode="auto">
          <a:xfrm>
            <a:off x="6705600"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58" name="Straight Arrow Connector 57"/>
          <p:cNvCxnSpPr>
            <a:cxnSpLocks noChangeShapeType="1"/>
            <a:stCxn id="54" idx="4"/>
            <a:endCxn id="56" idx="1"/>
          </p:cNvCxnSpPr>
          <p:nvPr/>
        </p:nvCxnSpPr>
        <p:spPr bwMode="auto">
          <a:xfrm rot="16200000" flipH="1">
            <a:off x="5734844" y="3224417"/>
            <a:ext cx="717550" cy="37623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59" name="Straight Arrow Connector 58"/>
          <p:cNvCxnSpPr>
            <a:cxnSpLocks noChangeShapeType="1"/>
            <a:stCxn id="55" idx="4"/>
            <a:endCxn id="57" idx="0"/>
          </p:cNvCxnSpPr>
          <p:nvPr/>
        </p:nvCxnSpPr>
        <p:spPr bwMode="auto">
          <a:xfrm rot="16200000" flipH="1">
            <a:off x="6321425" y="3239498"/>
            <a:ext cx="650875" cy="3460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0" name="Straight Arrow Connector 59"/>
          <p:cNvCxnSpPr>
            <a:cxnSpLocks noChangeShapeType="1"/>
            <a:stCxn id="55" idx="4"/>
            <a:endCxn id="56" idx="7"/>
          </p:cNvCxnSpPr>
          <p:nvPr/>
        </p:nvCxnSpPr>
        <p:spPr bwMode="auto">
          <a:xfrm rot="5400000">
            <a:off x="6116637" y="3414124"/>
            <a:ext cx="684213" cy="301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1" name="Straight Arrow Connector 60"/>
          <p:cNvCxnSpPr>
            <a:cxnSpLocks noChangeShapeType="1"/>
            <a:stCxn id="54" idx="4"/>
            <a:endCxn id="33" idx="7"/>
          </p:cNvCxnSpPr>
          <p:nvPr/>
        </p:nvCxnSpPr>
        <p:spPr bwMode="auto">
          <a:xfrm rot="5400000">
            <a:off x="5263357" y="3167267"/>
            <a:ext cx="755650" cy="5286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2" name="Straight Arrow Connector 61"/>
          <p:cNvCxnSpPr>
            <a:cxnSpLocks noChangeShapeType="1"/>
            <a:stCxn id="53" idx="4"/>
            <a:endCxn id="55" idx="0"/>
          </p:cNvCxnSpPr>
          <p:nvPr/>
        </p:nvCxnSpPr>
        <p:spPr bwMode="auto">
          <a:xfrm rot="16200000" flipH="1">
            <a:off x="5877719" y="2262392"/>
            <a:ext cx="776287" cy="41592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3" name="Straight Arrow Connector 62"/>
          <p:cNvCxnSpPr>
            <a:cxnSpLocks noChangeShapeType="1"/>
            <a:stCxn id="53" idx="4"/>
            <a:endCxn id="54" idx="7"/>
          </p:cNvCxnSpPr>
          <p:nvPr/>
        </p:nvCxnSpPr>
        <p:spPr bwMode="auto">
          <a:xfrm rot="5400000">
            <a:off x="5634038" y="2434636"/>
            <a:ext cx="776287" cy="714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64" name="TextBox 169"/>
          <p:cNvSpPr txBox="1">
            <a:spLocks noChangeArrowheads="1"/>
          </p:cNvSpPr>
          <p:nvPr/>
        </p:nvSpPr>
        <p:spPr bwMode="auto">
          <a:xfrm>
            <a:off x="6046632" y="1021761"/>
            <a:ext cx="398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M3</a:t>
            </a:r>
          </a:p>
        </p:txBody>
      </p:sp>
      <p:sp>
        <p:nvSpPr>
          <p:cNvPr id="65" name="Left Brace 64"/>
          <p:cNvSpPr>
            <a:spLocks/>
          </p:cNvSpPr>
          <p:nvPr/>
        </p:nvSpPr>
        <p:spPr bwMode="auto">
          <a:xfrm rot="5400000" flipH="1">
            <a:off x="4237831" y="3957842"/>
            <a:ext cx="257175" cy="350838"/>
          </a:xfrm>
          <a:prstGeom prst="leftBrace">
            <a:avLst>
              <a:gd name="adj1" fmla="val 8330"/>
              <a:gd name="adj2" fmla="val 50000"/>
            </a:avLst>
          </a:prstGeom>
          <a:noFill/>
          <a:ln w="25400">
            <a:solidFill>
              <a:schemeClr val="tx1"/>
            </a:solidFill>
            <a:round/>
            <a:headEnd/>
            <a:tailEnd/>
          </a:ln>
          <a:effectLst>
            <a:outerShdw dist="20000" dir="5400000" rotWithShape="0">
              <a:srgbClr val="808080">
                <a:alpha val="37999"/>
              </a:srgbClr>
            </a:outerShdw>
          </a:effectLst>
        </p:spPr>
        <p:txBody>
          <a:bodyPr anchor="ctr"/>
          <a:lstStyle/>
          <a:p>
            <a:pPr algn="ctr" defTabSz="457200" fontAlgn="auto">
              <a:spcBef>
                <a:spcPts val="0"/>
              </a:spcBef>
              <a:spcAft>
                <a:spcPts val="0"/>
              </a:spcAft>
              <a:defRPr/>
            </a:pPr>
            <a:endParaRPr lang="en-US" b="0">
              <a:latin typeface="+mn-lt"/>
              <a:ea typeface="+mn-ea"/>
              <a:cs typeface="+mn-cs"/>
            </a:endParaRPr>
          </a:p>
        </p:txBody>
      </p:sp>
      <p:sp>
        <p:nvSpPr>
          <p:cNvPr id="66" name="Left Brace 65"/>
          <p:cNvSpPr>
            <a:spLocks/>
          </p:cNvSpPr>
          <p:nvPr/>
        </p:nvSpPr>
        <p:spPr bwMode="auto">
          <a:xfrm rot="5400000" flipH="1">
            <a:off x="6706394" y="3957842"/>
            <a:ext cx="257175" cy="350837"/>
          </a:xfrm>
          <a:prstGeom prst="leftBrace">
            <a:avLst>
              <a:gd name="adj1" fmla="val 8330"/>
              <a:gd name="adj2" fmla="val 50000"/>
            </a:avLst>
          </a:prstGeom>
          <a:noFill/>
          <a:ln w="25400">
            <a:solidFill>
              <a:schemeClr val="tx1"/>
            </a:solidFill>
            <a:round/>
            <a:headEnd/>
            <a:tailEnd/>
          </a:ln>
          <a:effectLst>
            <a:outerShdw dist="20000" dir="5400000" rotWithShape="0">
              <a:srgbClr val="808080">
                <a:alpha val="37999"/>
              </a:srgbClr>
            </a:outerShdw>
          </a:effectLst>
        </p:spPr>
        <p:txBody>
          <a:bodyPr anchor="ctr"/>
          <a:lstStyle/>
          <a:p>
            <a:pPr algn="ctr" defTabSz="457200" fontAlgn="auto">
              <a:spcBef>
                <a:spcPts val="0"/>
              </a:spcBef>
              <a:spcAft>
                <a:spcPts val="0"/>
              </a:spcAft>
              <a:defRPr/>
            </a:pPr>
            <a:endParaRPr lang="en-US" b="0">
              <a:latin typeface="+mn-lt"/>
              <a:ea typeface="+mn-ea"/>
              <a:cs typeface="+mn-cs"/>
            </a:endParaRPr>
          </a:p>
        </p:txBody>
      </p:sp>
      <p:sp>
        <p:nvSpPr>
          <p:cNvPr id="67" name="Isosceles Triangle 66"/>
          <p:cNvSpPr>
            <a:spLocks noChangeArrowheads="1"/>
          </p:cNvSpPr>
          <p:nvPr/>
        </p:nvSpPr>
        <p:spPr bwMode="auto">
          <a:xfrm>
            <a:off x="5029200" y="2758486"/>
            <a:ext cx="1066800" cy="1246187"/>
          </a:xfrm>
          <a:prstGeom prst="triangle">
            <a:avLst>
              <a:gd name="adj" fmla="val 49579"/>
            </a:avLst>
          </a:prstGeom>
          <a:noFill/>
          <a:ln w="44450">
            <a:solidFill>
              <a:srgbClr val="00CC98"/>
            </a:solidFill>
            <a:prstDash val="dash"/>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68" name="TextBox 173"/>
          <p:cNvSpPr txBox="1">
            <a:spLocks noChangeArrowheads="1"/>
          </p:cNvSpPr>
          <p:nvPr/>
        </p:nvSpPr>
        <p:spPr bwMode="auto">
          <a:xfrm>
            <a:off x="6965950" y="2250486"/>
            <a:ext cx="15864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Overlap(M2,M3)=</a:t>
            </a:r>
            <a:endParaRPr lang="en-US" b="0" dirty="0">
              <a:latin typeface="Arial"/>
              <a:cs typeface="Arial"/>
            </a:endParaRPr>
          </a:p>
        </p:txBody>
      </p:sp>
      <p:sp>
        <p:nvSpPr>
          <p:cNvPr id="69" name="Rectangle 68"/>
          <p:cNvSpPr>
            <a:spLocks noChangeArrowheads="1"/>
          </p:cNvSpPr>
          <p:nvPr/>
        </p:nvSpPr>
        <p:spPr bwMode="auto">
          <a:xfrm>
            <a:off x="7037388" y="2834686"/>
            <a:ext cx="823912" cy="228600"/>
          </a:xfrm>
          <a:prstGeom prst="rect">
            <a:avLst/>
          </a:prstGeom>
          <a:solidFill>
            <a:srgbClr val="FF0000">
              <a:alpha val="54901"/>
            </a:srgbClr>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70" name="TextBox 111"/>
          <p:cNvSpPr txBox="1">
            <a:spLocks noChangeArrowheads="1"/>
          </p:cNvSpPr>
          <p:nvPr/>
        </p:nvSpPr>
        <p:spPr bwMode="auto">
          <a:xfrm>
            <a:off x="6400800" y="4182473"/>
            <a:ext cx="988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reuse=1/3</a:t>
            </a:r>
          </a:p>
        </p:txBody>
      </p:sp>
      <p:sp>
        <p:nvSpPr>
          <p:cNvPr id="71" name="Trapezoid 122"/>
          <p:cNvSpPr>
            <a:spLocks noChangeArrowheads="1"/>
          </p:cNvSpPr>
          <p:nvPr/>
        </p:nvSpPr>
        <p:spPr bwMode="auto">
          <a:xfrm>
            <a:off x="3962400" y="1402761"/>
            <a:ext cx="3200400" cy="2601912"/>
          </a:xfrm>
          <a:custGeom>
            <a:avLst/>
            <a:gdLst>
              <a:gd name="T0" fmla="*/ 1600200 w 3200400"/>
              <a:gd name="T1" fmla="*/ 0 h 2601912"/>
              <a:gd name="T2" fmla="*/ 532338 w 3200400"/>
              <a:gd name="T3" fmla="*/ 1300956 h 2601912"/>
              <a:gd name="T4" fmla="*/ 1600200 w 3200400"/>
              <a:gd name="T5" fmla="*/ 2601912 h 2601912"/>
              <a:gd name="T6" fmla="*/ 2668062 w 3200400"/>
              <a:gd name="T7" fmla="*/ 1300956 h 2601912"/>
              <a:gd name="T8" fmla="*/ 3 60000 65536"/>
              <a:gd name="T9" fmla="*/ 2 60000 65536"/>
              <a:gd name="T10" fmla="*/ 1 60000 65536"/>
              <a:gd name="T11" fmla="*/ 0 60000 65536"/>
              <a:gd name="T12" fmla="*/ 709784 w 3200400"/>
              <a:gd name="T13" fmla="*/ 577052 h 2601912"/>
              <a:gd name="T14" fmla="*/ 2490616 w 3200400"/>
              <a:gd name="T15" fmla="*/ 2601912 h 2601912"/>
            </a:gdLst>
            <a:ahLst/>
            <a:cxnLst>
              <a:cxn ang="T8">
                <a:pos x="T0" y="T1"/>
              </a:cxn>
              <a:cxn ang="T9">
                <a:pos x="T2" y="T3"/>
              </a:cxn>
              <a:cxn ang="T10">
                <a:pos x="T4" y="T5"/>
              </a:cxn>
              <a:cxn ang="T11">
                <a:pos x="T6" y="T7"/>
              </a:cxn>
            </a:cxnLst>
            <a:rect l="T12" t="T13" r="T14" b="T15"/>
            <a:pathLst>
              <a:path w="3200400" h="2601912">
                <a:moveTo>
                  <a:pt x="0" y="2601912"/>
                </a:moveTo>
                <a:lnTo>
                  <a:pt x="1064676" y="0"/>
                </a:lnTo>
                <a:lnTo>
                  <a:pt x="2135724" y="0"/>
                </a:lnTo>
                <a:lnTo>
                  <a:pt x="3200400" y="2601912"/>
                </a:lnTo>
                <a:close/>
              </a:path>
            </a:pathLst>
          </a:custGeom>
          <a:noFill/>
          <a:ln w="44450">
            <a:solidFill>
              <a:srgbClr val="FF0000">
                <a:alpha val="54901"/>
              </a:srgbClr>
            </a:solidFill>
            <a:prstDash val="dash"/>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72" name="Rectangle 65"/>
          <p:cNvSpPr>
            <a:spLocks noChangeArrowheads="1"/>
          </p:cNvSpPr>
          <p:nvPr/>
        </p:nvSpPr>
        <p:spPr bwMode="auto">
          <a:xfrm>
            <a:off x="7239000" y="4980105"/>
            <a:ext cx="1905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1400" b="0" dirty="0">
                <a:latin typeface="Arial"/>
                <a:cs typeface="Arial"/>
              </a:rPr>
              <a:t>Call graph:</a:t>
            </a:r>
          </a:p>
          <a:p>
            <a:pPr defTabSz="457200"/>
            <a:r>
              <a:rPr lang="en-US" sz="1400" b="0" dirty="0">
                <a:latin typeface="Arial"/>
                <a:cs typeface="Arial"/>
              </a:rPr>
              <a:t>modules overlap, </a:t>
            </a:r>
          </a:p>
          <a:p>
            <a:pPr defTabSz="457200"/>
            <a:r>
              <a:rPr lang="en-US" sz="1400" b="0" dirty="0">
                <a:latin typeface="Arial"/>
                <a:cs typeface="Arial"/>
              </a:rPr>
              <a:t>Functions are highly </a:t>
            </a:r>
          </a:p>
          <a:p>
            <a:pPr defTabSz="457200"/>
            <a:r>
              <a:rPr lang="en-US" sz="1400" b="0" dirty="0">
                <a:latin typeface="Arial"/>
                <a:cs typeface="Arial"/>
              </a:rPr>
              <a:t>reused (generic): </a:t>
            </a:r>
            <a:r>
              <a:rPr lang="ja-JP" altLang="en-US" sz="1400" b="0" dirty="0">
                <a:latin typeface="Arial"/>
                <a:cs typeface="Arial"/>
              </a:rPr>
              <a:t>“</a:t>
            </a:r>
            <a:r>
              <a:rPr lang="en-US" sz="1400" b="0" dirty="0" err="1">
                <a:latin typeface="Arial"/>
                <a:cs typeface="Arial"/>
              </a:rPr>
              <a:t>printk</a:t>
            </a:r>
            <a:r>
              <a:rPr lang="ja-JP" altLang="en-US" sz="1400" b="0" dirty="0">
                <a:latin typeface="Arial"/>
                <a:cs typeface="Arial"/>
              </a:rPr>
              <a:t>”</a:t>
            </a:r>
            <a:endParaRPr lang="en-US" sz="1400" b="0" dirty="0">
              <a:latin typeface="Arial"/>
              <a:cs typeface="Arial"/>
            </a:endParaRPr>
          </a:p>
        </p:txBody>
      </p:sp>
    </p:spTree>
    <p:extLst>
      <p:ext uri="{BB962C8B-B14F-4D97-AF65-F5344CB8AC3E}">
        <p14:creationId xmlns:p14="http://schemas.microsoft.com/office/powerpoint/2010/main" val="33779102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1188975"/>
          </a:xfrm>
        </p:spPr>
        <p:txBody>
          <a:bodyPr/>
          <a:lstStyle/>
          <a:p>
            <a:r>
              <a:rPr lang="en-US" sz="4000" dirty="0" smtClean="0"/>
              <a:t>Tradeoff between reuse and robustness</a:t>
            </a:r>
            <a:endParaRPr lang="en-US" sz="40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21</a:t>
            </a:fld>
            <a:endParaRPr lang="en-US"/>
          </a:p>
        </p:txBody>
      </p:sp>
      <p:cxnSp>
        <p:nvCxnSpPr>
          <p:cNvPr id="6" name="Straight Arrow Connector 5"/>
          <p:cNvCxnSpPr/>
          <p:nvPr/>
        </p:nvCxnSpPr>
        <p:spPr>
          <a:xfrm>
            <a:off x="1443823" y="2098732"/>
            <a:ext cx="61965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91100" y="1697876"/>
            <a:ext cx="2797423" cy="369332"/>
          </a:xfrm>
          <a:prstGeom prst="rect">
            <a:avLst/>
          </a:prstGeom>
          <a:noFill/>
        </p:spPr>
        <p:txBody>
          <a:bodyPr wrap="none" rtlCol="0">
            <a:spAutoFit/>
          </a:bodyPr>
          <a:lstStyle/>
          <a:p>
            <a:r>
              <a:rPr lang="en-US" dirty="0">
                <a:latin typeface="Arial"/>
                <a:cs typeface="Arial"/>
              </a:rPr>
              <a:t>r</a:t>
            </a:r>
            <a:r>
              <a:rPr lang="en-US" dirty="0" smtClean="0">
                <a:latin typeface="Arial"/>
                <a:cs typeface="Arial"/>
              </a:rPr>
              <a:t>eusability (cost-effective)</a:t>
            </a:r>
            <a:endParaRPr lang="en-US" dirty="0">
              <a:latin typeface="Arial"/>
              <a:cs typeface="Arial"/>
            </a:endParaRPr>
          </a:p>
        </p:txBody>
      </p:sp>
      <p:sp>
        <p:nvSpPr>
          <p:cNvPr id="9" name="Rectangle 8"/>
          <p:cNvSpPr/>
          <p:nvPr/>
        </p:nvSpPr>
        <p:spPr>
          <a:xfrm>
            <a:off x="7604369" y="1861721"/>
            <a:ext cx="1378164" cy="646331"/>
          </a:xfrm>
          <a:prstGeom prst="rect">
            <a:avLst/>
          </a:prstGeom>
        </p:spPr>
        <p:txBody>
          <a:bodyPr wrap="none">
            <a:spAutoFit/>
          </a:bodyPr>
          <a:lstStyle/>
          <a:p>
            <a:r>
              <a:rPr lang="en-US" dirty="0">
                <a:latin typeface="Arial"/>
                <a:cs typeface="Arial"/>
              </a:rPr>
              <a:t>o</a:t>
            </a:r>
            <a:r>
              <a:rPr lang="en-US" dirty="0" smtClean="0">
                <a:latin typeface="Arial"/>
                <a:cs typeface="Arial"/>
              </a:rPr>
              <a:t>verlapping </a:t>
            </a:r>
          </a:p>
          <a:p>
            <a:r>
              <a:rPr lang="en-US" dirty="0" smtClean="0">
                <a:latin typeface="Arial"/>
                <a:cs typeface="Arial"/>
              </a:rPr>
              <a:t>modules </a:t>
            </a:r>
            <a:endParaRPr lang="en-US" dirty="0">
              <a:latin typeface="Arial"/>
              <a:cs typeface="Arial"/>
            </a:endParaRPr>
          </a:p>
        </p:txBody>
      </p:sp>
      <p:sp>
        <p:nvSpPr>
          <p:cNvPr id="10" name="Rectangle 9"/>
          <p:cNvSpPr/>
          <p:nvPr/>
        </p:nvSpPr>
        <p:spPr>
          <a:xfrm>
            <a:off x="38776" y="1888742"/>
            <a:ext cx="1455484" cy="646331"/>
          </a:xfrm>
          <a:prstGeom prst="rect">
            <a:avLst/>
          </a:prstGeom>
        </p:spPr>
        <p:txBody>
          <a:bodyPr wrap="none">
            <a:spAutoFit/>
          </a:bodyPr>
          <a:lstStyle/>
          <a:p>
            <a:r>
              <a:rPr lang="en-US" dirty="0" smtClean="0">
                <a:latin typeface="Arial"/>
                <a:cs typeface="Arial"/>
              </a:rPr>
              <a:t>independent </a:t>
            </a:r>
          </a:p>
          <a:p>
            <a:r>
              <a:rPr lang="en-US" dirty="0" smtClean="0">
                <a:latin typeface="Arial"/>
                <a:cs typeface="Arial"/>
              </a:rPr>
              <a:t>modules </a:t>
            </a:r>
            <a:endParaRPr lang="en-US" dirty="0">
              <a:latin typeface="Arial"/>
              <a:cs typeface="Arial"/>
            </a:endParaRPr>
          </a:p>
        </p:txBody>
      </p:sp>
      <p:cxnSp>
        <p:nvCxnSpPr>
          <p:cNvPr id="14" name="Straight Arrow Connector 13"/>
          <p:cNvCxnSpPr/>
          <p:nvPr/>
        </p:nvCxnSpPr>
        <p:spPr>
          <a:xfrm flipH="1">
            <a:off x="1443823" y="2323907"/>
            <a:ext cx="61605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92898" y="2327647"/>
            <a:ext cx="1313806" cy="369332"/>
          </a:xfrm>
          <a:prstGeom prst="rect">
            <a:avLst/>
          </a:prstGeom>
          <a:noFill/>
        </p:spPr>
        <p:txBody>
          <a:bodyPr wrap="none" rtlCol="0">
            <a:spAutoFit/>
          </a:bodyPr>
          <a:lstStyle/>
          <a:p>
            <a:r>
              <a:rPr lang="en-US" dirty="0" smtClean="0">
                <a:latin typeface="Arial"/>
                <a:cs typeface="Arial"/>
              </a:rPr>
              <a:t>robustness</a:t>
            </a:r>
            <a:endParaRPr lang="en-US" dirty="0">
              <a:latin typeface="Arial"/>
              <a:cs typeface="Arial"/>
            </a:endParaRPr>
          </a:p>
        </p:txBody>
      </p:sp>
      <p:grpSp>
        <p:nvGrpSpPr>
          <p:cNvPr id="18" name="Group 17"/>
          <p:cNvGrpSpPr/>
          <p:nvPr/>
        </p:nvGrpSpPr>
        <p:grpSpPr>
          <a:xfrm>
            <a:off x="756558" y="2859112"/>
            <a:ext cx="7212458" cy="3793675"/>
            <a:chOff x="1447800" y="1290531"/>
            <a:chExt cx="6477000" cy="4433967"/>
          </a:xfrm>
        </p:grpSpPr>
        <p:pic>
          <p:nvPicPr>
            <p:cNvPr id="1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19263"/>
              <a:ext cx="6477000" cy="36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5"/>
            <p:cNvSpPr txBox="1">
              <a:spLocks noChangeArrowheads="1"/>
            </p:cNvSpPr>
            <p:nvPr/>
          </p:nvSpPr>
          <p:spPr bwMode="auto">
            <a:xfrm>
              <a:off x="6781800" y="3124200"/>
              <a:ext cx="957022" cy="32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Higher reuse</a:t>
              </a:r>
            </a:p>
          </p:txBody>
        </p:sp>
        <p:sp>
          <p:nvSpPr>
            <p:cNvPr id="21" name="TextBox 16"/>
            <p:cNvSpPr txBox="1">
              <a:spLocks noChangeArrowheads="1"/>
            </p:cNvSpPr>
            <p:nvPr/>
          </p:nvSpPr>
          <p:spPr bwMode="auto">
            <a:xfrm>
              <a:off x="2220850" y="5379107"/>
              <a:ext cx="2047747" cy="32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Persistent genes evolve slowly</a:t>
              </a:r>
            </a:p>
          </p:txBody>
        </p:sp>
        <p:sp>
          <p:nvSpPr>
            <p:cNvPr id="22" name="TextBox 17"/>
            <p:cNvSpPr txBox="1">
              <a:spLocks noChangeArrowheads="1"/>
            </p:cNvSpPr>
            <p:nvPr/>
          </p:nvSpPr>
          <p:spPr bwMode="auto">
            <a:xfrm>
              <a:off x="5211041" y="5400747"/>
              <a:ext cx="2608822" cy="32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Two classes of persistent functions</a:t>
              </a:r>
            </a:p>
          </p:txBody>
        </p:sp>
        <p:sp>
          <p:nvSpPr>
            <p:cNvPr id="23" name="TextBox 18"/>
            <p:cNvSpPr txBox="1">
              <a:spLocks noChangeArrowheads="1"/>
            </p:cNvSpPr>
            <p:nvPr/>
          </p:nvSpPr>
          <p:spPr bwMode="auto">
            <a:xfrm>
              <a:off x="5437263" y="1290531"/>
              <a:ext cx="863540" cy="53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purifying selection</a:t>
              </a:r>
            </a:p>
          </p:txBody>
        </p:sp>
        <p:sp>
          <p:nvSpPr>
            <p:cNvPr id="24" name="TextBox 19"/>
            <p:cNvSpPr txBox="1">
              <a:spLocks noChangeArrowheads="1"/>
            </p:cNvSpPr>
            <p:nvPr/>
          </p:nvSpPr>
          <p:spPr bwMode="auto">
            <a:xfrm>
              <a:off x="6676865" y="1296380"/>
              <a:ext cx="999685" cy="53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adaptive </a:t>
              </a:r>
              <a:endParaRPr lang="en-US" b="0" dirty="0" smtClean="0">
                <a:latin typeface="Arial"/>
                <a:cs typeface="Arial"/>
              </a:endParaRPr>
            </a:p>
            <a:p>
              <a:pPr eaLnBrk="1" hangingPunct="1"/>
              <a:r>
                <a:rPr lang="en-US" b="0" dirty="0" smtClean="0">
                  <a:latin typeface="Arial"/>
                  <a:cs typeface="Arial"/>
                </a:rPr>
                <a:t>evolution</a:t>
              </a:r>
              <a:endParaRPr lang="en-US" b="0" dirty="0">
                <a:latin typeface="Arial"/>
                <a:cs typeface="Arial"/>
              </a:endParaRPr>
            </a:p>
          </p:txBody>
        </p:sp>
        <p:sp>
          <p:nvSpPr>
            <p:cNvPr id="25" name="TextBox 24"/>
            <p:cNvSpPr txBox="1">
              <a:spLocks noChangeArrowheads="1"/>
            </p:cNvSpPr>
            <p:nvPr/>
          </p:nvSpPr>
          <p:spPr bwMode="auto">
            <a:xfrm>
              <a:off x="2266676" y="1331498"/>
              <a:ext cx="810991" cy="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latin typeface="Arial"/>
                  <a:cs typeface="Arial"/>
                </a:rPr>
                <a:t>purifying </a:t>
              </a:r>
              <a:endParaRPr lang="en-US" sz="1100" b="0" dirty="0" smtClean="0">
                <a:latin typeface="Arial"/>
                <a:cs typeface="Arial"/>
              </a:endParaRPr>
            </a:p>
            <a:p>
              <a:pPr eaLnBrk="1" hangingPunct="1"/>
              <a:r>
                <a:rPr lang="en-US" sz="1100" b="0" dirty="0" smtClean="0">
                  <a:latin typeface="Arial"/>
                  <a:cs typeface="Arial"/>
                </a:rPr>
                <a:t>selection</a:t>
              </a:r>
              <a:endParaRPr lang="en-US" sz="1100" b="0" dirty="0">
                <a:latin typeface="Arial"/>
                <a:cs typeface="Arial"/>
              </a:endParaRPr>
            </a:p>
          </p:txBody>
        </p:sp>
        <p:sp>
          <p:nvSpPr>
            <p:cNvPr id="26" name="TextBox 25"/>
            <p:cNvSpPr txBox="1">
              <a:spLocks noChangeArrowheads="1"/>
            </p:cNvSpPr>
            <p:nvPr/>
          </p:nvSpPr>
          <p:spPr bwMode="auto">
            <a:xfrm>
              <a:off x="3509513" y="1331614"/>
              <a:ext cx="907885" cy="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latin typeface="Arial"/>
                  <a:cs typeface="Arial"/>
                </a:rPr>
                <a:t>adaptive evolution</a:t>
              </a:r>
            </a:p>
          </p:txBody>
        </p:sp>
      </p:grpSp>
      <p:sp>
        <p:nvSpPr>
          <p:cNvPr id="27" name="TextBox 26"/>
          <p:cNvSpPr txBox="1"/>
          <p:nvPr/>
        </p:nvSpPr>
        <p:spPr>
          <a:xfrm>
            <a:off x="7701666" y="4758830"/>
            <a:ext cx="1392153" cy="954107"/>
          </a:xfrm>
          <a:prstGeom prst="rect">
            <a:avLst/>
          </a:prstGeom>
          <a:noFill/>
        </p:spPr>
        <p:txBody>
          <a:bodyPr wrap="none" rtlCol="0">
            <a:spAutoFit/>
          </a:bodyPr>
          <a:lstStyle/>
          <a:p>
            <a:r>
              <a:rPr lang="en-US" sz="1400" dirty="0" smtClean="0">
                <a:latin typeface="Arial"/>
                <a:cs typeface="Arial"/>
              </a:rPr>
              <a:t>e.g. </a:t>
            </a:r>
            <a:r>
              <a:rPr lang="en-US" sz="1400" dirty="0" err="1" smtClean="0">
                <a:latin typeface="Arial"/>
                <a:cs typeface="Arial"/>
              </a:rPr>
              <a:t>mem_read</a:t>
            </a:r>
            <a:endParaRPr lang="en-US" sz="1400" dirty="0" smtClean="0">
              <a:latin typeface="Arial"/>
              <a:cs typeface="Arial"/>
            </a:endParaRPr>
          </a:p>
          <a:p>
            <a:r>
              <a:rPr lang="en-US" sz="1400" dirty="0" err="1" smtClean="0">
                <a:latin typeface="Arial"/>
                <a:cs typeface="Arial"/>
              </a:rPr>
              <a:t>release_dev</a:t>
            </a:r>
            <a:endParaRPr lang="en-US" sz="1400" dirty="0" smtClean="0">
              <a:latin typeface="Arial"/>
              <a:cs typeface="Arial"/>
            </a:endParaRPr>
          </a:p>
          <a:p>
            <a:r>
              <a:rPr lang="en-US" sz="1400" dirty="0" err="1">
                <a:latin typeface="Arial"/>
                <a:cs typeface="Arial"/>
              </a:rPr>
              <a:t>swap_free</a:t>
            </a:r>
            <a:endParaRPr lang="en-US" sz="1400" dirty="0" smtClean="0">
              <a:latin typeface="Arial"/>
              <a:cs typeface="Arial"/>
            </a:endParaRPr>
          </a:p>
          <a:p>
            <a:endParaRPr lang="en-US" sz="1400" dirty="0">
              <a:latin typeface="Arial"/>
              <a:cs typeface="Arial"/>
            </a:endParaRPr>
          </a:p>
        </p:txBody>
      </p:sp>
      <p:sp>
        <p:nvSpPr>
          <p:cNvPr id="28" name="TextBox 27"/>
          <p:cNvSpPr txBox="1"/>
          <p:nvPr/>
        </p:nvSpPr>
        <p:spPr>
          <a:xfrm>
            <a:off x="5030338" y="4789582"/>
            <a:ext cx="1112855" cy="738664"/>
          </a:xfrm>
          <a:prstGeom prst="rect">
            <a:avLst/>
          </a:prstGeom>
          <a:noFill/>
        </p:spPr>
        <p:txBody>
          <a:bodyPr wrap="none" rtlCol="0">
            <a:spAutoFit/>
          </a:bodyPr>
          <a:lstStyle/>
          <a:p>
            <a:r>
              <a:rPr lang="en-US" sz="1400" dirty="0" smtClean="0">
                <a:latin typeface="Arial"/>
                <a:cs typeface="Arial"/>
              </a:rPr>
              <a:t>e.g. </a:t>
            </a:r>
            <a:r>
              <a:rPr lang="en-US" sz="1400" dirty="0" err="1" smtClean="0">
                <a:latin typeface="Arial"/>
                <a:cs typeface="Arial"/>
              </a:rPr>
              <a:t>strlen</a:t>
            </a:r>
            <a:endParaRPr lang="en-US" sz="1400" dirty="0" smtClean="0">
              <a:latin typeface="Arial"/>
              <a:cs typeface="Arial"/>
            </a:endParaRPr>
          </a:p>
          <a:p>
            <a:r>
              <a:rPr lang="en-US" sz="1400" dirty="0">
                <a:latin typeface="Arial"/>
                <a:cs typeface="Arial"/>
              </a:rPr>
              <a:t>s</a:t>
            </a:r>
            <a:r>
              <a:rPr lang="en-US" sz="1400" dirty="0" smtClean="0">
                <a:latin typeface="Arial"/>
                <a:cs typeface="Arial"/>
              </a:rPr>
              <a:t>random32</a:t>
            </a:r>
          </a:p>
          <a:p>
            <a:r>
              <a:rPr lang="en-US" sz="1400" dirty="0" err="1">
                <a:latin typeface="Arial"/>
                <a:cs typeface="Arial"/>
              </a:rPr>
              <a:t>c</a:t>
            </a:r>
            <a:r>
              <a:rPr lang="en-US" sz="1400" dirty="0" err="1" smtClean="0">
                <a:latin typeface="Arial"/>
                <a:cs typeface="Arial"/>
              </a:rPr>
              <a:t>ounter_set</a:t>
            </a:r>
            <a:endParaRPr lang="en-US" sz="1400" dirty="0">
              <a:latin typeface="Arial"/>
              <a:cs typeface="Arial"/>
            </a:endParaRPr>
          </a:p>
        </p:txBody>
      </p:sp>
      <p:sp>
        <p:nvSpPr>
          <p:cNvPr id="29" name="TextBox 28"/>
          <p:cNvSpPr txBox="1"/>
          <p:nvPr/>
        </p:nvSpPr>
        <p:spPr>
          <a:xfrm>
            <a:off x="1617387" y="4849669"/>
            <a:ext cx="954107" cy="307777"/>
          </a:xfrm>
          <a:prstGeom prst="rect">
            <a:avLst/>
          </a:prstGeom>
          <a:noFill/>
        </p:spPr>
        <p:txBody>
          <a:bodyPr wrap="none" rtlCol="0">
            <a:spAutoFit/>
          </a:bodyPr>
          <a:lstStyle/>
          <a:p>
            <a:r>
              <a:rPr lang="en-US" sz="1400" dirty="0" smtClean="0">
                <a:latin typeface="Arial"/>
                <a:cs typeface="Arial"/>
              </a:rPr>
              <a:t>e.g. </a:t>
            </a:r>
            <a:r>
              <a:rPr lang="en-US" sz="1400" dirty="0" err="1" smtClean="0">
                <a:latin typeface="Arial"/>
                <a:cs typeface="Arial"/>
              </a:rPr>
              <a:t>dnaA</a:t>
            </a:r>
            <a:endParaRPr lang="en-US" sz="1400" dirty="0">
              <a:latin typeface="Arial"/>
              <a:cs typeface="Arial"/>
            </a:endParaRPr>
          </a:p>
        </p:txBody>
      </p:sp>
      <p:sp>
        <p:nvSpPr>
          <p:cNvPr id="30" name="TextBox 29"/>
          <p:cNvSpPr txBox="1"/>
          <p:nvPr/>
        </p:nvSpPr>
        <p:spPr>
          <a:xfrm>
            <a:off x="75189" y="3252982"/>
            <a:ext cx="867661" cy="369332"/>
          </a:xfrm>
          <a:prstGeom prst="rect">
            <a:avLst/>
          </a:prstGeom>
          <a:noFill/>
        </p:spPr>
        <p:txBody>
          <a:bodyPr wrap="none" rtlCol="0">
            <a:spAutoFit/>
          </a:bodyPr>
          <a:lstStyle/>
          <a:p>
            <a:r>
              <a:rPr lang="en-US" i="1" dirty="0" smtClean="0">
                <a:latin typeface="Arial"/>
                <a:cs typeface="Arial"/>
              </a:rPr>
              <a:t>E. coli</a:t>
            </a:r>
            <a:endParaRPr lang="en-US" i="1" dirty="0">
              <a:latin typeface="Arial"/>
              <a:cs typeface="Arial"/>
            </a:endParaRPr>
          </a:p>
        </p:txBody>
      </p:sp>
      <p:sp>
        <p:nvSpPr>
          <p:cNvPr id="31" name="TextBox 30"/>
          <p:cNvSpPr txBox="1"/>
          <p:nvPr/>
        </p:nvSpPr>
        <p:spPr>
          <a:xfrm>
            <a:off x="8175028" y="3279306"/>
            <a:ext cx="736500" cy="369332"/>
          </a:xfrm>
          <a:prstGeom prst="rect">
            <a:avLst/>
          </a:prstGeom>
          <a:noFill/>
        </p:spPr>
        <p:txBody>
          <a:bodyPr wrap="none" rtlCol="0">
            <a:spAutoFit/>
          </a:bodyPr>
          <a:lstStyle/>
          <a:p>
            <a:r>
              <a:rPr lang="en-US" dirty="0" smtClean="0">
                <a:latin typeface="Arial"/>
                <a:cs typeface="Arial"/>
              </a:rPr>
              <a:t>Linux</a:t>
            </a:r>
            <a:endParaRPr lang="en-US" dirty="0">
              <a:latin typeface="Arial"/>
              <a:cs typeface="Arial"/>
            </a:endParaRPr>
          </a:p>
        </p:txBody>
      </p:sp>
      <p:sp>
        <p:nvSpPr>
          <p:cNvPr id="4" name="Rectangle 3"/>
          <p:cNvSpPr/>
          <p:nvPr/>
        </p:nvSpPr>
        <p:spPr>
          <a:xfrm>
            <a:off x="7640397" y="1861721"/>
            <a:ext cx="1309907"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8775" y="1865743"/>
            <a:ext cx="1405048" cy="66933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9933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1188975"/>
          </a:xfrm>
        </p:spPr>
        <p:txBody>
          <a:bodyPr/>
          <a:lstStyle/>
          <a:p>
            <a:r>
              <a:rPr lang="en-US" dirty="0">
                <a:latin typeface="Arial" charset="0"/>
                <a:ea typeface="ＭＳ Ｐゴシック" charset="0"/>
                <a:cs typeface="ＭＳ Ｐゴシック" charset="0"/>
              </a:rPr>
              <a:t>Tinkering versus Design</a:t>
            </a:r>
            <a:endParaRPr lang="en-US" sz="40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22</a:t>
            </a:fld>
            <a:endParaRPr lang="en-US"/>
          </a:p>
        </p:txBody>
      </p:sp>
      <p:sp>
        <p:nvSpPr>
          <p:cNvPr id="35" name="TextBox 6"/>
          <p:cNvSpPr txBox="1">
            <a:spLocks noChangeArrowheads="1"/>
          </p:cNvSpPr>
          <p:nvPr/>
        </p:nvSpPr>
        <p:spPr bwMode="auto">
          <a:xfrm>
            <a:off x="343619" y="6356350"/>
            <a:ext cx="37182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smtClean="0">
                <a:latin typeface="Arial"/>
                <a:cs typeface="Arial"/>
              </a:rPr>
              <a:t>(Adapted from Kim </a:t>
            </a:r>
            <a:r>
              <a:rPr lang="en-US" b="0" dirty="0" err="1">
                <a:latin typeface="Arial"/>
                <a:cs typeface="Arial"/>
              </a:rPr>
              <a:t>et.al</a:t>
            </a:r>
            <a:r>
              <a:rPr lang="en-US" b="0" dirty="0">
                <a:latin typeface="Arial"/>
                <a:cs typeface="Arial"/>
              </a:rPr>
              <a:t>. </a:t>
            </a:r>
            <a:r>
              <a:rPr lang="en-US" b="0" dirty="0" smtClean="0">
                <a:latin typeface="Arial"/>
                <a:cs typeface="Arial"/>
              </a:rPr>
              <a:t>and Gerstein PNAS 2007)</a:t>
            </a:r>
            <a:endParaRPr lang="en-US" b="0" dirty="0">
              <a:latin typeface="Arial"/>
              <a:cs typeface="Arial"/>
            </a:endParaRPr>
          </a:p>
        </p:txBody>
      </p:sp>
      <p:pic>
        <p:nvPicPr>
          <p:cNvPr id="21" name="Picture 2" descr="060419_cytoscape_HPRDng_almostall_color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514475"/>
            <a:ext cx="4897438"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5"/>
          <p:cNvSpPr>
            <a:spLocks noChangeArrowheads="1"/>
          </p:cNvSpPr>
          <p:nvPr/>
        </p:nvSpPr>
        <p:spPr bwMode="gray">
          <a:xfrm>
            <a:off x="463306" y="1112568"/>
            <a:ext cx="8079972" cy="5082535"/>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3286" tIns="46643" rIns="93286" bIns="46643" anchor="ctr"/>
          <a:lstStyle/>
          <a:p>
            <a:pPr algn="ctr" defTabSz="933450"/>
            <a:endParaRPr lang="de-DE" sz="1600" b="0">
              <a:solidFill>
                <a:srgbClr val="CCCCFF"/>
              </a:solidFill>
            </a:endParaRPr>
          </a:p>
        </p:txBody>
      </p:sp>
      <p:sp>
        <p:nvSpPr>
          <p:cNvPr id="23" name="Oval 6"/>
          <p:cNvSpPr>
            <a:spLocks noChangeArrowheads="1"/>
          </p:cNvSpPr>
          <p:nvPr/>
        </p:nvSpPr>
        <p:spPr bwMode="auto">
          <a:xfrm>
            <a:off x="5857875" y="2049125"/>
            <a:ext cx="111125" cy="112713"/>
          </a:xfrm>
          <a:prstGeom prst="ellipse">
            <a:avLst/>
          </a:prstGeom>
          <a:solidFill>
            <a:srgbClr val="660033"/>
          </a:solidFill>
          <a:ln w="3175">
            <a:solidFill>
              <a:schemeClr val="tx1"/>
            </a:solidFill>
            <a:round/>
            <a:headEnd/>
            <a:tailEnd/>
          </a:ln>
        </p:spPr>
        <p:txBody>
          <a:bodyPr wrap="none" anchor="ctr"/>
          <a:lstStyle/>
          <a:p>
            <a:endParaRPr lang="en-US">
              <a:solidFill>
                <a:srgbClr val="000000"/>
              </a:solidFill>
            </a:endParaRPr>
          </a:p>
        </p:txBody>
      </p:sp>
      <p:sp>
        <p:nvSpPr>
          <p:cNvPr id="24" name="Oval 7"/>
          <p:cNvSpPr>
            <a:spLocks noChangeArrowheads="1"/>
          </p:cNvSpPr>
          <p:nvPr/>
        </p:nvSpPr>
        <p:spPr bwMode="auto">
          <a:xfrm>
            <a:off x="5857875" y="3003576"/>
            <a:ext cx="111125" cy="111125"/>
          </a:xfrm>
          <a:prstGeom prst="ellipse">
            <a:avLst/>
          </a:prstGeom>
          <a:solidFill>
            <a:srgbClr val="FF3300"/>
          </a:solidFill>
          <a:ln w="3175">
            <a:solidFill>
              <a:schemeClr val="tx1"/>
            </a:solidFill>
            <a:round/>
            <a:headEnd/>
            <a:tailEnd/>
          </a:ln>
        </p:spPr>
        <p:txBody>
          <a:bodyPr wrap="none" anchor="ctr"/>
          <a:lstStyle/>
          <a:p>
            <a:endParaRPr lang="en-US">
              <a:solidFill>
                <a:srgbClr val="000000"/>
              </a:solidFill>
            </a:endParaRPr>
          </a:p>
        </p:txBody>
      </p:sp>
      <p:sp>
        <p:nvSpPr>
          <p:cNvPr id="25" name="Oval 8"/>
          <p:cNvSpPr>
            <a:spLocks noChangeArrowheads="1"/>
          </p:cNvSpPr>
          <p:nvPr/>
        </p:nvSpPr>
        <p:spPr bwMode="auto">
          <a:xfrm>
            <a:off x="5857875" y="3754718"/>
            <a:ext cx="111125" cy="112712"/>
          </a:xfrm>
          <a:prstGeom prst="ellipse">
            <a:avLst/>
          </a:prstGeom>
          <a:solidFill>
            <a:srgbClr val="FFFF00"/>
          </a:solidFill>
          <a:ln w="3175">
            <a:solidFill>
              <a:schemeClr val="tx1"/>
            </a:solidFill>
            <a:round/>
            <a:headEnd/>
            <a:tailEnd/>
          </a:ln>
        </p:spPr>
        <p:txBody>
          <a:bodyPr wrap="none" anchor="ctr"/>
          <a:lstStyle/>
          <a:p>
            <a:endParaRPr lang="en-US">
              <a:solidFill>
                <a:srgbClr val="000000"/>
              </a:solidFill>
            </a:endParaRPr>
          </a:p>
        </p:txBody>
      </p:sp>
      <p:sp>
        <p:nvSpPr>
          <p:cNvPr id="26" name="Oval 9"/>
          <p:cNvSpPr>
            <a:spLocks noChangeArrowheads="1"/>
          </p:cNvSpPr>
          <p:nvPr/>
        </p:nvSpPr>
        <p:spPr bwMode="auto">
          <a:xfrm>
            <a:off x="5857875" y="4594448"/>
            <a:ext cx="111125" cy="111125"/>
          </a:xfrm>
          <a:prstGeom prst="ellipse">
            <a:avLst/>
          </a:prstGeom>
          <a:solidFill>
            <a:schemeClr val="bg1"/>
          </a:solidFill>
          <a:ln w="3175">
            <a:solidFill>
              <a:schemeClr val="tx1"/>
            </a:solidFill>
            <a:round/>
            <a:headEnd/>
            <a:tailEnd/>
          </a:ln>
        </p:spPr>
        <p:txBody>
          <a:bodyPr wrap="none" anchor="ctr"/>
          <a:lstStyle/>
          <a:p>
            <a:endParaRPr lang="en-US">
              <a:solidFill>
                <a:srgbClr val="000000"/>
              </a:solidFill>
            </a:endParaRPr>
          </a:p>
        </p:txBody>
      </p:sp>
      <p:sp>
        <p:nvSpPr>
          <p:cNvPr id="27" name="Rectangle 10"/>
          <p:cNvSpPr>
            <a:spLocks noChangeArrowheads="1"/>
          </p:cNvSpPr>
          <p:nvPr/>
        </p:nvSpPr>
        <p:spPr bwMode="gray">
          <a:xfrm>
            <a:off x="6127750" y="1651939"/>
            <a:ext cx="2034718" cy="92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86" tIns="46643" rIns="93286" bIns="46643" anchor="ctr">
            <a:spAutoFit/>
          </a:bodyPr>
          <a:lstStyle/>
          <a:p>
            <a:pPr defTabSz="933450"/>
            <a:r>
              <a:rPr lang="en-US" dirty="0">
                <a:solidFill>
                  <a:srgbClr val="000000"/>
                </a:solidFill>
              </a:rPr>
              <a:t>High likelihood of positive selection</a:t>
            </a:r>
          </a:p>
        </p:txBody>
      </p:sp>
      <p:sp>
        <p:nvSpPr>
          <p:cNvPr id="28" name="Rectangle 11"/>
          <p:cNvSpPr>
            <a:spLocks noChangeArrowheads="1"/>
          </p:cNvSpPr>
          <p:nvPr/>
        </p:nvSpPr>
        <p:spPr bwMode="gray">
          <a:xfrm>
            <a:off x="6127749" y="2551272"/>
            <a:ext cx="2131659" cy="92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86" tIns="46643" rIns="93286" bIns="46643" anchor="ctr">
            <a:spAutoFit/>
          </a:bodyPr>
          <a:lstStyle/>
          <a:p>
            <a:pPr defTabSz="933450"/>
            <a:r>
              <a:rPr lang="en-US" dirty="0">
                <a:solidFill>
                  <a:srgbClr val="000000"/>
                </a:solidFill>
              </a:rPr>
              <a:t>Lower likelihood of positive selection</a:t>
            </a:r>
          </a:p>
        </p:txBody>
      </p:sp>
      <p:sp>
        <p:nvSpPr>
          <p:cNvPr id="29" name="Rectangle 12"/>
          <p:cNvSpPr>
            <a:spLocks noChangeArrowheads="1"/>
          </p:cNvSpPr>
          <p:nvPr/>
        </p:nvSpPr>
        <p:spPr bwMode="gray">
          <a:xfrm>
            <a:off x="6127750" y="3516710"/>
            <a:ext cx="2034718" cy="64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86" tIns="46643" rIns="93286" bIns="46643" anchor="ctr">
            <a:spAutoFit/>
          </a:bodyPr>
          <a:lstStyle/>
          <a:p>
            <a:pPr defTabSz="933450"/>
            <a:r>
              <a:rPr lang="en-US" dirty="0">
                <a:solidFill>
                  <a:srgbClr val="000000"/>
                </a:solidFill>
              </a:rPr>
              <a:t>Not under positive selection</a:t>
            </a:r>
          </a:p>
        </p:txBody>
      </p:sp>
      <p:sp>
        <p:nvSpPr>
          <p:cNvPr id="30" name="Rectangle 13"/>
          <p:cNvSpPr>
            <a:spLocks noChangeArrowheads="1"/>
          </p:cNvSpPr>
          <p:nvPr/>
        </p:nvSpPr>
        <p:spPr bwMode="gray">
          <a:xfrm>
            <a:off x="6127750" y="4332228"/>
            <a:ext cx="2034718" cy="66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86" tIns="46643" rIns="93286" bIns="46643" anchor="ctr">
            <a:spAutoFit/>
          </a:bodyPr>
          <a:lstStyle/>
          <a:p>
            <a:pPr defTabSz="933450"/>
            <a:r>
              <a:rPr lang="en-US" dirty="0">
                <a:solidFill>
                  <a:srgbClr val="000000"/>
                </a:solidFill>
              </a:rPr>
              <a:t>No data about positive selection</a:t>
            </a:r>
          </a:p>
        </p:txBody>
      </p:sp>
      <p:sp>
        <p:nvSpPr>
          <p:cNvPr id="4" name="TextBox 3"/>
          <p:cNvSpPr txBox="1"/>
          <p:nvPr/>
        </p:nvSpPr>
        <p:spPr>
          <a:xfrm>
            <a:off x="1001886" y="1491516"/>
            <a:ext cx="3444635" cy="307777"/>
          </a:xfrm>
          <a:prstGeom prst="rect">
            <a:avLst/>
          </a:prstGeom>
          <a:noFill/>
        </p:spPr>
        <p:txBody>
          <a:bodyPr wrap="none" rtlCol="0">
            <a:spAutoFit/>
          </a:bodyPr>
          <a:lstStyle/>
          <a:p>
            <a:r>
              <a:rPr lang="en-US" sz="1400" dirty="0" smtClean="0">
                <a:latin typeface="Arial"/>
                <a:cs typeface="Arial"/>
              </a:rPr>
              <a:t>Hub proteins are more difficult to evolve</a:t>
            </a:r>
            <a:endParaRPr lang="en-US" sz="1400" dirty="0">
              <a:latin typeface="Arial"/>
              <a:cs typeface="Arial"/>
            </a:endParaRPr>
          </a:p>
        </p:txBody>
      </p:sp>
    </p:spTree>
    <p:extLst>
      <p:ext uri="{BB962C8B-B14F-4D97-AF65-F5344CB8AC3E}">
        <p14:creationId xmlns:p14="http://schemas.microsoft.com/office/powerpoint/2010/main" val="26172119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23</a:t>
            </a:fld>
            <a:endParaRPr lang="en-US"/>
          </a:p>
        </p:txBody>
      </p:sp>
      <p:sp>
        <p:nvSpPr>
          <p:cNvPr id="4" name="Title 1"/>
          <p:cNvSpPr>
            <a:spLocks noGrp="1"/>
          </p:cNvSpPr>
          <p:nvPr>
            <p:ph type="title"/>
          </p:nvPr>
        </p:nvSpPr>
        <p:spPr>
          <a:xfrm>
            <a:off x="0" y="-1"/>
            <a:ext cx="9144001" cy="1188975"/>
          </a:xfrm>
        </p:spPr>
        <p:txBody>
          <a:bodyPr/>
          <a:lstStyle/>
          <a:p>
            <a:r>
              <a:rPr lang="en-US" dirty="0">
                <a:latin typeface="Arial" charset="0"/>
                <a:ea typeface="ＭＳ Ｐゴシック" charset="0"/>
                <a:cs typeface="ＭＳ Ｐゴシック" charset="0"/>
              </a:rPr>
              <a:t>Tinkering versus Design</a:t>
            </a:r>
            <a:endParaRPr lang="en-US" sz="4000" dirty="0"/>
          </a:p>
        </p:txBody>
      </p:sp>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3726" y="1863148"/>
            <a:ext cx="5006668" cy="456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2652943" y="2060743"/>
            <a:ext cx="165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Spearman correlation</a:t>
            </a:r>
          </a:p>
          <a:p>
            <a:pPr eaLnBrk="1" hangingPunct="1"/>
            <a:r>
              <a:rPr lang="en-US" b="0" dirty="0">
                <a:latin typeface="Arial"/>
                <a:cs typeface="Arial"/>
              </a:rPr>
              <a:t>r=</a:t>
            </a:r>
            <a:r>
              <a:rPr lang="en-US" b="0" dirty="0" smtClean="0">
                <a:latin typeface="Arial"/>
                <a:cs typeface="Arial"/>
              </a:rPr>
              <a:t>0.26, P</a:t>
            </a:r>
            <a:r>
              <a:rPr lang="en-US" b="0" dirty="0">
                <a:latin typeface="Arial"/>
                <a:cs typeface="Arial"/>
              </a:rPr>
              <a:t>&lt;10</a:t>
            </a:r>
            <a:r>
              <a:rPr lang="en-US" b="0" baseline="30000" dirty="0">
                <a:latin typeface="Arial"/>
                <a:cs typeface="Arial"/>
              </a:rPr>
              <a:t>-75</a:t>
            </a:r>
          </a:p>
        </p:txBody>
      </p:sp>
      <p:sp>
        <p:nvSpPr>
          <p:cNvPr id="7" name="Rectangle 6"/>
          <p:cNvSpPr/>
          <p:nvPr/>
        </p:nvSpPr>
        <p:spPr>
          <a:xfrm>
            <a:off x="2061478" y="1481872"/>
            <a:ext cx="5325459" cy="307777"/>
          </a:xfrm>
          <a:prstGeom prst="rect">
            <a:avLst/>
          </a:prstGeom>
        </p:spPr>
        <p:txBody>
          <a:bodyPr wrap="square">
            <a:spAutoFit/>
          </a:bodyPr>
          <a:lstStyle/>
          <a:p>
            <a:pPr lvl="1">
              <a:spcBef>
                <a:spcPts val="600"/>
              </a:spcBef>
              <a:buClr>
                <a:schemeClr val="accent1"/>
              </a:buClr>
              <a:buSzPct val="76000"/>
            </a:pPr>
            <a:r>
              <a:rPr lang="en-US" sz="1400" dirty="0" smtClean="0">
                <a:latin typeface="Arial"/>
                <a:cs typeface="Arial"/>
              </a:rPr>
              <a:t>Reusable components need </a:t>
            </a:r>
            <a:r>
              <a:rPr lang="en-US" sz="1400" dirty="0">
                <a:latin typeface="Arial"/>
                <a:cs typeface="Arial"/>
              </a:rPr>
              <a:t>to be </a:t>
            </a:r>
            <a:r>
              <a:rPr lang="en-US" sz="1400" dirty="0" smtClean="0">
                <a:latin typeface="Arial"/>
                <a:cs typeface="Arial"/>
              </a:rPr>
              <a:t>constantly fine</a:t>
            </a:r>
            <a:r>
              <a:rPr lang="en-US" sz="1400" dirty="0">
                <a:latin typeface="Arial"/>
                <a:cs typeface="Arial"/>
              </a:rPr>
              <a:t>-tuned</a:t>
            </a:r>
          </a:p>
        </p:txBody>
      </p:sp>
      <p:pic>
        <p:nvPicPr>
          <p:cNvPr id="2" name="Picture 1"/>
          <p:cNvPicPr>
            <a:picLocks noChangeAspect="1"/>
          </p:cNvPicPr>
          <p:nvPr/>
        </p:nvPicPr>
        <p:blipFill>
          <a:blip r:embed="rId4"/>
          <a:stretch>
            <a:fillRect/>
          </a:stretch>
        </p:blipFill>
        <p:spPr>
          <a:xfrm>
            <a:off x="5532061" y="1918848"/>
            <a:ext cx="3568268" cy="4067825"/>
          </a:xfrm>
          <a:prstGeom prst="rect">
            <a:avLst/>
          </a:prstGeom>
        </p:spPr>
      </p:pic>
    </p:spTree>
    <p:extLst>
      <p:ext uri="{BB962C8B-B14F-4D97-AF65-F5344CB8AC3E}">
        <p14:creationId xmlns:p14="http://schemas.microsoft.com/office/powerpoint/2010/main" val="2933027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24</a:t>
            </a:fld>
            <a:endParaRPr lang="en-US"/>
          </a:p>
        </p:txBody>
      </p:sp>
      <p:sp>
        <p:nvSpPr>
          <p:cNvPr id="4" name="Title 1"/>
          <p:cNvSpPr txBox="1">
            <a:spLocks/>
          </p:cNvSpPr>
          <p:nvPr/>
        </p:nvSpPr>
        <p:spPr>
          <a:xfrm>
            <a:off x="-8759" y="0"/>
            <a:ext cx="9144001" cy="1188975"/>
          </a:xfrm>
          <a:prstGeom prst="rect">
            <a:avLst/>
          </a:prstGeom>
        </p:spPr>
        <p:txBody>
          <a:bodyPr anchor="ctr"/>
          <a:lstStyle>
            <a:lvl1pPr algn="ctr" defTabSz="914400" rtl="0" eaLnBrk="1" latinLnBrk="0" hangingPunct="1">
              <a:lnSpc>
                <a:spcPct val="100000"/>
              </a:lnSpc>
              <a:spcBef>
                <a:spcPct val="0"/>
              </a:spcBef>
              <a:buNone/>
              <a:defRPr sz="4000" kern="1200">
                <a:solidFill>
                  <a:schemeClr val="tx2"/>
                </a:solidFill>
                <a:effectLst>
                  <a:outerShdw blurRad="63500" dist="38100" dir="5400000" algn="t" rotWithShape="0">
                    <a:prstClr val="black">
                      <a:alpha val="25000"/>
                    </a:prstClr>
                  </a:outerShdw>
                </a:effectLst>
                <a:latin typeface="Arial"/>
                <a:ea typeface="+mj-ea"/>
                <a:cs typeface="Arial"/>
              </a:defRPr>
            </a:lvl1pPr>
          </a:lstStyle>
          <a:p>
            <a:r>
              <a:rPr lang="en-US" dirty="0" smtClean="0"/>
              <a:t>Bottom-up versus Top-down design</a:t>
            </a:r>
            <a:endParaRPr lang="en-US"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9581" y="1698966"/>
            <a:ext cx="4895850" cy="340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7306" y="1700011"/>
            <a:ext cx="3810000" cy="34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67023" y="1296964"/>
            <a:ext cx="867661" cy="369332"/>
          </a:xfrm>
          <a:prstGeom prst="rect">
            <a:avLst/>
          </a:prstGeom>
          <a:noFill/>
        </p:spPr>
        <p:txBody>
          <a:bodyPr wrap="none" rtlCol="0">
            <a:spAutoFit/>
          </a:bodyPr>
          <a:lstStyle/>
          <a:p>
            <a:r>
              <a:rPr lang="en-US" i="1" dirty="0" smtClean="0">
                <a:latin typeface="Arial"/>
                <a:cs typeface="Arial"/>
              </a:rPr>
              <a:t>E. coli</a:t>
            </a:r>
            <a:endParaRPr lang="en-US" i="1" dirty="0">
              <a:latin typeface="Arial"/>
              <a:cs typeface="Arial"/>
            </a:endParaRPr>
          </a:p>
        </p:txBody>
      </p:sp>
      <p:sp>
        <p:nvSpPr>
          <p:cNvPr id="8" name="TextBox 7"/>
          <p:cNvSpPr txBox="1"/>
          <p:nvPr/>
        </p:nvSpPr>
        <p:spPr>
          <a:xfrm>
            <a:off x="6545195" y="1315783"/>
            <a:ext cx="736500" cy="369332"/>
          </a:xfrm>
          <a:prstGeom prst="rect">
            <a:avLst/>
          </a:prstGeom>
          <a:noFill/>
        </p:spPr>
        <p:txBody>
          <a:bodyPr wrap="none" rtlCol="0">
            <a:spAutoFit/>
          </a:bodyPr>
          <a:lstStyle/>
          <a:p>
            <a:r>
              <a:rPr lang="en-US" dirty="0" smtClean="0">
                <a:latin typeface="Arial"/>
                <a:cs typeface="Arial"/>
              </a:rPr>
              <a:t>Linux</a:t>
            </a:r>
            <a:endParaRPr lang="en-US" dirty="0">
              <a:latin typeface="Arial"/>
              <a:cs typeface="Arial"/>
            </a:endParaRPr>
          </a:p>
        </p:txBody>
      </p:sp>
      <p:sp>
        <p:nvSpPr>
          <p:cNvPr id="9" name="TextBox 8"/>
          <p:cNvSpPr txBox="1"/>
          <p:nvPr/>
        </p:nvSpPr>
        <p:spPr>
          <a:xfrm>
            <a:off x="1807756" y="5832865"/>
            <a:ext cx="5676629" cy="646331"/>
          </a:xfrm>
          <a:prstGeom prst="rect">
            <a:avLst/>
          </a:prstGeom>
          <a:noFill/>
        </p:spPr>
        <p:txBody>
          <a:bodyPr wrap="none" rtlCol="0">
            <a:spAutoFit/>
          </a:bodyPr>
          <a:lstStyle/>
          <a:p>
            <a:r>
              <a:rPr lang="en-US" dirty="0" smtClean="0">
                <a:latin typeface="Arial"/>
                <a:cs typeface="Arial"/>
              </a:rPr>
              <a:t>Persistent genes are enriched at the bottom, </a:t>
            </a:r>
          </a:p>
          <a:p>
            <a:r>
              <a:rPr lang="en-US" dirty="0" smtClean="0">
                <a:latin typeface="Arial"/>
                <a:cs typeface="Arial"/>
              </a:rPr>
              <a:t>but persistent functions are enriched at the top/middle</a:t>
            </a:r>
            <a:endParaRPr lang="en-US" dirty="0">
              <a:latin typeface="Arial"/>
              <a:cs typeface="Arial"/>
            </a:endParaRPr>
          </a:p>
        </p:txBody>
      </p:sp>
    </p:spTree>
    <p:extLst>
      <p:ext uri="{BB962C8B-B14F-4D97-AF65-F5344CB8AC3E}">
        <p14:creationId xmlns:p14="http://schemas.microsoft.com/office/powerpoint/2010/main" val="26011404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9B540C-44DA-4F69-89C9-7C84606640D3}" type="slidenum">
              <a:rPr lang="en-US" smtClean="0"/>
              <a:pPr/>
              <a:t>25</a:t>
            </a:fld>
            <a:endParaRPr lang="en-US"/>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10" y="1767580"/>
            <a:ext cx="90678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759" y="0"/>
            <a:ext cx="9144001" cy="1188975"/>
          </a:xfrm>
        </p:spPr>
        <p:txBody>
          <a:bodyPr/>
          <a:lstStyle/>
          <a:p>
            <a:r>
              <a:rPr lang="en-US" sz="4000" dirty="0" smtClean="0"/>
              <a:t>Summary and design principles</a:t>
            </a:r>
            <a:endParaRPr lang="en-US" sz="4000" dirty="0"/>
          </a:p>
        </p:txBody>
      </p:sp>
      <p:sp>
        <p:nvSpPr>
          <p:cNvPr id="3" name="Rectangle 2"/>
          <p:cNvSpPr/>
          <p:nvPr/>
        </p:nvSpPr>
        <p:spPr>
          <a:xfrm>
            <a:off x="3246877" y="2888118"/>
            <a:ext cx="5746045" cy="194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46877" y="3603803"/>
            <a:ext cx="5746045" cy="34943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46877" y="4767127"/>
            <a:ext cx="5746045" cy="44283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690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26</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ea typeface="ＭＳ Ｐゴシック" charset="0"/>
                <a:cs typeface="Arial"/>
              </a:rPr>
              <a:t>Acknowledgement</a:t>
            </a:r>
            <a:endParaRPr lang="en-US" sz="4000" dirty="0" smtClean="0">
              <a:latin typeface="Arial"/>
              <a:cs typeface="Arial"/>
            </a:endParaRPr>
          </a:p>
        </p:txBody>
      </p:sp>
      <p:pic>
        <p:nvPicPr>
          <p:cNvPr id="9" name="Picture 8"/>
          <p:cNvPicPr>
            <a:picLocks noChangeAspect="1"/>
          </p:cNvPicPr>
          <p:nvPr/>
        </p:nvPicPr>
        <p:blipFill>
          <a:blip r:embed="rId3"/>
          <a:stretch>
            <a:fillRect/>
          </a:stretch>
        </p:blipFill>
        <p:spPr>
          <a:xfrm>
            <a:off x="1" y="1486695"/>
            <a:ext cx="9144000" cy="4218039"/>
          </a:xfrm>
          <a:prstGeom prst="rect">
            <a:avLst/>
          </a:prstGeom>
        </p:spPr>
      </p:pic>
      <p:sp>
        <p:nvSpPr>
          <p:cNvPr id="2" name="Rectangle 1"/>
          <p:cNvSpPr/>
          <p:nvPr/>
        </p:nvSpPr>
        <p:spPr>
          <a:xfrm>
            <a:off x="3687681" y="1486695"/>
            <a:ext cx="5417572" cy="42180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401983" y="5863337"/>
            <a:ext cx="3993401" cy="369332"/>
          </a:xfrm>
          <a:prstGeom prst="rect">
            <a:avLst/>
          </a:prstGeom>
          <a:noFill/>
        </p:spPr>
        <p:txBody>
          <a:bodyPr wrap="none" rtlCol="0">
            <a:spAutoFit/>
          </a:bodyPr>
          <a:lstStyle/>
          <a:p>
            <a:r>
              <a:rPr lang="en-US" dirty="0" smtClean="0">
                <a:latin typeface="Arial"/>
                <a:cs typeface="Arial"/>
              </a:rPr>
              <a:t>ENCODE, </a:t>
            </a:r>
            <a:r>
              <a:rPr lang="en-US" dirty="0" err="1" smtClean="0">
                <a:latin typeface="Arial"/>
                <a:cs typeface="Arial"/>
              </a:rPr>
              <a:t>modENCODE</a:t>
            </a:r>
            <a:r>
              <a:rPr lang="en-US" dirty="0" smtClean="0">
                <a:latin typeface="Arial"/>
                <a:cs typeface="Arial"/>
              </a:rPr>
              <a:t> consortium</a:t>
            </a:r>
            <a:endParaRPr lang="en-US" dirty="0">
              <a:latin typeface="Arial"/>
              <a:cs typeface="Arial"/>
            </a:endParaRPr>
          </a:p>
        </p:txBody>
      </p:sp>
    </p:spTree>
    <p:extLst>
      <p:ext uri="{BB962C8B-B14F-4D97-AF65-F5344CB8AC3E}">
        <p14:creationId xmlns:p14="http://schemas.microsoft.com/office/powerpoint/2010/main" val="18700708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27</a:t>
            </a:fld>
            <a:endParaRPr lang="en-US"/>
          </a:p>
        </p:txBody>
      </p:sp>
      <p:sp>
        <p:nvSpPr>
          <p:cNvPr id="21" name="Title 1"/>
          <p:cNvSpPr>
            <a:spLocks noGrp="1"/>
          </p:cNvSpPr>
          <p:nvPr>
            <p:ph type="title"/>
          </p:nvPr>
        </p:nvSpPr>
        <p:spPr>
          <a:xfrm>
            <a:off x="1" y="0"/>
            <a:ext cx="9105252" cy="1296988"/>
          </a:xfrm>
        </p:spPr>
        <p:txBody>
          <a:bodyPr anchor="ctr"/>
          <a:lstStyle/>
          <a:p>
            <a:r>
              <a:rPr lang="en-US" sz="4000" dirty="0" smtClean="0"/>
              <a:t>Details of regulatory networks</a:t>
            </a:r>
            <a:endParaRPr lang="en-US" sz="4000" dirty="0"/>
          </a:p>
        </p:txBody>
      </p:sp>
      <p:pic>
        <p:nvPicPr>
          <p:cNvPr id="39" name="Picture 38"/>
          <p:cNvPicPr>
            <a:picLocks noChangeAspect="1"/>
          </p:cNvPicPr>
          <p:nvPr/>
        </p:nvPicPr>
        <p:blipFill>
          <a:blip r:embed="rId2"/>
          <a:stretch>
            <a:fillRect/>
          </a:stretch>
        </p:blipFill>
        <p:spPr>
          <a:xfrm>
            <a:off x="952554" y="1296988"/>
            <a:ext cx="6689116" cy="4848783"/>
          </a:xfrm>
          <a:prstGeom prst="rect">
            <a:avLst/>
          </a:prstGeom>
        </p:spPr>
      </p:pic>
    </p:spTree>
    <p:extLst>
      <p:ext uri="{BB962C8B-B14F-4D97-AF65-F5344CB8AC3E}">
        <p14:creationId xmlns:p14="http://schemas.microsoft.com/office/powerpoint/2010/main" val="16703605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28</a:t>
            </a:fld>
            <a:endParaRPr lang="en-US"/>
          </a:p>
        </p:txBody>
      </p:sp>
      <p:pic>
        <p:nvPicPr>
          <p:cNvPr id="5" name="Picture 4"/>
          <p:cNvPicPr>
            <a:picLocks noChangeAspect="1"/>
          </p:cNvPicPr>
          <p:nvPr/>
        </p:nvPicPr>
        <p:blipFill>
          <a:blip r:embed="rId2"/>
          <a:stretch>
            <a:fillRect/>
          </a:stretch>
        </p:blipFill>
        <p:spPr>
          <a:xfrm>
            <a:off x="1866900" y="2311772"/>
            <a:ext cx="5397500" cy="4241800"/>
          </a:xfrm>
          <a:prstGeom prst="rect">
            <a:avLst/>
          </a:prstGeom>
        </p:spPr>
      </p:pic>
      <p:sp>
        <p:nvSpPr>
          <p:cNvPr id="6" name="Title 1"/>
          <p:cNvSpPr>
            <a:spLocks noGrp="1"/>
          </p:cNvSpPr>
          <p:nvPr>
            <p:ph type="title"/>
          </p:nvPr>
        </p:nvSpPr>
        <p:spPr>
          <a:xfrm>
            <a:off x="1" y="0"/>
            <a:ext cx="9105252" cy="1296988"/>
          </a:xfrm>
        </p:spPr>
        <p:txBody>
          <a:bodyPr anchor="ctr"/>
          <a:lstStyle/>
          <a:p>
            <a:r>
              <a:rPr lang="en-US" sz="4000" dirty="0" smtClean="0"/>
              <a:t>Details of hierarchy assignment</a:t>
            </a:r>
            <a:endParaRPr lang="en-US" sz="4000" dirty="0"/>
          </a:p>
        </p:txBody>
      </p:sp>
    </p:spTree>
    <p:extLst>
      <p:ext uri="{BB962C8B-B14F-4D97-AF65-F5344CB8AC3E}">
        <p14:creationId xmlns:p14="http://schemas.microsoft.com/office/powerpoint/2010/main" val="36933110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9" y="0"/>
            <a:ext cx="9144001" cy="1188975"/>
          </a:xfrm>
        </p:spPr>
        <p:txBody>
          <a:bodyPr/>
          <a:lstStyle/>
          <a:p>
            <a:r>
              <a:rPr lang="en-US" dirty="0" smtClean="0"/>
              <a:t>Bottom-up </a:t>
            </a:r>
            <a:r>
              <a:rPr lang="en-US" dirty="0"/>
              <a:t>versus </a:t>
            </a:r>
            <a:r>
              <a:rPr lang="en-US" dirty="0" smtClean="0"/>
              <a:t>Top-down design</a:t>
            </a:r>
            <a:endParaRPr lang="en-US" sz="40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29</a:t>
            </a:fld>
            <a:endParaRPr lang="en-US"/>
          </a:p>
        </p:txBody>
      </p:sp>
      <p:pic>
        <p:nvPicPr>
          <p:cNvPr id="10" name="Picture 9"/>
          <p:cNvPicPr>
            <a:picLocks noChangeAspect="1"/>
          </p:cNvPicPr>
          <p:nvPr/>
        </p:nvPicPr>
        <p:blipFill>
          <a:blip r:embed="rId3"/>
          <a:stretch>
            <a:fillRect/>
          </a:stretch>
        </p:blipFill>
        <p:spPr>
          <a:xfrm>
            <a:off x="675758" y="1878231"/>
            <a:ext cx="7816937" cy="3488166"/>
          </a:xfrm>
          <a:prstGeom prst="rect">
            <a:avLst/>
          </a:prstGeom>
        </p:spPr>
      </p:pic>
      <p:sp>
        <p:nvSpPr>
          <p:cNvPr id="11" name="TextBox 10"/>
          <p:cNvSpPr txBox="1"/>
          <p:nvPr/>
        </p:nvSpPr>
        <p:spPr>
          <a:xfrm>
            <a:off x="7130350" y="5964742"/>
            <a:ext cx="1381733" cy="461665"/>
          </a:xfrm>
          <a:prstGeom prst="rect">
            <a:avLst/>
          </a:prstGeom>
          <a:noFill/>
        </p:spPr>
        <p:txBody>
          <a:bodyPr wrap="none" rtlCol="0">
            <a:spAutoFit/>
          </a:bodyPr>
          <a:lstStyle/>
          <a:p>
            <a:r>
              <a:rPr lang="en-US" sz="1200" dirty="0" smtClean="0">
                <a:latin typeface="Arial"/>
                <a:cs typeface="Arial"/>
              </a:rPr>
              <a:t>Image courtesy:</a:t>
            </a:r>
          </a:p>
          <a:p>
            <a:r>
              <a:rPr lang="en-US" sz="1200" dirty="0" smtClean="0">
                <a:latin typeface="Arial"/>
                <a:cs typeface="Arial"/>
              </a:rPr>
              <a:t>Martin </a:t>
            </a:r>
            <a:r>
              <a:rPr lang="en-US" sz="1200" dirty="0" err="1" smtClean="0">
                <a:latin typeface="Arial"/>
                <a:cs typeface="Arial"/>
              </a:rPr>
              <a:t>Krzywinski</a:t>
            </a:r>
            <a:endParaRPr lang="en-US" sz="1200" dirty="0">
              <a:latin typeface="Arial"/>
              <a:cs typeface="Arial"/>
            </a:endParaRPr>
          </a:p>
        </p:txBody>
      </p:sp>
      <p:sp>
        <p:nvSpPr>
          <p:cNvPr id="12" name="TextBox 11"/>
          <p:cNvSpPr txBox="1"/>
          <p:nvPr/>
        </p:nvSpPr>
        <p:spPr>
          <a:xfrm>
            <a:off x="75189" y="3252982"/>
            <a:ext cx="867661" cy="369332"/>
          </a:xfrm>
          <a:prstGeom prst="rect">
            <a:avLst/>
          </a:prstGeom>
          <a:noFill/>
        </p:spPr>
        <p:txBody>
          <a:bodyPr wrap="none" rtlCol="0">
            <a:spAutoFit/>
          </a:bodyPr>
          <a:lstStyle/>
          <a:p>
            <a:r>
              <a:rPr lang="en-US" i="1" dirty="0" smtClean="0">
                <a:latin typeface="Arial"/>
                <a:cs typeface="Arial"/>
              </a:rPr>
              <a:t>E. coli</a:t>
            </a:r>
            <a:endParaRPr lang="en-US" i="1" dirty="0">
              <a:latin typeface="Arial"/>
              <a:cs typeface="Arial"/>
            </a:endParaRPr>
          </a:p>
        </p:txBody>
      </p:sp>
      <p:sp>
        <p:nvSpPr>
          <p:cNvPr id="13" name="TextBox 12"/>
          <p:cNvSpPr txBox="1"/>
          <p:nvPr/>
        </p:nvSpPr>
        <p:spPr>
          <a:xfrm>
            <a:off x="8175028" y="3279306"/>
            <a:ext cx="736500" cy="369332"/>
          </a:xfrm>
          <a:prstGeom prst="rect">
            <a:avLst/>
          </a:prstGeom>
          <a:noFill/>
        </p:spPr>
        <p:txBody>
          <a:bodyPr wrap="none" rtlCol="0">
            <a:spAutoFit/>
          </a:bodyPr>
          <a:lstStyle/>
          <a:p>
            <a:r>
              <a:rPr lang="en-US" dirty="0" smtClean="0">
                <a:latin typeface="Arial"/>
                <a:cs typeface="Arial"/>
              </a:rPr>
              <a:t>Linux</a:t>
            </a:r>
            <a:endParaRPr lang="en-US" dirty="0">
              <a:latin typeface="Arial"/>
              <a:cs typeface="Arial"/>
            </a:endParaRPr>
          </a:p>
        </p:txBody>
      </p:sp>
      <p:sp>
        <p:nvSpPr>
          <p:cNvPr id="5" name="Oval 4"/>
          <p:cNvSpPr/>
          <p:nvPr/>
        </p:nvSpPr>
        <p:spPr>
          <a:xfrm>
            <a:off x="961721" y="4241172"/>
            <a:ext cx="517847" cy="517818"/>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3695" y="5790232"/>
            <a:ext cx="5676629" cy="646331"/>
          </a:xfrm>
          <a:prstGeom prst="rect">
            <a:avLst/>
          </a:prstGeom>
          <a:noFill/>
        </p:spPr>
        <p:txBody>
          <a:bodyPr wrap="none" rtlCol="0">
            <a:spAutoFit/>
          </a:bodyPr>
          <a:lstStyle/>
          <a:p>
            <a:r>
              <a:rPr lang="en-US" dirty="0" smtClean="0">
                <a:latin typeface="Arial"/>
                <a:cs typeface="Arial"/>
              </a:rPr>
              <a:t>Persistent genes are enriched at the bottom, </a:t>
            </a:r>
          </a:p>
          <a:p>
            <a:r>
              <a:rPr lang="en-US" dirty="0" smtClean="0">
                <a:latin typeface="Arial"/>
                <a:cs typeface="Arial"/>
              </a:rPr>
              <a:t>but persistent functions are enriched at the top/middle</a:t>
            </a:r>
            <a:endParaRPr lang="en-US" dirty="0">
              <a:latin typeface="Arial"/>
              <a:cs typeface="Arial"/>
            </a:endParaRPr>
          </a:p>
        </p:txBody>
      </p:sp>
      <p:sp>
        <p:nvSpPr>
          <p:cNvPr id="14" name="Oval 13"/>
          <p:cNvSpPr/>
          <p:nvPr/>
        </p:nvSpPr>
        <p:spPr>
          <a:xfrm>
            <a:off x="4734956" y="4218892"/>
            <a:ext cx="646162" cy="626964"/>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776685" y="1693111"/>
            <a:ext cx="556838" cy="369332"/>
          </a:xfrm>
          <a:prstGeom prst="rect">
            <a:avLst/>
          </a:prstGeom>
          <a:noFill/>
        </p:spPr>
        <p:txBody>
          <a:bodyPr wrap="none" rtlCol="0">
            <a:spAutoFit/>
          </a:bodyPr>
          <a:lstStyle/>
          <a:p>
            <a:r>
              <a:rPr lang="en-US" dirty="0" smtClean="0">
                <a:latin typeface="Arial"/>
                <a:cs typeface="Arial"/>
              </a:rPr>
              <a:t>Top</a:t>
            </a:r>
            <a:endParaRPr lang="en-US" dirty="0">
              <a:latin typeface="Arial"/>
              <a:cs typeface="Arial"/>
            </a:endParaRPr>
          </a:p>
        </p:txBody>
      </p:sp>
      <p:sp>
        <p:nvSpPr>
          <p:cNvPr id="15" name="Oval 14"/>
          <p:cNvSpPr/>
          <p:nvPr/>
        </p:nvSpPr>
        <p:spPr>
          <a:xfrm>
            <a:off x="3673374" y="4295175"/>
            <a:ext cx="517847" cy="517818"/>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18555" y="1361654"/>
            <a:ext cx="2532664" cy="369332"/>
          </a:xfrm>
          <a:prstGeom prst="rect">
            <a:avLst/>
          </a:prstGeom>
          <a:noFill/>
        </p:spPr>
        <p:txBody>
          <a:bodyPr wrap="none" rtlCol="0">
            <a:spAutoFit/>
          </a:bodyPr>
          <a:lstStyle/>
          <a:p>
            <a:r>
              <a:rPr lang="en-US" dirty="0" smtClean="0">
                <a:latin typeface="Arial"/>
                <a:cs typeface="Arial"/>
              </a:rPr>
              <a:t>Persistent components</a:t>
            </a:r>
            <a:endParaRPr lang="en-US" dirty="0">
              <a:latin typeface="Arial"/>
              <a:cs typeface="Arial"/>
            </a:endParaRPr>
          </a:p>
        </p:txBody>
      </p:sp>
      <p:sp>
        <p:nvSpPr>
          <p:cNvPr id="16" name="TextBox 15"/>
          <p:cNvSpPr txBox="1"/>
          <p:nvPr/>
        </p:nvSpPr>
        <p:spPr>
          <a:xfrm>
            <a:off x="3787703" y="4758990"/>
            <a:ext cx="556613" cy="369332"/>
          </a:xfrm>
          <a:prstGeom prst="rect">
            <a:avLst/>
          </a:prstGeom>
          <a:noFill/>
        </p:spPr>
        <p:txBody>
          <a:bodyPr wrap="none" rtlCol="0">
            <a:spAutoFit/>
          </a:bodyPr>
          <a:lstStyle/>
          <a:p>
            <a:r>
              <a:rPr lang="en-US" dirty="0" smtClean="0">
                <a:latin typeface="Arial"/>
                <a:cs typeface="Arial"/>
              </a:rPr>
              <a:t>Mid</a:t>
            </a:r>
            <a:endParaRPr lang="en-US" dirty="0">
              <a:latin typeface="Arial"/>
              <a:cs typeface="Arial"/>
            </a:endParaRPr>
          </a:p>
        </p:txBody>
      </p:sp>
      <p:sp>
        <p:nvSpPr>
          <p:cNvPr id="17" name="TextBox 16"/>
          <p:cNvSpPr txBox="1"/>
          <p:nvPr/>
        </p:nvSpPr>
        <p:spPr>
          <a:xfrm>
            <a:off x="283695" y="4573474"/>
            <a:ext cx="659155" cy="369332"/>
          </a:xfrm>
          <a:prstGeom prst="rect">
            <a:avLst/>
          </a:prstGeom>
          <a:noFill/>
        </p:spPr>
        <p:txBody>
          <a:bodyPr wrap="none" rtlCol="0">
            <a:spAutoFit/>
          </a:bodyPr>
          <a:lstStyle/>
          <a:p>
            <a:r>
              <a:rPr lang="en-US" dirty="0" smtClean="0">
                <a:latin typeface="Arial"/>
                <a:cs typeface="Arial"/>
              </a:rPr>
              <a:t>BOT</a:t>
            </a:r>
            <a:endParaRPr lang="en-US" dirty="0">
              <a:latin typeface="Arial"/>
              <a:cs typeface="Arial"/>
            </a:endParaRPr>
          </a:p>
        </p:txBody>
      </p:sp>
      <p:sp>
        <p:nvSpPr>
          <p:cNvPr id="18" name="Oval 17"/>
          <p:cNvSpPr/>
          <p:nvPr/>
        </p:nvSpPr>
        <p:spPr>
          <a:xfrm>
            <a:off x="2326696" y="1965032"/>
            <a:ext cx="517847" cy="517818"/>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087216" y="1906061"/>
            <a:ext cx="630825" cy="876404"/>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319077" y="4057712"/>
            <a:ext cx="775531" cy="876404"/>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555816" y="1672816"/>
            <a:ext cx="574534" cy="369332"/>
          </a:xfrm>
          <a:prstGeom prst="rect">
            <a:avLst/>
          </a:prstGeom>
          <a:noFill/>
        </p:spPr>
        <p:txBody>
          <a:bodyPr wrap="none" rtlCol="0">
            <a:spAutoFit/>
          </a:bodyPr>
          <a:lstStyle/>
          <a:p>
            <a:r>
              <a:rPr lang="en-US" dirty="0" smtClean="0">
                <a:latin typeface="Arial"/>
                <a:cs typeface="Arial"/>
              </a:rPr>
              <a:t>Top</a:t>
            </a:r>
            <a:endParaRPr lang="en-US" dirty="0">
              <a:latin typeface="Arial"/>
              <a:cs typeface="Arial"/>
            </a:endParaRPr>
          </a:p>
        </p:txBody>
      </p:sp>
      <p:sp>
        <p:nvSpPr>
          <p:cNvPr id="23" name="TextBox 22"/>
          <p:cNvSpPr txBox="1"/>
          <p:nvPr/>
        </p:nvSpPr>
        <p:spPr>
          <a:xfrm>
            <a:off x="8090069" y="4661190"/>
            <a:ext cx="556613" cy="369332"/>
          </a:xfrm>
          <a:prstGeom prst="rect">
            <a:avLst/>
          </a:prstGeom>
          <a:noFill/>
        </p:spPr>
        <p:txBody>
          <a:bodyPr wrap="none" rtlCol="0">
            <a:spAutoFit/>
          </a:bodyPr>
          <a:lstStyle/>
          <a:p>
            <a:r>
              <a:rPr lang="en-US" dirty="0" smtClean="0">
                <a:latin typeface="Arial"/>
                <a:cs typeface="Arial"/>
              </a:rPr>
              <a:t>Mid</a:t>
            </a:r>
            <a:endParaRPr lang="en-US" dirty="0">
              <a:latin typeface="Arial"/>
              <a:cs typeface="Arial"/>
            </a:endParaRPr>
          </a:p>
        </p:txBody>
      </p:sp>
      <p:sp>
        <p:nvSpPr>
          <p:cNvPr id="24" name="Oval 23"/>
          <p:cNvSpPr/>
          <p:nvPr/>
        </p:nvSpPr>
        <p:spPr>
          <a:xfrm>
            <a:off x="283695" y="1307406"/>
            <a:ext cx="517847" cy="517818"/>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9433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3</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a:latin typeface="Arial"/>
                <a:cs typeface="Arial"/>
              </a:rPr>
              <a:t>Networks occupy a midway point in terms of level of understanding</a:t>
            </a:r>
          </a:p>
        </p:txBody>
      </p:sp>
      <p:graphicFrame>
        <p:nvGraphicFramePr>
          <p:cNvPr id="7" name="Object 2"/>
          <p:cNvGraphicFramePr>
            <a:graphicFrameLocks noChangeAspect="1"/>
          </p:cNvGraphicFramePr>
          <p:nvPr/>
        </p:nvGraphicFramePr>
        <p:xfrm>
          <a:off x="2449513" y="1852613"/>
          <a:ext cx="2492375" cy="2400300"/>
        </p:xfrm>
        <a:graphic>
          <a:graphicData uri="http://schemas.openxmlformats.org/presentationml/2006/ole">
            <mc:AlternateContent xmlns:mc="http://schemas.openxmlformats.org/markup-compatibility/2006">
              <mc:Choice xmlns:v="urn:schemas-microsoft-com:vml" Requires="v">
                <p:oleObj spid="_x0000_s272259" name="Image" r:id="rId4" imgW="10577778" imgH="10184127" progId="Photoshop.Image.7">
                  <p:embed/>
                </p:oleObj>
              </mc:Choice>
              <mc:Fallback>
                <p:oleObj name="Image" r:id="rId4" imgW="10577778" imgH="10184127"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513" y="1852613"/>
                        <a:ext cx="24923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0" y="2030413"/>
          <a:ext cx="2239963" cy="2139950"/>
        </p:xfrm>
        <a:graphic>
          <a:graphicData uri="http://schemas.openxmlformats.org/presentationml/2006/ole">
            <mc:AlternateContent xmlns:mc="http://schemas.openxmlformats.org/markup-compatibility/2006">
              <mc:Choice xmlns:v="urn:schemas-microsoft-com:vml" Requires="v">
                <p:oleObj spid="_x0000_s272260" name="Image" r:id="rId6" imgW="8895164" imgH="8501235" progId="Photoshop.Image.7">
                  <p:embed/>
                </p:oleObj>
              </mc:Choice>
              <mc:Fallback>
                <p:oleObj name="Image" r:id="rId6" imgW="8895164" imgH="8501235"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30413"/>
                        <a:ext cx="22399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6"/>
          <p:cNvSpPr txBox="1">
            <a:spLocks noChangeArrowheads="1"/>
          </p:cNvSpPr>
          <p:nvPr/>
        </p:nvSpPr>
        <p:spPr bwMode="auto">
          <a:xfrm>
            <a:off x="-16503" y="4259263"/>
            <a:ext cx="2123172" cy="707886"/>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2000" b="0" dirty="0">
                <a:solidFill>
                  <a:srgbClr val="000000"/>
                </a:solidFill>
                <a:latin typeface="Arial"/>
                <a:cs typeface="Arial"/>
              </a:rPr>
              <a:t>1D: Complete </a:t>
            </a:r>
            <a:br>
              <a:rPr lang="en-US" sz="2000" b="0" dirty="0">
                <a:solidFill>
                  <a:srgbClr val="000000"/>
                </a:solidFill>
                <a:latin typeface="Arial"/>
                <a:cs typeface="Arial"/>
              </a:rPr>
            </a:br>
            <a:r>
              <a:rPr lang="en-US" sz="2000" b="0" dirty="0">
                <a:solidFill>
                  <a:srgbClr val="000000"/>
                </a:solidFill>
                <a:latin typeface="Arial"/>
                <a:cs typeface="Arial"/>
              </a:rPr>
              <a:t>Genetic </a:t>
            </a:r>
            <a:r>
              <a:rPr lang="en-US" sz="2000" b="0" dirty="0" smtClean="0">
                <a:solidFill>
                  <a:srgbClr val="000000"/>
                </a:solidFill>
                <a:latin typeface="Arial"/>
                <a:cs typeface="Arial"/>
              </a:rPr>
              <a:t>Parts list</a:t>
            </a:r>
            <a:endParaRPr lang="en-US" sz="2000" b="0" dirty="0">
              <a:solidFill>
                <a:srgbClr val="000000"/>
              </a:solidFill>
              <a:latin typeface="Arial"/>
              <a:cs typeface="Arial"/>
            </a:endParaRPr>
          </a:p>
        </p:txBody>
      </p:sp>
      <p:sp>
        <p:nvSpPr>
          <p:cNvPr id="10" name="Text Box 7"/>
          <p:cNvSpPr txBox="1">
            <a:spLocks noChangeArrowheads="1"/>
          </p:cNvSpPr>
          <p:nvPr/>
        </p:nvSpPr>
        <p:spPr bwMode="auto">
          <a:xfrm>
            <a:off x="2324100" y="4259263"/>
            <a:ext cx="2633663" cy="1006475"/>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2000" b="0" dirty="0" smtClean="0">
                <a:solidFill>
                  <a:srgbClr val="000000"/>
                </a:solidFill>
                <a:latin typeface="Arial"/>
                <a:cs typeface="Arial"/>
              </a:rPr>
              <a:t>2D</a:t>
            </a:r>
            <a:r>
              <a:rPr lang="en-US" sz="2000" b="0" dirty="0">
                <a:solidFill>
                  <a:srgbClr val="000000"/>
                </a:solidFill>
                <a:latin typeface="Arial"/>
                <a:cs typeface="Arial"/>
              </a:rPr>
              <a:t>: Bio-molecular</a:t>
            </a:r>
          </a:p>
          <a:p>
            <a:pPr algn="ctr"/>
            <a:r>
              <a:rPr lang="en-US" sz="2000" b="0" dirty="0">
                <a:solidFill>
                  <a:srgbClr val="000000"/>
                </a:solidFill>
                <a:latin typeface="Arial"/>
                <a:cs typeface="Arial"/>
              </a:rPr>
              <a:t>Network</a:t>
            </a:r>
            <a:br>
              <a:rPr lang="en-US" sz="2000" b="0" dirty="0">
                <a:solidFill>
                  <a:srgbClr val="000000"/>
                </a:solidFill>
                <a:latin typeface="Arial"/>
                <a:cs typeface="Arial"/>
              </a:rPr>
            </a:br>
            <a:r>
              <a:rPr lang="en-US" sz="2000" b="0" dirty="0">
                <a:solidFill>
                  <a:srgbClr val="000000"/>
                </a:solidFill>
                <a:latin typeface="Arial"/>
                <a:cs typeface="Arial"/>
              </a:rPr>
              <a:t> Wiring Diagram</a:t>
            </a:r>
          </a:p>
        </p:txBody>
      </p:sp>
      <p:sp>
        <p:nvSpPr>
          <p:cNvPr id="11" name="Text Box 8"/>
          <p:cNvSpPr txBox="1">
            <a:spLocks noChangeArrowheads="1"/>
          </p:cNvSpPr>
          <p:nvPr/>
        </p:nvSpPr>
        <p:spPr bwMode="auto">
          <a:xfrm>
            <a:off x="4905375" y="4259263"/>
            <a:ext cx="3967163" cy="1631950"/>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2000" b="0" dirty="0">
                <a:solidFill>
                  <a:srgbClr val="000000"/>
                </a:solidFill>
                <a:latin typeface="Arial"/>
                <a:cs typeface="Arial"/>
              </a:rPr>
              <a:t>3D and 4D: </a:t>
            </a:r>
            <a:br>
              <a:rPr lang="en-US" sz="2000" b="0" dirty="0">
                <a:solidFill>
                  <a:srgbClr val="000000"/>
                </a:solidFill>
                <a:latin typeface="Arial"/>
                <a:cs typeface="Arial"/>
              </a:rPr>
            </a:br>
            <a:r>
              <a:rPr lang="en-US" sz="2000" b="0" dirty="0">
                <a:solidFill>
                  <a:srgbClr val="000000"/>
                </a:solidFill>
                <a:latin typeface="Arial"/>
                <a:cs typeface="Arial"/>
              </a:rPr>
              <a:t>Detailed structural understanding of </a:t>
            </a:r>
            <a:r>
              <a:rPr lang="en-US" sz="2000" dirty="0" smtClean="0">
                <a:solidFill>
                  <a:srgbClr val="000000"/>
                </a:solidFill>
                <a:latin typeface="Arial"/>
                <a:cs typeface="Arial"/>
              </a:rPr>
              <a:t>all</a:t>
            </a:r>
            <a:r>
              <a:rPr lang="en-US" sz="2000" b="0" dirty="0" smtClean="0">
                <a:solidFill>
                  <a:srgbClr val="000000"/>
                </a:solidFill>
                <a:latin typeface="Arial"/>
                <a:cs typeface="Arial"/>
              </a:rPr>
              <a:t> cellular machineries</a:t>
            </a:r>
            <a:endParaRPr lang="en-US" sz="2000" b="0" dirty="0">
              <a:solidFill>
                <a:srgbClr val="000000"/>
              </a:solidFill>
              <a:latin typeface="Arial"/>
              <a:cs typeface="Arial"/>
            </a:endParaRPr>
          </a:p>
          <a:p>
            <a:pPr algn="ctr"/>
            <a:r>
              <a:rPr lang="en-US" sz="2000" b="0" dirty="0">
                <a:solidFill>
                  <a:srgbClr val="000000"/>
                </a:solidFill>
                <a:latin typeface="Arial"/>
                <a:cs typeface="Arial"/>
              </a:rPr>
              <a:t>(e.g. ribosome in different functional states)</a:t>
            </a:r>
          </a:p>
        </p:txBody>
      </p:sp>
      <p:sp>
        <p:nvSpPr>
          <p:cNvPr id="12" name="Text Box 9"/>
          <p:cNvSpPr txBox="1">
            <a:spLocks noChangeArrowheads="1"/>
          </p:cNvSpPr>
          <p:nvPr/>
        </p:nvSpPr>
        <p:spPr bwMode="auto">
          <a:xfrm>
            <a:off x="3054479" y="6593058"/>
            <a:ext cx="1624801" cy="246221"/>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000" dirty="0" err="1" smtClean="0">
                <a:solidFill>
                  <a:srgbClr val="000000"/>
                </a:solidFill>
                <a:latin typeface="Arial"/>
                <a:cs typeface="Arial"/>
              </a:rPr>
              <a:t>Jeong</a:t>
            </a:r>
            <a:r>
              <a:rPr lang="en-US" sz="1000" dirty="0" smtClean="0">
                <a:solidFill>
                  <a:srgbClr val="000000"/>
                </a:solidFill>
                <a:latin typeface="Arial"/>
                <a:cs typeface="Arial"/>
              </a:rPr>
              <a:t> </a:t>
            </a:r>
            <a:r>
              <a:rPr lang="en-US" sz="1000" dirty="0">
                <a:solidFill>
                  <a:srgbClr val="000000"/>
                </a:solidFill>
                <a:latin typeface="Arial"/>
                <a:cs typeface="Arial"/>
              </a:rPr>
              <a:t>et al. Nature, </a:t>
            </a:r>
            <a:r>
              <a:rPr lang="en-US" sz="1000" dirty="0" smtClean="0">
                <a:solidFill>
                  <a:srgbClr val="000000"/>
                </a:solidFill>
                <a:latin typeface="Arial"/>
                <a:cs typeface="Arial"/>
              </a:rPr>
              <a:t>2001</a:t>
            </a:r>
            <a:endParaRPr lang="en-US" sz="1000" dirty="0">
              <a:solidFill>
                <a:srgbClr val="000000"/>
              </a:solidFill>
            </a:endParaRPr>
          </a:p>
        </p:txBody>
      </p:sp>
      <p:sp>
        <p:nvSpPr>
          <p:cNvPr id="13" name="Text Box 10"/>
          <p:cNvSpPr txBox="1">
            <a:spLocks noChangeArrowheads="1"/>
          </p:cNvSpPr>
          <p:nvPr/>
        </p:nvSpPr>
        <p:spPr bwMode="auto">
          <a:xfrm>
            <a:off x="116226" y="6607345"/>
            <a:ext cx="2073705" cy="246221"/>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000" dirty="0" smtClean="0">
                <a:solidFill>
                  <a:srgbClr val="000000"/>
                </a:solidFill>
                <a:latin typeface="Arial"/>
                <a:cs typeface="Arial"/>
              </a:rPr>
              <a:t>Fleischmann </a:t>
            </a:r>
            <a:r>
              <a:rPr lang="en-US" sz="1000" dirty="0">
                <a:solidFill>
                  <a:srgbClr val="000000"/>
                </a:solidFill>
                <a:latin typeface="Arial"/>
                <a:cs typeface="Arial"/>
              </a:rPr>
              <a:t>et al., </a:t>
            </a:r>
            <a:r>
              <a:rPr lang="en-US" sz="1000" dirty="0" smtClean="0">
                <a:solidFill>
                  <a:srgbClr val="000000"/>
                </a:solidFill>
                <a:latin typeface="Arial"/>
                <a:cs typeface="Arial"/>
              </a:rPr>
              <a:t>Science</a:t>
            </a:r>
            <a:r>
              <a:rPr lang="en-US" sz="1000" dirty="0">
                <a:solidFill>
                  <a:srgbClr val="000000"/>
                </a:solidFill>
                <a:latin typeface="Arial"/>
                <a:cs typeface="Arial"/>
              </a:rPr>
              <a:t> </a:t>
            </a:r>
            <a:r>
              <a:rPr lang="en-US" sz="1000" dirty="0" smtClean="0">
                <a:solidFill>
                  <a:srgbClr val="000000"/>
                </a:solidFill>
                <a:latin typeface="Arial"/>
                <a:cs typeface="Arial"/>
              </a:rPr>
              <a:t>1995</a:t>
            </a:r>
            <a:endParaRPr lang="en-US" sz="1000" dirty="0">
              <a:solidFill>
                <a:srgbClr val="000000"/>
              </a:solidFill>
              <a:latin typeface="Arial"/>
              <a:cs typeface="Arial"/>
            </a:endParaRPr>
          </a:p>
        </p:txBody>
      </p:sp>
      <p:pic>
        <p:nvPicPr>
          <p:cNvPr id="14" name="Picture 12"/>
          <p:cNvPicPr>
            <a:picLocks noChangeAspect="1" noChangeArrowheads="1"/>
          </p:cNvPicPr>
          <p:nvPr/>
        </p:nvPicPr>
        <p:blipFill>
          <a:blip r:embed="rId8"/>
          <a:srcRect t="3896"/>
          <a:stretch>
            <a:fillRect/>
          </a:stretch>
        </p:blipFill>
        <p:spPr bwMode="auto">
          <a:xfrm>
            <a:off x="5073650" y="2244725"/>
            <a:ext cx="4070350" cy="1830388"/>
          </a:xfrm>
          <a:prstGeom prst="rect">
            <a:avLst/>
          </a:prstGeom>
          <a:noFill/>
          <a:ln w="9525">
            <a:noFill/>
            <a:miter lim="800000"/>
            <a:headEnd/>
            <a:tailEnd/>
          </a:ln>
        </p:spPr>
      </p:pic>
      <p:sp>
        <p:nvSpPr>
          <p:cNvPr id="15" name="Text Box 9"/>
          <p:cNvSpPr txBox="1">
            <a:spLocks noChangeArrowheads="1"/>
          </p:cNvSpPr>
          <p:nvPr/>
        </p:nvSpPr>
        <p:spPr bwMode="auto">
          <a:xfrm>
            <a:off x="5998072" y="6564823"/>
            <a:ext cx="2187731" cy="246221"/>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000" dirty="0" smtClean="0">
                <a:solidFill>
                  <a:srgbClr val="000000"/>
                </a:solidFill>
                <a:latin typeface="Arial"/>
                <a:cs typeface="Arial"/>
              </a:rPr>
              <a:t>Chiu </a:t>
            </a:r>
            <a:r>
              <a:rPr lang="en-US" sz="1000" dirty="0">
                <a:solidFill>
                  <a:srgbClr val="000000"/>
                </a:solidFill>
                <a:latin typeface="Arial"/>
                <a:cs typeface="Arial"/>
              </a:rPr>
              <a:t>et al. Trends in Cell </a:t>
            </a:r>
            <a:r>
              <a:rPr lang="en-US" sz="1000" dirty="0" err="1">
                <a:solidFill>
                  <a:srgbClr val="000000"/>
                </a:solidFill>
                <a:latin typeface="Arial"/>
                <a:cs typeface="Arial"/>
              </a:rPr>
              <a:t>Biol</a:t>
            </a:r>
            <a:r>
              <a:rPr lang="en-US" sz="1000" dirty="0">
                <a:solidFill>
                  <a:srgbClr val="000000"/>
                </a:solidFill>
                <a:latin typeface="Arial"/>
                <a:cs typeface="Arial"/>
              </a:rPr>
              <a:t>, </a:t>
            </a:r>
            <a:r>
              <a:rPr lang="en-US" sz="1000" dirty="0" smtClean="0">
                <a:solidFill>
                  <a:srgbClr val="000000"/>
                </a:solidFill>
                <a:latin typeface="Arial"/>
                <a:cs typeface="Arial"/>
              </a:rPr>
              <a:t>2006</a:t>
            </a:r>
            <a:endParaRPr lang="en-US" sz="1000" dirty="0">
              <a:solidFill>
                <a:srgbClr val="000000"/>
              </a:solidFill>
              <a:latin typeface="Arial"/>
              <a:cs typeface="Arial"/>
            </a:endParaRPr>
          </a:p>
        </p:txBody>
      </p:sp>
      <p:sp>
        <p:nvSpPr>
          <p:cNvPr id="16" name="Rectangle 15"/>
          <p:cNvSpPr/>
          <p:nvPr/>
        </p:nvSpPr>
        <p:spPr>
          <a:xfrm>
            <a:off x="4949825" y="2070100"/>
            <a:ext cx="390525" cy="322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 name="Rectangle 16"/>
          <p:cNvSpPr/>
          <p:nvPr/>
        </p:nvSpPr>
        <p:spPr>
          <a:xfrm>
            <a:off x="7167563" y="2044700"/>
            <a:ext cx="390525" cy="320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8" name="Straight Arrow Connector 17"/>
          <p:cNvCxnSpPr/>
          <p:nvPr/>
        </p:nvCxnSpPr>
        <p:spPr>
          <a:xfrm>
            <a:off x="7019925" y="3062288"/>
            <a:ext cx="200025"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9228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3"/>
          <p:cNvSpPr>
            <a:spLocks noGrp="1" noChangeArrowheads="1"/>
          </p:cNvSpPr>
          <p:nvPr>
            <p:ph type="body" sz="half" idx="1"/>
          </p:nvPr>
        </p:nvSpPr>
        <p:spPr>
          <a:xfrm>
            <a:off x="121774" y="5031112"/>
            <a:ext cx="1860440" cy="685800"/>
          </a:xfrm>
        </p:spPr>
        <p:txBody>
          <a:bodyPr/>
          <a:lstStyle/>
          <a:p>
            <a:pPr>
              <a:lnSpc>
                <a:spcPct val="80000"/>
              </a:lnSpc>
              <a:buFontTx/>
              <a:buNone/>
            </a:pPr>
            <a:r>
              <a:rPr lang="en-US" sz="2000">
                <a:latin typeface="Arial" charset="0"/>
                <a:ea typeface="ＭＳ Ｐゴシック" charset="0"/>
                <a:cs typeface="ＭＳ Ｐゴシック" charset="0"/>
              </a:rPr>
              <a:t>GO categories</a:t>
            </a:r>
          </a:p>
          <a:p>
            <a:pPr>
              <a:lnSpc>
                <a:spcPct val="80000"/>
              </a:lnSpc>
              <a:buFontTx/>
              <a:buNone/>
            </a:pPr>
            <a:r>
              <a:rPr lang="en-US" sz="2000">
                <a:latin typeface="Arial" charset="0"/>
                <a:ea typeface="ＭＳ Ｐゴシック" charset="0"/>
                <a:cs typeface="ＭＳ Ｐゴシック" charset="0"/>
              </a:rPr>
              <a:t>for </a:t>
            </a:r>
            <a:r>
              <a:rPr lang="en-US" sz="2000" i="1">
                <a:latin typeface="Arial" charset="0"/>
                <a:ea typeface="ＭＳ Ｐゴシック" charset="0"/>
                <a:cs typeface="ＭＳ Ｐゴシック" charset="0"/>
              </a:rPr>
              <a:t>E. coli</a:t>
            </a:r>
          </a:p>
        </p:txBody>
      </p:sp>
      <p:graphicFrame>
        <p:nvGraphicFramePr>
          <p:cNvPr id="258050" name="Object 2"/>
          <p:cNvGraphicFramePr>
            <a:graphicFrameLocks noGrp="1" noChangeAspect="1"/>
          </p:cNvGraphicFramePr>
          <p:nvPr>
            <p:ph sz="half" idx="2"/>
            <p:extLst>
              <p:ext uri="{D42A27DB-BD31-4B8C-83A1-F6EECF244321}">
                <p14:modId xmlns:p14="http://schemas.microsoft.com/office/powerpoint/2010/main" val="1877241072"/>
              </p:ext>
            </p:extLst>
          </p:nvPr>
        </p:nvGraphicFramePr>
        <p:xfrm>
          <a:off x="2362200" y="1387902"/>
          <a:ext cx="4776686" cy="5045728"/>
        </p:xfrm>
        <a:graphic>
          <a:graphicData uri="http://schemas.openxmlformats.org/presentationml/2006/ole">
            <mc:AlternateContent xmlns:mc="http://schemas.openxmlformats.org/markup-compatibility/2006">
              <mc:Choice xmlns:v="urn:schemas-microsoft-com:vml" Requires="v">
                <p:oleObj spid="_x0000_s303318" r:id="rId3" imgW="871582" imgH="920186" progId="">
                  <p:embed/>
                </p:oleObj>
              </mc:Choice>
              <mc:Fallback>
                <p:oleObj r:id="rId3" imgW="871582" imgH="92018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87902"/>
                        <a:ext cx="4776686" cy="5045728"/>
                      </a:xfrm>
                      <a:prstGeom prst="rect">
                        <a:avLst/>
                      </a:prstGeom>
                      <a:noFill/>
                      <a:ln>
                        <a:noFill/>
                      </a:ln>
                      <a:effectLst/>
                      <a:extLst/>
                    </p:spPr>
                  </p:pic>
                </p:oleObj>
              </mc:Fallback>
            </mc:AlternateContent>
          </a:graphicData>
        </a:graphic>
      </p:graphicFrame>
      <p:sp>
        <p:nvSpPr>
          <p:cNvPr id="13"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Different levels have different GO categories</a:t>
            </a:r>
          </a:p>
        </p:txBody>
      </p:sp>
    </p:spTree>
    <p:extLst>
      <p:ext uri="{BB962C8B-B14F-4D97-AF65-F5344CB8AC3E}">
        <p14:creationId xmlns:p14="http://schemas.microsoft.com/office/powerpoint/2010/main" val="2803685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srcRect/>
          <a:stretch>
            <a:fillRect/>
          </a:stretch>
        </p:blipFill>
        <p:spPr bwMode="auto">
          <a:xfrm>
            <a:off x="-85725" y="1028700"/>
            <a:ext cx="9229725" cy="5829300"/>
          </a:xfrm>
          <a:prstGeom prst="rect">
            <a:avLst/>
          </a:prstGeom>
          <a:noFill/>
          <a:ln w="9525">
            <a:noFill/>
            <a:miter lim="800000"/>
            <a:headEnd/>
            <a:tailEnd/>
          </a:ln>
        </p:spPr>
      </p:pic>
      <p:sp>
        <p:nvSpPr>
          <p:cNvPr id="225282" name="Rectangle 3"/>
          <p:cNvSpPr>
            <a:spLocks noGrp="1" noChangeArrowheads="1"/>
          </p:cNvSpPr>
          <p:nvPr>
            <p:ph type="title"/>
          </p:nvPr>
        </p:nvSpPr>
        <p:spPr>
          <a:xfrm>
            <a:off x="152400" y="228600"/>
            <a:ext cx="2690813" cy="1219200"/>
          </a:xfrm>
        </p:spPr>
        <p:txBody>
          <a:bodyPr/>
          <a:lstStyle/>
          <a:p>
            <a:r>
              <a:rPr lang="en-US"/>
              <a:t>Social Hierarchy</a:t>
            </a:r>
          </a:p>
        </p:txBody>
      </p:sp>
      <p:pic>
        <p:nvPicPr>
          <p:cNvPr id="225283" name="Picture 4" descr="bush-gw-portrait"/>
          <p:cNvPicPr>
            <a:picLocks noChangeAspect="1" noChangeArrowheads="1"/>
          </p:cNvPicPr>
          <p:nvPr/>
        </p:nvPicPr>
        <p:blipFill>
          <a:blip r:embed="rId4"/>
          <a:srcRect/>
          <a:stretch>
            <a:fillRect/>
          </a:stretch>
        </p:blipFill>
        <p:spPr bwMode="auto">
          <a:xfrm>
            <a:off x="3733800" y="47625"/>
            <a:ext cx="1506538" cy="1924050"/>
          </a:xfrm>
          <a:prstGeom prst="rect">
            <a:avLst/>
          </a:prstGeom>
          <a:noFill/>
          <a:ln w="9525">
            <a:noFill/>
            <a:miter lim="800000"/>
            <a:headEnd/>
            <a:tailEnd/>
          </a:ln>
        </p:spPr>
      </p:pic>
      <p:pic>
        <p:nvPicPr>
          <p:cNvPr id="225284" name="Picture 5" descr="cheney"/>
          <p:cNvPicPr>
            <a:picLocks noChangeAspect="1" noChangeArrowheads="1"/>
          </p:cNvPicPr>
          <p:nvPr/>
        </p:nvPicPr>
        <p:blipFill>
          <a:blip r:embed="rId5"/>
          <a:srcRect/>
          <a:stretch>
            <a:fillRect/>
          </a:stretch>
        </p:blipFill>
        <p:spPr bwMode="auto">
          <a:xfrm>
            <a:off x="4038600" y="2038350"/>
            <a:ext cx="992188" cy="1457325"/>
          </a:xfrm>
          <a:prstGeom prst="rect">
            <a:avLst/>
          </a:prstGeom>
          <a:noFill/>
          <a:ln w="9525">
            <a:noFill/>
            <a:miter lim="800000"/>
            <a:headEnd/>
            <a:tailEnd/>
          </a:ln>
        </p:spPr>
      </p:pic>
      <p:grpSp>
        <p:nvGrpSpPr>
          <p:cNvPr id="2" name="Group 6"/>
          <p:cNvGrpSpPr>
            <a:grpSpLocks/>
          </p:cNvGrpSpPr>
          <p:nvPr/>
        </p:nvGrpSpPr>
        <p:grpSpPr bwMode="auto">
          <a:xfrm>
            <a:off x="228600" y="3581400"/>
            <a:ext cx="8589963" cy="1466850"/>
            <a:chOff x="144" y="2256"/>
            <a:chExt cx="5411" cy="924"/>
          </a:xfrm>
        </p:grpSpPr>
        <p:pic>
          <p:nvPicPr>
            <p:cNvPr id="225287" name="Picture 7" descr="Henry Paulson">
              <a:hlinkClick r:id="rId6" tooltip="Henry Paulson"/>
            </p:cNvPr>
            <p:cNvPicPr>
              <a:picLocks noChangeAspect="1" noChangeArrowheads="1"/>
            </p:cNvPicPr>
            <p:nvPr/>
          </p:nvPicPr>
          <p:blipFill>
            <a:blip r:embed="rId7"/>
            <a:srcRect/>
            <a:stretch>
              <a:fillRect/>
            </a:stretch>
          </p:blipFill>
          <p:spPr bwMode="auto">
            <a:xfrm>
              <a:off x="4416" y="2736"/>
              <a:ext cx="359" cy="432"/>
            </a:xfrm>
            <a:prstGeom prst="rect">
              <a:avLst/>
            </a:prstGeom>
            <a:noFill/>
            <a:ln w="9525">
              <a:noFill/>
              <a:miter lim="800000"/>
              <a:headEnd/>
              <a:tailEnd/>
            </a:ln>
          </p:spPr>
        </p:pic>
        <p:pic>
          <p:nvPicPr>
            <p:cNvPr id="225288" name="Picture 8" descr="Condoleezza Rice">
              <a:hlinkClick r:id="rId8" tooltip="Condoleezza Rice"/>
            </p:cNvPr>
            <p:cNvPicPr>
              <a:picLocks noChangeAspect="1" noChangeArrowheads="1"/>
            </p:cNvPicPr>
            <p:nvPr/>
          </p:nvPicPr>
          <p:blipFill>
            <a:blip r:embed="rId9"/>
            <a:srcRect/>
            <a:stretch>
              <a:fillRect/>
            </a:stretch>
          </p:blipFill>
          <p:spPr bwMode="auto">
            <a:xfrm>
              <a:off x="2736" y="2736"/>
              <a:ext cx="347" cy="432"/>
            </a:xfrm>
            <a:prstGeom prst="rect">
              <a:avLst/>
            </a:prstGeom>
            <a:noFill/>
            <a:ln w="9525">
              <a:noFill/>
              <a:miter lim="800000"/>
              <a:headEnd/>
              <a:tailEnd/>
            </a:ln>
          </p:spPr>
        </p:pic>
        <p:pic>
          <p:nvPicPr>
            <p:cNvPr id="225289" name="Picture 9" descr="200px-Robert_Gates,_official_DoD_photo_portrait,_2006"/>
            <p:cNvPicPr>
              <a:picLocks noChangeAspect="1" noChangeArrowheads="1"/>
            </p:cNvPicPr>
            <p:nvPr/>
          </p:nvPicPr>
          <p:blipFill>
            <a:blip r:embed="rId10"/>
            <a:srcRect/>
            <a:stretch>
              <a:fillRect/>
            </a:stretch>
          </p:blipFill>
          <p:spPr bwMode="auto">
            <a:xfrm>
              <a:off x="1872" y="2256"/>
              <a:ext cx="345" cy="432"/>
            </a:xfrm>
            <a:prstGeom prst="rect">
              <a:avLst/>
            </a:prstGeom>
            <a:noFill/>
            <a:ln w="9525">
              <a:noFill/>
              <a:miter lim="800000"/>
              <a:headEnd/>
              <a:tailEnd/>
            </a:ln>
          </p:spPr>
        </p:pic>
        <p:pic>
          <p:nvPicPr>
            <p:cNvPr id="225290" name="Picture 10" descr="Alberto Gonzales">
              <a:hlinkClick r:id="rId11" tooltip="Alberto Gonzales"/>
            </p:cNvPr>
            <p:cNvPicPr>
              <a:picLocks noChangeAspect="1" noChangeArrowheads="1"/>
            </p:cNvPicPr>
            <p:nvPr/>
          </p:nvPicPr>
          <p:blipFill>
            <a:blip r:embed="rId12"/>
            <a:srcRect/>
            <a:stretch>
              <a:fillRect/>
            </a:stretch>
          </p:blipFill>
          <p:spPr bwMode="auto">
            <a:xfrm>
              <a:off x="1008" y="2736"/>
              <a:ext cx="345" cy="432"/>
            </a:xfrm>
            <a:prstGeom prst="rect">
              <a:avLst/>
            </a:prstGeom>
            <a:noFill/>
            <a:ln w="9525">
              <a:noFill/>
              <a:miter lim="800000"/>
              <a:headEnd/>
              <a:tailEnd/>
            </a:ln>
          </p:spPr>
        </p:pic>
        <p:pic>
          <p:nvPicPr>
            <p:cNvPr id="225291" name="Picture 11" descr="Dirk Kempthorne">
              <a:hlinkClick r:id="rId13" tooltip="Dirk Kempthorne"/>
            </p:cNvPr>
            <p:cNvPicPr>
              <a:picLocks noChangeAspect="1" noChangeArrowheads="1"/>
            </p:cNvPicPr>
            <p:nvPr/>
          </p:nvPicPr>
          <p:blipFill>
            <a:blip r:embed="rId14"/>
            <a:srcRect/>
            <a:stretch>
              <a:fillRect/>
            </a:stretch>
          </p:blipFill>
          <p:spPr bwMode="auto">
            <a:xfrm>
              <a:off x="144" y="2736"/>
              <a:ext cx="346" cy="432"/>
            </a:xfrm>
            <a:prstGeom prst="rect">
              <a:avLst/>
            </a:prstGeom>
            <a:noFill/>
            <a:ln w="9525">
              <a:noFill/>
              <a:miter lim="800000"/>
              <a:headEnd/>
              <a:tailEnd/>
            </a:ln>
          </p:spPr>
        </p:pic>
        <p:pic>
          <p:nvPicPr>
            <p:cNvPr id="225292" name="Picture 12" descr="Mike Johanns">
              <a:hlinkClick r:id="rId15" tooltip="Mike Johanns"/>
            </p:cNvPr>
            <p:cNvPicPr>
              <a:picLocks noChangeAspect="1" noChangeArrowheads="1"/>
            </p:cNvPicPr>
            <p:nvPr/>
          </p:nvPicPr>
          <p:blipFill>
            <a:blip r:embed="rId16"/>
            <a:srcRect/>
            <a:stretch>
              <a:fillRect/>
            </a:stretch>
          </p:blipFill>
          <p:spPr bwMode="auto">
            <a:xfrm>
              <a:off x="162" y="2256"/>
              <a:ext cx="309" cy="432"/>
            </a:xfrm>
            <a:prstGeom prst="rect">
              <a:avLst/>
            </a:prstGeom>
            <a:noFill/>
            <a:ln w="9525">
              <a:noFill/>
              <a:miter lim="800000"/>
              <a:headEnd/>
              <a:tailEnd/>
            </a:ln>
          </p:spPr>
        </p:pic>
        <p:pic>
          <p:nvPicPr>
            <p:cNvPr id="225293" name="Picture 13" descr="Carlos Gutierrez">
              <a:hlinkClick r:id="rId17" tooltip="Carlos Gutierrez"/>
            </p:cNvPr>
            <p:cNvPicPr>
              <a:picLocks noChangeAspect="1" noChangeArrowheads="1"/>
            </p:cNvPicPr>
            <p:nvPr/>
          </p:nvPicPr>
          <p:blipFill>
            <a:blip r:embed="rId18"/>
            <a:srcRect/>
            <a:stretch>
              <a:fillRect/>
            </a:stretch>
          </p:blipFill>
          <p:spPr bwMode="auto">
            <a:xfrm>
              <a:off x="1008" y="2256"/>
              <a:ext cx="335" cy="432"/>
            </a:xfrm>
            <a:prstGeom prst="rect">
              <a:avLst/>
            </a:prstGeom>
            <a:noFill/>
            <a:ln w="9525">
              <a:noFill/>
              <a:miter lim="800000"/>
              <a:headEnd/>
              <a:tailEnd/>
            </a:ln>
          </p:spPr>
        </p:pic>
        <p:pic>
          <p:nvPicPr>
            <p:cNvPr id="225294" name="Picture 14" descr="Elaine Chao">
              <a:hlinkClick r:id="rId19" tooltip="Elaine Chao"/>
            </p:cNvPr>
            <p:cNvPicPr>
              <a:picLocks noChangeAspect="1" noChangeArrowheads="1"/>
            </p:cNvPicPr>
            <p:nvPr/>
          </p:nvPicPr>
          <p:blipFill>
            <a:blip r:embed="rId20"/>
            <a:srcRect/>
            <a:stretch>
              <a:fillRect/>
            </a:stretch>
          </p:blipFill>
          <p:spPr bwMode="auto">
            <a:xfrm>
              <a:off x="1863" y="2736"/>
              <a:ext cx="345" cy="432"/>
            </a:xfrm>
            <a:prstGeom prst="rect">
              <a:avLst/>
            </a:prstGeom>
            <a:noFill/>
            <a:ln w="9525">
              <a:noFill/>
              <a:miter lim="800000"/>
              <a:headEnd/>
              <a:tailEnd/>
            </a:ln>
          </p:spPr>
        </p:pic>
        <p:pic>
          <p:nvPicPr>
            <p:cNvPr id="225295" name="Picture 15" descr="Michael Leavitt">
              <a:hlinkClick r:id="rId21" tooltip="Michael Leavitt"/>
            </p:cNvPr>
            <p:cNvPicPr>
              <a:picLocks noChangeAspect="1" noChangeArrowheads="1"/>
            </p:cNvPicPr>
            <p:nvPr/>
          </p:nvPicPr>
          <p:blipFill>
            <a:blip r:embed="rId22"/>
            <a:srcRect/>
            <a:stretch>
              <a:fillRect/>
            </a:stretch>
          </p:blipFill>
          <p:spPr bwMode="auto">
            <a:xfrm>
              <a:off x="4080" y="2256"/>
              <a:ext cx="346" cy="432"/>
            </a:xfrm>
            <a:prstGeom prst="rect">
              <a:avLst/>
            </a:prstGeom>
            <a:noFill/>
            <a:ln w="9525">
              <a:noFill/>
              <a:miter lim="800000"/>
              <a:headEnd/>
              <a:tailEnd/>
            </a:ln>
          </p:spPr>
        </p:pic>
        <p:pic>
          <p:nvPicPr>
            <p:cNvPr id="225296" name="Picture 16" descr="Alphonso Jackson">
              <a:hlinkClick r:id="rId23" tooltip="Alphonso Jackson"/>
            </p:cNvPr>
            <p:cNvPicPr>
              <a:picLocks noChangeAspect="1" noChangeArrowheads="1"/>
            </p:cNvPicPr>
            <p:nvPr/>
          </p:nvPicPr>
          <p:blipFill>
            <a:blip r:embed="rId24"/>
            <a:srcRect/>
            <a:stretch>
              <a:fillRect/>
            </a:stretch>
          </p:blipFill>
          <p:spPr bwMode="auto">
            <a:xfrm>
              <a:off x="5232" y="2256"/>
              <a:ext cx="323" cy="432"/>
            </a:xfrm>
            <a:prstGeom prst="rect">
              <a:avLst/>
            </a:prstGeom>
            <a:noFill/>
            <a:ln w="9525">
              <a:noFill/>
              <a:miter lim="800000"/>
              <a:headEnd/>
              <a:tailEnd/>
            </a:ln>
          </p:spPr>
        </p:pic>
        <p:pic>
          <p:nvPicPr>
            <p:cNvPr id="225297" name="Picture 17" descr="Mary Peters (politician)">
              <a:hlinkClick r:id="rId25" tooltip="Mary Peters (politician)"/>
            </p:cNvPr>
            <p:cNvPicPr>
              <a:picLocks noChangeAspect="1" noChangeArrowheads="1"/>
            </p:cNvPicPr>
            <p:nvPr/>
          </p:nvPicPr>
          <p:blipFill>
            <a:blip r:embed="rId26"/>
            <a:srcRect/>
            <a:stretch>
              <a:fillRect/>
            </a:stretch>
          </p:blipFill>
          <p:spPr bwMode="auto">
            <a:xfrm>
              <a:off x="3552" y="2736"/>
              <a:ext cx="345" cy="444"/>
            </a:xfrm>
            <a:prstGeom prst="rect">
              <a:avLst/>
            </a:prstGeom>
            <a:noFill/>
            <a:ln w="9525">
              <a:noFill/>
              <a:miter lim="800000"/>
              <a:headEnd/>
              <a:tailEnd/>
            </a:ln>
          </p:spPr>
        </p:pic>
        <p:pic>
          <p:nvPicPr>
            <p:cNvPr id="225298" name="Picture 18" descr="Samuel Bodman">
              <a:hlinkClick r:id="rId27" tooltip="Samuel Bodman"/>
            </p:cNvPr>
            <p:cNvPicPr>
              <a:picLocks noChangeAspect="1" noChangeArrowheads="1"/>
            </p:cNvPicPr>
            <p:nvPr/>
          </p:nvPicPr>
          <p:blipFill>
            <a:blip r:embed="rId28"/>
            <a:srcRect/>
            <a:stretch>
              <a:fillRect/>
            </a:stretch>
          </p:blipFill>
          <p:spPr bwMode="auto">
            <a:xfrm>
              <a:off x="3552" y="2256"/>
              <a:ext cx="323" cy="432"/>
            </a:xfrm>
            <a:prstGeom prst="rect">
              <a:avLst/>
            </a:prstGeom>
            <a:noFill/>
            <a:ln w="9525">
              <a:noFill/>
              <a:miter lim="800000"/>
              <a:headEnd/>
              <a:tailEnd/>
            </a:ln>
          </p:spPr>
        </p:pic>
        <p:pic>
          <p:nvPicPr>
            <p:cNvPr id="225299" name="Picture 19" descr="Margaret Spellings">
              <a:hlinkClick r:id="rId29" tooltip="Margaret Spellings"/>
            </p:cNvPr>
            <p:cNvPicPr>
              <a:picLocks noChangeAspect="1" noChangeArrowheads="1"/>
            </p:cNvPicPr>
            <p:nvPr/>
          </p:nvPicPr>
          <p:blipFill>
            <a:blip r:embed="rId30"/>
            <a:srcRect/>
            <a:stretch>
              <a:fillRect/>
            </a:stretch>
          </p:blipFill>
          <p:spPr bwMode="auto">
            <a:xfrm>
              <a:off x="2766" y="2256"/>
              <a:ext cx="287" cy="432"/>
            </a:xfrm>
            <a:prstGeom prst="rect">
              <a:avLst/>
            </a:prstGeom>
            <a:noFill/>
            <a:ln w="9525">
              <a:noFill/>
              <a:miter lim="800000"/>
              <a:headEnd/>
              <a:tailEnd/>
            </a:ln>
          </p:spPr>
        </p:pic>
        <p:pic>
          <p:nvPicPr>
            <p:cNvPr id="225300" name="Picture 20" descr="Jim Nicholson (U.S. politician)">
              <a:hlinkClick r:id="rId31" tooltip="Jim Nicholson (U.S. politician)"/>
            </p:cNvPr>
            <p:cNvPicPr>
              <a:picLocks noChangeAspect="1" noChangeArrowheads="1"/>
            </p:cNvPicPr>
            <p:nvPr/>
          </p:nvPicPr>
          <p:blipFill>
            <a:blip r:embed="rId32"/>
            <a:srcRect/>
            <a:stretch>
              <a:fillRect/>
            </a:stretch>
          </p:blipFill>
          <p:spPr bwMode="auto">
            <a:xfrm>
              <a:off x="5232" y="2736"/>
              <a:ext cx="307" cy="432"/>
            </a:xfrm>
            <a:prstGeom prst="rect">
              <a:avLst/>
            </a:prstGeom>
            <a:noFill/>
            <a:ln w="9525">
              <a:noFill/>
              <a:miter lim="800000"/>
              <a:headEnd/>
              <a:tailEnd/>
            </a:ln>
          </p:spPr>
        </p:pic>
        <p:pic>
          <p:nvPicPr>
            <p:cNvPr id="225301" name="Picture 21" descr="Michael Chertoff">
              <a:hlinkClick r:id="rId33" tooltip="Michael Chertoff"/>
            </p:cNvPr>
            <p:cNvPicPr>
              <a:picLocks noChangeAspect="1" noChangeArrowheads="1"/>
            </p:cNvPicPr>
            <p:nvPr/>
          </p:nvPicPr>
          <p:blipFill>
            <a:blip r:embed="rId34"/>
            <a:srcRect/>
            <a:stretch>
              <a:fillRect/>
            </a:stretch>
          </p:blipFill>
          <p:spPr bwMode="auto">
            <a:xfrm>
              <a:off x="4704" y="2256"/>
              <a:ext cx="297" cy="432"/>
            </a:xfrm>
            <a:prstGeom prst="rect">
              <a:avLst/>
            </a:prstGeom>
            <a:noFill/>
            <a:ln w="9525">
              <a:noFill/>
              <a:miter lim="800000"/>
              <a:headEnd/>
              <a:tailEnd/>
            </a:ln>
          </p:spPr>
        </p:pic>
      </p:grpSp>
      <p:pic>
        <p:nvPicPr>
          <p:cNvPr id="225286" name="Picture 22" descr="The presidential seal is a well-known symbol of the presidency. It was first used in 1880 by President Rutherford B. Hayes and last modified in 1959 by adding the 50th star for Hawaii.">
            <a:hlinkClick r:id="rId35" tooltip="The presidential seal is a well-known symbol of the presidency. It was first used in 1880 by President Rutherford B. Hayes and last modified in 1959 by adding the 50th star for Hawaii."/>
          </p:cNvPr>
          <p:cNvPicPr>
            <a:picLocks noChangeAspect="1" noChangeArrowheads="1"/>
          </p:cNvPicPr>
          <p:nvPr/>
        </p:nvPicPr>
        <p:blipFill>
          <a:blip r:embed="rId36"/>
          <a:srcRect/>
          <a:stretch>
            <a:fillRect/>
          </a:stretch>
        </p:blipFill>
        <p:spPr bwMode="auto">
          <a:xfrm>
            <a:off x="7315200" y="152400"/>
            <a:ext cx="1524000" cy="1524000"/>
          </a:xfrm>
          <a:prstGeom prst="rect">
            <a:avLst/>
          </a:prstGeom>
          <a:noFill/>
          <a:ln w="9525">
            <a:noFill/>
            <a:miter lim="800000"/>
            <a:headEnd/>
            <a:tailEnd/>
          </a:ln>
        </p:spPr>
      </p:pic>
    </p:spTree>
    <p:extLst>
      <p:ext uri="{BB962C8B-B14F-4D97-AF65-F5344CB8AC3E}">
        <p14:creationId xmlns:p14="http://schemas.microsoft.com/office/powerpoint/2010/main" val="3169999978"/>
      </p:ext>
    </p:extLst>
  </p:cSld>
  <p:clrMapOvr>
    <a:masterClrMapping/>
  </p:clrMapOvr>
  <p:transition xmlns:p14="http://schemas.microsoft.com/office/powerpoint/2010/main" advTm="4059"/>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357188" y="488950"/>
            <a:ext cx="3565525" cy="2287588"/>
          </a:xfrm>
        </p:spPr>
        <p:txBody>
          <a:bodyPr/>
          <a:lstStyle/>
          <a:p>
            <a:pPr eaLnBrk="1" hangingPunct="1"/>
            <a:r>
              <a:rPr lang="en-US" sz="4000">
                <a:ea typeface="ＭＳ Ｐゴシック" pitchFamily="-109" charset="-128"/>
                <a:cs typeface="ＭＳ Ｐゴシック" pitchFamily="-109" charset="-128"/>
              </a:rPr>
              <a:t>Using the position in networks to describe function</a:t>
            </a:r>
          </a:p>
        </p:txBody>
      </p:sp>
      <p:sp>
        <p:nvSpPr>
          <p:cNvPr id="191490" name="Text Box 4"/>
          <p:cNvSpPr txBox="1">
            <a:spLocks noChangeArrowheads="1"/>
          </p:cNvSpPr>
          <p:nvPr/>
        </p:nvSpPr>
        <p:spPr bwMode="auto">
          <a:xfrm>
            <a:off x="6127750" y="6194425"/>
            <a:ext cx="2684463" cy="3048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400" b="0">
                <a:solidFill>
                  <a:srgbClr val="000000"/>
                </a:solidFill>
              </a:rPr>
              <a:t>[NY Times, 2-Oct-05, 9-Dec-08]</a:t>
            </a:r>
          </a:p>
        </p:txBody>
      </p:sp>
      <p:pic>
        <p:nvPicPr>
          <p:cNvPr id="191491" name="Picture 5" descr="nytimes-blagojevich-network-1"/>
          <p:cNvPicPr>
            <a:picLocks noChangeAspect="1" noChangeArrowheads="1"/>
          </p:cNvPicPr>
          <p:nvPr/>
        </p:nvPicPr>
        <p:blipFill>
          <a:blip r:embed="rId2"/>
          <a:srcRect/>
          <a:stretch>
            <a:fillRect/>
          </a:stretch>
        </p:blipFill>
        <p:spPr bwMode="auto">
          <a:xfrm>
            <a:off x="44450" y="3602038"/>
            <a:ext cx="5368925" cy="3230562"/>
          </a:xfrm>
          <a:prstGeom prst="rect">
            <a:avLst/>
          </a:prstGeom>
          <a:noFill/>
          <a:ln w="9525">
            <a:noFill/>
            <a:miter lim="800000"/>
            <a:headEnd/>
            <a:tailEnd/>
          </a:ln>
        </p:spPr>
      </p:pic>
      <p:pic>
        <p:nvPicPr>
          <p:cNvPr id="191492" name="Picture 3"/>
          <p:cNvPicPr>
            <a:picLocks noChangeAspect="1" noChangeArrowheads="1"/>
          </p:cNvPicPr>
          <p:nvPr/>
        </p:nvPicPr>
        <p:blipFill>
          <a:blip r:embed="rId3"/>
          <a:srcRect/>
          <a:stretch>
            <a:fillRect/>
          </a:stretch>
        </p:blipFill>
        <p:spPr bwMode="auto">
          <a:xfrm>
            <a:off x="4398963" y="38100"/>
            <a:ext cx="4745037" cy="4349750"/>
          </a:xfrm>
          <a:prstGeom prst="rect">
            <a:avLst/>
          </a:prstGeom>
          <a:noFill/>
          <a:ln w="12700">
            <a:noFill/>
            <a:miter lim="800000"/>
            <a:headEnd type="none" w="sm" len="sm"/>
            <a:tailEnd type="none" w="sm" len="sm"/>
          </a:ln>
        </p:spPr>
      </p:pic>
      <p:sp>
        <p:nvSpPr>
          <p:cNvPr id="191493" name="Rectangle 1030"/>
          <p:cNvSpPr>
            <a:spLocks noChangeArrowheads="1"/>
          </p:cNvSpPr>
          <p:nvPr/>
        </p:nvSpPr>
        <p:spPr bwMode="auto">
          <a:xfrm>
            <a:off x="0" y="3513138"/>
            <a:ext cx="2355850" cy="366712"/>
          </a:xfrm>
          <a:prstGeom prst="rect">
            <a:avLst/>
          </a:prstGeom>
          <a:noFill/>
          <a:ln w="9525">
            <a:noFill/>
            <a:miter lim="800000"/>
            <a:headEnd/>
            <a:tailEnd/>
          </a:ln>
        </p:spPr>
        <p:txBody>
          <a:bodyPr wrap="none">
            <a:prstTxWarp prst="textNoShape">
              <a:avLst/>
            </a:prstTxWarp>
            <a:spAutoFit/>
          </a:bodyPr>
          <a:lstStyle/>
          <a:p>
            <a:r>
              <a:rPr lang="en-US" sz="1800">
                <a:solidFill>
                  <a:srgbClr val="3333CC"/>
                </a:solidFill>
              </a:rPr>
              <a:t>Guilt by association</a:t>
            </a:r>
            <a:endParaRPr lang="en-US" sz="1800">
              <a:solidFill>
                <a:srgbClr val="000000"/>
              </a:solidFill>
            </a:endParaRPr>
          </a:p>
        </p:txBody>
      </p:sp>
      <p:sp>
        <p:nvSpPr>
          <p:cNvPr id="191494" name="Rectangle 1031"/>
          <p:cNvSpPr>
            <a:spLocks noChangeArrowheads="1"/>
          </p:cNvSpPr>
          <p:nvPr/>
        </p:nvSpPr>
        <p:spPr bwMode="auto">
          <a:xfrm>
            <a:off x="6365875" y="4584700"/>
            <a:ext cx="1944688" cy="1200150"/>
          </a:xfrm>
          <a:prstGeom prst="rect">
            <a:avLst/>
          </a:prstGeom>
          <a:noFill/>
          <a:ln w="9525">
            <a:noFill/>
            <a:miter lim="800000"/>
            <a:headEnd/>
            <a:tailEnd/>
          </a:ln>
        </p:spPr>
        <p:txBody>
          <a:bodyPr>
            <a:prstTxWarp prst="textNoShape">
              <a:avLst/>
            </a:prstTxWarp>
            <a:spAutoFit/>
          </a:bodyPr>
          <a:lstStyle/>
          <a:p>
            <a:r>
              <a:rPr lang="en-US" sz="1800">
                <a:solidFill>
                  <a:srgbClr val="3333CC"/>
                </a:solidFill>
              </a:rPr>
              <a:t>Finding the causal regulator</a:t>
            </a:r>
            <a:br>
              <a:rPr lang="en-US" sz="1800">
                <a:solidFill>
                  <a:srgbClr val="3333CC"/>
                </a:solidFill>
              </a:rPr>
            </a:br>
            <a:r>
              <a:rPr lang="en-US" sz="1800">
                <a:solidFill>
                  <a:srgbClr val="3333CC"/>
                </a:solidFill>
              </a:rPr>
              <a:t>(the "Blame Game")</a:t>
            </a:r>
          </a:p>
        </p:txBody>
      </p:sp>
      <p:sp>
        <p:nvSpPr>
          <p:cNvPr id="8" name="Rectangle 7"/>
          <p:cNvSpPr/>
          <p:nvPr/>
        </p:nvSpPr>
        <p:spPr>
          <a:xfrm>
            <a:off x="4179888" y="269875"/>
            <a:ext cx="930275" cy="860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371121307"/>
      </p:ext>
    </p:extLst>
  </p:cSld>
  <p:clrMapOvr>
    <a:masterClrMapping/>
  </p:clrMapOvr>
  <p:transition xmlns:p14="http://schemas.microsoft.com/office/powerpoint/2010/main" advTm="37531"/>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p:cNvSpPr>
          <p:nvPr>
            <p:ph type="sldNum" sz="quarter" idx="12"/>
          </p:nvPr>
        </p:nvSpPr>
        <p:spPr>
          <a:noFill/>
        </p:spPr>
        <p:txBody>
          <a:bodyPr/>
          <a:lstStyle/>
          <a:p>
            <a:fld id="{35169918-5D98-B340-9CE2-A828D07C145B}" type="slidenum">
              <a:rPr lang="en-US"/>
              <a:pPr/>
              <a:t>33</a:t>
            </a:fld>
            <a:endParaRPr lang="en-US"/>
          </a:p>
        </p:txBody>
      </p:sp>
      <p:sp>
        <p:nvSpPr>
          <p:cNvPr id="242690" name="Rectangle 5"/>
          <p:cNvSpPr>
            <a:spLocks noGrp="1" noChangeArrowheads="1"/>
          </p:cNvSpPr>
          <p:nvPr>
            <p:ph type="title"/>
          </p:nvPr>
        </p:nvSpPr>
        <p:spPr>
          <a:xfrm>
            <a:off x="457200" y="76200"/>
            <a:ext cx="8229600" cy="1020763"/>
          </a:xfrm>
        </p:spPr>
        <p:txBody>
          <a:bodyPr/>
          <a:lstStyle/>
          <a:p>
            <a:r>
              <a:rPr lang="en-US"/>
              <a:t>Different kinds of Hierarchies</a:t>
            </a:r>
          </a:p>
        </p:txBody>
      </p:sp>
      <p:sp>
        <p:nvSpPr>
          <p:cNvPr id="242691" name="Rectangle 3"/>
          <p:cNvSpPr>
            <a:spLocks noGrp="1" noChangeArrowheads="1"/>
          </p:cNvSpPr>
          <p:nvPr>
            <p:ph type="body" sz="half" idx="1"/>
          </p:nvPr>
        </p:nvSpPr>
        <p:spPr>
          <a:xfrm>
            <a:off x="6629400" y="3352800"/>
            <a:ext cx="2514600" cy="1447800"/>
          </a:xfrm>
        </p:spPr>
        <p:txBody>
          <a:bodyPr>
            <a:normAutofit lnSpcReduction="10000"/>
          </a:bodyPr>
          <a:lstStyle/>
          <a:p>
            <a:pPr>
              <a:lnSpc>
                <a:spcPct val="80000"/>
              </a:lnSpc>
            </a:pPr>
            <a:r>
              <a:rPr lang="en-US" sz="2000"/>
              <a:t>High degree of co-regulation and can be organized into hierarchies </a:t>
            </a:r>
          </a:p>
          <a:p>
            <a:pPr>
              <a:lnSpc>
                <a:spcPct val="80000"/>
              </a:lnSpc>
            </a:pPr>
            <a:r>
              <a:rPr lang="en-US" sz="2000"/>
              <a:t>A law firm</a:t>
            </a:r>
          </a:p>
        </p:txBody>
      </p:sp>
      <p:graphicFrame>
        <p:nvGraphicFramePr>
          <p:cNvPr id="242692" name="Object 2"/>
          <p:cNvGraphicFramePr>
            <a:graphicFrameLocks noGrp="1" noChangeAspect="1"/>
          </p:cNvGraphicFramePr>
          <p:nvPr>
            <p:ph sz="quarter" idx="2"/>
          </p:nvPr>
        </p:nvGraphicFramePr>
        <p:xfrm>
          <a:off x="457200" y="990600"/>
          <a:ext cx="2187575" cy="2438400"/>
        </p:xfrm>
        <a:graphic>
          <a:graphicData uri="http://schemas.openxmlformats.org/presentationml/2006/ole">
            <mc:AlternateContent xmlns:mc="http://schemas.openxmlformats.org/markup-compatibility/2006">
              <mc:Choice xmlns:v="urn:schemas-microsoft-com:vml" Requires="v">
                <p:oleObj spid="_x0000_s1529" r:id="rId3" imgW="1697452" imgH="1892491" progId="">
                  <p:embed/>
                </p:oleObj>
              </mc:Choice>
              <mc:Fallback>
                <p:oleObj r:id="rId3" imgW="1697452" imgH="189249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21875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2693" name="Rectangle 7"/>
          <p:cNvSpPr>
            <a:spLocks noChangeArrowheads="1"/>
          </p:cNvSpPr>
          <p:nvPr/>
        </p:nvSpPr>
        <p:spPr bwMode="auto">
          <a:xfrm>
            <a:off x="3200400" y="3352800"/>
            <a:ext cx="3429000" cy="1600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000" b="0"/>
              <a:t>Without well-defined levels &amp; with more co-regulatory partnerships </a:t>
            </a:r>
          </a:p>
          <a:p>
            <a:pPr marL="342900" indent="-342900">
              <a:lnSpc>
                <a:spcPct val="90000"/>
              </a:lnSpc>
              <a:spcBef>
                <a:spcPct val="20000"/>
              </a:spcBef>
              <a:buFontTx/>
              <a:buChar char="•"/>
            </a:pPr>
            <a:r>
              <a:rPr lang="en-US" sz="2000" b="0"/>
              <a:t>A club or a scientific </a:t>
            </a:r>
          </a:p>
          <a:p>
            <a:pPr marL="342900" indent="-342900">
              <a:lnSpc>
                <a:spcPct val="90000"/>
              </a:lnSpc>
              <a:spcBef>
                <a:spcPct val="20000"/>
              </a:spcBef>
            </a:pPr>
            <a:r>
              <a:rPr lang="en-US" sz="2000" b="0"/>
              <a:t>    collaboration network </a:t>
            </a:r>
          </a:p>
        </p:txBody>
      </p:sp>
      <p:sp>
        <p:nvSpPr>
          <p:cNvPr id="242694" name="Rectangle 8"/>
          <p:cNvSpPr>
            <a:spLocks noChangeArrowheads="1"/>
          </p:cNvSpPr>
          <p:nvPr/>
        </p:nvSpPr>
        <p:spPr bwMode="auto">
          <a:xfrm>
            <a:off x="304800" y="3429000"/>
            <a:ext cx="2743200" cy="1295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000" b="0"/>
              <a:t>Well-defined levels and a clear chain of command </a:t>
            </a:r>
          </a:p>
          <a:p>
            <a:pPr marL="342900" indent="-342900">
              <a:lnSpc>
                <a:spcPct val="90000"/>
              </a:lnSpc>
              <a:spcBef>
                <a:spcPct val="20000"/>
              </a:spcBef>
              <a:buFontTx/>
              <a:buChar char="•"/>
            </a:pPr>
            <a:r>
              <a:rPr lang="en-US" sz="2000" b="0"/>
              <a:t>A military hierarchy </a:t>
            </a:r>
          </a:p>
        </p:txBody>
      </p:sp>
      <p:graphicFrame>
        <p:nvGraphicFramePr>
          <p:cNvPr id="242695" name="Object 3"/>
          <p:cNvGraphicFramePr>
            <a:graphicFrameLocks noGrp="1" noChangeAspect="1"/>
          </p:cNvGraphicFramePr>
          <p:nvPr>
            <p:ph sz="quarter" idx="3"/>
          </p:nvPr>
        </p:nvGraphicFramePr>
        <p:xfrm>
          <a:off x="3829050" y="914400"/>
          <a:ext cx="2038350" cy="2438400"/>
        </p:xfrm>
        <a:graphic>
          <a:graphicData uri="http://schemas.openxmlformats.org/presentationml/2006/ole">
            <mc:AlternateContent xmlns:mc="http://schemas.openxmlformats.org/markup-compatibility/2006">
              <mc:Choice xmlns:v="urn:schemas-microsoft-com:vml" Requires="v">
                <p:oleObj spid="_x0000_s1530" r:id="rId5" imgW="1569590" imgH="1877413" progId="">
                  <p:embed/>
                </p:oleObj>
              </mc:Choice>
              <mc:Fallback>
                <p:oleObj r:id="rId5" imgW="1569590" imgH="187741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0" y="914400"/>
                        <a:ext cx="2038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2696" name="Object 4"/>
          <p:cNvGraphicFramePr>
            <a:graphicFrameLocks noChangeAspect="1"/>
          </p:cNvGraphicFramePr>
          <p:nvPr/>
        </p:nvGraphicFramePr>
        <p:xfrm>
          <a:off x="6819900" y="914400"/>
          <a:ext cx="2095500" cy="2438400"/>
        </p:xfrm>
        <a:graphic>
          <a:graphicData uri="http://schemas.openxmlformats.org/presentationml/2006/ole">
            <mc:AlternateContent xmlns:mc="http://schemas.openxmlformats.org/markup-compatibility/2006">
              <mc:Choice xmlns:v="urn:schemas-microsoft-com:vml" Requires="v">
                <p:oleObj spid="_x0000_s1531" r:id="rId7" imgW="1600203" imgH="1862332" progId="">
                  <p:embed/>
                </p:oleObj>
              </mc:Choice>
              <mc:Fallback>
                <p:oleObj r:id="rId7" imgW="1600203" imgH="186233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900" y="914400"/>
                        <a:ext cx="20955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2697" name="Object 5"/>
          <p:cNvGraphicFramePr>
            <a:graphicFrameLocks noChangeAspect="1"/>
          </p:cNvGraphicFramePr>
          <p:nvPr/>
        </p:nvGraphicFramePr>
        <p:xfrm>
          <a:off x="609600" y="4999038"/>
          <a:ext cx="4953000" cy="1858962"/>
        </p:xfrm>
        <a:graphic>
          <a:graphicData uri="http://schemas.openxmlformats.org/presentationml/2006/ole">
            <mc:AlternateContent xmlns:mc="http://schemas.openxmlformats.org/markup-compatibility/2006">
              <mc:Choice xmlns:v="urn:schemas-microsoft-com:vml" Requires="v">
                <p:oleObj spid="_x0000_s1532" r:id="rId9" imgW="5004826" imgH="1877413" progId="">
                  <p:embed/>
                </p:oleObj>
              </mc:Choice>
              <mc:Fallback>
                <p:oleObj r:id="rId9" imgW="5004826" imgH="187741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4999038"/>
                        <a:ext cx="495300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2698" name="AutoShape 16"/>
          <p:cNvSpPr>
            <a:spLocks noChangeArrowheads="1"/>
          </p:cNvSpPr>
          <p:nvPr/>
        </p:nvSpPr>
        <p:spPr bwMode="auto">
          <a:xfrm>
            <a:off x="6019800" y="5797550"/>
            <a:ext cx="304800" cy="609600"/>
          </a:xfrm>
          <a:prstGeom prst="upArrow">
            <a:avLst>
              <a:gd name="adj1" fmla="val 50000"/>
              <a:gd name="adj2" fmla="val 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42699" name="AutoShape 17"/>
          <p:cNvSpPr>
            <a:spLocks noChangeArrowheads="1"/>
          </p:cNvSpPr>
          <p:nvPr/>
        </p:nvSpPr>
        <p:spPr bwMode="auto">
          <a:xfrm rot="10800000">
            <a:off x="6019800" y="5105400"/>
            <a:ext cx="304800" cy="609600"/>
          </a:xfrm>
          <a:prstGeom prst="upArrow">
            <a:avLst>
              <a:gd name="adj1" fmla="val 50000"/>
              <a:gd name="adj2" fmla="val 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42700" name="Text Box 18"/>
          <p:cNvSpPr txBox="1">
            <a:spLocks noChangeArrowheads="1"/>
          </p:cNvSpPr>
          <p:nvPr/>
        </p:nvSpPr>
        <p:spPr bwMode="auto">
          <a:xfrm>
            <a:off x="6461125" y="51419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242701" name="Text Box 19"/>
          <p:cNvSpPr txBox="1">
            <a:spLocks noChangeArrowheads="1"/>
          </p:cNvSpPr>
          <p:nvPr/>
        </p:nvSpPr>
        <p:spPr bwMode="auto">
          <a:xfrm>
            <a:off x="6248400" y="5141913"/>
            <a:ext cx="2774950" cy="366712"/>
          </a:xfrm>
          <a:prstGeom prst="rect">
            <a:avLst/>
          </a:prstGeom>
          <a:noFill/>
          <a:ln w="9525">
            <a:noFill/>
            <a:miter lim="800000"/>
            <a:headEnd/>
            <a:tailEnd/>
          </a:ln>
        </p:spPr>
        <p:txBody>
          <a:bodyPr wrap="none">
            <a:prstTxWarp prst="textNoShape">
              <a:avLst/>
            </a:prstTxWarp>
            <a:spAutoFit/>
          </a:bodyPr>
          <a:lstStyle/>
          <a:p>
            <a:r>
              <a:rPr lang="en-US"/>
              <a:t>Decreases </a:t>
            </a:r>
            <a:r>
              <a:rPr lang="el-GR"/>
              <a:t>σ</a:t>
            </a:r>
            <a:r>
              <a:rPr lang="en-US" baseline="30000"/>
              <a:t>2</a:t>
            </a:r>
            <a:r>
              <a:rPr lang="en-US"/>
              <a:t> of </a:t>
            </a:r>
            <a:r>
              <a:rPr lang="ja-JP" altLang="en-US"/>
              <a:t>‘</a:t>
            </a:r>
            <a:r>
              <a:rPr lang="en-US" altLang="ja-JP"/>
              <a:t>stress</a:t>
            </a:r>
            <a:r>
              <a:rPr lang="ja-JP" altLang="en-US"/>
              <a:t>’</a:t>
            </a:r>
            <a:endParaRPr lang="en-US"/>
          </a:p>
        </p:txBody>
      </p:sp>
      <p:sp>
        <p:nvSpPr>
          <p:cNvPr id="242702" name="Text Box 20"/>
          <p:cNvSpPr txBox="1">
            <a:spLocks noChangeArrowheads="1"/>
          </p:cNvSpPr>
          <p:nvPr/>
        </p:nvSpPr>
        <p:spPr bwMode="auto">
          <a:xfrm>
            <a:off x="6248400" y="5918200"/>
            <a:ext cx="2863850" cy="366713"/>
          </a:xfrm>
          <a:prstGeom prst="rect">
            <a:avLst/>
          </a:prstGeom>
          <a:noFill/>
          <a:ln w="9525">
            <a:noFill/>
            <a:miter lim="800000"/>
            <a:headEnd/>
            <a:tailEnd/>
          </a:ln>
        </p:spPr>
        <p:txBody>
          <a:bodyPr wrap="none">
            <a:prstTxWarp prst="textNoShape">
              <a:avLst/>
            </a:prstTxWarp>
            <a:spAutoFit/>
          </a:bodyPr>
          <a:lstStyle/>
          <a:p>
            <a:r>
              <a:rPr lang="en-US"/>
              <a:t>Increases </a:t>
            </a:r>
            <a:r>
              <a:rPr lang="ja-JP" altLang="en-US"/>
              <a:t>‘</a:t>
            </a:r>
            <a:r>
              <a:rPr lang="en-US" altLang="ja-JP"/>
              <a:t>collaboration</a:t>
            </a:r>
            <a:r>
              <a:rPr lang="ja-JP" altLang="en-US"/>
              <a:t>’</a:t>
            </a:r>
            <a:endParaRPr lang="en-US"/>
          </a:p>
        </p:txBody>
      </p:sp>
      <p:sp>
        <p:nvSpPr>
          <p:cNvPr id="242703" name="Text Box 6"/>
          <p:cNvSpPr txBox="1">
            <a:spLocks noChangeArrowheads="1"/>
          </p:cNvSpPr>
          <p:nvPr/>
        </p:nvSpPr>
        <p:spPr bwMode="auto">
          <a:xfrm>
            <a:off x="5802313" y="6581775"/>
            <a:ext cx="2900362" cy="276225"/>
          </a:xfrm>
          <a:prstGeom prst="rect">
            <a:avLst/>
          </a:prstGeom>
          <a:noFill/>
          <a:ln w="12700">
            <a:noFill/>
            <a:miter lim="800000"/>
            <a:headEnd type="none" w="sm" len="sm"/>
            <a:tailEnd type="none" w="sm" len="sm"/>
          </a:ln>
        </p:spPr>
        <p:txBody>
          <a:bodyPr wrap="none">
            <a:prstTxWarp prst="textNoShape">
              <a:avLst/>
            </a:prstTxWarp>
            <a:spAutoFit/>
          </a:bodyPr>
          <a:lstStyle/>
          <a:p>
            <a:r>
              <a:rPr lang="en-US" b="0"/>
              <a:t>[Bhardwaj et al., PNAS (2010), in press]</a:t>
            </a:r>
          </a:p>
        </p:txBody>
      </p:sp>
    </p:spTree>
    <p:extLst>
      <p:ext uri="{BB962C8B-B14F-4D97-AF65-F5344CB8AC3E}">
        <p14:creationId xmlns:p14="http://schemas.microsoft.com/office/powerpoint/2010/main" val="2731479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9" name="Line 6"/>
          <p:cNvSpPr>
            <a:spLocks noChangeShapeType="1"/>
          </p:cNvSpPr>
          <p:nvPr/>
        </p:nvSpPr>
        <p:spPr bwMode="auto">
          <a:xfrm>
            <a:off x="5257800" y="1773097"/>
            <a:ext cx="903288" cy="1588"/>
          </a:xfrm>
          <a:prstGeom prst="line">
            <a:avLst/>
          </a:prstGeom>
          <a:noFill/>
          <a:ln w="28575">
            <a:solidFill>
              <a:srgbClr val="FF0000"/>
            </a:solidFill>
            <a:prstDash val="sysDot"/>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54631" name="Line 8"/>
          <p:cNvSpPr>
            <a:spLocks noChangeShapeType="1"/>
          </p:cNvSpPr>
          <p:nvPr/>
        </p:nvSpPr>
        <p:spPr bwMode="auto">
          <a:xfrm>
            <a:off x="5239962" y="3589258"/>
            <a:ext cx="903288" cy="1588"/>
          </a:xfrm>
          <a:prstGeom prst="line">
            <a:avLst/>
          </a:prstGeom>
          <a:noFill/>
          <a:ln w="28575">
            <a:solidFill>
              <a:schemeClr val="tx1"/>
            </a:solidFill>
            <a:round/>
            <a:headEnd type="none" w="sm" len="sm"/>
            <a:tailEnd type="none" w="lg" len="lg"/>
          </a:ln>
          <a:extLst>
            <a:ext uri="{909E8E84-426E-40dd-AFC4-6F175D3DCCD1}">
              <a14:hiddenFill xmlns:a14="http://schemas.microsoft.com/office/drawing/2010/main">
                <a:noFill/>
              </a14:hiddenFill>
            </a:ext>
          </a:extLst>
        </p:spPr>
        <p:txBody>
          <a:bodyPr wrap="none" anchor="ctr"/>
          <a:lstStyle/>
          <a:p>
            <a:endParaRPr lang="en-US"/>
          </a:p>
        </p:txBody>
      </p:sp>
      <p:pic>
        <p:nvPicPr>
          <p:cNvPr id="154632" name="Picture 9" descr="T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5416550"/>
            <a:ext cx="1781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Oval 10"/>
          <p:cNvSpPr>
            <a:spLocks noChangeArrowheads="1"/>
          </p:cNvSpPr>
          <p:nvPr/>
        </p:nvSpPr>
        <p:spPr bwMode="auto">
          <a:xfrm>
            <a:off x="2235200" y="5411788"/>
            <a:ext cx="708025" cy="126841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634" name="Line 11"/>
          <p:cNvSpPr>
            <a:spLocks noChangeShapeType="1"/>
          </p:cNvSpPr>
          <p:nvPr/>
        </p:nvSpPr>
        <p:spPr bwMode="auto">
          <a:xfrm>
            <a:off x="1067876" y="4265800"/>
            <a:ext cx="1445137" cy="115392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5" name="Line 12"/>
          <p:cNvSpPr>
            <a:spLocks noChangeShapeType="1"/>
          </p:cNvSpPr>
          <p:nvPr/>
        </p:nvSpPr>
        <p:spPr bwMode="auto">
          <a:xfrm flipV="1">
            <a:off x="2722563" y="4872038"/>
            <a:ext cx="2422525" cy="56197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6" name="Text Box 13"/>
          <p:cNvSpPr txBox="1">
            <a:spLocks noChangeArrowheads="1"/>
          </p:cNvSpPr>
          <p:nvPr/>
        </p:nvSpPr>
        <p:spPr bwMode="auto">
          <a:xfrm>
            <a:off x="3186113" y="5767388"/>
            <a:ext cx="2312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800">
                <a:latin typeface="Verdana" charset="0"/>
                <a:cs typeface="Arial" charset="0"/>
              </a:rPr>
              <a:t>Part of the </a:t>
            </a:r>
            <a:br>
              <a:rPr lang="en-US" sz="1800">
                <a:latin typeface="Verdana" charset="0"/>
                <a:cs typeface="Arial" charset="0"/>
              </a:rPr>
            </a:br>
            <a:r>
              <a:rPr lang="en-US" sz="1800">
                <a:latin typeface="Verdana" charset="0"/>
                <a:cs typeface="Arial" charset="0"/>
              </a:rPr>
              <a:t>TCA cycle</a:t>
            </a:r>
          </a:p>
        </p:txBody>
      </p:sp>
      <p:sp>
        <p:nvSpPr>
          <p:cNvPr id="15"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latin typeface="Arial" charset="0"/>
                <a:ea typeface="ＭＳ Ｐゴシック" charset="0"/>
                <a:cs typeface="ＭＳ Ｐゴシック" charset="0"/>
              </a:rPr>
              <a:t>Different kinds of molecular networks and their integration</a:t>
            </a:r>
            <a:endParaRPr lang="en-US" sz="4000" dirty="0">
              <a:latin typeface="Arial"/>
              <a:cs typeface="Arial"/>
            </a:endParaRPr>
          </a:p>
        </p:txBody>
      </p:sp>
      <p:grpSp>
        <p:nvGrpSpPr>
          <p:cNvPr id="16" name="Group 15"/>
          <p:cNvGrpSpPr/>
          <p:nvPr/>
        </p:nvGrpSpPr>
        <p:grpSpPr>
          <a:xfrm>
            <a:off x="771542" y="1552492"/>
            <a:ext cx="4893460" cy="3346435"/>
            <a:chOff x="345006" y="1979072"/>
            <a:chExt cx="4893460" cy="3346435"/>
          </a:xfrm>
        </p:grpSpPr>
        <p:grpSp>
          <p:nvGrpSpPr>
            <p:cNvPr id="17" name="Group 16"/>
            <p:cNvGrpSpPr/>
            <p:nvPr/>
          </p:nvGrpSpPr>
          <p:grpSpPr>
            <a:xfrm>
              <a:off x="950609" y="1979072"/>
              <a:ext cx="593807" cy="444501"/>
              <a:chOff x="2296583" y="2688165"/>
              <a:chExt cx="593807" cy="444501"/>
            </a:xfrm>
          </p:grpSpPr>
          <p:sp>
            <p:nvSpPr>
              <p:cNvPr id="86" name="Oval 85"/>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87" name="TextBox 86"/>
              <p:cNvSpPr txBox="1"/>
              <p:nvPr/>
            </p:nvSpPr>
            <p:spPr>
              <a:xfrm>
                <a:off x="2296583" y="2771974"/>
                <a:ext cx="593807" cy="276999"/>
              </a:xfrm>
              <a:prstGeom prst="rect">
                <a:avLst/>
              </a:prstGeom>
              <a:noFill/>
            </p:spPr>
            <p:txBody>
              <a:bodyPr wrap="none" rtlCol="0">
                <a:spAutoFit/>
              </a:bodyPr>
              <a:lstStyle/>
              <a:p>
                <a:r>
                  <a:rPr lang="en-US" sz="1200" b="1" dirty="0" smtClean="0">
                    <a:latin typeface="Arial"/>
                    <a:cs typeface="Arial"/>
                  </a:rPr>
                  <a:t>RTG1</a:t>
                </a:r>
                <a:endParaRPr lang="en-US" sz="1200" b="1" dirty="0">
                  <a:latin typeface="Arial"/>
                  <a:cs typeface="Arial"/>
                </a:endParaRPr>
              </a:p>
            </p:txBody>
          </p:sp>
        </p:grpSp>
        <p:grpSp>
          <p:nvGrpSpPr>
            <p:cNvPr id="18" name="Group 17"/>
            <p:cNvGrpSpPr/>
            <p:nvPr/>
          </p:nvGrpSpPr>
          <p:grpSpPr>
            <a:xfrm>
              <a:off x="4137856" y="2987588"/>
              <a:ext cx="636112" cy="444501"/>
              <a:chOff x="2296583" y="2688165"/>
              <a:chExt cx="636112" cy="444501"/>
            </a:xfrm>
          </p:grpSpPr>
          <p:sp>
            <p:nvSpPr>
              <p:cNvPr id="84" name="Oval 83"/>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85" name="TextBox 84"/>
              <p:cNvSpPr txBox="1"/>
              <p:nvPr/>
            </p:nvSpPr>
            <p:spPr>
              <a:xfrm>
                <a:off x="2296583" y="2771974"/>
                <a:ext cx="636112" cy="276999"/>
              </a:xfrm>
              <a:prstGeom prst="rect">
                <a:avLst/>
              </a:prstGeom>
              <a:noFill/>
            </p:spPr>
            <p:txBody>
              <a:bodyPr wrap="none" rtlCol="0">
                <a:spAutoFit/>
              </a:bodyPr>
              <a:lstStyle/>
              <a:p>
                <a:r>
                  <a:rPr lang="en-US" sz="1200" b="1" dirty="0" smtClean="0">
                    <a:latin typeface="Arial"/>
                    <a:cs typeface="Arial"/>
                  </a:rPr>
                  <a:t>KGD1</a:t>
                </a:r>
                <a:endParaRPr lang="en-US" sz="1200" b="1" dirty="0">
                  <a:latin typeface="Arial"/>
                  <a:cs typeface="Arial"/>
                </a:endParaRPr>
              </a:p>
            </p:txBody>
          </p:sp>
        </p:grpSp>
        <p:grpSp>
          <p:nvGrpSpPr>
            <p:cNvPr id="19" name="Group 18"/>
            <p:cNvGrpSpPr/>
            <p:nvPr/>
          </p:nvGrpSpPr>
          <p:grpSpPr>
            <a:xfrm>
              <a:off x="3062589" y="2987588"/>
              <a:ext cx="535273" cy="444501"/>
              <a:chOff x="2296583" y="2688165"/>
              <a:chExt cx="535273" cy="444501"/>
            </a:xfrm>
          </p:grpSpPr>
          <p:sp>
            <p:nvSpPr>
              <p:cNvPr id="82" name="Oval 81"/>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83" name="TextBox 82"/>
              <p:cNvSpPr txBox="1"/>
              <p:nvPr/>
            </p:nvSpPr>
            <p:spPr>
              <a:xfrm>
                <a:off x="2296583" y="2771974"/>
                <a:ext cx="535273" cy="276999"/>
              </a:xfrm>
              <a:prstGeom prst="rect">
                <a:avLst/>
              </a:prstGeom>
              <a:noFill/>
            </p:spPr>
            <p:txBody>
              <a:bodyPr wrap="none" rtlCol="0">
                <a:spAutoFit/>
              </a:bodyPr>
              <a:lstStyle/>
              <a:p>
                <a:r>
                  <a:rPr lang="en-US" sz="1200" b="1" dirty="0" smtClean="0">
                    <a:latin typeface="Arial"/>
                    <a:cs typeface="Arial"/>
                  </a:rPr>
                  <a:t>IDH1</a:t>
                </a:r>
                <a:endParaRPr lang="en-US" sz="1200" b="1" dirty="0">
                  <a:latin typeface="Arial"/>
                  <a:cs typeface="Arial"/>
                </a:endParaRPr>
              </a:p>
            </p:txBody>
          </p:sp>
        </p:grpSp>
        <p:grpSp>
          <p:nvGrpSpPr>
            <p:cNvPr id="20" name="Group 19"/>
            <p:cNvGrpSpPr/>
            <p:nvPr/>
          </p:nvGrpSpPr>
          <p:grpSpPr>
            <a:xfrm>
              <a:off x="2026563" y="2995083"/>
              <a:ext cx="620633" cy="444501"/>
              <a:chOff x="2296583" y="2688165"/>
              <a:chExt cx="620633" cy="444501"/>
            </a:xfrm>
          </p:grpSpPr>
          <p:sp>
            <p:nvSpPr>
              <p:cNvPr id="80" name="Oval 79"/>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81" name="TextBox 80"/>
              <p:cNvSpPr txBox="1"/>
              <p:nvPr/>
            </p:nvSpPr>
            <p:spPr>
              <a:xfrm>
                <a:off x="2296583" y="2771974"/>
                <a:ext cx="620633" cy="276999"/>
              </a:xfrm>
              <a:prstGeom prst="rect">
                <a:avLst/>
              </a:prstGeom>
              <a:noFill/>
            </p:spPr>
            <p:txBody>
              <a:bodyPr wrap="none" rtlCol="0">
                <a:spAutoFit/>
              </a:bodyPr>
              <a:lstStyle/>
              <a:p>
                <a:r>
                  <a:rPr lang="en-US" sz="1200" b="1" dirty="0" smtClean="0">
                    <a:latin typeface="Arial"/>
                    <a:cs typeface="Arial"/>
                  </a:rPr>
                  <a:t>ACO1</a:t>
                </a:r>
                <a:endParaRPr lang="en-US" sz="1200" b="1" dirty="0">
                  <a:latin typeface="Arial"/>
                  <a:cs typeface="Arial"/>
                </a:endParaRPr>
              </a:p>
            </p:txBody>
          </p:sp>
        </p:grpSp>
        <p:grpSp>
          <p:nvGrpSpPr>
            <p:cNvPr id="21" name="Group 20"/>
            <p:cNvGrpSpPr/>
            <p:nvPr/>
          </p:nvGrpSpPr>
          <p:grpSpPr>
            <a:xfrm>
              <a:off x="960738" y="2995083"/>
              <a:ext cx="535273" cy="444501"/>
              <a:chOff x="2307166" y="2688165"/>
              <a:chExt cx="535273" cy="444501"/>
            </a:xfrm>
          </p:grpSpPr>
          <p:sp>
            <p:nvSpPr>
              <p:cNvPr id="78" name="Oval 77"/>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79" name="TextBox 78"/>
              <p:cNvSpPr txBox="1"/>
              <p:nvPr/>
            </p:nvSpPr>
            <p:spPr>
              <a:xfrm>
                <a:off x="2307166" y="2771974"/>
                <a:ext cx="535273" cy="276999"/>
              </a:xfrm>
              <a:prstGeom prst="rect">
                <a:avLst/>
              </a:prstGeom>
              <a:noFill/>
            </p:spPr>
            <p:txBody>
              <a:bodyPr wrap="none" rtlCol="0">
                <a:spAutoFit/>
              </a:bodyPr>
              <a:lstStyle/>
              <a:p>
                <a:r>
                  <a:rPr lang="en-US" sz="1200" b="1" dirty="0" smtClean="0">
                    <a:latin typeface="Arial"/>
                    <a:cs typeface="Arial"/>
                  </a:rPr>
                  <a:t>CIT1</a:t>
                </a:r>
                <a:endParaRPr lang="en-US" sz="1200" b="1" dirty="0">
                  <a:latin typeface="Arial"/>
                  <a:cs typeface="Arial"/>
                </a:endParaRPr>
              </a:p>
            </p:txBody>
          </p:sp>
        </p:grpSp>
        <p:grpSp>
          <p:nvGrpSpPr>
            <p:cNvPr id="22" name="Group 21"/>
            <p:cNvGrpSpPr/>
            <p:nvPr/>
          </p:nvGrpSpPr>
          <p:grpSpPr>
            <a:xfrm>
              <a:off x="2042806" y="1979072"/>
              <a:ext cx="593807" cy="444501"/>
              <a:chOff x="2381247" y="2688165"/>
              <a:chExt cx="593807" cy="444501"/>
            </a:xfrm>
          </p:grpSpPr>
          <p:sp>
            <p:nvSpPr>
              <p:cNvPr id="76" name="Oval 75"/>
              <p:cNvSpPr/>
              <p:nvPr/>
            </p:nvSpPr>
            <p:spPr>
              <a:xfrm>
                <a:off x="2423581"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77" name="TextBox 76"/>
              <p:cNvSpPr txBox="1"/>
              <p:nvPr/>
            </p:nvSpPr>
            <p:spPr>
              <a:xfrm>
                <a:off x="2381247" y="2771974"/>
                <a:ext cx="593807" cy="276999"/>
              </a:xfrm>
              <a:prstGeom prst="rect">
                <a:avLst/>
              </a:prstGeom>
              <a:noFill/>
            </p:spPr>
            <p:txBody>
              <a:bodyPr wrap="none" rtlCol="0">
                <a:spAutoFit/>
              </a:bodyPr>
              <a:lstStyle/>
              <a:p>
                <a:r>
                  <a:rPr lang="en-US" sz="1200" b="1" dirty="0" smtClean="0">
                    <a:latin typeface="Arial"/>
                    <a:cs typeface="Arial"/>
                  </a:rPr>
                  <a:t>RTG3</a:t>
                </a:r>
                <a:endParaRPr lang="en-US" sz="1200" b="1" dirty="0">
                  <a:latin typeface="Arial"/>
                  <a:cs typeface="Arial"/>
                </a:endParaRPr>
              </a:p>
            </p:txBody>
          </p:sp>
        </p:grpSp>
        <p:grpSp>
          <p:nvGrpSpPr>
            <p:cNvPr id="23" name="Group 22"/>
            <p:cNvGrpSpPr/>
            <p:nvPr/>
          </p:nvGrpSpPr>
          <p:grpSpPr>
            <a:xfrm>
              <a:off x="3068249" y="1993030"/>
              <a:ext cx="603425" cy="444501"/>
              <a:chOff x="2296583" y="2688165"/>
              <a:chExt cx="603425" cy="444501"/>
            </a:xfrm>
          </p:grpSpPr>
          <p:sp>
            <p:nvSpPr>
              <p:cNvPr id="74" name="Oval 73"/>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75" name="TextBox 74"/>
              <p:cNvSpPr txBox="1"/>
              <p:nvPr/>
            </p:nvSpPr>
            <p:spPr>
              <a:xfrm>
                <a:off x="2296583" y="2771974"/>
                <a:ext cx="603425" cy="276999"/>
              </a:xfrm>
              <a:prstGeom prst="rect">
                <a:avLst/>
              </a:prstGeom>
              <a:noFill/>
            </p:spPr>
            <p:txBody>
              <a:bodyPr wrap="none" rtlCol="0">
                <a:spAutoFit/>
              </a:bodyPr>
              <a:lstStyle/>
              <a:p>
                <a:r>
                  <a:rPr lang="en-US" sz="1200" b="1" dirty="0" smtClean="0">
                    <a:latin typeface="Arial"/>
                    <a:cs typeface="Arial"/>
                  </a:rPr>
                  <a:t>HAP3</a:t>
                </a:r>
                <a:endParaRPr lang="en-US" sz="1200" b="1" dirty="0">
                  <a:latin typeface="Arial"/>
                  <a:cs typeface="Arial"/>
                </a:endParaRPr>
              </a:p>
            </p:txBody>
          </p:sp>
        </p:grpSp>
        <p:grpSp>
          <p:nvGrpSpPr>
            <p:cNvPr id="24" name="Group 23"/>
            <p:cNvGrpSpPr/>
            <p:nvPr/>
          </p:nvGrpSpPr>
          <p:grpSpPr>
            <a:xfrm>
              <a:off x="4134077" y="1991771"/>
              <a:ext cx="603425" cy="444501"/>
              <a:chOff x="2296583" y="2688165"/>
              <a:chExt cx="603425" cy="444501"/>
            </a:xfrm>
          </p:grpSpPr>
          <p:sp>
            <p:nvSpPr>
              <p:cNvPr id="72" name="Oval 71"/>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1</a:t>
                </a:r>
                <a:endParaRPr lang="en-US" sz="1200" dirty="0">
                  <a:latin typeface="Arial"/>
                  <a:cs typeface="Arial"/>
                </a:endParaRPr>
              </a:p>
            </p:txBody>
          </p:sp>
          <p:sp>
            <p:nvSpPr>
              <p:cNvPr id="73" name="TextBox 72"/>
              <p:cNvSpPr txBox="1"/>
              <p:nvPr/>
            </p:nvSpPr>
            <p:spPr>
              <a:xfrm>
                <a:off x="2296583" y="2771974"/>
                <a:ext cx="603425" cy="276999"/>
              </a:xfrm>
              <a:prstGeom prst="rect">
                <a:avLst/>
              </a:prstGeom>
              <a:noFill/>
            </p:spPr>
            <p:txBody>
              <a:bodyPr wrap="none" rtlCol="0">
                <a:spAutoFit/>
              </a:bodyPr>
              <a:lstStyle/>
              <a:p>
                <a:r>
                  <a:rPr lang="en-US" sz="1200" b="1" dirty="0" smtClean="0">
                    <a:latin typeface="Arial"/>
                    <a:cs typeface="Arial"/>
                  </a:rPr>
                  <a:t>HAP2</a:t>
                </a:r>
                <a:endParaRPr lang="en-US" sz="1200" b="1" dirty="0">
                  <a:latin typeface="Arial"/>
                  <a:cs typeface="Arial"/>
                </a:endParaRPr>
              </a:p>
            </p:txBody>
          </p:sp>
        </p:grpSp>
        <p:grpSp>
          <p:nvGrpSpPr>
            <p:cNvPr id="25" name="Group 24"/>
            <p:cNvGrpSpPr/>
            <p:nvPr/>
          </p:nvGrpSpPr>
          <p:grpSpPr>
            <a:xfrm>
              <a:off x="345006" y="4017426"/>
              <a:ext cx="620708" cy="444501"/>
              <a:chOff x="2296583" y="2688165"/>
              <a:chExt cx="620708" cy="444501"/>
            </a:xfrm>
          </p:grpSpPr>
          <p:sp>
            <p:nvSpPr>
              <p:cNvPr id="70" name="Oval 69"/>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71" name="TextBox 70"/>
              <p:cNvSpPr txBox="1"/>
              <p:nvPr/>
            </p:nvSpPr>
            <p:spPr>
              <a:xfrm>
                <a:off x="2296583" y="2771974"/>
                <a:ext cx="620708" cy="276999"/>
              </a:xfrm>
              <a:prstGeom prst="rect">
                <a:avLst/>
              </a:prstGeom>
              <a:noFill/>
            </p:spPr>
            <p:txBody>
              <a:bodyPr wrap="none" rtlCol="0">
                <a:spAutoFit/>
              </a:bodyPr>
              <a:lstStyle/>
              <a:p>
                <a:r>
                  <a:rPr lang="en-US" sz="1200" b="1" dirty="0" smtClean="0">
                    <a:latin typeface="Arial"/>
                    <a:cs typeface="Arial"/>
                  </a:rPr>
                  <a:t>MDH1</a:t>
                </a:r>
                <a:endParaRPr lang="en-US" sz="1200" b="1" dirty="0">
                  <a:latin typeface="Arial"/>
                  <a:cs typeface="Arial"/>
                </a:endParaRPr>
              </a:p>
            </p:txBody>
          </p:sp>
        </p:grpSp>
        <p:grpSp>
          <p:nvGrpSpPr>
            <p:cNvPr id="26" name="Group 25"/>
            <p:cNvGrpSpPr/>
            <p:nvPr/>
          </p:nvGrpSpPr>
          <p:grpSpPr>
            <a:xfrm>
              <a:off x="1047912" y="4017426"/>
              <a:ext cx="625041" cy="444501"/>
              <a:chOff x="2296583" y="2688165"/>
              <a:chExt cx="625041" cy="444501"/>
            </a:xfrm>
          </p:grpSpPr>
          <p:sp>
            <p:nvSpPr>
              <p:cNvPr id="68" name="Oval 67"/>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69" name="TextBox 68"/>
              <p:cNvSpPr txBox="1"/>
              <p:nvPr/>
            </p:nvSpPr>
            <p:spPr>
              <a:xfrm>
                <a:off x="2296583" y="2771974"/>
                <a:ext cx="625041" cy="276999"/>
              </a:xfrm>
              <a:prstGeom prst="rect">
                <a:avLst/>
              </a:prstGeom>
              <a:noFill/>
            </p:spPr>
            <p:txBody>
              <a:bodyPr wrap="none" rtlCol="0">
                <a:spAutoFit/>
              </a:bodyPr>
              <a:lstStyle/>
              <a:p>
                <a:r>
                  <a:rPr lang="en-US" sz="1200" b="1" dirty="0" smtClean="0">
                    <a:latin typeface="Arial"/>
                    <a:cs typeface="Arial"/>
                  </a:rPr>
                  <a:t>VMA6</a:t>
                </a:r>
                <a:endParaRPr lang="en-US" sz="1200" b="1" dirty="0">
                  <a:latin typeface="Arial"/>
                  <a:cs typeface="Arial"/>
                </a:endParaRPr>
              </a:p>
            </p:txBody>
          </p:sp>
        </p:grpSp>
        <p:grpSp>
          <p:nvGrpSpPr>
            <p:cNvPr id="27" name="Group 26"/>
            <p:cNvGrpSpPr/>
            <p:nvPr/>
          </p:nvGrpSpPr>
          <p:grpSpPr>
            <a:xfrm>
              <a:off x="1705802" y="4017426"/>
              <a:ext cx="578028" cy="444501"/>
              <a:chOff x="2296583" y="2688165"/>
              <a:chExt cx="578028" cy="444501"/>
            </a:xfrm>
          </p:grpSpPr>
          <p:sp>
            <p:nvSpPr>
              <p:cNvPr id="66" name="Oval 65"/>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67" name="TextBox 66"/>
              <p:cNvSpPr txBox="1"/>
              <p:nvPr/>
            </p:nvSpPr>
            <p:spPr>
              <a:xfrm>
                <a:off x="2296583" y="2771974"/>
                <a:ext cx="578028" cy="276999"/>
              </a:xfrm>
              <a:prstGeom prst="rect">
                <a:avLst/>
              </a:prstGeom>
              <a:noFill/>
            </p:spPr>
            <p:txBody>
              <a:bodyPr wrap="none" rtlCol="0">
                <a:spAutoFit/>
              </a:bodyPr>
              <a:lstStyle/>
              <a:p>
                <a:r>
                  <a:rPr lang="en-US" sz="1200" b="1" dirty="0" smtClean="0">
                    <a:latin typeface="Arial"/>
                    <a:cs typeface="Arial"/>
                  </a:rPr>
                  <a:t>THS1</a:t>
                </a:r>
                <a:endParaRPr lang="en-US" sz="1200" b="1" dirty="0">
                  <a:latin typeface="Arial"/>
                  <a:cs typeface="Arial"/>
                </a:endParaRPr>
              </a:p>
            </p:txBody>
          </p:sp>
        </p:grpSp>
        <p:grpSp>
          <p:nvGrpSpPr>
            <p:cNvPr id="28" name="Group 27"/>
            <p:cNvGrpSpPr/>
            <p:nvPr/>
          </p:nvGrpSpPr>
          <p:grpSpPr>
            <a:xfrm>
              <a:off x="2358257" y="4017426"/>
              <a:ext cx="587921" cy="444501"/>
              <a:chOff x="2296583" y="2688165"/>
              <a:chExt cx="587921" cy="444501"/>
            </a:xfrm>
          </p:grpSpPr>
          <p:sp>
            <p:nvSpPr>
              <p:cNvPr id="64" name="Oval 63"/>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65" name="TextBox 64"/>
              <p:cNvSpPr txBox="1"/>
              <p:nvPr/>
            </p:nvSpPr>
            <p:spPr>
              <a:xfrm>
                <a:off x="2296583" y="2771974"/>
                <a:ext cx="587921" cy="276999"/>
              </a:xfrm>
              <a:prstGeom prst="rect">
                <a:avLst/>
              </a:prstGeom>
              <a:noFill/>
            </p:spPr>
            <p:txBody>
              <a:bodyPr wrap="none" rtlCol="0">
                <a:spAutoFit/>
              </a:bodyPr>
              <a:lstStyle/>
              <a:p>
                <a:r>
                  <a:rPr lang="en-US" sz="1200" b="1" dirty="0" smtClean="0">
                    <a:latin typeface="Arial"/>
                    <a:cs typeface="Arial"/>
                  </a:rPr>
                  <a:t>AAT2</a:t>
                </a:r>
                <a:endParaRPr lang="en-US" sz="1200" b="1" dirty="0">
                  <a:latin typeface="Arial"/>
                  <a:cs typeface="Arial"/>
                </a:endParaRPr>
              </a:p>
            </p:txBody>
          </p:sp>
        </p:grpSp>
        <p:grpSp>
          <p:nvGrpSpPr>
            <p:cNvPr id="29" name="Group 28"/>
            <p:cNvGrpSpPr/>
            <p:nvPr/>
          </p:nvGrpSpPr>
          <p:grpSpPr>
            <a:xfrm>
              <a:off x="3700586" y="4881006"/>
              <a:ext cx="603726" cy="444501"/>
              <a:chOff x="2296583" y="2688165"/>
              <a:chExt cx="603726" cy="444501"/>
            </a:xfrm>
          </p:grpSpPr>
          <p:sp>
            <p:nvSpPr>
              <p:cNvPr id="62" name="Oval 61"/>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63" name="TextBox 62"/>
              <p:cNvSpPr txBox="1"/>
              <p:nvPr/>
            </p:nvSpPr>
            <p:spPr>
              <a:xfrm>
                <a:off x="2296583" y="2771974"/>
                <a:ext cx="603726" cy="276999"/>
              </a:xfrm>
              <a:prstGeom prst="rect">
                <a:avLst/>
              </a:prstGeom>
              <a:noFill/>
            </p:spPr>
            <p:txBody>
              <a:bodyPr wrap="none" rtlCol="0">
                <a:spAutoFit/>
              </a:bodyPr>
              <a:lstStyle/>
              <a:p>
                <a:r>
                  <a:rPr lang="en-US" sz="1200" b="1" dirty="0" smtClean="0">
                    <a:latin typeface="Arial"/>
                    <a:cs typeface="Arial"/>
                  </a:rPr>
                  <a:t>GCY1</a:t>
                </a:r>
                <a:endParaRPr lang="en-US" sz="1200" b="1" dirty="0">
                  <a:latin typeface="Arial"/>
                  <a:cs typeface="Arial"/>
                </a:endParaRPr>
              </a:p>
            </p:txBody>
          </p:sp>
        </p:grpSp>
        <p:grpSp>
          <p:nvGrpSpPr>
            <p:cNvPr id="30" name="Group 29"/>
            <p:cNvGrpSpPr/>
            <p:nvPr/>
          </p:nvGrpSpPr>
          <p:grpSpPr>
            <a:xfrm>
              <a:off x="4634740" y="4881006"/>
              <a:ext cx="603726" cy="444501"/>
              <a:chOff x="2296583" y="2688165"/>
              <a:chExt cx="603726" cy="444501"/>
            </a:xfrm>
          </p:grpSpPr>
          <p:sp>
            <p:nvSpPr>
              <p:cNvPr id="60" name="Oval 59"/>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61" name="TextBox 60"/>
              <p:cNvSpPr txBox="1"/>
              <p:nvPr/>
            </p:nvSpPr>
            <p:spPr>
              <a:xfrm>
                <a:off x="2296583" y="2771974"/>
                <a:ext cx="603726" cy="276999"/>
              </a:xfrm>
              <a:prstGeom prst="rect">
                <a:avLst/>
              </a:prstGeom>
              <a:noFill/>
            </p:spPr>
            <p:txBody>
              <a:bodyPr wrap="none" rtlCol="0">
                <a:spAutoFit/>
              </a:bodyPr>
              <a:lstStyle/>
              <a:p>
                <a:r>
                  <a:rPr lang="en-US" sz="1200" b="1" dirty="0" smtClean="0">
                    <a:latin typeface="Arial"/>
                    <a:cs typeface="Arial"/>
                  </a:rPr>
                  <a:t>GPH1</a:t>
                </a:r>
                <a:endParaRPr lang="en-US" sz="1200" b="1" dirty="0">
                  <a:latin typeface="Arial"/>
                  <a:cs typeface="Arial"/>
                </a:endParaRPr>
              </a:p>
            </p:txBody>
          </p:sp>
        </p:grpSp>
        <p:grpSp>
          <p:nvGrpSpPr>
            <p:cNvPr id="31" name="Group 30"/>
            <p:cNvGrpSpPr/>
            <p:nvPr/>
          </p:nvGrpSpPr>
          <p:grpSpPr>
            <a:xfrm>
              <a:off x="4134077" y="4035323"/>
              <a:ext cx="620783" cy="444501"/>
              <a:chOff x="2296583" y="2688165"/>
              <a:chExt cx="620783" cy="444501"/>
            </a:xfrm>
          </p:grpSpPr>
          <p:sp>
            <p:nvSpPr>
              <p:cNvPr id="58" name="Oval 57"/>
              <p:cNvSpPr/>
              <p:nvPr/>
            </p:nvSpPr>
            <p:spPr>
              <a:xfrm>
                <a:off x="2360083" y="2688165"/>
                <a:ext cx="465667" cy="4445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59" name="TextBox 58"/>
              <p:cNvSpPr txBox="1"/>
              <p:nvPr/>
            </p:nvSpPr>
            <p:spPr>
              <a:xfrm>
                <a:off x="2296583" y="2771974"/>
                <a:ext cx="620783" cy="276999"/>
              </a:xfrm>
              <a:prstGeom prst="rect">
                <a:avLst/>
              </a:prstGeom>
              <a:noFill/>
            </p:spPr>
            <p:txBody>
              <a:bodyPr wrap="none" rtlCol="0">
                <a:spAutoFit/>
              </a:bodyPr>
              <a:lstStyle/>
              <a:p>
                <a:r>
                  <a:rPr lang="en-US" sz="1200" b="1" dirty="0" smtClean="0">
                    <a:latin typeface="Arial"/>
                    <a:cs typeface="Arial"/>
                  </a:rPr>
                  <a:t>PGM2</a:t>
                </a:r>
                <a:endParaRPr lang="en-US" sz="1200" b="1" dirty="0">
                  <a:latin typeface="Arial"/>
                  <a:cs typeface="Arial"/>
                </a:endParaRPr>
              </a:p>
            </p:txBody>
          </p:sp>
        </p:grpSp>
        <p:cxnSp>
          <p:nvCxnSpPr>
            <p:cNvPr id="32" name="Straight Connector 31"/>
            <p:cNvCxnSpPr/>
            <p:nvPr/>
          </p:nvCxnSpPr>
          <p:spPr>
            <a:xfrm flipV="1">
              <a:off x="1479776" y="2201323"/>
              <a:ext cx="605364" cy="58"/>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V="1">
              <a:off x="3581630" y="2201265"/>
              <a:ext cx="605364" cy="58"/>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Arrow Connector 33"/>
            <p:cNvCxnSpPr>
              <a:stCxn id="79" idx="3"/>
            </p:cNvCxnSpPr>
            <p:nvPr/>
          </p:nvCxnSpPr>
          <p:spPr>
            <a:xfrm>
              <a:off x="1496011" y="3217392"/>
              <a:ext cx="6152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561328" y="3215334"/>
              <a:ext cx="6152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576308" y="3217392"/>
              <a:ext cx="6152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70" idx="0"/>
            </p:cNvCxnSpPr>
            <p:nvPr/>
          </p:nvCxnSpPr>
          <p:spPr>
            <a:xfrm flipV="1">
              <a:off x="641340" y="3451131"/>
              <a:ext cx="535515" cy="566295"/>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a:stCxn id="68" idx="0"/>
              <a:endCxn id="78" idx="4"/>
            </p:cNvCxnSpPr>
            <p:nvPr/>
          </p:nvCxnSpPr>
          <p:spPr>
            <a:xfrm flipH="1" flipV="1">
              <a:off x="1246489" y="3439584"/>
              <a:ext cx="97757" cy="577842"/>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a:stCxn id="70" idx="0"/>
              <a:endCxn id="80" idx="4"/>
            </p:cNvCxnSpPr>
            <p:nvPr/>
          </p:nvCxnSpPr>
          <p:spPr>
            <a:xfrm flipV="1">
              <a:off x="641340" y="3439584"/>
              <a:ext cx="1681557" cy="577842"/>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a:stCxn id="64" idx="0"/>
            </p:cNvCxnSpPr>
            <p:nvPr/>
          </p:nvCxnSpPr>
          <p:spPr>
            <a:xfrm flipH="1" flipV="1">
              <a:off x="2309379" y="3451131"/>
              <a:ext cx="345212" cy="566295"/>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a:stCxn id="66" idx="0"/>
            </p:cNvCxnSpPr>
            <p:nvPr/>
          </p:nvCxnSpPr>
          <p:spPr>
            <a:xfrm flipV="1">
              <a:off x="2002136" y="3432090"/>
              <a:ext cx="281694" cy="585336"/>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a:stCxn id="70" idx="0"/>
              <a:endCxn id="84" idx="4"/>
            </p:cNvCxnSpPr>
            <p:nvPr/>
          </p:nvCxnSpPr>
          <p:spPr>
            <a:xfrm flipV="1">
              <a:off x="641340" y="3432089"/>
              <a:ext cx="3792850" cy="585337"/>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a:stCxn id="58" idx="0"/>
            </p:cNvCxnSpPr>
            <p:nvPr/>
          </p:nvCxnSpPr>
          <p:spPr>
            <a:xfrm flipH="1" flipV="1">
              <a:off x="4428756" y="3469029"/>
              <a:ext cx="1655" cy="566294"/>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p:cNvCxnSpPr>
              <a:stCxn id="62" idx="7"/>
            </p:cNvCxnSpPr>
            <p:nvPr/>
          </p:nvCxnSpPr>
          <p:spPr>
            <a:xfrm flipV="1">
              <a:off x="4161558" y="4479824"/>
              <a:ext cx="292372" cy="466278"/>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a:stCxn id="60" idx="1"/>
              <a:endCxn id="58" idx="4"/>
            </p:cNvCxnSpPr>
            <p:nvPr/>
          </p:nvCxnSpPr>
          <p:spPr>
            <a:xfrm flipH="1" flipV="1">
              <a:off x="4430411" y="4479824"/>
              <a:ext cx="336024" cy="466278"/>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4239909" y="5103315"/>
              <a:ext cx="447746"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a:stCxn id="86" idx="4"/>
              <a:endCxn id="78" idx="0"/>
            </p:cNvCxnSpPr>
            <p:nvPr/>
          </p:nvCxnSpPr>
          <p:spPr>
            <a:xfrm flipH="1">
              <a:off x="1246489" y="2423573"/>
              <a:ext cx="454" cy="571510"/>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302076" y="2416078"/>
              <a:ext cx="989072" cy="579005"/>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302201" y="2426948"/>
              <a:ext cx="1876803" cy="589301"/>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2322443" y="2416078"/>
              <a:ext cx="454" cy="571510"/>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400544" y="2405782"/>
              <a:ext cx="934720" cy="654397"/>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82" idx="0"/>
            </p:cNvCxnSpPr>
            <p:nvPr/>
          </p:nvCxnSpPr>
          <p:spPr>
            <a:xfrm>
              <a:off x="2321240" y="2423573"/>
              <a:ext cx="1037683" cy="564015"/>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400052" y="2446855"/>
              <a:ext cx="861450" cy="551316"/>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544416" y="2443767"/>
              <a:ext cx="1814507" cy="572482"/>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4453930" y="2443767"/>
              <a:ext cx="454" cy="571510"/>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72" idx="4"/>
            </p:cNvCxnSpPr>
            <p:nvPr/>
          </p:nvCxnSpPr>
          <p:spPr>
            <a:xfrm flipH="1">
              <a:off x="2366695" y="2436272"/>
              <a:ext cx="2063716" cy="561898"/>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1544416" y="2446855"/>
              <a:ext cx="2838905" cy="632037"/>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a:off x="5239962" y="2790812"/>
            <a:ext cx="89643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181418" y="2586756"/>
            <a:ext cx="2146403" cy="369332"/>
          </a:xfrm>
          <a:prstGeom prst="rect">
            <a:avLst/>
          </a:prstGeom>
        </p:spPr>
        <p:txBody>
          <a:bodyPr wrap="none">
            <a:spAutoFit/>
          </a:bodyPr>
          <a:lstStyle/>
          <a:p>
            <a:pPr>
              <a:spcBef>
                <a:spcPct val="50000"/>
              </a:spcBef>
            </a:pPr>
            <a:r>
              <a:rPr lang="en-US" dirty="0">
                <a:latin typeface="Arial"/>
                <a:cs typeface="Arial"/>
              </a:rPr>
              <a:t>Metabolic pathway</a:t>
            </a:r>
          </a:p>
        </p:txBody>
      </p:sp>
      <p:sp>
        <p:nvSpPr>
          <p:cNvPr id="94" name="TextBox 93"/>
          <p:cNvSpPr txBox="1"/>
          <p:nvPr/>
        </p:nvSpPr>
        <p:spPr>
          <a:xfrm>
            <a:off x="16767" y="2586186"/>
            <a:ext cx="922974" cy="307777"/>
          </a:xfrm>
          <a:prstGeom prst="rect">
            <a:avLst/>
          </a:prstGeom>
          <a:noFill/>
        </p:spPr>
        <p:txBody>
          <a:bodyPr wrap="none" rtlCol="0">
            <a:spAutoFit/>
          </a:bodyPr>
          <a:lstStyle/>
          <a:p>
            <a:r>
              <a:rPr lang="en-US" sz="1400" dirty="0">
                <a:latin typeface="Arial"/>
                <a:cs typeface="Arial"/>
              </a:rPr>
              <a:t>E</a:t>
            </a:r>
            <a:r>
              <a:rPr lang="en-US" sz="1400" dirty="0" smtClean="0">
                <a:latin typeface="Arial"/>
                <a:cs typeface="Arial"/>
              </a:rPr>
              <a:t>nzymes</a:t>
            </a:r>
            <a:endParaRPr lang="en-US" sz="1400" dirty="0">
              <a:latin typeface="Arial"/>
              <a:cs typeface="Arial"/>
            </a:endParaRPr>
          </a:p>
        </p:txBody>
      </p:sp>
      <p:sp>
        <p:nvSpPr>
          <p:cNvPr id="95" name="TextBox 94"/>
          <p:cNvSpPr txBox="1"/>
          <p:nvPr/>
        </p:nvSpPr>
        <p:spPr>
          <a:xfrm>
            <a:off x="11218" y="1528003"/>
            <a:ext cx="1215685" cy="523220"/>
          </a:xfrm>
          <a:prstGeom prst="rect">
            <a:avLst/>
          </a:prstGeom>
          <a:noFill/>
        </p:spPr>
        <p:txBody>
          <a:bodyPr wrap="none" rtlCol="0">
            <a:spAutoFit/>
          </a:bodyPr>
          <a:lstStyle/>
          <a:p>
            <a:r>
              <a:rPr lang="en-US" sz="1400" dirty="0" smtClean="0">
                <a:latin typeface="Arial"/>
                <a:cs typeface="Arial"/>
              </a:rPr>
              <a:t>Transcription </a:t>
            </a:r>
          </a:p>
          <a:p>
            <a:r>
              <a:rPr lang="en-US" sz="1400" dirty="0" smtClean="0">
                <a:latin typeface="Arial"/>
                <a:cs typeface="Arial"/>
              </a:rPr>
              <a:t>factors</a:t>
            </a:r>
            <a:endParaRPr lang="en-US" sz="1400" dirty="0">
              <a:latin typeface="Arial"/>
              <a:cs typeface="Arial"/>
            </a:endParaRPr>
          </a:p>
        </p:txBody>
      </p:sp>
      <p:sp>
        <p:nvSpPr>
          <p:cNvPr id="96" name="TextBox 95"/>
          <p:cNvSpPr txBox="1"/>
          <p:nvPr/>
        </p:nvSpPr>
        <p:spPr>
          <a:xfrm>
            <a:off x="9186" y="3622546"/>
            <a:ext cx="723450" cy="307777"/>
          </a:xfrm>
          <a:prstGeom prst="rect">
            <a:avLst/>
          </a:prstGeom>
          <a:noFill/>
        </p:spPr>
        <p:txBody>
          <a:bodyPr wrap="none" rtlCol="0">
            <a:spAutoFit/>
          </a:bodyPr>
          <a:lstStyle/>
          <a:p>
            <a:r>
              <a:rPr lang="en-US" sz="1400" dirty="0" smtClean="0">
                <a:latin typeface="Arial"/>
                <a:cs typeface="Arial"/>
              </a:rPr>
              <a:t>Others</a:t>
            </a:r>
            <a:endParaRPr lang="en-US" sz="1400" dirty="0">
              <a:latin typeface="Arial"/>
              <a:cs typeface="Arial"/>
            </a:endParaRPr>
          </a:p>
        </p:txBody>
      </p:sp>
      <p:sp>
        <p:nvSpPr>
          <p:cNvPr id="97" name="TextBox 96"/>
          <p:cNvSpPr txBox="1"/>
          <p:nvPr/>
        </p:nvSpPr>
        <p:spPr>
          <a:xfrm>
            <a:off x="6161088" y="1564780"/>
            <a:ext cx="2588231" cy="369332"/>
          </a:xfrm>
          <a:prstGeom prst="rect">
            <a:avLst/>
          </a:prstGeom>
          <a:noFill/>
        </p:spPr>
        <p:txBody>
          <a:bodyPr wrap="none" rtlCol="0">
            <a:spAutoFit/>
          </a:bodyPr>
          <a:lstStyle/>
          <a:p>
            <a:r>
              <a:rPr lang="en-US" dirty="0" smtClean="0">
                <a:latin typeface="Arial"/>
                <a:cs typeface="Arial"/>
              </a:rPr>
              <a:t>Transcription regulation</a:t>
            </a:r>
          </a:p>
        </p:txBody>
      </p:sp>
      <p:sp>
        <p:nvSpPr>
          <p:cNvPr id="101" name="TextBox 100"/>
          <p:cNvSpPr txBox="1"/>
          <p:nvPr/>
        </p:nvSpPr>
        <p:spPr>
          <a:xfrm>
            <a:off x="6176691" y="3317337"/>
            <a:ext cx="2584061" cy="646331"/>
          </a:xfrm>
          <a:prstGeom prst="rect">
            <a:avLst/>
          </a:prstGeom>
          <a:noFill/>
        </p:spPr>
        <p:txBody>
          <a:bodyPr wrap="none" rtlCol="0">
            <a:spAutoFit/>
          </a:bodyPr>
          <a:lstStyle/>
          <a:p>
            <a:r>
              <a:rPr lang="en-US" dirty="0" smtClean="0">
                <a:latin typeface="Arial"/>
                <a:cs typeface="Arial"/>
              </a:rPr>
              <a:t>Protein protein physical</a:t>
            </a:r>
          </a:p>
          <a:p>
            <a:r>
              <a:rPr lang="en-US" dirty="0" smtClean="0">
                <a:latin typeface="Arial"/>
                <a:cs typeface="Arial"/>
              </a:rPr>
              <a:t>interaction</a:t>
            </a:r>
          </a:p>
        </p:txBody>
      </p:sp>
      <p:grpSp>
        <p:nvGrpSpPr>
          <p:cNvPr id="6" name="Group 5"/>
          <p:cNvGrpSpPr/>
          <p:nvPr/>
        </p:nvGrpSpPr>
        <p:grpSpPr>
          <a:xfrm>
            <a:off x="5402164" y="5235059"/>
            <a:ext cx="3558336" cy="1396666"/>
            <a:chOff x="5402164" y="5235059"/>
            <a:chExt cx="3558336" cy="1396666"/>
          </a:xfrm>
        </p:grpSpPr>
        <p:sp>
          <p:nvSpPr>
            <p:cNvPr id="5" name="TextBox 4"/>
            <p:cNvSpPr txBox="1"/>
            <p:nvPr/>
          </p:nvSpPr>
          <p:spPr>
            <a:xfrm>
              <a:off x="5402164" y="5235059"/>
              <a:ext cx="3558336" cy="646331"/>
            </a:xfrm>
            <a:prstGeom prst="rect">
              <a:avLst/>
            </a:prstGeom>
            <a:noFill/>
          </p:spPr>
          <p:txBody>
            <a:bodyPr wrap="none" rtlCol="0">
              <a:spAutoFit/>
            </a:bodyPr>
            <a:lstStyle/>
            <a:p>
              <a:r>
                <a:rPr lang="en-US" dirty="0" smtClean="0">
                  <a:latin typeface="Arial"/>
                  <a:cs typeface="Arial"/>
                </a:rPr>
                <a:t>Post-transcriptional (e.g. </a:t>
              </a:r>
              <a:r>
                <a:rPr lang="en-US" dirty="0" err="1" smtClean="0">
                  <a:latin typeface="Arial"/>
                  <a:cs typeface="Arial"/>
                </a:rPr>
                <a:t>miRNA</a:t>
              </a:r>
              <a:r>
                <a:rPr lang="en-US" dirty="0" smtClean="0">
                  <a:latin typeface="Arial"/>
                  <a:cs typeface="Arial"/>
                </a:rPr>
                <a:t>) </a:t>
              </a:r>
            </a:p>
            <a:p>
              <a:r>
                <a:rPr lang="en-US" dirty="0" smtClean="0">
                  <a:latin typeface="Arial"/>
                  <a:cs typeface="Arial"/>
                </a:rPr>
                <a:t>regulation </a:t>
              </a:r>
              <a:endParaRPr lang="en-US" dirty="0">
                <a:latin typeface="Arial"/>
                <a:cs typeface="Arial"/>
              </a:endParaRPr>
            </a:p>
          </p:txBody>
        </p:sp>
        <p:sp>
          <p:nvSpPr>
            <p:cNvPr id="103" name="TextBox 102"/>
            <p:cNvSpPr txBox="1"/>
            <p:nvPr/>
          </p:nvSpPr>
          <p:spPr>
            <a:xfrm>
              <a:off x="5402164" y="5985394"/>
              <a:ext cx="3046064" cy="646331"/>
            </a:xfrm>
            <a:prstGeom prst="rect">
              <a:avLst/>
            </a:prstGeom>
            <a:noFill/>
          </p:spPr>
          <p:txBody>
            <a:bodyPr wrap="none" rtlCol="0">
              <a:spAutoFit/>
            </a:bodyPr>
            <a:lstStyle/>
            <a:p>
              <a:r>
                <a:rPr lang="en-US" dirty="0" smtClean="0">
                  <a:latin typeface="Arial"/>
                  <a:cs typeface="Arial"/>
                </a:rPr>
                <a:t>Post-translational regulation</a:t>
              </a:r>
            </a:p>
            <a:p>
              <a:r>
                <a:rPr lang="en-US" dirty="0" smtClean="0">
                  <a:latin typeface="Arial"/>
                  <a:cs typeface="Arial"/>
                </a:rPr>
                <a:t>(e.g. phosphorylation)</a:t>
              </a:r>
            </a:p>
          </p:txBody>
        </p:sp>
      </p:grpSp>
      <p:sp>
        <p:nvSpPr>
          <p:cNvPr id="104" name="Slide Number Placeholder 3"/>
          <p:cNvSpPr txBox="1">
            <a:spLocks/>
          </p:cNvSpPr>
          <p:nvPr/>
        </p:nvSpPr>
        <p:spPr>
          <a:xfrm>
            <a:off x="8552972" y="6350568"/>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4</a:t>
            </a:fld>
            <a:endParaRPr lang="en-US" dirty="0"/>
          </a:p>
        </p:txBody>
      </p:sp>
    </p:spTree>
    <p:extLst>
      <p:ext uri="{BB962C8B-B14F-4D97-AF65-F5344CB8AC3E}">
        <p14:creationId xmlns:p14="http://schemas.microsoft.com/office/powerpoint/2010/main" val="3382512778"/>
      </p:ext>
    </p:extLst>
  </p:cSld>
  <p:clrMapOvr>
    <a:masterClrMapping/>
  </p:clrMapOvr>
  <mc:AlternateContent xmlns:mc="http://schemas.openxmlformats.org/markup-compatibility/2006" xmlns:p14="http://schemas.microsoft.com/office/powerpoint/2010/main">
    <mc:Choice Requires="p14">
      <p:transition spd="slow" p14:dur="2000" advTm="18959"/>
    </mc:Choice>
    <mc:Fallback xmlns="">
      <p:transition xmlns:p14="http://schemas.microsoft.com/office/powerpoint/2010/main" spd="slow" advTm="189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5</a:t>
            </a:fld>
            <a:endParaRPr lang="en-US"/>
          </a:p>
        </p:txBody>
      </p:sp>
      <p:grpSp>
        <p:nvGrpSpPr>
          <p:cNvPr id="16" name="Group 15"/>
          <p:cNvGrpSpPr/>
          <p:nvPr/>
        </p:nvGrpSpPr>
        <p:grpSpPr>
          <a:xfrm>
            <a:off x="9923" y="1492923"/>
            <a:ext cx="2133600" cy="3956949"/>
            <a:chOff x="9923" y="1386278"/>
            <a:chExt cx="2133600" cy="3956949"/>
          </a:xfrm>
        </p:grpSpPr>
        <p:pic>
          <p:nvPicPr>
            <p:cNvPr id="6" name="Picture 5"/>
            <p:cNvPicPr>
              <a:picLocks noChangeAspect="1"/>
            </p:cNvPicPr>
            <p:nvPr/>
          </p:nvPicPr>
          <p:blipFill>
            <a:blip r:embed="rId3"/>
            <a:stretch>
              <a:fillRect/>
            </a:stretch>
          </p:blipFill>
          <p:spPr>
            <a:xfrm>
              <a:off x="119065" y="2724723"/>
              <a:ext cx="1983715" cy="2618504"/>
            </a:xfrm>
            <a:prstGeom prst="rect">
              <a:avLst/>
            </a:prstGeom>
          </p:spPr>
        </p:pic>
        <p:pic>
          <p:nvPicPr>
            <p:cNvPr id="10" name="Picture 5" descr="ENCODE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 y="1386278"/>
              <a:ext cx="21336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p:nvPr/>
        </p:nvGrpSpPr>
        <p:grpSpPr>
          <a:xfrm>
            <a:off x="2568458" y="4709996"/>
            <a:ext cx="3605870" cy="2106655"/>
            <a:chOff x="2786510" y="4709996"/>
            <a:chExt cx="3605870" cy="2106655"/>
          </a:xfrm>
        </p:grpSpPr>
        <p:pic>
          <p:nvPicPr>
            <p:cNvPr id="5" name="Picture 4"/>
            <p:cNvPicPr>
              <a:picLocks noChangeAspect="1"/>
            </p:cNvPicPr>
            <p:nvPr/>
          </p:nvPicPr>
          <p:blipFill>
            <a:blip r:embed="rId5"/>
            <a:stretch>
              <a:fillRect/>
            </a:stretch>
          </p:blipFill>
          <p:spPr>
            <a:xfrm>
              <a:off x="4739386" y="4709996"/>
              <a:ext cx="1652994" cy="2106655"/>
            </a:xfrm>
            <a:prstGeom prst="rect">
              <a:avLst/>
            </a:prstGeom>
          </p:spPr>
        </p:pic>
        <p:pic>
          <p:nvPicPr>
            <p:cNvPr id="1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86510" y="4865116"/>
              <a:ext cx="1879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a:latin typeface="Arial"/>
                <a:cs typeface="Arial"/>
              </a:rPr>
              <a:t>Big goal: the human wiring diagram </a:t>
            </a:r>
          </a:p>
        </p:txBody>
      </p:sp>
      <p:pic>
        <p:nvPicPr>
          <p:cNvPr id="14" name="Picture 13"/>
          <p:cNvPicPr>
            <a:picLocks noChangeAspect="1"/>
          </p:cNvPicPr>
          <p:nvPr/>
        </p:nvPicPr>
        <p:blipFill>
          <a:blip r:embed="rId7"/>
          <a:stretch>
            <a:fillRect/>
          </a:stretch>
        </p:blipFill>
        <p:spPr>
          <a:xfrm>
            <a:off x="2350273" y="1133957"/>
            <a:ext cx="6525602" cy="3624263"/>
          </a:xfrm>
          <a:prstGeom prst="rect">
            <a:avLst/>
          </a:prstGeom>
        </p:spPr>
      </p:pic>
      <p:sp>
        <p:nvSpPr>
          <p:cNvPr id="15" name="TextBox 14"/>
          <p:cNvSpPr txBox="1"/>
          <p:nvPr/>
        </p:nvSpPr>
        <p:spPr>
          <a:xfrm>
            <a:off x="2170638" y="1104872"/>
            <a:ext cx="1842737" cy="519961"/>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6916710" y="4664754"/>
            <a:ext cx="1959165" cy="646331"/>
          </a:xfrm>
          <a:prstGeom prst="rect">
            <a:avLst/>
          </a:prstGeom>
          <a:noFill/>
        </p:spPr>
        <p:txBody>
          <a:bodyPr wrap="none" rtlCol="0">
            <a:spAutoFit/>
          </a:bodyPr>
          <a:lstStyle/>
          <a:p>
            <a:r>
              <a:rPr lang="en-US" sz="1200" dirty="0" smtClean="0">
                <a:latin typeface="Arial"/>
                <a:cs typeface="Arial"/>
              </a:rPr>
              <a:t>Adapted from:</a:t>
            </a:r>
          </a:p>
          <a:p>
            <a:r>
              <a:rPr lang="en-US" sz="1200" dirty="0" smtClean="0">
                <a:latin typeface="Arial"/>
                <a:cs typeface="Arial"/>
              </a:rPr>
              <a:t>The ENCODE consortium </a:t>
            </a:r>
          </a:p>
          <a:p>
            <a:r>
              <a:rPr lang="en-US" sz="1200" dirty="0" err="1" smtClean="0">
                <a:latin typeface="Arial"/>
                <a:cs typeface="Arial"/>
              </a:rPr>
              <a:t>PLoS</a:t>
            </a:r>
            <a:r>
              <a:rPr lang="en-US" sz="1200" dirty="0" smtClean="0">
                <a:latin typeface="Arial"/>
                <a:cs typeface="Arial"/>
              </a:rPr>
              <a:t> Biol. 2011</a:t>
            </a:r>
            <a:endParaRPr lang="en-US" sz="1200" dirty="0">
              <a:latin typeface="Arial"/>
              <a:cs typeface="Arial"/>
            </a:endParaRPr>
          </a:p>
        </p:txBody>
      </p:sp>
    </p:spTree>
    <p:extLst>
      <p:ext uri="{BB962C8B-B14F-4D97-AF65-F5344CB8AC3E}">
        <p14:creationId xmlns:p14="http://schemas.microsoft.com/office/powerpoint/2010/main" val="3239715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6</a:t>
            </a:fld>
            <a:endParaRPr lang="en-US" dirty="0"/>
          </a:p>
        </p:txBody>
      </p:sp>
      <p:sp>
        <p:nvSpPr>
          <p:cNvPr id="15" name="Title 1"/>
          <p:cNvSpPr txBox="1">
            <a:spLocks/>
          </p:cNvSpPr>
          <p:nvPr/>
        </p:nvSpPr>
        <p:spPr>
          <a:xfrm>
            <a:off x="9694"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To construct </a:t>
            </a:r>
            <a:r>
              <a:rPr lang="en-US" sz="4000" dirty="0">
                <a:latin typeface="Arial"/>
                <a:cs typeface="Arial"/>
              </a:rPr>
              <a:t>the human wiring </a:t>
            </a:r>
            <a:r>
              <a:rPr lang="en-US" sz="4000" dirty="0" smtClean="0">
                <a:latin typeface="Arial"/>
                <a:cs typeface="Arial"/>
              </a:rPr>
              <a:t>diagram: Data integration</a:t>
            </a:r>
            <a:endParaRPr lang="en-US" sz="4000" dirty="0">
              <a:latin typeface="Arial"/>
              <a:cs typeface="Arial"/>
            </a:endParaRPr>
          </a:p>
        </p:txBody>
      </p:sp>
      <p:sp>
        <p:nvSpPr>
          <p:cNvPr id="17" name="TextBox 16"/>
          <p:cNvSpPr txBox="1"/>
          <p:nvPr/>
        </p:nvSpPr>
        <p:spPr>
          <a:xfrm>
            <a:off x="4897994" y="6104690"/>
            <a:ext cx="4187865" cy="646331"/>
          </a:xfrm>
          <a:prstGeom prst="rect">
            <a:avLst/>
          </a:prstGeom>
          <a:noFill/>
        </p:spPr>
        <p:txBody>
          <a:bodyPr wrap="none" rtlCol="0">
            <a:spAutoFit/>
          </a:bodyPr>
          <a:lstStyle/>
          <a:p>
            <a:r>
              <a:rPr lang="en-US" sz="1200" dirty="0" smtClean="0">
                <a:latin typeface="Arial"/>
                <a:cs typeface="Arial"/>
              </a:rPr>
              <a:t>Cheng C, Yan KK </a:t>
            </a:r>
            <a:r>
              <a:rPr lang="en-US" sz="1200" dirty="0" err="1" smtClean="0">
                <a:latin typeface="Arial"/>
                <a:cs typeface="Arial"/>
              </a:rPr>
              <a:t>et.al</a:t>
            </a:r>
            <a:r>
              <a:rPr lang="en-US" sz="1200" dirty="0" smtClean="0">
                <a:latin typeface="Arial"/>
                <a:cs typeface="Arial"/>
              </a:rPr>
              <a:t>. Gerstein M </a:t>
            </a:r>
            <a:r>
              <a:rPr lang="en-US" sz="1200" dirty="0" err="1" smtClean="0">
                <a:latin typeface="Arial"/>
                <a:cs typeface="Arial"/>
              </a:rPr>
              <a:t>PLoS</a:t>
            </a:r>
            <a:r>
              <a:rPr lang="en-US" sz="1200" dirty="0" smtClean="0">
                <a:latin typeface="Arial"/>
                <a:cs typeface="Arial"/>
              </a:rPr>
              <a:t> Comp. Biol. 2011</a:t>
            </a:r>
          </a:p>
          <a:p>
            <a:r>
              <a:rPr lang="en-US" sz="1200" dirty="0" smtClean="0">
                <a:latin typeface="Arial"/>
                <a:cs typeface="Arial"/>
              </a:rPr>
              <a:t>Gerstein M </a:t>
            </a:r>
            <a:r>
              <a:rPr lang="en-US" sz="1200" dirty="0" err="1" smtClean="0">
                <a:latin typeface="Arial"/>
                <a:cs typeface="Arial"/>
              </a:rPr>
              <a:t>et.al</a:t>
            </a:r>
            <a:r>
              <a:rPr lang="en-US" sz="1200" dirty="0" smtClean="0">
                <a:latin typeface="Arial"/>
                <a:cs typeface="Arial"/>
              </a:rPr>
              <a:t>. Science 2010</a:t>
            </a:r>
          </a:p>
          <a:p>
            <a:r>
              <a:rPr lang="en-US" sz="1200" dirty="0" smtClean="0">
                <a:latin typeface="Arial"/>
                <a:cs typeface="Arial"/>
              </a:rPr>
              <a:t>Gerstein M </a:t>
            </a:r>
            <a:r>
              <a:rPr lang="en-US" sz="1200" dirty="0" err="1" smtClean="0">
                <a:latin typeface="Arial"/>
                <a:cs typeface="Arial"/>
              </a:rPr>
              <a:t>et.al</a:t>
            </a:r>
            <a:r>
              <a:rPr lang="en-US" sz="1200" dirty="0" smtClean="0">
                <a:latin typeface="Arial"/>
                <a:cs typeface="Arial"/>
              </a:rPr>
              <a:t>. Nature (submitted)</a:t>
            </a:r>
          </a:p>
        </p:txBody>
      </p:sp>
      <p:grpSp>
        <p:nvGrpSpPr>
          <p:cNvPr id="19" name="Group 18"/>
          <p:cNvGrpSpPr/>
          <p:nvPr/>
        </p:nvGrpSpPr>
        <p:grpSpPr>
          <a:xfrm>
            <a:off x="5497786" y="2537733"/>
            <a:ext cx="2403019" cy="2408562"/>
            <a:chOff x="6307509" y="2725562"/>
            <a:chExt cx="2403019" cy="2408562"/>
          </a:xfrm>
        </p:grpSpPr>
        <p:sp>
          <p:nvSpPr>
            <p:cNvPr id="20" name="TextBox 19"/>
            <p:cNvSpPr txBox="1"/>
            <p:nvPr/>
          </p:nvSpPr>
          <p:spPr>
            <a:xfrm>
              <a:off x="6818670" y="4764792"/>
              <a:ext cx="1582960" cy="369332"/>
            </a:xfrm>
            <a:prstGeom prst="rect">
              <a:avLst/>
            </a:prstGeom>
            <a:noFill/>
          </p:spPr>
          <p:txBody>
            <a:bodyPr wrap="none" rtlCol="0">
              <a:spAutoFit/>
            </a:bodyPr>
            <a:lstStyle/>
            <a:p>
              <a:r>
                <a:rPr lang="en-US" dirty="0">
                  <a:latin typeface="Arial"/>
                  <a:cs typeface="Arial"/>
                </a:rPr>
                <a:t>m</a:t>
              </a:r>
              <a:r>
                <a:rPr lang="en-US" dirty="0" smtClean="0">
                  <a:latin typeface="Arial"/>
                  <a:cs typeface="Arial"/>
                </a:rPr>
                <a:t>eta-network</a:t>
              </a:r>
              <a:endParaRPr lang="en-US" dirty="0">
                <a:latin typeface="Arial"/>
                <a:cs typeface="Arial"/>
              </a:endParaRPr>
            </a:p>
          </p:txBody>
        </p:sp>
        <p:pic>
          <p:nvPicPr>
            <p:cNvPr id="21" name="Picture 20"/>
            <p:cNvPicPr>
              <a:picLocks noChangeAspect="1"/>
            </p:cNvPicPr>
            <p:nvPr/>
          </p:nvPicPr>
          <p:blipFill>
            <a:blip r:embed="rId3"/>
            <a:stretch>
              <a:fillRect/>
            </a:stretch>
          </p:blipFill>
          <p:spPr>
            <a:xfrm>
              <a:off x="6447778" y="2875902"/>
              <a:ext cx="2095500" cy="1765300"/>
            </a:xfrm>
            <a:prstGeom prst="rect">
              <a:avLst/>
            </a:prstGeom>
          </p:spPr>
        </p:pic>
        <p:sp>
          <p:nvSpPr>
            <p:cNvPr id="22" name="TextBox 21"/>
            <p:cNvSpPr txBox="1"/>
            <p:nvPr/>
          </p:nvSpPr>
          <p:spPr>
            <a:xfrm>
              <a:off x="6532654" y="2725562"/>
              <a:ext cx="286016" cy="369332"/>
            </a:xfrm>
            <a:prstGeom prst="rect">
              <a:avLst/>
            </a:prstGeom>
            <a:solidFill>
              <a:schemeClr val="bg1"/>
            </a:solidFill>
          </p:spPr>
          <p:txBody>
            <a:bodyPr wrap="square" rtlCol="0">
              <a:spAutoFit/>
            </a:bodyPr>
            <a:lstStyle/>
            <a:p>
              <a:endParaRPr lang="en-US" dirty="0"/>
            </a:p>
          </p:txBody>
        </p:sp>
        <p:sp>
          <p:nvSpPr>
            <p:cNvPr id="23" name="TextBox 22"/>
            <p:cNvSpPr txBox="1"/>
            <p:nvPr/>
          </p:nvSpPr>
          <p:spPr>
            <a:xfrm>
              <a:off x="6662172" y="4494166"/>
              <a:ext cx="286016" cy="369332"/>
            </a:xfrm>
            <a:prstGeom prst="rect">
              <a:avLst/>
            </a:prstGeom>
            <a:solidFill>
              <a:schemeClr val="bg1"/>
            </a:solidFill>
          </p:spPr>
          <p:txBody>
            <a:bodyPr wrap="square" rtlCol="0">
              <a:spAutoFit/>
            </a:bodyPr>
            <a:lstStyle/>
            <a:p>
              <a:endParaRPr lang="en-US" dirty="0"/>
            </a:p>
          </p:txBody>
        </p:sp>
        <p:sp>
          <p:nvSpPr>
            <p:cNvPr id="24" name="TextBox 23"/>
            <p:cNvSpPr txBox="1"/>
            <p:nvPr/>
          </p:nvSpPr>
          <p:spPr>
            <a:xfrm>
              <a:off x="6307509" y="3696266"/>
              <a:ext cx="286016" cy="369332"/>
            </a:xfrm>
            <a:prstGeom prst="rect">
              <a:avLst/>
            </a:prstGeom>
            <a:solidFill>
              <a:schemeClr val="bg1"/>
            </a:solidFill>
          </p:spPr>
          <p:txBody>
            <a:bodyPr wrap="square" rtlCol="0">
              <a:spAutoFit/>
            </a:bodyPr>
            <a:lstStyle/>
            <a:p>
              <a:endParaRPr lang="en-US" dirty="0"/>
            </a:p>
          </p:txBody>
        </p:sp>
        <p:sp>
          <p:nvSpPr>
            <p:cNvPr id="25" name="TextBox 24"/>
            <p:cNvSpPr txBox="1"/>
            <p:nvPr/>
          </p:nvSpPr>
          <p:spPr>
            <a:xfrm>
              <a:off x="8424512" y="3065656"/>
              <a:ext cx="286016" cy="369332"/>
            </a:xfrm>
            <a:prstGeom prst="rect">
              <a:avLst/>
            </a:prstGeom>
            <a:solidFill>
              <a:schemeClr val="bg1"/>
            </a:solidFill>
          </p:spPr>
          <p:txBody>
            <a:bodyPr wrap="square" rtlCol="0">
              <a:spAutoFit/>
            </a:bodyPr>
            <a:lstStyle/>
            <a:p>
              <a:endParaRPr lang="en-US" dirty="0"/>
            </a:p>
          </p:txBody>
        </p:sp>
      </p:grpSp>
      <p:sp>
        <p:nvSpPr>
          <p:cNvPr id="26" name="TextBox 25"/>
          <p:cNvSpPr txBox="1"/>
          <p:nvPr/>
        </p:nvSpPr>
        <p:spPr>
          <a:xfrm>
            <a:off x="3039576" y="2314569"/>
            <a:ext cx="388986" cy="369332"/>
          </a:xfrm>
          <a:prstGeom prst="rect">
            <a:avLst/>
          </a:prstGeom>
          <a:solidFill>
            <a:schemeClr val="bg1"/>
          </a:solidFill>
        </p:spPr>
        <p:txBody>
          <a:bodyPr wrap="square" rtlCol="0">
            <a:spAutoFit/>
          </a:bodyPr>
          <a:lstStyle/>
          <a:p>
            <a:endParaRPr lang="en-US" dirty="0"/>
          </a:p>
        </p:txBody>
      </p:sp>
      <p:pic>
        <p:nvPicPr>
          <p:cNvPr id="27" name="Picture 26"/>
          <p:cNvPicPr>
            <a:picLocks noChangeAspect="1"/>
          </p:cNvPicPr>
          <p:nvPr/>
        </p:nvPicPr>
        <p:blipFill>
          <a:blip r:embed="rId4"/>
          <a:stretch>
            <a:fillRect/>
          </a:stretch>
        </p:blipFill>
        <p:spPr>
          <a:xfrm>
            <a:off x="925149" y="1864099"/>
            <a:ext cx="3255489" cy="4756396"/>
          </a:xfrm>
          <a:prstGeom prst="rect">
            <a:avLst/>
          </a:prstGeom>
        </p:spPr>
      </p:pic>
      <p:grpSp>
        <p:nvGrpSpPr>
          <p:cNvPr id="28" name="Group 27"/>
          <p:cNvGrpSpPr/>
          <p:nvPr/>
        </p:nvGrpSpPr>
        <p:grpSpPr>
          <a:xfrm>
            <a:off x="3219541" y="1300707"/>
            <a:ext cx="870157" cy="400110"/>
            <a:chOff x="3198415" y="1483993"/>
            <a:chExt cx="870157" cy="400110"/>
          </a:xfrm>
        </p:grpSpPr>
        <p:sp>
          <p:nvSpPr>
            <p:cNvPr id="29" name="Rounded Rectangle 28"/>
            <p:cNvSpPr/>
            <p:nvPr/>
          </p:nvSpPr>
          <p:spPr>
            <a:xfrm>
              <a:off x="3245451" y="1483993"/>
              <a:ext cx="787845" cy="39815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198415" y="1483993"/>
              <a:ext cx="870157" cy="400110"/>
            </a:xfrm>
            <a:prstGeom prst="rect">
              <a:avLst/>
            </a:prstGeom>
            <a:noFill/>
          </p:spPr>
          <p:txBody>
            <a:bodyPr wrap="square" rtlCol="0">
              <a:spAutoFit/>
            </a:bodyPr>
            <a:lstStyle/>
            <a:p>
              <a:pPr algn="ctr"/>
              <a:r>
                <a:rPr lang="en-US" sz="1000" b="1" dirty="0" smtClean="0">
                  <a:latin typeface="Arial"/>
                  <a:cs typeface="Arial"/>
                </a:rPr>
                <a:t>Distal </a:t>
              </a:r>
            </a:p>
            <a:p>
              <a:pPr algn="ctr"/>
              <a:r>
                <a:rPr lang="en-US" sz="1000" b="1" dirty="0" smtClean="0">
                  <a:latin typeface="Arial"/>
                  <a:cs typeface="Arial"/>
                </a:rPr>
                <a:t>regulation</a:t>
              </a:r>
              <a:r>
                <a:rPr lang="en-US" sz="1000" dirty="0" smtClean="0">
                  <a:latin typeface="Arial"/>
                  <a:cs typeface="Arial"/>
                </a:rPr>
                <a:t> </a:t>
              </a:r>
              <a:endParaRPr lang="en-US" sz="1000" dirty="0">
                <a:latin typeface="Arial"/>
                <a:cs typeface="Arial"/>
              </a:endParaRPr>
            </a:p>
          </p:txBody>
        </p:sp>
      </p:grpSp>
      <p:grpSp>
        <p:nvGrpSpPr>
          <p:cNvPr id="31" name="Group 30"/>
          <p:cNvGrpSpPr/>
          <p:nvPr/>
        </p:nvGrpSpPr>
        <p:grpSpPr>
          <a:xfrm>
            <a:off x="1896090" y="1300707"/>
            <a:ext cx="870157" cy="400110"/>
            <a:chOff x="3198415" y="1483993"/>
            <a:chExt cx="870157" cy="400110"/>
          </a:xfrm>
        </p:grpSpPr>
        <p:sp>
          <p:nvSpPr>
            <p:cNvPr id="32" name="Rounded Rectangle 31"/>
            <p:cNvSpPr/>
            <p:nvPr/>
          </p:nvSpPr>
          <p:spPr>
            <a:xfrm>
              <a:off x="3245451" y="1483993"/>
              <a:ext cx="787845" cy="39815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198415" y="1483993"/>
              <a:ext cx="870157" cy="400110"/>
            </a:xfrm>
            <a:prstGeom prst="rect">
              <a:avLst/>
            </a:prstGeom>
            <a:noFill/>
          </p:spPr>
          <p:txBody>
            <a:bodyPr wrap="square" rtlCol="0">
              <a:spAutoFit/>
            </a:bodyPr>
            <a:lstStyle/>
            <a:p>
              <a:pPr algn="ctr"/>
              <a:r>
                <a:rPr lang="en-US" sz="1000" b="1" dirty="0" smtClean="0">
                  <a:latin typeface="Arial"/>
                  <a:cs typeface="Arial"/>
                </a:rPr>
                <a:t>chromatin </a:t>
              </a:r>
            </a:p>
            <a:p>
              <a:pPr algn="ctr"/>
              <a:r>
                <a:rPr lang="en-US" sz="1000" b="1" dirty="0" smtClean="0">
                  <a:latin typeface="Arial"/>
                  <a:cs typeface="Arial"/>
                </a:rPr>
                <a:t>model</a:t>
              </a:r>
              <a:r>
                <a:rPr lang="en-US" sz="1000" dirty="0" smtClean="0">
                  <a:latin typeface="Arial"/>
                  <a:cs typeface="Arial"/>
                </a:rPr>
                <a:t> </a:t>
              </a:r>
              <a:endParaRPr lang="en-US" sz="1000" dirty="0">
                <a:latin typeface="Arial"/>
                <a:cs typeface="Arial"/>
              </a:endParaRPr>
            </a:p>
          </p:txBody>
        </p:sp>
      </p:grpSp>
      <p:cxnSp>
        <p:nvCxnSpPr>
          <p:cNvPr id="34" name="Straight Arrow Connector 33"/>
          <p:cNvCxnSpPr/>
          <p:nvPr/>
        </p:nvCxnSpPr>
        <p:spPr>
          <a:xfrm>
            <a:off x="2765294" y="1490425"/>
            <a:ext cx="480510" cy="0"/>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765294" y="1717153"/>
            <a:ext cx="480510" cy="456596"/>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291015" y="1762921"/>
            <a:ext cx="605075" cy="1383392"/>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997365" y="5803732"/>
            <a:ext cx="184666" cy="369332"/>
          </a:xfrm>
          <a:prstGeom prst="rect">
            <a:avLst/>
          </a:prstGeom>
          <a:solidFill>
            <a:schemeClr val="bg1"/>
          </a:solidFill>
        </p:spPr>
        <p:txBody>
          <a:bodyPr wrap="none" rtlCol="0">
            <a:spAutoFit/>
          </a:bodyPr>
          <a:lstStyle/>
          <a:p>
            <a:endParaRPr lang="en-US" dirty="0"/>
          </a:p>
        </p:txBody>
      </p:sp>
      <p:sp>
        <p:nvSpPr>
          <p:cNvPr id="38" name="TextBox 37"/>
          <p:cNvSpPr txBox="1"/>
          <p:nvPr/>
        </p:nvSpPr>
        <p:spPr>
          <a:xfrm>
            <a:off x="4074770" y="4766172"/>
            <a:ext cx="184666" cy="369332"/>
          </a:xfrm>
          <a:prstGeom prst="rect">
            <a:avLst/>
          </a:prstGeom>
          <a:solidFill>
            <a:schemeClr val="bg1"/>
          </a:solidFill>
        </p:spPr>
        <p:txBody>
          <a:bodyPr wrap="none" rtlCol="0">
            <a:spAutoFit/>
          </a:bodyPr>
          <a:lstStyle/>
          <a:p>
            <a:endParaRPr lang="en-US" dirty="0"/>
          </a:p>
        </p:txBody>
      </p:sp>
      <p:sp>
        <p:nvSpPr>
          <p:cNvPr id="39" name="TextBox 38"/>
          <p:cNvSpPr txBox="1"/>
          <p:nvPr/>
        </p:nvSpPr>
        <p:spPr>
          <a:xfrm>
            <a:off x="4060650" y="3877358"/>
            <a:ext cx="184666" cy="369332"/>
          </a:xfrm>
          <a:prstGeom prst="rect">
            <a:avLst/>
          </a:prstGeom>
          <a:solidFill>
            <a:schemeClr val="bg1"/>
          </a:solidFill>
        </p:spPr>
        <p:txBody>
          <a:bodyPr wrap="none" rtlCol="0">
            <a:spAutoFit/>
          </a:bodyPr>
          <a:lstStyle/>
          <a:p>
            <a:endParaRPr lang="en-US" dirty="0"/>
          </a:p>
        </p:txBody>
      </p:sp>
      <p:sp>
        <p:nvSpPr>
          <p:cNvPr id="40" name="TextBox 39"/>
          <p:cNvSpPr txBox="1"/>
          <p:nvPr/>
        </p:nvSpPr>
        <p:spPr>
          <a:xfrm>
            <a:off x="4132963" y="3205934"/>
            <a:ext cx="184666" cy="369332"/>
          </a:xfrm>
          <a:prstGeom prst="rect">
            <a:avLst/>
          </a:prstGeom>
          <a:solidFill>
            <a:schemeClr val="bg1"/>
          </a:solidFill>
        </p:spPr>
        <p:txBody>
          <a:bodyPr wrap="none" rtlCol="0">
            <a:spAutoFit/>
          </a:bodyPr>
          <a:lstStyle/>
          <a:p>
            <a:endParaRPr lang="en-US" dirty="0"/>
          </a:p>
        </p:txBody>
      </p:sp>
      <p:sp>
        <p:nvSpPr>
          <p:cNvPr id="41" name="TextBox 40"/>
          <p:cNvSpPr txBox="1"/>
          <p:nvPr/>
        </p:nvSpPr>
        <p:spPr>
          <a:xfrm>
            <a:off x="4132158" y="2152787"/>
            <a:ext cx="184666" cy="369332"/>
          </a:xfrm>
          <a:prstGeom prst="rect">
            <a:avLst/>
          </a:prstGeom>
          <a:solidFill>
            <a:schemeClr val="bg1"/>
          </a:solidFill>
        </p:spPr>
        <p:txBody>
          <a:bodyPr wrap="none" rtlCol="0">
            <a:spAutoFit/>
          </a:bodyPr>
          <a:lstStyle/>
          <a:p>
            <a:endParaRPr lang="en-US" dirty="0"/>
          </a:p>
        </p:txBody>
      </p:sp>
      <p:cxnSp>
        <p:nvCxnSpPr>
          <p:cNvPr id="42" name="Straight Arrow Connector 41"/>
          <p:cNvCxnSpPr/>
          <p:nvPr/>
        </p:nvCxnSpPr>
        <p:spPr>
          <a:xfrm>
            <a:off x="4146998" y="1802893"/>
            <a:ext cx="1411406" cy="889723"/>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4243388" y="4537332"/>
            <a:ext cx="1215723" cy="1330150"/>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243388" y="3790489"/>
            <a:ext cx="1089871" cy="0"/>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5"/>
          <a:stretch>
            <a:fillRect/>
          </a:stretch>
        </p:blipFill>
        <p:spPr>
          <a:xfrm>
            <a:off x="5589558" y="2819913"/>
            <a:ext cx="2351633" cy="1737660"/>
          </a:xfrm>
          <a:prstGeom prst="rect">
            <a:avLst/>
          </a:prstGeom>
        </p:spPr>
      </p:pic>
    </p:spTree>
    <p:extLst>
      <p:ext uri="{BB962C8B-B14F-4D97-AF65-F5344CB8AC3E}">
        <p14:creationId xmlns:p14="http://schemas.microsoft.com/office/powerpoint/2010/main" val="3285658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7</a:t>
            </a:fld>
            <a:endParaRPr lang="en-US"/>
          </a:p>
        </p:txBody>
      </p:sp>
      <p:sp>
        <p:nvSpPr>
          <p:cNvPr id="6" name="Title 1"/>
          <p:cNvSpPr txBox="1">
            <a:spLocks/>
          </p:cNvSpPr>
          <p:nvPr/>
        </p:nvSpPr>
        <p:spPr>
          <a:xfrm>
            <a:off x="9694" y="9695"/>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How to unravel </a:t>
            </a:r>
            <a:r>
              <a:rPr lang="en-US" sz="4000" dirty="0">
                <a:latin typeface="Arial"/>
                <a:cs typeface="Arial"/>
              </a:rPr>
              <a:t>the </a:t>
            </a:r>
            <a:r>
              <a:rPr lang="en-US" sz="4000" dirty="0" smtClean="0">
                <a:latin typeface="Arial"/>
                <a:cs typeface="Arial"/>
              </a:rPr>
              <a:t>hairball</a:t>
            </a:r>
            <a:r>
              <a:rPr lang="en-US" sz="4000" dirty="0">
                <a:latin typeface="Arial"/>
                <a:cs typeface="Arial"/>
              </a:rPr>
              <a:t>?</a:t>
            </a:r>
          </a:p>
        </p:txBody>
      </p:sp>
      <p:pic>
        <p:nvPicPr>
          <p:cNvPr id="9" name="Picture 8"/>
          <p:cNvPicPr>
            <a:picLocks noChangeAspect="1"/>
          </p:cNvPicPr>
          <p:nvPr/>
        </p:nvPicPr>
        <p:blipFill>
          <a:blip r:embed="rId3"/>
          <a:stretch>
            <a:fillRect/>
          </a:stretch>
        </p:blipFill>
        <p:spPr>
          <a:xfrm>
            <a:off x="3507708" y="2435705"/>
            <a:ext cx="2783363" cy="2056672"/>
          </a:xfrm>
          <a:prstGeom prst="rect">
            <a:avLst/>
          </a:prstGeom>
        </p:spPr>
      </p:pic>
      <p:sp>
        <p:nvSpPr>
          <p:cNvPr id="11" name="TextBox 10"/>
          <p:cNvSpPr txBox="1"/>
          <p:nvPr/>
        </p:nvSpPr>
        <p:spPr>
          <a:xfrm>
            <a:off x="168434" y="1424279"/>
            <a:ext cx="2904724" cy="369332"/>
          </a:xfrm>
          <a:prstGeom prst="rect">
            <a:avLst/>
          </a:prstGeom>
          <a:noFill/>
        </p:spPr>
        <p:txBody>
          <a:bodyPr wrap="none" rtlCol="0">
            <a:spAutoFit/>
          </a:bodyPr>
          <a:lstStyle/>
          <a:p>
            <a:r>
              <a:rPr lang="en-US" dirty="0" smtClean="0">
                <a:latin typeface="Arial"/>
                <a:cs typeface="Arial"/>
              </a:rPr>
              <a:t>Studying model organisms</a:t>
            </a:r>
          </a:p>
        </p:txBody>
      </p:sp>
      <p:sp>
        <p:nvSpPr>
          <p:cNvPr id="12" name="TextBox 11"/>
          <p:cNvSpPr txBox="1"/>
          <p:nvPr/>
        </p:nvSpPr>
        <p:spPr>
          <a:xfrm>
            <a:off x="146285" y="4934214"/>
            <a:ext cx="2764173" cy="646331"/>
          </a:xfrm>
          <a:prstGeom prst="rect">
            <a:avLst/>
          </a:prstGeom>
          <a:noFill/>
        </p:spPr>
        <p:txBody>
          <a:bodyPr wrap="none" rtlCol="0">
            <a:spAutoFit/>
          </a:bodyPr>
          <a:lstStyle/>
          <a:p>
            <a:r>
              <a:rPr lang="en-US" dirty="0" smtClean="0">
                <a:latin typeface="Arial"/>
                <a:cs typeface="Arial"/>
              </a:rPr>
              <a:t>Looking at the underlying </a:t>
            </a:r>
          </a:p>
          <a:p>
            <a:r>
              <a:rPr lang="en-US" dirty="0" smtClean="0">
                <a:latin typeface="Arial"/>
                <a:cs typeface="Arial"/>
              </a:rPr>
              <a:t>dynamical processes</a:t>
            </a:r>
          </a:p>
        </p:txBody>
      </p:sp>
      <p:sp>
        <p:nvSpPr>
          <p:cNvPr id="13" name="TextBox 12"/>
          <p:cNvSpPr txBox="1"/>
          <p:nvPr/>
        </p:nvSpPr>
        <p:spPr>
          <a:xfrm>
            <a:off x="179318" y="2493305"/>
            <a:ext cx="2599695" cy="646331"/>
          </a:xfrm>
          <a:prstGeom prst="rect">
            <a:avLst/>
          </a:prstGeom>
          <a:noFill/>
        </p:spPr>
        <p:txBody>
          <a:bodyPr wrap="square" rtlCol="0">
            <a:spAutoFit/>
          </a:bodyPr>
          <a:lstStyle/>
          <a:p>
            <a:r>
              <a:rPr lang="en-US" dirty="0" smtClean="0">
                <a:latin typeface="Arial"/>
                <a:cs typeface="Arial"/>
              </a:rPr>
              <a:t>Mapping various “</a:t>
            </a:r>
            <a:r>
              <a:rPr lang="en-US" dirty="0" err="1" smtClean="0">
                <a:latin typeface="Arial"/>
                <a:cs typeface="Arial"/>
              </a:rPr>
              <a:t>omics</a:t>
            </a:r>
            <a:r>
              <a:rPr lang="en-US" dirty="0" smtClean="0">
                <a:latin typeface="Arial"/>
                <a:cs typeface="Arial"/>
              </a:rPr>
              <a:t>” data</a:t>
            </a:r>
          </a:p>
        </p:txBody>
      </p:sp>
      <p:sp>
        <p:nvSpPr>
          <p:cNvPr id="14" name="TextBox 13"/>
          <p:cNvSpPr txBox="1"/>
          <p:nvPr/>
        </p:nvSpPr>
        <p:spPr>
          <a:xfrm>
            <a:off x="158833" y="3580952"/>
            <a:ext cx="2647630" cy="923330"/>
          </a:xfrm>
          <a:prstGeom prst="rect">
            <a:avLst/>
          </a:prstGeom>
          <a:noFill/>
        </p:spPr>
        <p:txBody>
          <a:bodyPr wrap="none" rtlCol="0">
            <a:spAutoFit/>
          </a:bodyPr>
          <a:lstStyle/>
          <a:p>
            <a:r>
              <a:rPr lang="en-US" dirty="0" smtClean="0">
                <a:latin typeface="Arial"/>
                <a:cs typeface="Arial"/>
              </a:rPr>
              <a:t>Bring intuition from </a:t>
            </a:r>
          </a:p>
          <a:p>
            <a:r>
              <a:rPr lang="en-US" dirty="0" smtClean="0">
                <a:latin typeface="Arial"/>
                <a:cs typeface="Arial"/>
              </a:rPr>
              <a:t>commonplace </a:t>
            </a:r>
          </a:p>
          <a:p>
            <a:r>
              <a:rPr lang="en-US" dirty="0">
                <a:latin typeface="Arial"/>
                <a:cs typeface="Arial"/>
              </a:rPr>
              <a:t>s</a:t>
            </a:r>
            <a:r>
              <a:rPr lang="en-US" dirty="0" smtClean="0">
                <a:latin typeface="Arial"/>
                <a:cs typeface="Arial"/>
              </a:rPr>
              <a:t>ystems via comparison</a:t>
            </a:r>
          </a:p>
        </p:txBody>
      </p:sp>
      <p:grpSp>
        <p:nvGrpSpPr>
          <p:cNvPr id="17" name="Group 16"/>
          <p:cNvGrpSpPr/>
          <p:nvPr/>
        </p:nvGrpSpPr>
        <p:grpSpPr>
          <a:xfrm>
            <a:off x="6524970" y="3138611"/>
            <a:ext cx="2612839" cy="369332"/>
            <a:chOff x="6524970" y="3138611"/>
            <a:chExt cx="2612839" cy="369332"/>
          </a:xfrm>
        </p:grpSpPr>
        <p:sp>
          <p:nvSpPr>
            <p:cNvPr id="10" name="TextBox 9"/>
            <p:cNvSpPr txBox="1"/>
            <p:nvPr/>
          </p:nvSpPr>
          <p:spPr>
            <a:xfrm>
              <a:off x="7199641" y="3138611"/>
              <a:ext cx="1938168" cy="369332"/>
            </a:xfrm>
            <a:prstGeom prst="rect">
              <a:avLst/>
            </a:prstGeom>
            <a:noFill/>
          </p:spPr>
          <p:txBody>
            <a:bodyPr wrap="square" rtlCol="0">
              <a:spAutoFit/>
            </a:bodyPr>
            <a:lstStyle/>
            <a:p>
              <a:r>
                <a:rPr lang="en-US" dirty="0">
                  <a:latin typeface="Arial"/>
                  <a:cs typeface="Arial"/>
                </a:rPr>
                <a:t>D</a:t>
              </a:r>
              <a:r>
                <a:rPr lang="en-US" dirty="0" smtClean="0">
                  <a:latin typeface="Arial"/>
                  <a:cs typeface="Arial"/>
                </a:rPr>
                <a:t>esign principles </a:t>
              </a:r>
              <a:endParaRPr lang="en-US" dirty="0">
                <a:latin typeface="Arial"/>
                <a:cs typeface="Arial"/>
              </a:endParaRPr>
            </a:p>
          </p:txBody>
        </p:sp>
        <p:sp>
          <p:nvSpPr>
            <p:cNvPr id="16" name="Right Arrow 15"/>
            <p:cNvSpPr/>
            <p:nvPr/>
          </p:nvSpPr>
          <p:spPr>
            <a:xfrm>
              <a:off x="6524970" y="3271356"/>
              <a:ext cx="625061" cy="15369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ight Arrow 17"/>
          <p:cNvSpPr/>
          <p:nvPr/>
        </p:nvSpPr>
        <p:spPr>
          <a:xfrm rot="2729767">
            <a:off x="2889613" y="1993529"/>
            <a:ext cx="625061" cy="15369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9491723">
            <a:off x="2816322" y="4889480"/>
            <a:ext cx="625061" cy="15369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19491723">
            <a:off x="2846030" y="3799635"/>
            <a:ext cx="625061" cy="15369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rot="2636114">
            <a:off x="2860162" y="2852056"/>
            <a:ext cx="625061" cy="15369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7139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6240"/>
            <a:ext cx="8229600" cy="1600200"/>
          </a:xfrm>
        </p:spPr>
        <p:txBody>
          <a:bodyPr/>
          <a:lstStyle/>
          <a:p>
            <a:r>
              <a:rPr lang="en-US" sz="4800" dirty="0" smtClean="0"/>
              <a:t>Networks: Organization </a:t>
            </a:r>
            <a:r>
              <a:rPr lang="en-US" sz="4800" dirty="0"/>
              <a:t>principles </a:t>
            </a:r>
            <a:r>
              <a:rPr lang="en-US" sz="4800" dirty="0" smtClean="0"/>
              <a:t>from </a:t>
            </a:r>
            <a:r>
              <a:rPr lang="en-US" sz="4800" dirty="0"/>
              <a:t>comparison with </a:t>
            </a:r>
            <a:r>
              <a:rPr lang="en-US" sz="4800" dirty="0" smtClean="0"/>
              <a:t>commonplace systems</a:t>
            </a:r>
            <a:endParaRPr lang="en-US" sz="48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8</a:t>
            </a:fld>
            <a:endParaRPr lang="en-US"/>
          </a:p>
        </p:txBody>
      </p:sp>
      <p:sp>
        <p:nvSpPr>
          <p:cNvPr id="5" name="TextBox 4"/>
          <p:cNvSpPr txBox="1"/>
          <p:nvPr/>
        </p:nvSpPr>
        <p:spPr>
          <a:xfrm>
            <a:off x="5242299" y="5908785"/>
            <a:ext cx="3300979" cy="461665"/>
          </a:xfrm>
          <a:prstGeom prst="rect">
            <a:avLst/>
          </a:prstGeom>
          <a:noFill/>
        </p:spPr>
        <p:txBody>
          <a:bodyPr wrap="none" rtlCol="0">
            <a:spAutoFit/>
          </a:bodyPr>
          <a:lstStyle/>
          <a:p>
            <a:r>
              <a:rPr lang="en-US" sz="1200" dirty="0" err="1" smtClean="0">
                <a:latin typeface="Arial"/>
                <a:cs typeface="Arial"/>
              </a:rPr>
              <a:t>Bhardwaj</a:t>
            </a:r>
            <a:r>
              <a:rPr lang="en-US" sz="1200" dirty="0" smtClean="0">
                <a:latin typeface="Arial"/>
                <a:cs typeface="Arial"/>
              </a:rPr>
              <a:t> N, Yan </a:t>
            </a:r>
            <a:r>
              <a:rPr lang="en-US" sz="1200" dirty="0">
                <a:latin typeface="Arial"/>
                <a:cs typeface="Arial"/>
              </a:rPr>
              <a:t>KK</a:t>
            </a:r>
            <a:r>
              <a:rPr lang="en-US" sz="1200" dirty="0" smtClean="0">
                <a:latin typeface="Arial"/>
                <a:cs typeface="Arial"/>
              </a:rPr>
              <a:t>, Gerstein</a:t>
            </a:r>
            <a:r>
              <a:rPr lang="en-US" sz="1200" dirty="0">
                <a:latin typeface="Arial"/>
                <a:cs typeface="Arial"/>
              </a:rPr>
              <a:t> </a:t>
            </a:r>
            <a:r>
              <a:rPr lang="en-US" sz="1200" dirty="0" smtClean="0">
                <a:latin typeface="Arial"/>
                <a:cs typeface="Arial"/>
              </a:rPr>
              <a:t>M. PNAS 2010</a:t>
            </a:r>
          </a:p>
          <a:p>
            <a:r>
              <a:rPr lang="en-US" sz="1200" dirty="0">
                <a:latin typeface="Arial"/>
                <a:cs typeface="Arial"/>
              </a:rPr>
              <a:t>Yan KK </a:t>
            </a:r>
            <a:r>
              <a:rPr lang="en-US" sz="1200" dirty="0" err="1">
                <a:latin typeface="Arial"/>
                <a:cs typeface="Arial"/>
              </a:rPr>
              <a:t>et.al</a:t>
            </a:r>
            <a:r>
              <a:rPr lang="en-US" sz="1200" dirty="0">
                <a:latin typeface="Arial"/>
                <a:cs typeface="Arial"/>
              </a:rPr>
              <a:t>. Gerstein M, PNAS </a:t>
            </a:r>
            <a:r>
              <a:rPr lang="en-US" sz="1200" dirty="0" smtClean="0">
                <a:latin typeface="Arial"/>
                <a:cs typeface="Arial"/>
              </a:rPr>
              <a:t>2010</a:t>
            </a:r>
            <a:endParaRPr lang="en-US" sz="1200" dirty="0">
              <a:latin typeface="Arial"/>
              <a:cs typeface="Arial"/>
            </a:endParaRPr>
          </a:p>
        </p:txBody>
      </p:sp>
    </p:spTree>
    <p:extLst>
      <p:ext uri="{BB962C8B-B14F-4D97-AF65-F5344CB8AC3E}">
        <p14:creationId xmlns:p14="http://schemas.microsoft.com/office/powerpoint/2010/main" val="26757496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t>Preferred directionality in networks </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9</a:t>
            </a:fld>
            <a:endParaRPr lang="en-US" dirty="0"/>
          </a:p>
        </p:txBody>
      </p:sp>
      <p:pic>
        <p:nvPicPr>
          <p:cNvPr id="5" name="Picture 9" descr="food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85" y="1349359"/>
            <a:ext cx="2410274" cy="230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654835" y="1411068"/>
            <a:ext cx="2365039" cy="2212837"/>
          </a:xfrm>
          <a:prstGeom prst="rect">
            <a:avLst/>
          </a:prstGeom>
        </p:spPr>
      </p:pic>
      <p:pic>
        <p:nvPicPr>
          <p:cNvPr id="7" name="Picture 6" descr="e_coli_re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2982" y="1330005"/>
            <a:ext cx="2379894" cy="233584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565988" y="3665847"/>
            <a:ext cx="5963566" cy="2895909"/>
            <a:chOff x="1565988" y="3665847"/>
            <a:chExt cx="5963566" cy="2895909"/>
          </a:xfrm>
        </p:grpSpPr>
        <p:pic>
          <p:nvPicPr>
            <p:cNvPr id="4" name="Picture 3"/>
            <p:cNvPicPr>
              <a:picLocks noChangeAspect="1"/>
            </p:cNvPicPr>
            <p:nvPr/>
          </p:nvPicPr>
          <p:blipFill>
            <a:blip r:embed="rId6"/>
            <a:stretch>
              <a:fillRect/>
            </a:stretch>
          </p:blipFill>
          <p:spPr>
            <a:xfrm>
              <a:off x="4936663" y="3668940"/>
              <a:ext cx="2592891" cy="2892816"/>
            </a:xfrm>
            <a:prstGeom prst="rect">
              <a:avLst/>
            </a:prstGeom>
          </p:spPr>
        </p:pic>
        <p:pic>
          <p:nvPicPr>
            <p:cNvPr id="8" name="Picture 7"/>
            <p:cNvPicPr>
              <a:picLocks noChangeAspect="1"/>
            </p:cNvPicPr>
            <p:nvPr/>
          </p:nvPicPr>
          <p:blipFill>
            <a:blip r:embed="rId7"/>
            <a:stretch>
              <a:fillRect/>
            </a:stretch>
          </p:blipFill>
          <p:spPr>
            <a:xfrm>
              <a:off x="1565988" y="3665847"/>
              <a:ext cx="3000390" cy="2880375"/>
            </a:xfrm>
            <a:prstGeom prst="rect">
              <a:avLst/>
            </a:prstGeom>
          </p:spPr>
        </p:pic>
      </p:grpSp>
    </p:spTree>
    <p:extLst>
      <p:ext uri="{BB962C8B-B14F-4D97-AF65-F5344CB8AC3E}">
        <p14:creationId xmlns:p14="http://schemas.microsoft.com/office/powerpoint/2010/main" val="3276035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KY_Talk">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KKY_Talk.thmx</Template>
  <TotalTime>51596</TotalTime>
  <Words>2144</Words>
  <Application>Microsoft Macintosh PowerPoint</Application>
  <PresentationFormat>On-screen Show (4:3)</PresentationFormat>
  <Paragraphs>444</Paragraphs>
  <Slides>33</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KKY_Talk</vt:lpstr>
      <vt:lpstr>Image</vt:lpstr>
      <vt:lpstr>Equation</vt:lpstr>
      <vt:lpstr>Biological Networks: construction, topology and dynamics</vt:lpstr>
      <vt:lpstr>Networks as a common framework of complex interacting systems</vt:lpstr>
      <vt:lpstr>PowerPoint Presentation</vt:lpstr>
      <vt:lpstr>PowerPoint Presentation</vt:lpstr>
      <vt:lpstr>PowerPoint Presentation</vt:lpstr>
      <vt:lpstr>PowerPoint Presentation</vt:lpstr>
      <vt:lpstr>PowerPoint Presentation</vt:lpstr>
      <vt:lpstr>Networks: Organization principles from comparison with commonplace systems</vt:lpstr>
      <vt:lpstr>Preferred directionality in networks </vt:lpstr>
      <vt:lpstr>Collaboration among nodes in a hierarchical organization </vt:lpstr>
      <vt:lpstr>Autonomous versus Collaborative</vt:lpstr>
      <vt:lpstr>Higher species have more  collaborative nodes</vt:lpstr>
      <vt:lpstr>Collaborative nature of individual levels</vt:lpstr>
      <vt:lpstr>Collaborative nature between levels</vt:lpstr>
      <vt:lpstr>Co-regulation instantiates certain network motifs</vt:lpstr>
      <vt:lpstr>Summary/Design principles</vt:lpstr>
      <vt:lpstr>Network evolution</vt:lpstr>
      <vt:lpstr>The Linux Kernel</vt:lpstr>
      <vt:lpstr>Hierarchical organization: pyramidal versus top-heavy</vt:lpstr>
      <vt:lpstr>Organization of modules and reuse</vt:lpstr>
      <vt:lpstr>Tradeoff between reuse and robustness</vt:lpstr>
      <vt:lpstr>Tinkering versus Design</vt:lpstr>
      <vt:lpstr>Tinkering versus Design</vt:lpstr>
      <vt:lpstr>PowerPoint Presentation</vt:lpstr>
      <vt:lpstr>Summary and design principles</vt:lpstr>
      <vt:lpstr>PowerPoint Presentation</vt:lpstr>
      <vt:lpstr>Details of regulatory networks</vt:lpstr>
      <vt:lpstr>Details of hierarchy assignment</vt:lpstr>
      <vt:lpstr>Bottom-up versus Top-down design</vt:lpstr>
      <vt:lpstr>PowerPoint Presentation</vt:lpstr>
      <vt:lpstr>Social Hierarchy</vt:lpstr>
      <vt:lpstr>Using the position in networks to describe function</vt:lpstr>
      <vt:lpstr>Different kinds of Hierarchies</vt:lpstr>
    </vt:vector>
  </TitlesOfParts>
  <Company>Gerstein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Koon-Kiu Yan</dc:creator>
  <cp:lastModifiedBy>Koon-Kiu Yan</cp:lastModifiedBy>
  <cp:revision>1145</cp:revision>
  <dcterms:created xsi:type="dcterms:W3CDTF">2011-11-04T18:55:37Z</dcterms:created>
  <dcterms:modified xsi:type="dcterms:W3CDTF">2012-04-25T15:02:09Z</dcterms:modified>
</cp:coreProperties>
</file>