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3"/>
          <c:cat>
            <c:strRef>
              <c:f>Sheet1!$A$2:$A$4</c:f>
              <c:strCache>
                <c:ptCount val="3"/>
                <c:pt idx="0">
                  <c:v>Variations</c:v>
                </c:pt>
                <c:pt idx="1">
                  <c:v>Networks</c:v>
                </c:pt>
                <c:pt idx="2">
                  <c:v>Personal Genome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9311E-ED71-4B88-8879-D0E75B931E4E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D9634-BA65-4EFE-AF49-B66818CF3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685800" y="457200"/>
          <a:ext cx="7620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ridd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69944" y="2667000"/>
            <a:ext cx="1981199" cy="17931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7"/>
          <p:cNvGrpSpPr/>
          <p:nvPr/>
        </p:nvGrpSpPr>
        <p:grpSpPr>
          <a:xfrm>
            <a:off x="609600" y="1219200"/>
            <a:ext cx="3629741" cy="3514806"/>
            <a:chOff x="1295400" y="1447800"/>
            <a:chExt cx="3629741" cy="3514806"/>
          </a:xfrm>
        </p:grpSpPr>
        <p:pic>
          <p:nvPicPr>
            <p:cNvPr id="36" name="Picture 35" descr="stickman_red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5400" y="1580988"/>
              <a:ext cx="243894" cy="1050824"/>
            </a:xfrm>
            <a:prstGeom prst="rect">
              <a:avLst/>
            </a:prstGeom>
          </p:spPr>
        </p:pic>
        <p:grpSp>
          <p:nvGrpSpPr>
            <p:cNvPr id="3" name="Group 46"/>
            <p:cNvGrpSpPr/>
            <p:nvPr/>
          </p:nvGrpSpPr>
          <p:grpSpPr>
            <a:xfrm>
              <a:off x="3299269" y="1447800"/>
              <a:ext cx="520290" cy="1317200"/>
              <a:chOff x="2779042" y="1371600"/>
              <a:chExt cx="573758" cy="1507200"/>
            </a:xfrm>
          </p:grpSpPr>
          <p:pic>
            <p:nvPicPr>
              <p:cNvPr id="37" name="Picture 36" descr="stickman_blu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79042" y="13716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38" name="Picture 37" descr="stickman_blu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931442" y="15240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39" name="Picture 38" descr="stickman_blu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083842" y="1676400"/>
                <a:ext cx="268958" cy="1202400"/>
              </a:xfrm>
              <a:prstGeom prst="rect">
                <a:avLst/>
              </a:prstGeom>
            </p:spPr>
          </p:pic>
        </p:grpSp>
        <p:grpSp>
          <p:nvGrpSpPr>
            <p:cNvPr id="4" name="Group 45"/>
            <p:cNvGrpSpPr/>
            <p:nvPr/>
          </p:nvGrpSpPr>
          <p:grpSpPr>
            <a:xfrm>
              <a:off x="4128456" y="1447800"/>
              <a:ext cx="520290" cy="1317200"/>
              <a:chOff x="3693442" y="1371600"/>
              <a:chExt cx="573758" cy="1507200"/>
            </a:xfrm>
          </p:grpSpPr>
          <p:pic>
            <p:nvPicPr>
              <p:cNvPr id="35" name="Picture 34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93442" y="13716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42" name="Picture 41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845842" y="15240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43" name="Picture 42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98242" y="1676400"/>
                <a:ext cx="268958" cy="1202400"/>
              </a:xfrm>
              <a:prstGeom prst="rect">
                <a:avLst/>
              </a:prstGeom>
            </p:spPr>
          </p:pic>
        </p:grpSp>
        <p:pic>
          <p:nvPicPr>
            <p:cNvPr id="59" name="Picture 58" descr="stickman_orang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3887" y="1616176"/>
              <a:ext cx="243894" cy="1050824"/>
            </a:xfrm>
            <a:prstGeom prst="rect">
              <a:avLst/>
            </a:prstGeom>
          </p:spPr>
        </p:pic>
        <p:pic>
          <p:nvPicPr>
            <p:cNvPr id="60" name="Picture 59" descr="stickman_blu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0895" y="1566306"/>
              <a:ext cx="243894" cy="1050824"/>
            </a:xfrm>
            <a:prstGeom prst="rect">
              <a:avLst/>
            </a:prstGeom>
          </p:spPr>
        </p:pic>
        <p:grpSp>
          <p:nvGrpSpPr>
            <p:cNvPr id="5" name="Group 100"/>
            <p:cNvGrpSpPr/>
            <p:nvPr/>
          </p:nvGrpSpPr>
          <p:grpSpPr>
            <a:xfrm>
              <a:off x="1401096" y="2831594"/>
              <a:ext cx="829187" cy="2131012"/>
              <a:chOff x="990600" y="2895600"/>
              <a:chExt cx="914400" cy="243840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12954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14478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990600" y="3288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447800" y="3276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90600" y="3669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447800" y="3657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90600" y="4050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447800" y="4038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447800" y="4431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9906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grpSp>
          <p:nvGrpSpPr>
            <p:cNvPr id="6" name="Group 116"/>
            <p:cNvGrpSpPr/>
            <p:nvPr/>
          </p:nvGrpSpPr>
          <p:grpSpPr>
            <a:xfrm>
              <a:off x="3266767" y="2831594"/>
              <a:ext cx="829187" cy="2131012"/>
              <a:chOff x="990600" y="2895600"/>
              <a:chExt cx="914400" cy="2438400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>
                <a:off x="12954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4478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990600" y="3288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447800" y="3276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990600" y="3669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447800" y="3657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90600" y="4050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1447800" y="4038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1447800" y="4431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9906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grpSp>
          <p:nvGrpSpPr>
            <p:cNvPr id="7" name="Group 127"/>
            <p:cNvGrpSpPr/>
            <p:nvPr/>
          </p:nvGrpSpPr>
          <p:grpSpPr>
            <a:xfrm>
              <a:off x="4095954" y="2831594"/>
              <a:ext cx="829187" cy="2131012"/>
              <a:chOff x="990600" y="2895600"/>
              <a:chExt cx="914400" cy="24384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12954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14478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TextBox 130"/>
              <p:cNvSpPr txBox="1"/>
              <p:nvPr/>
            </p:nvSpPr>
            <p:spPr>
              <a:xfrm>
                <a:off x="990600" y="3288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447800" y="3276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990600" y="3669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447800" y="3657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990600" y="4050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447800" y="4038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1447800" y="4431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9906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</p:grpSp>
      <p:grpSp>
        <p:nvGrpSpPr>
          <p:cNvPr id="8" name="Group 278"/>
          <p:cNvGrpSpPr/>
          <p:nvPr/>
        </p:nvGrpSpPr>
        <p:grpSpPr>
          <a:xfrm>
            <a:off x="5942234" y="1271112"/>
            <a:ext cx="2211166" cy="3462894"/>
            <a:chOff x="5408834" y="1566306"/>
            <a:chExt cx="2211166" cy="3462894"/>
          </a:xfrm>
        </p:grpSpPr>
        <p:grpSp>
          <p:nvGrpSpPr>
            <p:cNvPr id="9" name="Group 176"/>
            <p:cNvGrpSpPr/>
            <p:nvPr/>
          </p:nvGrpSpPr>
          <p:grpSpPr>
            <a:xfrm>
              <a:off x="6099823" y="1566306"/>
              <a:ext cx="829187" cy="3396300"/>
              <a:chOff x="5638800" y="1447800"/>
              <a:chExt cx="914400" cy="3886200"/>
            </a:xfrm>
          </p:grpSpPr>
          <p:pic>
            <p:nvPicPr>
              <p:cNvPr id="50" name="Picture 49" descr="stickman_red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67400" y="16002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1028" name="Picture 4" descr="C:\Users\JM\AppData\Local\Microsoft\Windows\Temporary Internet Files\Content.IE5\L10QEWT1\MC900433821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791200" y="1447800"/>
                <a:ext cx="457086" cy="457086"/>
              </a:xfrm>
              <a:prstGeom prst="rect">
                <a:avLst/>
              </a:prstGeom>
              <a:noFill/>
            </p:spPr>
          </p:pic>
          <p:grpSp>
            <p:nvGrpSpPr>
              <p:cNvPr id="10" name="Group 142"/>
              <p:cNvGrpSpPr/>
              <p:nvPr/>
            </p:nvGrpSpPr>
            <p:grpSpPr>
              <a:xfrm>
                <a:off x="5638800" y="2895600"/>
                <a:ext cx="914400" cy="2438400"/>
                <a:chOff x="990600" y="2895600"/>
                <a:chExt cx="914400" cy="2438400"/>
              </a:xfrm>
            </p:grpSpPr>
            <p:cxnSp>
              <p:nvCxnSpPr>
                <p:cNvPr id="144" name="Straight Connector 143"/>
                <p:cNvCxnSpPr/>
                <p:nvPr/>
              </p:nvCxnSpPr>
              <p:spPr>
                <a:xfrm>
                  <a:off x="12954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14478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TextBox 145"/>
                <p:cNvSpPr txBox="1"/>
                <p:nvPr/>
              </p:nvSpPr>
              <p:spPr>
                <a:xfrm>
                  <a:off x="990600" y="3288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1447800" y="3276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990600" y="3669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447800" y="3657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990600" y="4050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</a:t>
                  </a:r>
                  <a:endParaRPr lang="en-US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1447800" y="4038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1447800" y="4431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990600" y="4419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</p:grpSp>
        </p:grpSp>
        <p:grpSp>
          <p:nvGrpSpPr>
            <p:cNvPr id="11" name="Group 175"/>
            <p:cNvGrpSpPr/>
            <p:nvPr/>
          </p:nvGrpSpPr>
          <p:grpSpPr>
            <a:xfrm>
              <a:off x="6790813" y="1566306"/>
              <a:ext cx="829187" cy="3396300"/>
              <a:chOff x="6324600" y="1447800"/>
              <a:chExt cx="914400" cy="3886200"/>
            </a:xfrm>
          </p:grpSpPr>
          <p:pic>
            <p:nvPicPr>
              <p:cNvPr id="51" name="Picture 50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553200" y="16002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1026" name="Picture 2" descr="C:\Users\JM\AppData\Local\Microsoft\Windows\Temporary Internet Files\Content.IE5\2AOHWUJG\MC900433817[1]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477000" y="1447800"/>
                <a:ext cx="456972" cy="456972"/>
              </a:xfrm>
              <a:prstGeom prst="rect">
                <a:avLst/>
              </a:prstGeom>
              <a:noFill/>
            </p:spPr>
          </p:pic>
          <p:grpSp>
            <p:nvGrpSpPr>
              <p:cNvPr id="12" name="Group 153"/>
              <p:cNvGrpSpPr/>
              <p:nvPr/>
            </p:nvGrpSpPr>
            <p:grpSpPr>
              <a:xfrm>
                <a:off x="6324600" y="2895600"/>
                <a:ext cx="914400" cy="2438400"/>
                <a:chOff x="990600" y="2895600"/>
                <a:chExt cx="914400" cy="2438400"/>
              </a:xfrm>
            </p:grpSpPr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12954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14478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TextBox 156"/>
                <p:cNvSpPr txBox="1"/>
                <p:nvPr/>
              </p:nvSpPr>
              <p:spPr>
                <a:xfrm>
                  <a:off x="990600" y="3288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58" name="TextBox 157"/>
                <p:cNvSpPr txBox="1"/>
                <p:nvPr/>
              </p:nvSpPr>
              <p:spPr>
                <a:xfrm>
                  <a:off x="1447800" y="3276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59" name="TextBox 158"/>
                <p:cNvSpPr txBox="1"/>
                <p:nvPr/>
              </p:nvSpPr>
              <p:spPr>
                <a:xfrm>
                  <a:off x="990600" y="3669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1447800" y="3657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990600" y="4050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</a:t>
                  </a:r>
                  <a:endParaRPr lang="en-US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447800" y="4038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1447800" y="4431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990600" y="4419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</p:grpSp>
        </p:grpSp>
        <p:pic>
          <p:nvPicPr>
            <p:cNvPr id="53" name="Picture 52" descr="stickman_blu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16131" y="1699494"/>
              <a:ext cx="243894" cy="1050824"/>
            </a:xfrm>
            <a:prstGeom prst="rect">
              <a:avLst/>
            </a:prstGeom>
          </p:spPr>
        </p:pic>
        <p:pic>
          <p:nvPicPr>
            <p:cNvPr id="1029" name="Picture 5" descr="C:\Users\JM\AppData\Local\Microsoft\Windows\Temporary Internet Files\Content.IE5\7J0NOUTE\MC900433818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7032" y="1566306"/>
              <a:ext cx="414490" cy="399465"/>
            </a:xfrm>
            <a:prstGeom prst="rect">
              <a:avLst/>
            </a:prstGeom>
            <a:noFill/>
          </p:spPr>
        </p:pic>
        <p:cxnSp>
          <p:nvCxnSpPr>
            <p:cNvPr id="166" name="Straight Connector 165"/>
            <p:cNvCxnSpPr/>
            <p:nvPr/>
          </p:nvCxnSpPr>
          <p:spPr>
            <a:xfrm>
              <a:off x="5685230" y="2831594"/>
              <a:ext cx="0" cy="2131012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5823428" y="2831594"/>
              <a:ext cx="0" cy="2131012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5408834" y="3174762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823428" y="3164565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408834" y="3507732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823428" y="3497535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408834" y="3840703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823428" y="3830506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823428" y="4173674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408834" y="4163477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441336" y="4440050"/>
              <a:ext cx="345495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855930" y="4440050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G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132325" y="4706427"/>
              <a:ext cx="345495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546919" y="4706427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G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754216" y="2831594"/>
              <a:ext cx="345495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A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168809" y="2831594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G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3" name="Group 280"/>
          <p:cNvGrpSpPr/>
          <p:nvPr/>
        </p:nvGrpSpPr>
        <p:grpSpPr>
          <a:xfrm>
            <a:off x="457200" y="5162550"/>
            <a:ext cx="3587802" cy="1001486"/>
            <a:chOff x="1371600" y="5391150"/>
            <a:chExt cx="2597202" cy="1001486"/>
          </a:xfrm>
        </p:grpSpPr>
        <p:cxnSp>
          <p:nvCxnSpPr>
            <p:cNvPr id="208" name="Straight Connector 207"/>
            <p:cNvCxnSpPr/>
            <p:nvPr/>
          </p:nvCxnSpPr>
          <p:spPr>
            <a:xfrm flipV="1">
              <a:off x="3491193" y="5641521"/>
              <a:ext cx="0" cy="344261"/>
            </a:xfrm>
            <a:prstGeom prst="line">
              <a:avLst/>
            </a:prstGeom>
            <a:ln w="38100" cap="rnd" cmpd="thickThin">
              <a:solidFill>
                <a:schemeClr val="tx1"/>
              </a:solidFill>
              <a:prstDash val="sysDot"/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flipV="1">
              <a:off x="3627652" y="5641521"/>
              <a:ext cx="0" cy="344261"/>
            </a:xfrm>
            <a:prstGeom prst="line">
              <a:avLst/>
            </a:prstGeom>
            <a:ln w="38100" cap="rnd" cmpd="thickThin">
              <a:solidFill>
                <a:schemeClr val="tx1"/>
              </a:solidFill>
              <a:prstDash val="sysDot"/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H="1" flipV="1">
              <a:off x="1371600" y="5943600"/>
              <a:ext cx="2597202" cy="10886"/>
            </a:xfrm>
            <a:prstGeom prst="line">
              <a:avLst/>
            </a:prstGeom>
            <a:ln w="15875" cap="rnd" cmpd="thickThin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Rectangle 198"/>
            <p:cNvSpPr/>
            <p:nvPr/>
          </p:nvSpPr>
          <p:spPr>
            <a:xfrm>
              <a:off x="1648988" y="5891893"/>
              <a:ext cx="477609" cy="1877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194826" y="5891893"/>
              <a:ext cx="341149" cy="18777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422963" y="5891893"/>
              <a:ext cx="341149" cy="18777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354733" y="5391150"/>
              <a:ext cx="409379" cy="375557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1616894" y="6089256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2126596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2808894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3354733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cxnSp>
          <p:nvCxnSpPr>
            <p:cNvPr id="230" name="Straight Connector 229"/>
            <p:cNvCxnSpPr/>
            <p:nvPr/>
          </p:nvCxnSpPr>
          <p:spPr>
            <a:xfrm>
              <a:off x="1717217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2263056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2945354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3491193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6" name="Straight Arrow Connector 235"/>
          <p:cNvCxnSpPr/>
          <p:nvPr/>
        </p:nvCxnSpPr>
        <p:spPr>
          <a:xfrm>
            <a:off x="4572000" y="5638800"/>
            <a:ext cx="409379" cy="0"/>
          </a:xfrm>
          <a:prstGeom prst="straightConnector1">
            <a:avLst/>
          </a:prstGeom>
          <a:ln w="47625" cap="sq">
            <a:solidFill>
              <a:schemeClr val="tx1"/>
            </a:solidFill>
            <a:miter lim="800000"/>
            <a:tailEnd type="arrow"/>
          </a:ln>
          <a:scene3d>
            <a:camera prst="orthographicFront"/>
            <a:lightRig rig="threePt" dir="t"/>
          </a:scene3d>
          <a:sp3d extrusionH="139700" contourW="38100">
            <a:extrusionClr>
              <a:schemeClr val="bg1"/>
            </a:extrusionClr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279"/>
          <p:cNvGrpSpPr/>
          <p:nvPr/>
        </p:nvGrpSpPr>
        <p:grpSpPr>
          <a:xfrm>
            <a:off x="5188573" y="4724400"/>
            <a:ext cx="3574427" cy="1752600"/>
            <a:chOff x="4655173" y="4953000"/>
            <a:chExt cx="3574427" cy="1752600"/>
          </a:xfrm>
        </p:grpSpPr>
        <p:grpSp>
          <p:nvGrpSpPr>
            <p:cNvPr id="15" name="Group 253"/>
            <p:cNvGrpSpPr/>
            <p:nvPr/>
          </p:nvGrpSpPr>
          <p:grpSpPr>
            <a:xfrm>
              <a:off x="4855789" y="4953000"/>
              <a:ext cx="3206801" cy="813707"/>
              <a:chOff x="533400" y="5486400"/>
              <a:chExt cx="3581400" cy="990600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 flipV="1">
                <a:off x="3581400" y="5791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3733800" y="5791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flipH="1">
                <a:off x="533400" y="6172200"/>
                <a:ext cx="3581400" cy="0"/>
              </a:xfrm>
              <a:prstGeom prst="line">
                <a:avLst/>
              </a:prstGeom>
              <a:ln w="15875" cap="rnd" cmpd="thickThin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0" name="Rectangle 239"/>
              <p:cNvSpPr/>
              <p:nvPr/>
            </p:nvSpPr>
            <p:spPr>
              <a:xfrm>
                <a:off x="1524000" y="609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21336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Isosceles Triangle 241"/>
              <p:cNvSpPr/>
              <p:nvPr/>
            </p:nvSpPr>
            <p:spPr>
              <a:xfrm rot="5400000">
                <a:off x="723900" y="5905500"/>
                <a:ext cx="609600" cy="533400"/>
              </a:xfrm>
              <a:prstGeom prst="triangl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43" name="Isosceles Triangle 242"/>
              <p:cNvSpPr/>
              <p:nvPr/>
            </p:nvSpPr>
            <p:spPr>
              <a:xfrm rot="5400000">
                <a:off x="2781300" y="5905500"/>
                <a:ext cx="609600" cy="533400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35052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429000" y="5486400"/>
                <a:ext cx="457200" cy="4572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0" name="Straight Connector 249"/>
              <p:cNvCxnSpPr/>
              <p:nvPr/>
            </p:nvCxnSpPr>
            <p:spPr>
              <a:xfrm>
                <a:off x="16002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>
                <a:off x="2209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>
                <a:off x="2971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3581400" y="6096000"/>
                <a:ext cx="0" cy="152400"/>
              </a:xfrm>
              <a:prstGeom prst="line">
                <a:avLst/>
              </a:prstGeom>
              <a:ln w="34925" cap="rnd">
                <a:solidFill>
                  <a:srgbClr val="FF0000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254"/>
            <p:cNvGrpSpPr/>
            <p:nvPr/>
          </p:nvGrpSpPr>
          <p:grpSpPr>
            <a:xfrm>
              <a:off x="4855789" y="5829300"/>
              <a:ext cx="3206801" cy="876300"/>
              <a:chOff x="533400" y="5867400"/>
              <a:chExt cx="3581400" cy="1066800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 flipV="1">
                <a:off x="1752600" y="6172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flipV="1">
                <a:off x="1905000" y="6172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flipH="1">
                <a:off x="533400" y="6172200"/>
                <a:ext cx="3581400" cy="0"/>
              </a:xfrm>
              <a:prstGeom prst="line">
                <a:avLst/>
              </a:prstGeom>
              <a:ln w="15875" cap="rnd" cmpd="thickThin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9" name="Rectangle 258"/>
              <p:cNvSpPr/>
              <p:nvPr/>
            </p:nvSpPr>
            <p:spPr>
              <a:xfrm>
                <a:off x="1524000" y="609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21336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Isosceles Triangle 260"/>
              <p:cNvSpPr/>
              <p:nvPr/>
            </p:nvSpPr>
            <p:spPr>
              <a:xfrm rot="5400000">
                <a:off x="952500" y="5905500"/>
                <a:ext cx="609600" cy="533400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35052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1600200" y="6477000"/>
                <a:ext cx="457200" cy="4572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9" name="Straight Connector 268"/>
              <p:cNvCxnSpPr/>
              <p:nvPr/>
            </p:nvCxnSpPr>
            <p:spPr>
              <a:xfrm>
                <a:off x="1828800" y="6096000"/>
                <a:ext cx="0" cy="152400"/>
              </a:xfrm>
              <a:prstGeom prst="line">
                <a:avLst/>
              </a:prstGeom>
              <a:ln w="34925" cap="rnd">
                <a:solidFill>
                  <a:srgbClr val="FF0000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>
                <a:off x="26670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1066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35814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" name="Freeform 275"/>
            <p:cNvSpPr/>
            <p:nvPr/>
          </p:nvSpPr>
          <p:spPr>
            <a:xfrm>
              <a:off x="4655173" y="5484573"/>
              <a:ext cx="3574427" cy="618454"/>
            </a:xfrm>
            <a:custGeom>
              <a:avLst/>
              <a:gdLst>
                <a:gd name="connsiteX0" fmla="*/ 3759958 w 3991970"/>
                <a:gd name="connsiteY0" fmla="*/ 38668 h 752901"/>
                <a:gd name="connsiteX1" fmla="*/ 3855493 w 3991970"/>
                <a:gd name="connsiteY1" fmla="*/ 52316 h 752901"/>
                <a:gd name="connsiteX2" fmla="*/ 3937379 w 3991970"/>
                <a:gd name="connsiteY2" fmla="*/ 52316 h 752901"/>
                <a:gd name="connsiteX3" fmla="*/ 3596185 w 3991970"/>
                <a:gd name="connsiteY3" fmla="*/ 366214 h 752901"/>
                <a:gd name="connsiteX4" fmla="*/ 1562669 w 3991970"/>
                <a:gd name="connsiteY4" fmla="*/ 379862 h 752901"/>
                <a:gd name="connsiteX5" fmla="*/ 470848 w 3991970"/>
                <a:gd name="connsiteY5" fmla="*/ 366214 h 752901"/>
                <a:gd name="connsiteX6" fmla="*/ 47767 w 3991970"/>
                <a:gd name="connsiteY6" fmla="*/ 529987 h 752901"/>
                <a:gd name="connsiteX7" fmla="*/ 184245 w 3991970"/>
                <a:gd name="connsiteY7" fmla="*/ 721056 h 752901"/>
                <a:gd name="connsiteX8" fmla="*/ 238836 w 3991970"/>
                <a:gd name="connsiteY8" fmla="*/ 721056 h 752901"/>
                <a:gd name="connsiteX9" fmla="*/ 307075 w 3991970"/>
                <a:gd name="connsiteY9" fmla="*/ 734704 h 752901"/>
                <a:gd name="connsiteX10" fmla="*/ 252484 w 3991970"/>
                <a:gd name="connsiteY10" fmla="*/ 734704 h 752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91970" h="752901">
                  <a:moveTo>
                    <a:pt x="3759958" y="38668"/>
                  </a:moveTo>
                  <a:cubicBezTo>
                    <a:pt x="3792940" y="44354"/>
                    <a:pt x="3825923" y="50041"/>
                    <a:pt x="3855493" y="52316"/>
                  </a:cubicBezTo>
                  <a:cubicBezTo>
                    <a:pt x="3885063" y="54591"/>
                    <a:pt x="3980597" y="0"/>
                    <a:pt x="3937379" y="52316"/>
                  </a:cubicBezTo>
                  <a:cubicBezTo>
                    <a:pt x="3894161" y="104632"/>
                    <a:pt x="3991970" y="311623"/>
                    <a:pt x="3596185" y="366214"/>
                  </a:cubicBezTo>
                  <a:cubicBezTo>
                    <a:pt x="3200400" y="420805"/>
                    <a:pt x="2083558" y="379862"/>
                    <a:pt x="1562669" y="379862"/>
                  </a:cubicBezTo>
                  <a:cubicBezTo>
                    <a:pt x="1041780" y="379862"/>
                    <a:pt x="723332" y="341193"/>
                    <a:pt x="470848" y="366214"/>
                  </a:cubicBezTo>
                  <a:cubicBezTo>
                    <a:pt x="218364" y="391235"/>
                    <a:pt x="95534" y="470847"/>
                    <a:pt x="47767" y="529987"/>
                  </a:cubicBezTo>
                  <a:cubicBezTo>
                    <a:pt x="0" y="589127"/>
                    <a:pt x="152400" y="689211"/>
                    <a:pt x="184245" y="721056"/>
                  </a:cubicBezTo>
                  <a:cubicBezTo>
                    <a:pt x="216090" y="752901"/>
                    <a:pt x="218364" y="718781"/>
                    <a:pt x="238836" y="721056"/>
                  </a:cubicBezTo>
                  <a:cubicBezTo>
                    <a:pt x="259308" y="723331"/>
                    <a:pt x="304800" y="732429"/>
                    <a:pt x="307075" y="734704"/>
                  </a:cubicBezTo>
                  <a:cubicBezTo>
                    <a:pt x="309350" y="736979"/>
                    <a:pt x="280917" y="735841"/>
                    <a:pt x="252484" y="734704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82" name="Straight Arrow Connector 281"/>
          <p:cNvCxnSpPr/>
          <p:nvPr/>
        </p:nvCxnSpPr>
        <p:spPr>
          <a:xfrm>
            <a:off x="4772221" y="3667206"/>
            <a:ext cx="409379" cy="0"/>
          </a:xfrm>
          <a:prstGeom prst="straightConnector1">
            <a:avLst/>
          </a:prstGeom>
          <a:ln w="47625" cap="sq">
            <a:solidFill>
              <a:schemeClr val="tx1"/>
            </a:solidFill>
            <a:miter lim="800000"/>
            <a:tailEnd type="arrow"/>
          </a:ln>
          <a:scene3d>
            <a:camera prst="orthographicFront"/>
            <a:lightRig rig="threePt" dir="t"/>
          </a:scene3d>
          <a:sp3d extrusionH="139700" contourW="38100">
            <a:extrusionClr>
              <a:schemeClr val="bg1"/>
            </a:extrusionClr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TextBox 290"/>
          <p:cNvSpPr txBox="1"/>
          <p:nvPr/>
        </p:nvSpPr>
        <p:spPr>
          <a:xfrm>
            <a:off x="990600" y="130314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Genome Annotation</a:t>
            </a:r>
            <a:endParaRPr lang="en-US" sz="4000" b="1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roup 277"/>
          <p:cNvGrpSpPr/>
          <p:nvPr/>
        </p:nvGrpSpPr>
        <p:grpSpPr>
          <a:xfrm>
            <a:off x="609600" y="1219200"/>
            <a:ext cx="3629741" cy="3514806"/>
            <a:chOff x="1295400" y="1447800"/>
            <a:chExt cx="3629741" cy="3514806"/>
          </a:xfrm>
        </p:grpSpPr>
        <p:pic>
          <p:nvPicPr>
            <p:cNvPr id="36" name="Picture 35" descr="stickman_red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5400" y="1580988"/>
              <a:ext cx="243894" cy="1050824"/>
            </a:xfrm>
            <a:prstGeom prst="rect">
              <a:avLst/>
            </a:prstGeom>
          </p:spPr>
        </p:pic>
        <p:grpSp>
          <p:nvGrpSpPr>
            <p:cNvPr id="47" name="Group 46"/>
            <p:cNvGrpSpPr/>
            <p:nvPr/>
          </p:nvGrpSpPr>
          <p:grpSpPr>
            <a:xfrm>
              <a:off x="3299269" y="1447800"/>
              <a:ext cx="520290" cy="1317200"/>
              <a:chOff x="2779042" y="1371600"/>
              <a:chExt cx="573758" cy="1507200"/>
            </a:xfrm>
          </p:grpSpPr>
          <p:pic>
            <p:nvPicPr>
              <p:cNvPr id="37" name="Picture 36" descr="stickman_blu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79042" y="13716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38" name="Picture 37" descr="stickman_blu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931442" y="15240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39" name="Picture 38" descr="stickman_blu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083842" y="1676400"/>
                <a:ext cx="268958" cy="1202400"/>
              </a:xfrm>
              <a:prstGeom prst="rect">
                <a:avLst/>
              </a:prstGeom>
            </p:spPr>
          </p:pic>
        </p:grpSp>
        <p:grpSp>
          <p:nvGrpSpPr>
            <p:cNvPr id="46" name="Group 45"/>
            <p:cNvGrpSpPr/>
            <p:nvPr/>
          </p:nvGrpSpPr>
          <p:grpSpPr>
            <a:xfrm>
              <a:off x="4128456" y="1447800"/>
              <a:ext cx="520290" cy="1317200"/>
              <a:chOff x="3693442" y="1371600"/>
              <a:chExt cx="573758" cy="1507200"/>
            </a:xfrm>
          </p:grpSpPr>
          <p:pic>
            <p:nvPicPr>
              <p:cNvPr id="35" name="Picture 34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93442" y="13716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42" name="Picture 41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845842" y="15240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43" name="Picture 42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98242" y="1676400"/>
                <a:ext cx="268958" cy="1202400"/>
              </a:xfrm>
              <a:prstGeom prst="rect">
                <a:avLst/>
              </a:prstGeom>
            </p:spPr>
          </p:pic>
        </p:grpSp>
        <p:pic>
          <p:nvPicPr>
            <p:cNvPr id="59" name="Picture 58" descr="stickman_orang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3887" y="1616176"/>
              <a:ext cx="243894" cy="1050824"/>
            </a:xfrm>
            <a:prstGeom prst="rect">
              <a:avLst/>
            </a:prstGeom>
          </p:spPr>
        </p:pic>
        <p:pic>
          <p:nvPicPr>
            <p:cNvPr id="60" name="Picture 59" descr="stickman_blu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0895" y="1566306"/>
              <a:ext cx="243894" cy="1050824"/>
            </a:xfrm>
            <a:prstGeom prst="rect">
              <a:avLst/>
            </a:prstGeom>
          </p:spPr>
        </p:pic>
        <p:grpSp>
          <p:nvGrpSpPr>
            <p:cNvPr id="101" name="Group 100"/>
            <p:cNvGrpSpPr/>
            <p:nvPr/>
          </p:nvGrpSpPr>
          <p:grpSpPr>
            <a:xfrm>
              <a:off x="1401096" y="2831594"/>
              <a:ext cx="829187" cy="2131012"/>
              <a:chOff x="990600" y="2895600"/>
              <a:chExt cx="914400" cy="243840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12954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14478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990600" y="3288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447800" y="3276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90600" y="3669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447800" y="3657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90600" y="4050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447800" y="4038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447800" y="4431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9906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266767" y="2831594"/>
              <a:ext cx="829187" cy="2131012"/>
              <a:chOff x="990600" y="2895600"/>
              <a:chExt cx="914400" cy="2438400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>
                <a:off x="12954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4478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990600" y="3288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447800" y="3276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990600" y="3669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447800" y="3657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90600" y="4050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1447800" y="4038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1447800" y="4431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9906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4095954" y="2831594"/>
              <a:ext cx="829187" cy="2131012"/>
              <a:chOff x="990600" y="2895600"/>
              <a:chExt cx="914400" cy="24384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12954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1447800" y="2895600"/>
                <a:ext cx="0" cy="2438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TextBox 130"/>
              <p:cNvSpPr txBox="1"/>
              <p:nvPr/>
            </p:nvSpPr>
            <p:spPr>
              <a:xfrm>
                <a:off x="990600" y="3288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447800" y="3276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990600" y="3669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447800" y="3657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990600" y="4050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</a:t>
                </a:r>
                <a:endParaRPr lang="en-US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447800" y="4038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1447800" y="443126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990600" y="44196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</p:grpSp>
      <p:grpSp>
        <p:nvGrpSpPr>
          <p:cNvPr id="279" name="Group 278"/>
          <p:cNvGrpSpPr/>
          <p:nvPr/>
        </p:nvGrpSpPr>
        <p:grpSpPr>
          <a:xfrm>
            <a:off x="5942234" y="1271112"/>
            <a:ext cx="2211166" cy="3462894"/>
            <a:chOff x="5408834" y="1566306"/>
            <a:chExt cx="2211166" cy="3462894"/>
          </a:xfrm>
        </p:grpSpPr>
        <p:grpSp>
          <p:nvGrpSpPr>
            <p:cNvPr id="177" name="Group 176"/>
            <p:cNvGrpSpPr/>
            <p:nvPr/>
          </p:nvGrpSpPr>
          <p:grpSpPr>
            <a:xfrm>
              <a:off x="6099823" y="1566306"/>
              <a:ext cx="829187" cy="3396300"/>
              <a:chOff x="5638800" y="1447800"/>
              <a:chExt cx="914400" cy="3886200"/>
            </a:xfrm>
          </p:grpSpPr>
          <p:pic>
            <p:nvPicPr>
              <p:cNvPr id="50" name="Picture 49" descr="stickman_red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67400" y="16002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1028" name="Picture 4" descr="C:\Users\JM\AppData\Local\Microsoft\Windows\Temporary Internet Files\Content.IE5\L10QEWT1\MC900433821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791200" y="1447800"/>
                <a:ext cx="457086" cy="457086"/>
              </a:xfrm>
              <a:prstGeom prst="rect">
                <a:avLst/>
              </a:prstGeom>
              <a:noFill/>
            </p:spPr>
          </p:pic>
          <p:grpSp>
            <p:nvGrpSpPr>
              <p:cNvPr id="143" name="Group 142"/>
              <p:cNvGrpSpPr/>
              <p:nvPr/>
            </p:nvGrpSpPr>
            <p:grpSpPr>
              <a:xfrm>
                <a:off x="5638800" y="2895600"/>
                <a:ext cx="914400" cy="2438400"/>
                <a:chOff x="990600" y="2895600"/>
                <a:chExt cx="914400" cy="2438400"/>
              </a:xfrm>
            </p:grpSpPr>
            <p:cxnSp>
              <p:nvCxnSpPr>
                <p:cNvPr id="144" name="Straight Connector 143"/>
                <p:cNvCxnSpPr/>
                <p:nvPr/>
              </p:nvCxnSpPr>
              <p:spPr>
                <a:xfrm>
                  <a:off x="12954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>
                  <a:off x="14478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TextBox 145"/>
                <p:cNvSpPr txBox="1"/>
                <p:nvPr/>
              </p:nvSpPr>
              <p:spPr>
                <a:xfrm>
                  <a:off x="990600" y="3288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1447800" y="3276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990600" y="3669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447800" y="3657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990600" y="4050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</a:t>
                  </a:r>
                  <a:endParaRPr lang="en-US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1447800" y="4038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1447800" y="4431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990600" y="4419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</p:grpSp>
        </p:grpSp>
        <p:grpSp>
          <p:nvGrpSpPr>
            <p:cNvPr id="176" name="Group 175"/>
            <p:cNvGrpSpPr/>
            <p:nvPr/>
          </p:nvGrpSpPr>
          <p:grpSpPr>
            <a:xfrm>
              <a:off x="6790813" y="1566306"/>
              <a:ext cx="829187" cy="3396300"/>
              <a:chOff x="6324600" y="1447800"/>
              <a:chExt cx="914400" cy="3886200"/>
            </a:xfrm>
          </p:grpSpPr>
          <p:pic>
            <p:nvPicPr>
              <p:cNvPr id="51" name="Picture 50" descr="stickman_orang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553200" y="1600200"/>
                <a:ext cx="268958" cy="1202400"/>
              </a:xfrm>
              <a:prstGeom prst="rect">
                <a:avLst/>
              </a:prstGeom>
            </p:spPr>
          </p:pic>
          <p:pic>
            <p:nvPicPr>
              <p:cNvPr id="1026" name="Picture 2" descr="C:\Users\JM\AppData\Local\Microsoft\Windows\Temporary Internet Files\Content.IE5\2AOHWUJG\MC900433817[1]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477000" y="1447800"/>
                <a:ext cx="456972" cy="456972"/>
              </a:xfrm>
              <a:prstGeom prst="rect">
                <a:avLst/>
              </a:prstGeom>
              <a:noFill/>
            </p:spPr>
          </p:pic>
          <p:grpSp>
            <p:nvGrpSpPr>
              <p:cNvPr id="154" name="Group 153"/>
              <p:cNvGrpSpPr/>
              <p:nvPr/>
            </p:nvGrpSpPr>
            <p:grpSpPr>
              <a:xfrm>
                <a:off x="6324600" y="2895600"/>
                <a:ext cx="914400" cy="2438400"/>
                <a:chOff x="990600" y="2895600"/>
                <a:chExt cx="914400" cy="2438400"/>
              </a:xfrm>
            </p:grpSpPr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12954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1447800" y="2895600"/>
                  <a:ext cx="0" cy="2438400"/>
                </a:xfrm>
                <a:prstGeom prst="line">
                  <a:avLst/>
                </a:prstGeom>
                <a:ln w="34925" cap="rnd">
                  <a:solidFill>
                    <a:schemeClr val="tx1"/>
                  </a:solidFill>
                  <a:miter lim="800000"/>
                  <a:headEnd type="none"/>
                </a:ln>
                <a:effectLst>
                  <a:outerShdw blurRad="317500" dir="4380000" sx="106000" sy="106000" algn="ctr" rotWithShape="0">
                    <a:srgbClr val="000000">
                      <a:alpha val="43137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TextBox 156"/>
                <p:cNvSpPr txBox="1"/>
                <p:nvPr/>
              </p:nvSpPr>
              <p:spPr>
                <a:xfrm>
                  <a:off x="990600" y="3288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58" name="TextBox 157"/>
                <p:cNvSpPr txBox="1"/>
                <p:nvPr/>
              </p:nvSpPr>
              <p:spPr>
                <a:xfrm>
                  <a:off x="1447800" y="3276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59" name="TextBox 158"/>
                <p:cNvSpPr txBox="1"/>
                <p:nvPr/>
              </p:nvSpPr>
              <p:spPr>
                <a:xfrm>
                  <a:off x="990600" y="3669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1447800" y="3657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990600" y="4050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</a:t>
                  </a:r>
                  <a:endParaRPr lang="en-US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447800" y="4038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1447800" y="4431268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990600" y="4419600"/>
                  <a:ext cx="457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</p:grpSp>
        </p:grpSp>
        <p:pic>
          <p:nvPicPr>
            <p:cNvPr id="53" name="Picture 52" descr="stickman_blu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16131" y="1699494"/>
              <a:ext cx="243894" cy="1050824"/>
            </a:xfrm>
            <a:prstGeom prst="rect">
              <a:avLst/>
            </a:prstGeom>
          </p:spPr>
        </p:pic>
        <p:pic>
          <p:nvPicPr>
            <p:cNvPr id="1029" name="Picture 5" descr="C:\Users\JM\AppData\Local\Microsoft\Windows\Temporary Internet Files\Content.IE5\7J0NOUTE\MC900433818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7032" y="1566306"/>
              <a:ext cx="414490" cy="399465"/>
            </a:xfrm>
            <a:prstGeom prst="rect">
              <a:avLst/>
            </a:prstGeom>
            <a:noFill/>
          </p:spPr>
        </p:pic>
        <p:cxnSp>
          <p:nvCxnSpPr>
            <p:cNvPr id="166" name="Straight Connector 165"/>
            <p:cNvCxnSpPr/>
            <p:nvPr/>
          </p:nvCxnSpPr>
          <p:spPr>
            <a:xfrm>
              <a:off x="5685230" y="2831594"/>
              <a:ext cx="0" cy="2131012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5823428" y="2831594"/>
              <a:ext cx="0" cy="2131012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5408834" y="3174762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823428" y="3164565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408834" y="3507732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823428" y="3497535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408834" y="3840703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823428" y="3830506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823428" y="4173674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408834" y="4163477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441336" y="4440050"/>
              <a:ext cx="345495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855930" y="4440050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G</a:t>
              </a:r>
              <a:endParaRPr 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132325" y="4706427"/>
              <a:ext cx="345495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546919" y="4706427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G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754216" y="2831594"/>
              <a:ext cx="345495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A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168809" y="2831594"/>
              <a:ext cx="414594" cy="322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G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457200" y="5162550"/>
            <a:ext cx="3587802" cy="1001486"/>
            <a:chOff x="1371600" y="5391150"/>
            <a:chExt cx="2597202" cy="1001486"/>
          </a:xfrm>
        </p:grpSpPr>
        <p:cxnSp>
          <p:nvCxnSpPr>
            <p:cNvPr id="208" name="Straight Connector 207"/>
            <p:cNvCxnSpPr/>
            <p:nvPr/>
          </p:nvCxnSpPr>
          <p:spPr>
            <a:xfrm flipV="1">
              <a:off x="3491193" y="5641521"/>
              <a:ext cx="0" cy="344261"/>
            </a:xfrm>
            <a:prstGeom prst="line">
              <a:avLst/>
            </a:prstGeom>
            <a:ln w="38100" cap="rnd" cmpd="thickThin">
              <a:solidFill>
                <a:schemeClr val="tx1"/>
              </a:solidFill>
              <a:prstDash val="sysDot"/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flipV="1">
              <a:off x="3627652" y="5641521"/>
              <a:ext cx="0" cy="344261"/>
            </a:xfrm>
            <a:prstGeom prst="line">
              <a:avLst/>
            </a:prstGeom>
            <a:ln w="38100" cap="rnd" cmpd="thickThin">
              <a:solidFill>
                <a:schemeClr val="tx1"/>
              </a:solidFill>
              <a:prstDash val="sysDot"/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H="1" flipV="1">
              <a:off x="1371600" y="5943600"/>
              <a:ext cx="2597202" cy="10886"/>
            </a:xfrm>
            <a:prstGeom prst="line">
              <a:avLst/>
            </a:prstGeom>
            <a:ln w="15875" cap="rnd" cmpd="thickThin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Rectangle 198"/>
            <p:cNvSpPr/>
            <p:nvPr/>
          </p:nvSpPr>
          <p:spPr>
            <a:xfrm>
              <a:off x="1648988" y="5891893"/>
              <a:ext cx="477609" cy="1877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194826" y="5891893"/>
              <a:ext cx="341149" cy="18777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422963" y="5891893"/>
              <a:ext cx="341149" cy="18777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354733" y="5391150"/>
              <a:ext cx="409379" cy="375557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1616894" y="6089256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2126596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2808894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3354733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cxnSp>
          <p:nvCxnSpPr>
            <p:cNvPr id="230" name="Straight Connector 229"/>
            <p:cNvCxnSpPr/>
            <p:nvPr/>
          </p:nvCxnSpPr>
          <p:spPr>
            <a:xfrm>
              <a:off x="1717217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2263056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2945354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3491193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6" name="Straight Arrow Connector 235"/>
          <p:cNvCxnSpPr/>
          <p:nvPr/>
        </p:nvCxnSpPr>
        <p:spPr>
          <a:xfrm>
            <a:off x="4572000" y="5638800"/>
            <a:ext cx="409379" cy="0"/>
          </a:xfrm>
          <a:prstGeom prst="straightConnector1">
            <a:avLst/>
          </a:prstGeom>
          <a:ln w="47625" cap="sq">
            <a:solidFill>
              <a:schemeClr val="tx1"/>
            </a:solidFill>
            <a:miter lim="800000"/>
            <a:tailEnd type="arrow"/>
          </a:ln>
          <a:scene3d>
            <a:camera prst="orthographicFront"/>
            <a:lightRig rig="threePt" dir="t"/>
          </a:scene3d>
          <a:sp3d extrusionH="139700" contourW="38100">
            <a:extrusionClr>
              <a:schemeClr val="bg1"/>
            </a:extrusionClr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0" name="Group 279"/>
          <p:cNvGrpSpPr/>
          <p:nvPr/>
        </p:nvGrpSpPr>
        <p:grpSpPr>
          <a:xfrm>
            <a:off x="5188573" y="4724400"/>
            <a:ext cx="3574427" cy="1752600"/>
            <a:chOff x="4655173" y="4953000"/>
            <a:chExt cx="3574427" cy="1752600"/>
          </a:xfrm>
        </p:grpSpPr>
        <p:grpSp>
          <p:nvGrpSpPr>
            <p:cNvPr id="254" name="Group 253"/>
            <p:cNvGrpSpPr/>
            <p:nvPr/>
          </p:nvGrpSpPr>
          <p:grpSpPr>
            <a:xfrm>
              <a:off x="4855789" y="4953000"/>
              <a:ext cx="3206801" cy="813707"/>
              <a:chOff x="533400" y="5486400"/>
              <a:chExt cx="3581400" cy="990600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 flipV="1">
                <a:off x="3581400" y="5791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3733800" y="5791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flipH="1">
                <a:off x="533400" y="6172200"/>
                <a:ext cx="3581400" cy="0"/>
              </a:xfrm>
              <a:prstGeom prst="line">
                <a:avLst/>
              </a:prstGeom>
              <a:ln w="15875" cap="rnd" cmpd="thickThin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0" name="Rectangle 239"/>
              <p:cNvSpPr/>
              <p:nvPr/>
            </p:nvSpPr>
            <p:spPr>
              <a:xfrm>
                <a:off x="1524000" y="609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21336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Isosceles Triangle 241"/>
              <p:cNvSpPr/>
              <p:nvPr/>
            </p:nvSpPr>
            <p:spPr>
              <a:xfrm rot="5400000">
                <a:off x="723900" y="5905500"/>
                <a:ext cx="609600" cy="533400"/>
              </a:xfrm>
              <a:prstGeom prst="triangl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43" name="Isosceles Triangle 242"/>
              <p:cNvSpPr/>
              <p:nvPr/>
            </p:nvSpPr>
            <p:spPr>
              <a:xfrm rot="5400000">
                <a:off x="2781300" y="5905500"/>
                <a:ext cx="609600" cy="533400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35052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429000" y="5486400"/>
                <a:ext cx="457200" cy="4572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0" name="Straight Connector 249"/>
              <p:cNvCxnSpPr/>
              <p:nvPr/>
            </p:nvCxnSpPr>
            <p:spPr>
              <a:xfrm>
                <a:off x="16002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>
                <a:off x="2209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>
                <a:off x="2971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3581400" y="6096000"/>
                <a:ext cx="0" cy="152400"/>
              </a:xfrm>
              <a:prstGeom prst="line">
                <a:avLst/>
              </a:prstGeom>
              <a:ln w="34925" cap="rnd">
                <a:solidFill>
                  <a:srgbClr val="FF0000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5" name="Group 254"/>
            <p:cNvGrpSpPr/>
            <p:nvPr/>
          </p:nvGrpSpPr>
          <p:grpSpPr>
            <a:xfrm>
              <a:off x="4855789" y="5829300"/>
              <a:ext cx="3206801" cy="876300"/>
              <a:chOff x="533400" y="5867400"/>
              <a:chExt cx="3581400" cy="1066800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 flipV="1">
                <a:off x="1752600" y="6172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flipV="1">
                <a:off x="1905000" y="6172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flipH="1">
                <a:off x="533400" y="6172200"/>
                <a:ext cx="3581400" cy="0"/>
              </a:xfrm>
              <a:prstGeom prst="line">
                <a:avLst/>
              </a:prstGeom>
              <a:ln w="15875" cap="rnd" cmpd="thickThin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9" name="Rectangle 258"/>
              <p:cNvSpPr/>
              <p:nvPr/>
            </p:nvSpPr>
            <p:spPr>
              <a:xfrm>
                <a:off x="1524000" y="609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21336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Isosceles Triangle 260"/>
              <p:cNvSpPr/>
              <p:nvPr/>
            </p:nvSpPr>
            <p:spPr>
              <a:xfrm rot="5400000">
                <a:off x="952500" y="5905500"/>
                <a:ext cx="609600" cy="533400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35052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1600200" y="6477000"/>
                <a:ext cx="457200" cy="4572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9" name="Straight Connector 268"/>
              <p:cNvCxnSpPr/>
              <p:nvPr/>
            </p:nvCxnSpPr>
            <p:spPr>
              <a:xfrm>
                <a:off x="1828800" y="6096000"/>
                <a:ext cx="0" cy="152400"/>
              </a:xfrm>
              <a:prstGeom prst="line">
                <a:avLst/>
              </a:prstGeom>
              <a:ln w="34925" cap="rnd">
                <a:solidFill>
                  <a:srgbClr val="FF0000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>
                <a:off x="26670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1066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35814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" name="Freeform 275"/>
            <p:cNvSpPr/>
            <p:nvPr/>
          </p:nvSpPr>
          <p:spPr>
            <a:xfrm>
              <a:off x="4655173" y="5484573"/>
              <a:ext cx="3574427" cy="618454"/>
            </a:xfrm>
            <a:custGeom>
              <a:avLst/>
              <a:gdLst>
                <a:gd name="connsiteX0" fmla="*/ 3759958 w 3991970"/>
                <a:gd name="connsiteY0" fmla="*/ 38668 h 752901"/>
                <a:gd name="connsiteX1" fmla="*/ 3855493 w 3991970"/>
                <a:gd name="connsiteY1" fmla="*/ 52316 h 752901"/>
                <a:gd name="connsiteX2" fmla="*/ 3937379 w 3991970"/>
                <a:gd name="connsiteY2" fmla="*/ 52316 h 752901"/>
                <a:gd name="connsiteX3" fmla="*/ 3596185 w 3991970"/>
                <a:gd name="connsiteY3" fmla="*/ 366214 h 752901"/>
                <a:gd name="connsiteX4" fmla="*/ 1562669 w 3991970"/>
                <a:gd name="connsiteY4" fmla="*/ 379862 h 752901"/>
                <a:gd name="connsiteX5" fmla="*/ 470848 w 3991970"/>
                <a:gd name="connsiteY5" fmla="*/ 366214 h 752901"/>
                <a:gd name="connsiteX6" fmla="*/ 47767 w 3991970"/>
                <a:gd name="connsiteY6" fmla="*/ 529987 h 752901"/>
                <a:gd name="connsiteX7" fmla="*/ 184245 w 3991970"/>
                <a:gd name="connsiteY7" fmla="*/ 721056 h 752901"/>
                <a:gd name="connsiteX8" fmla="*/ 238836 w 3991970"/>
                <a:gd name="connsiteY8" fmla="*/ 721056 h 752901"/>
                <a:gd name="connsiteX9" fmla="*/ 307075 w 3991970"/>
                <a:gd name="connsiteY9" fmla="*/ 734704 h 752901"/>
                <a:gd name="connsiteX10" fmla="*/ 252484 w 3991970"/>
                <a:gd name="connsiteY10" fmla="*/ 734704 h 752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91970" h="752901">
                  <a:moveTo>
                    <a:pt x="3759958" y="38668"/>
                  </a:moveTo>
                  <a:cubicBezTo>
                    <a:pt x="3792940" y="44354"/>
                    <a:pt x="3825923" y="50041"/>
                    <a:pt x="3855493" y="52316"/>
                  </a:cubicBezTo>
                  <a:cubicBezTo>
                    <a:pt x="3885063" y="54591"/>
                    <a:pt x="3980597" y="0"/>
                    <a:pt x="3937379" y="52316"/>
                  </a:cubicBezTo>
                  <a:cubicBezTo>
                    <a:pt x="3894161" y="104632"/>
                    <a:pt x="3991970" y="311623"/>
                    <a:pt x="3596185" y="366214"/>
                  </a:cubicBezTo>
                  <a:cubicBezTo>
                    <a:pt x="3200400" y="420805"/>
                    <a:pt x="2083558" y="379862"/>
                    <a:pt x="1562669" y="379862"/>
                  </a:cubicBezTo>
                  <a:cubicBezTo>
                    <a:pt x="1041780" y="379862"/>
                    <a:pt x="723332" y="341193"/>
                    <a:pt x="470848" y="366214"/>
                  </a:cubicBezTo>
                  <a:cubicBezTo>
                    <a:pt x="218364" y="391235"/>
                    <a:pt x="95534" y="470847"/>
                    <a:pt x="47767" y="529987"/>
                  </a:cubicBezTo>
                  <a:cubicBezTo>
                    <a:pt x="0" y="589127"/>
                    <a:pt x="152400" y="689211"/>
                    <a:pt x="184245" y="721056"/>
                  </a:cubicBezTo>
                  <a:cubicBezTo>
                    <a:pt x="216090" y="752901"/>
                    <a:pt x="218364" y="718781"/>
                    <a:pt x="238836" y="721056"/>
                  </a:cubicBezTo>
                  <a:cubicBezTo>
                    <a:pt x="259308" y="723331"/>
                    <a:pt x="304800" y="732429"/>
                    <a:pt x="307075" y="734704"/>
                  </a:cubicBezTo>
                  <a:cubicBezTo>
                    <a:pt x="309350" y="736979"/>
                    <a:pt x="280917" y="735841"/>
                    <a:pt x="252484" y="734704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82" name="Straight Arrow Connector 281"/>
          <p:cNvCxnSpPr/>
          <p:nvPr/>
        </p:nvCxnSpPr>
        <p:spPr>
          <a:xfrm>
            <a:off x="4772221" y="3667206"/>
            <a:ext cx="409379" cy="0"/>
          </a:xfrm>
          <a:prstGeom prst="straightConnector1">
            <a:avLst/>
          </a:prstGeom>
          <a:ln w="47625" cap="sq">
            <a:solidFill>
              <a:schemeClr val="tx1"/>
            </a:solidFill>
            <a:miter lim="800000"/>
            <a:tailEnd type="arrow"/>
          </a:ln>
          <a:scene3d>
            <a:camera prst="orthographicFront"/>
            <a:lightRig rig="threePt" dir="t"/>
          </a:scene3d>
          <a:sp3d extrusionH="139700" contourW="38100">
            <a:extrusionClr>
              <a:schemeClr val="bg1"/>
            </a:extrusionClr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TextBox 290"/>
          <p:cNvSpPr txBox="1"/>
          <p:nvPr/>
        </p:nvSpPr>
        <p:spPr>
          <a:xfrm>
            <a:off x="990600" y="130314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Genome Annotation</a:t>
            </a:r>
            <a:endParaRPr lang="en-US" sz="4000" b="1" dirty="0">
              <a:latin typeface="+mj-lt"/>
            </a:endParaRPr>
          </a:p>
        </p:txBody>
      </p:sp>
      <p:pic>
        <p:nvPicPr>
          <p:cNvPr id="142" name="Picture 141" descr="church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91400" y="1066800"/>
            <a:ext cx="533333" cy="761905"/>
          </a:xfrm>
          <a:prstGeom prst="rect">
            <a:avLst/>
          </a:prstGeom>
        </p:spPr>
      </p:pic>
      <p:pic>
        <p:nvPicPr>
          <p:cNvPr id="165" name="Picture 164" descr="pgpsubj9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705600" y="1066800"/>
            <a:ext cx="542857" cy="733333"/>
          </a:xfrm>
          <a:prstGeom prst="rect">
            <a:avLst/>
          </a:prstGeom>
        </p:spPr>
      </p:pic>
      <p:pic>
        <p:nvPicPr>
          <p:cNvPr id="178" name="Picture 177" descr="pinker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19800" y="1124038"/>
            <a:ext cx="466667" cy="7047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0672" t="3956" r="2197" b="2101"/>
          <a:stretch>
            <a:fillRect/>
          </a:stretch>
        </p:blipFill>
        <p:spPr bwMode="auto">
          <a:xfrm>
            <a:off x="4800600" y="4724400"/>
            <a:ext cx="4191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4777" y="685800"/>
            <a:ext cx="534682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4343400" y="3124201"/>
            <a:ext cx="4267202" cy="1600199"/>
            <a:chOff x="4655173" y="4953000"/>
            <a:chExt cx="3574427" cy="1752600"/>
          </a:xfrm>
        </p:grpSpPr>
        <p:grpSp>
          <p:nvGrpSpPr>
            <p:cNvPr id="8" name="Group 253"/>
            <p:cNvGrpSpPr/>
            <p:nvPr/>
          </p:nvGrpSpPr>
          <p:grpSpPr>
            <a:xfrm>
              <a:off x="4855789" y="4953000"/>
              <a:ext cx="3206801" cy="813707"/>
              <a:chOff x="533400" y="5486400"/>
              <a:chExt cx="3581400" cy="99060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V="1">
                <a:off x="3581400" y="5791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3733800" y="5791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533400" y="6172200"/>
                <a:ext cx="3581400" cy="0"/>
              </a:xfrm>
              <a:prstGeom prst="line">
                <a:avLst/>
              </a:prstGeom>
              <a:ln w="15875" cap="rnd" cmpd="thickThin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1524000" y="609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6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 rot="5400000">
                <a:off x="723900" y="5905500"/>
                <a:ext cx="609600" cy="533400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 rot="5400000">
                <a:off x="2781300" y="5905500"/>
                <a:ext cx="609600" cy="533400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5052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429000" y="5486400"/>
                <a:ext cx="457200" cy="4572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16002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209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2971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5814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254"/>
            <p:cNvGrpSpPr/>
            <p:nvPr/>
          </p:nvGrpSpPr>
          <p:grpSpPr>
            <a:xfrm>
              <a:off x="4855789" y="5829300"/>
              <a:ext cx="3206801" cy="876300"/>
              <a:chOff x="533400" y="5867400"/>
              <a:chExt cx="3581400" cy="10668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V="1">
                <a:off x="1752600" y="6172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905000" y="6172200"/>
                <a:ext cx="0" cy="419100"/>
              </a:xfrm>
              <a:prstGeom prst="line">
                <a:avLst/>
              </a:prstGeom>
              <a:ln w="38100" cap="rnd" cmpd="thickThin">
                <a:solidFill>
                  <a:schemeClr val="tx1"/>
                </a:solidFill>
                <a:prstDash val="sysDot"/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533400" y="6172200"/>
                <a:ext cx="3581400" cy="0"/>
              </a:xfrm>
              <a:prstGeom prst="line">
                <a:avLst/>
              </a:prstGeom>
              <a:ln w="15875" cap="rnd" cmpd="thickThin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/>
              <p:cNvSpPr/>
              <p:nvPr/>
            </p:nvSpPr>
            <p:spPr>
              <a:xfrm>
                <a:off x="1524000" y="609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1336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 rot="5400000">
                <a:off x="952500" y="5905500"/>
                <a:ext cx="609600" cy="533400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endParaRPr lang="en-US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05200" y="60960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600200" y="6477000"/>
                <a:ext cx="457200" cy="457200"/>
              </a:xfrm>
              <a:prstGeom prst="ellipse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1828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26670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0668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581400" y="6096000"/>
                <a:ext cx="0" cy="152400"/>
              </a:xfrm>
              <a:prstGeom prst="line">
                <a:avLst/>
              </a:prstGeom>
              <a:ln w="34925" cap="rnd">
                <a:solidFill>
                  <a:schemeClr val="tx1"/>
                </a:solidFill>
                <a:miter lim="800000"/>
                <a:headEnd type="none"/>
              </a:ln>
              <a:effectLst>
                <a:outerShdw blurRad="317500" dir="4380000" sx="106000" sy="106000" algn="ctr" rotWithShape="0">
                  <a:srgbClr val="000000">
                    <a:alpha val="43137"/>
                  </a:srgb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Freeform 9"/>
            <p:cNvSpPr/>
            <p:nvPr/>
          </p:nvSpPr>
          <p:spPr>
            <a:xfrm>
              <a:off x="4655173" y="5484573"/>
              <a:ext cx="3574427" cy="618454"/>
            </a:xfrm>
            <a:custGeom>
              <a:avLst/>
              <a:gdLst>
                <a:gd name="connsiteX0" fmla="*/ 3759958 w 3991970"/>
                <a:gd name="connsiteY0" fmla="*/ 38668 h 752901"/>
                <a:gd name="connsiteX1" fmla="*/ 3855493 w 3991970"/>
                <a:gd name="connsiteY1" fmla="*/ 52316 h 752901"/>
                <a:gd name="connsiteX2" fmla="*/ 3937379 w 3991970"/>
                <a:gd name="connsiteY2" fmla="*/ 52316 h 752901"/>
                <a:gd name="connsiteX3" fmla="*/ 3596185 w 3991970"/>
                <a:gd name="connsiteY3" fmla="*/ 366214 h 752901"/>
                <a:gd name="connsiteX4" fmla="*/ 1562669 w 3991970"/>
                <a:gd name="connsiteY4" fmla="*/ 379862 h 752901"/>
                <a:gd name="connsiteX5" fmla="*/ 470848 w 3991970"/>
                <a:gd name="connsiteY5" fmla="*/ 366214 h 752901"/>
                <a:gd name="connsiteX6" fmla="*/ 47767 w 3991970"/>
                <a:gd name="connsiteY6" fmla="*/ 529987 h 752901"/>
                <a:gd name="connsiteX7" fmla="*/ 184245 w 3991970"/>
                <a:gd name="connsiteY7" fmla="*/ 721056 h 752901"/>
                <a:gd name="connsiteX8" fmla="*/ 238836 w 3991970"/>
                <a:gd name="connsiteY8" fmla="*/ 721056 h 752901"/>
                <a:gd name="connsiteX9" fmla="*/ 307075 w 3991970"/>
                <a:gd name="connsiteY9" fmla="*/ 734704 h 752901"/>
                <a:gd name="connsiteX10" fmla="*/ 252484 w 3991970"/>
                <a:gd name="connsiteY10" fmla="*/ 734704 h 752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91970" h="752901">
                  <a:moveTo>
                    <a:pt x="3759958" y="38668"/>
                  </a:moveTo>
                  <a:cubicBezTo>
                    <a:pt x="3792940" y="44354"/>
                    <a:pt x="3825923" y="50041"/>
                    <a:pt x="3855493" y="52316"/>
                  </a:cubicBezTo>
                  <a:cubicBezTo>
                    <a:pt x="3885063" y="54591"/>
                    <a:pt x="3980597" y="0"/>
                    <a:pt x="3937379" y="52316"/>
                  </a:cubicBezTo>
                  <a:cubicBezTo>
                    <a:pt x="3894161" y="104632"/>
                    <a:pt x="3991970" y="311623"/>
                    <a:pt x="3596185" y="366214"/>
                  </a:cubicBezTo>
                  <a:cubicBezTo>
                    <a:pt x="3200400" y="420805"/>
                    <a:pt x="2083558" y="379862"/>
                    <a:pt x="1562669" y="379862"/>
                  </a:cubicBezTo>
                  <a:cubicBezTo>
                    <a:pt x="1041780" y="379862"/>
                    <a:pt x="723332" y="341193"/>
                    <a:pt x="470848" y="366214"/>
                  </a:cubicBezTo>
                  <a:cubicBezTo>
                    <a:pt x="218364" y="391235"/>
                    <a:pt x="95534" y="470847"/>
                    <a:pt x="47767" y="529987"/>
                  </a:cubicBezTo>
                  <a:cubicBezTo>
                    <a:pt x="0" y="589127"/>
                    <a:pt x="152400" y="689211"/>
                    <a:pt x="184245" y="721056"/>
                  </a:cubicBezTo>
                  <a:cubicBezTo>
                    <a:pt x="216090" y="752901"/>
                    <a:pt x="218364" y="718781"/>
                    <a:pt x="238836" y="721056"/>
                  </a:cubicBezTo>
                  <a:cubicBezTo>
                    <a:pt x="259308" y="723331"/>
                    <a:pt x="304800" y="732429"/>
                    <a:pt x="307075" y="734704"/>
                  </a:cubicBezTo>
                  <a:cubicBezTo>
                    <a:pt x="309350" y="736979"/>
                    <a:pt x="280917" y="735841"/>
                    <a:pt x="252484" y="734704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Functional Annotation of Personal Genomes</a:t>
            </a:r>
            <a:endParaRPr lang="en-US" sz="3600" b="1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800" y="2533471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Arial Black" pitchFamily="34" charset="0"/>
              </a:rPr>
              <a:t>Reference genome annotation</a:t>
            </a:r>
          </a:p>
          <a:p>
            <a:pPr marL="457200" indent="-457200"/>
            <a:r>
              <a:rPr lang="en-US" sz="2400" dirty="0" smtClean="0">
                <a:sym typeface="Wingdings" pitchFamily="2" charset="2"/>
              </a:rPr>
              <a:t> Disjointed parts</a:t>
            </a:r>
            <a:endParaRPr lang="en-US" sz="2400" dirty="0" smtClean="0"/>
          </a:p>
        </p:txBody>
      </p:sp>
      <p:grpSp>
        <p:nvGrpSpPr>
          <p:cNvPr id="60" name="Group 59"/>
          <p:cNvGrpSpPr/>
          <p:nvPr/>
        </p:nvGrpSpPr>
        <p:grpSpPr>
          <a:xfrm>
            <a:off x="4565598" y="2319439"/>
            <a:ext cx="3587802" cy="751115"/>
            <a:chOff x="1371600" y="5641521"/>
            <a:chExt cx="2597202" cy="751115"/>
          </a:xfrm>
        </p:grpSpPr>
        <p:cxnSp>
          <p:nvCxnSpPr>
            <p:cNvPr id="61" name="Straight Connector 60"/>
            <p:cNvCxnSpPr/>
            <p:nvPr/>
          </p:nvCxnSpPr>
          <p:spPr>
            <a:xfrm flipV="1">
              <a:off x="3491193" y="5641521"/>
              <a:ext cx="0" cy="344261"/>
            </a:xfrm>
            <a:prstGeom prst="line">
              <a:avLst/>
            </a:prstGeom>
            <a:ln w="38100" cap="rnd" cmpd="thickThin">
              <a:solidFill>
                <a:schemeClr val="tx1"/>
              </a:solidFill>
              <a:prstDash val="sysDot"/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3627652" y="5641521"/>
              <a:ext cx="0" cy="344261"/>
            </a:xfrm>
            <a:prstGeom prst="line">
              <a:avLst/>
            </a:prstGeom>
            <a:ln w="38100" cap="rnd" cmpd="thickThin">
              <a:solidFill>
                <a:schemeClr val="tx1"/>
              </a:solidFill>
              <a:prstDash val="sysDot"/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1371600" y="5943600"/>
              <a:ext cx="2597202" cy="10886"/>
            </a:xfrm>
            <a:prstGeom prst="line">
              <a:avLst/>
            </a:prstGeom>
            <a:ln w="15875" cap="rnd" cmpd="thickThin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1648988" y="5891893"/>
              <a:ext cx="477609" cy="1877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94826" y="5891893"/>
              <a:ext cx="341149" cy="18777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422963" y="5891893"/>
              <a:ext cx="341149" cy="18777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616894" y="6089256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126596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808894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54733" y="6079671"/>
              <a:ext cx="409379" cy="30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1717217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263056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2945354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491193" y="5891893"/>
              <a:ext cx="0" cy="125186"/>
            </a:xfrm>
            <a:prstGeom prst="line">
              <a:avLst/>
            </a:prstGeom>
            <a:ln w="34925" cap="rnd">
              <a:solidFill>
                <a:schemeClr val="tx1"/>
              </a:solidFill>
              <a:miter lim="800000"/>
              <a:headEnd type="none"/>
            </a:ln>
            <a:effectLst>
              <a:outerShdw blurRad="317500" dir="438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304800" y="4104144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>
                <a:latin typeface="Arial Black" pitchFamily="34" charset="0"/>
              </a:rPr>
              <a:t>2.  Personal genome annotation</a:t>
            </a:r>
            <a:endParaRPr lang="en-US" sz="2400" dirty="0" smtClean="0">
              <a:sym typeface="Wingdings" pitchFamily="2" charset="2"/>
            </a:endParaRPr>
          </a:p>
          <a:p>
            <a:pPr marL="457200" indent="-457200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Show the </a:t>
            </a:r>
            <a:r>
              <a:rPr lang="en-US" sz="2400" b="1" i="1" u="sng" dirty="0" smtClean="0">
                <a:sym typeface="Wingdings" pitchFamily="2" charset="2"/>
              </a:rPr>
              <a:t>interactions </a:t>
            </a:r>
            <a:r>
              <a:rPr lang="en-US" sz="2400" dirty="0" smtClean="0">
                <a:sym typeface="Wingdings" pitchFamily="2" charset="2"/>
              </a:rPr>
              <a:t>between </a:t>
            </a:r>
            <a:r>
              <a:rPr lang="en-US" sz="2400" dirty="0" smtClean="0">
                <a:sym typeface="Wingdings" pitchFamily="2" charset="2"/>
              </a:rPr>
              <a:t>the disjointed parts</a:t>
            </a:r>
            <a:endParaRPr lang="en-US" sz="2400" b="1" i="1" u="sng" dirty="0" smtClean="0">
              <a:sym typeface="Wingdings" pitchFamily="2" charset="2"/>
            </a:endParaRPr>
          </a:p>
          <a:p>
            <a:pPr marL="457200" indent="-457200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Show the </a:t>
            </a:r>
            <a:r>
              <a:rPr lang="en-US" sz="2400" b="1" i="1" u="sng" dirty="0" smtClean="0">
                <a:sym typeface="Wingdings" pitchFamily="2" charset="2"/>
              </a:rPr>
              <a:t>integration </a:t>
            </a:r>
            <a:r>
              <a:rPr lang="en-US" sz="2400" dirty="0" smtClean="0">
                <a:sym typeface="Wingdings" pitchFamily="2" charset="2"/>
              </a:rPr>
              <a:t>of multiple </a:t>
            </a:r>
            <a:r>
              <a:rPr lang="en-US" sz="2400" dirty="0" smtClean="0">
                <a:sym typeface="Wingdings" pitchFamily="2" charset="2"/>
              </a:rPr>
              <a:t>layers of data from a single person</a:t>
            </a:r>
            <a:endParaRPr lang="en-US" sz="2400" dirty="0" smtClean="0"/>
          </a:p>
        </p:txBody>
      </p:sp>
      <p:sp>
        <p:nvSpPr>
          <p:cNvPr id="77" name="Rectangle 76"/>
          <p:cNvSpPr/>
          <p:nvPr/>
        </p:nvSpPr>
        <p:spPr>
          <a:xfrm>
            <a:off x="838200" y="1403491"/>
            <a:ext cx="471267" cy="18777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838200" y="1667470"/>
            <a:ext cx="659774" cy="1877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1828800" y="128647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</a:t>
            </a:r>
          </a:p>
          <a:p>
            <a:r>
              <a:rPr lang="en-US" dirty="0" smtClean="0"/>
              <a:t>Promoter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cxnSp>
        <p:nvCxnSpPr>
          <p:cNvPr id="82" name="Straight Arrow Connector 81"/>
          <p:cNvCxnSpPr/>
          <p:nvPr/>
        </p:nvCxnSpPr>
        <p:spPr>
          <a:xfrm rot="5400000">
            <a:off x="6272311" y="3264358"/>
            <a:ext cx="409379" cy="0"/>
          </a:xfrm>
          <a:prstGeom prst="straightConnector1">
            <a:avLst/>
          </a:prstGeom>
          <a:ln w="47625" cap="sq">
            <a:solidFill>
              <a:schemeClr val="tx1"/>
            </a:solidFill>
            <a:miter lim="800000"/>
            <a:tailEnd type="arrow"/>
          </a:ln>
          <a:scene3d>
            <a:camera prst="orthographicFront"/>
            <a:lightRig rig="threePt" dir="t"/>
          </a:scene3d>
          <a:sp3d extrusionH="139700" contourW="38100">
            <a:extrusionClr>
              <a:schemeClr val="bg1"/>
            </a:extrusionClr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>
            <a:off x="6272310" y="4595910"/>
            <a:ext cx="409379" cy="0"/>
          </a:xfrm>
          <a:prstGeom prst="straightConnector1">
            <a:avLst/>
          </a:prstGeom>
          <a:ln w="47625" cap="sq">
            <a:solidFill>
              <a:schemeClr val="tx1"/>
            </a:solidFill>
            <a:miter lim="800000"/>
            <a:tailEnd type="arrow"/>
          </a:ln>
          <a:scene3d>
            <a:camera prst="orthographicFront"/>
            <a:lightRig rig="threePt" dir="t"/>
          </a:scene3d>
          <a:sp3d extrusionH="139700" contourW="38100">
            <a:extrusionClr>
              <a:schemeClr val="bg1"/>
            </a:extrusionClr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163</Words>
  <Application>Microsoft Office PowerPoint</Application>
  <PresentationFormat>On-screen Show (4:3)</PresentationFormat>
  <Paragraphs>131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26</cp:revision>
  <dcterms:created xsi:type="dcterms:W3CDTF">2012-04-22T17:00:40Z</dcterms:created>
  <dcterms:modified xsi:type="dcterms:W3CDTF">2012-04-24T20:17:52Z</dcterms:modified>
</cp:coreProperties>
</file>