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05D16-60F8-434F-9333-8D96DE695E69}" type="datetimeFigureOut">
              <a:rPr lang="en-US" smtClean="0"/>
              <a:t>4/23/12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A5F71-5619-984A-A03B-F42E76C84C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0778B-D33C-1C43-9B42-B62436AE5E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0778B-D33C-1C43-9B42-B62436AE5E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0778B-D33C-1C43-9B42-B62436AE5E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85D55-34A5-EE4F-90AA-8922219634B2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B7302-5895-2847-8B2B-E2C35A3E12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6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6" Type="http://schemas.openxmlformats.org/officeDocument/2006/relationships/image" Target="../media/image13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490859" y="945273"/>
            <a:ext cx="5133280" cy="2461923"/>
            <a:chOff x="490859" y="945273"/>
            <a:chExt cx="5133280" cy="2461923"/>
          </a:xfrm>
        </p:grpSpPr>
        <p:grpSp>
          <p:nvGrpSpPr>
            <p:cNvPr id="3" name="Group 9"/>
            <p:cNvGrpSpPr/>
            <p:nvPr/>
          </p:nvGrpSpPr>
          <p:grpSpPr>
            <a:xfrm>
              <a:off x="490859" y="1169417"/>
              <a:ext cx="3729632" cy="2237779"/>
              <a:chOff x="490859" y="1169417"/>
              <a:chExt cx="3729632" cy="2237779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0859" y="1169417"/>
                <a:ext cx="3729632" cy="2237779"/>
              </a:xfrm>
              <a:prstGeom prst="rect">
                <a:avLst/>
              </a:prstGeom>
            </p:spPr>
          </p:pic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1470494" y="1785515"/>
                <a:ext cx="286446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1603374" y="1652634"/>
                <a:ext cx="14426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0"/>
            <p:cNvGrpSpPr/>
            <p:nvPr/>
          </p:nvGrpSpPr>
          <p:grpSpPr>
            <a:xfrm>
              <a:off x="1603374" y="2521502"/>
              <a:ext cx="1442636" cy="286446"/>
              <a:chOff x="1603374" y="1643086"/>
              <a:chExt cx="1442636" cy="286446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1470494" y="1785515"/>
                <a:ext cx="286446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1603374" y="1652634"/>
                <a:ext cx="14426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ctangle 13"/>
            <p:cNvSpPr/>
            <p:nvPr/>
          </p:nvSpPr>
          <p:spPr>
            <a:xfrm>
              <a:off x="907119" y="1384491"/>
              <a:ext cx="1413196" cy="68747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16284" y="2291183"/>
              <a:ext cx="1413196" cy="68747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46010" y="1527713"/>
              <a:ext cx="1002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Gene A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46010" y="2341480"/>
              <a:ext cx="1174481" cy="382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Gene B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5695" y="2978654"/>
              <a:ext cx="2043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-2kb      TSS      2kb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99146" y="945273"/>
              <a:ext cx="830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P53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4623" y="1560200"/>
              <a:ext cx="1279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Arial"/>
                </a:rPr>
                <a:t>P53 </a:t>
              </a:r>
              <a:r>
                <a:rPr lang="en-US" b="1" dirty="0" err="1" smtClean="0">
                  <a:solidFill>
                    <a:srgbClr val="008000"/>
                  </a:solidFill>
                  <a:latin typeface="Arial"/>
                  <a:sym typeface="Wingdings"/>
                </a:rPr>
                <a:t></a:t>
              </a:r>
              <a:r>
                <a:rPr lang="en-US" b="1" dirty="0" smtClean="0">
                  <a:solidFill>
                    <a:srgbClr val="008000"/>
                  </a:solidFill>
                  <a:latin typeface="Arial"/>
                  <a:sym typeface="Wingdings"/>
                </a:rPr>
                <a:t> A</a:t>
              </a:r>
              <a:endParaRPr lang="en-US" b="1" dirty="0">
                <a:solidFill>
                  <a:srgbClr val="008000"/>
                </a:solidFill>
                <a:latin typeface="Arial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44623" y="2521502"/>
              <a:ext cx="1279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/>
                </a:rPr>
                <a:t>P53 </a:t>
              </a:r>
              <a:r>
                <a:rPr lang="en-US" dirty="0" smtClean="0">
                  <a:solidFill>
                    <a:srgbClr val="FF0000"/>
                  </a:solidFill>
                  <a:latin typeface="Arial"/>
                  <a:sym typeface="Wingdings"/>
                </a:rPr>
                <a:t>X</a:t>
              </a:r>
              <a:r>
                <a:rPr lang="en-US" b="1" dirty="0" smtClean="0">
                  <a:solidFill>
                    <a:srgbClr val="FF0000"/>
                  </a:solidFill>
                  <a:latin typeface="Arial"/>
                  <a:sym typeface="Wingdings"/>
                </a:rPr>
                <a:t> B</a:t>
              </a:r>
              <a:endParaRPr lang="en-US" b="1" dirty="0">
                <a:solidFill>
                  <a:srgbClr val="FF0000"/>
                </a:solidFill>
                <a:latin typeface="Arial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25695" y="171868"/>
            <a:ext cx="710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0"/>
                </a:solidFill>
                <a:latin typeface="Arial"/>
              </a:rPr>
              <a:t>Conventional way to identify TF target genes</a:t>
            </a:r>
            <a:endParaRPr lang="en-US" sz="2400" b="1" dirty="0">
              <a:solidFill>
                <a:srgbClr val="000090"/>
              </a:solidFill>
              <a:latin typeface="Arial"/>
            </a:endParaRPr>
          </a:p>
        </p:txBody>
      </p:sp>
      <p:grpSp>
        <p:nvGrpSpPr>
          <p:cNvPr id="6" name="Group 30"/>
          <p:cNvGrpSpPr/>
          <p:nvPr/>
        </p:nvGrpSpPr>
        <p:grpSpPr>
          <a:xfrm>
            <a:off x="152777" y="3714253"/>
            <a:ext cx="5760654" cy="2308325"/>
            <a:chOff x="152777" y="3714253"/>
            <a:chExt cx="5760654" cy="2308325"/>
          </a:xfrm>
        </p:grpSpPr>
        <p:sp>
          <p:nvSpPr>
            <p:cNvPr id="28" name="TextBox 27"/>
            <p:cNvSpPr txBox="1"/>
            <p:nvPr/>
          </p:nvSpPr>
          <p:spPr>
            <a:xfrm>
              <a:off x="178588" y="4114363"/>
              <a:ext cx="5734843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2000" dirty="0" smtClean="0">
                  <a:solidFill>
                    <a:srgbClr val="0000FF"/>
                  </a:solidFill>
                  <a:latin typeface="Arial"/>
                </a:rPr>
                <a:t>- sensitive to # binding peaks</a:t>
              </a:r>
            </a:p>
            <a:p>
              <a:r>
                <a:rPr lang="en-US" sz="2000" dirty="0" smtClean="0">
                  <a:solidFill>
                    <a:srgbClr val="0000FF"/>
                  </a:solidFill>
                  <a:latin typeface="Arial"/>
                </a:rPr>
                <a:t> </a:t>
              </a:r>
            </a:p>
            <a:p>
              <a:pPr>
                <a:buFontTx/>
                <a:buChar char="-"/>
              </a:pPr>
              <a:r>
                <a:rPr lang="en-US" sz="2000" dirty="0" smtClean="0">
                  <a:solidFill>
                    <a:srgbClr val="0000FF"/>
                  </a:solidFill>
                  <a:latin typeface="Arial"/>
                </a:rPr>
                <a:t>- sensitive to cut-off value (1, 2 or 5 kb of TSS?)</a:t>
              </a:r>
            </a:p>
            <a:p>
              <a:pPr>
                <a:buFontTx/>
                <a:buChar char="-"/>
              </a:pPr>
              <a:endParaRPr lang="en-US" sz="2000" dirty="0" smtClean="0">
                <a:solidFill>
                  <a:srgbClr val="0000FF"/>
                </a:solidFill>
                <a:latin typeface="Arial"/>
              </a:endParaRPr>
            </a:p>
            <a:p>
              <a:pPr>
                <a:buNone/>
              </a:pPr>
              <a:r>
                <a:rPr lang="en-US" sz="2000" dirty="0" smtClean="0">
                  <a:solidFill>
                    <a:srgbClr val="0000FF"/>
                  </a:solidFill>
                  <a:latin typeface="Arial"/>
                </a:rPr>
                <a:t>-- no significance estimation </a:t>
              </a:r>
            </a:p>
            <a:p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2777" y="3714253"/>
              <a:ext cx="50416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8000"/>
                  </a:solidFill>
                  <a:latin typeface="Arial"/>
                </a:rPr>
                <a:t>Limitations of peak-based method:</a:t>
              </a:r>
              <a:endParaRPr lang="en-US" sz="2000" b="1" dirty="0">
                <a:solidFill>
                  <a:srgbClr val="008000"/>
                </a:solidFill>
                <a:latin typeface="Arial"/>
              </a:endParaRP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592" y="3914640"/>
            <a:ext cx="2590800" cy="2107938"/>
          </a:xfrm>
          <a:prstGeom prst="rect">
            <a:avLst/>
          </a:prstGeom>
        </p:spPr>
      </p:pic>
      <p:grpSp>
        <p:nvGrpSpPr>
          <p:cNvPr id="8" name="Group 42"/>
          <p:cNvGrpSpPr/>
          <p:nvPr/>
        </p:nvGrpSpPr>
        <p:grpSpPr>
          <a:xfrm>
            <a:off x="6158862" y="945273"/>
            <a:ext cx="2985139" cy="5446637"/>
            <a:chOff x="6158862" y="945273"/>
            <a:chExt cx="2985139" cy="5446637"/>
          </a:xfrm>
        </p:grpSpPr>
        <p:grpSp>
          <p:nvGrpSpPr>
            <p:cNvPr id="10" name="Group 38"/>
            <p:cNvGrpSpPr/>
            <p:nvPr/>
          </p:nvGrpSpPr>
          <p:grpSpPr>
            <a:xfrm>
              <a:off x="6884556" y="2071962"/>
              <a:ext cx="2259444" cy="4319948"/>
              <a:chOff x="6884556" y="2071962"/>
              <a:chExt cx="2259444" cy="4319948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43686" y="2071962"/>
                <a:ext cx="1772369" cy="1190204"/>
              </a:xfrm>
              <a:prstGeom prst="rect">
                <a:avLst/>
              </a:prstGeom>
            </p:spPr>
          </p:pic>
          <p:sp>
            <p:nvSpPr>
              <p:cNvPr id="34" name="Rectangle 33"/>
              <p:cNvSpPr/>
              <p:nvPr/>
            </p:nvSpPr>
            <p:spPr>
              <a:xfrm>
                <a:off x="7562509" y="3914640"/>
                <a:ext cx="677953" cy="1986152"/>
              </a:xfrm>
              <a:prstGeom prst="rect">
                <a:avLst/>
              </a:prstGeom>
              <a:solidFill>
                <a:srgbClr val="FFFF00">
                  <a:alpha val="30000"/>
                </a:srgbClr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6884556" y="3924188"/>
                <a:ext cx="677953" cy="1986152"/>
              </a:xfrm>
              <a:prstGeom prst="rect">
                <a:avLst/>
              </a:prstGeom>
              <a:solidFill>
                <a:srgbClr val="FF0000">
                  <a:alpha val="3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240462" y="3914640"/>
                <a:ext cx="677953" cy="1986152"/>
              </a:xfrm>
              <a:prstGeom prst="rect">
                <a:avLst/>
              </a:prstGeom>
              <a:solidFill>
                <a:srgbClr val="008000">
                  <a:alpha val="30000"/>
                </a:srgbClr>
              </a:solidFill>
              <a:ln>
                <a:solidFill>
                  <a:srgbClr val="008000">
                    <a:alpha val="30000"/>
                  </a:srgb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085078" y="6022578"/>
                <a:ext cx="20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Regulatory score</a:t>
                </a:r>
                <a:endParaRPr lang="en-US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884556" y="3590126"/>
                <a:ext cx="22594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Low</a:t>
                </a:r>
                <a:r>
                  <a:rPr lang="en-US" dirty="0" smtClean="0"/>
                  <a:t>    </a:t>
                </a:r>
                <a:r>
                  <a:rPr lang="en-US" dirty="0" smtClean="0">
                    <a:solidFill>
                      <a:srgbClr val="FFFF00"/>
                    </a:solidFill>
                  </a:rPr>
                  <a:t>Medium  </a:t>
                </a:r>
                <a:r>
                  <a:rPr lang="en-US" dirty="0" smtClean="0">
                    <a:solidFill>
                      <a:srgbClr val="008000"/>
                    </a:solidFill>
                  </a:rPr>
                  <a:t>High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40" name="Down Arrow 39"/>
            <p:cNvSpPr/>
            <p:nvPr/>
          </p:nvSpPr>
          <p:spPr>
            <a:xfrm>
              <a:off x="7734387" y="3181152"/>
              <a:ext cx="286458" cy="452087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87509" y="1169417"/>
              <a:ext cx="29564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90"/>
                  </a:solidFill>
                  <a:latin typeface="Arial"/>
                </a:rPr>
                <a:t>TF binding and </a:t>
              </a:r>
              <a:r>
                <a:rPr lang="en-US" dirty="0" err="1" smtClean="0">
                  <a:solidFill>
                    <a:srgbClr val="000090"/>
                  </a:solidFill>
                  <a:latin typeface="Arial"/>
                </a:rPr>
                <a:t>TF</a:t>
              </a:r>
              <a:r>
                <a:rPr lang="en-US" dirty="0" err="1" smtClean="0">
                  <a:solidFill>
                    <a:srgbClr val="000090"/>
                  </a:solidFill>
                  <a:latin typeface="Arial"/>
                  <a:sym typeface="Wingdings"/>
                </a:rPr>
                <a:t>gene</a:t>
              </a:r>
              <a:r>
                <a:rPr lang="en-US" dirty="0" smtClean="0">
                  <a:solidFill>
                    <a:srgbClr val="000090"/>
                  </a:solidFill>
                  <a:latin typeface="Arial"/>
                  <a:sym typeface="Wingdings"/>
                </a:rPr>
                <a:t> regulation is NOT binary but quantitative  </a:t>
              </a:r>
              <a:endParaRPr lang="en-US" dirty="0">
                <a:solidFill>
                  <a:srgbClr val="000090"/>
                </a:solidFill>
                <a:latin typeface="Arial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158862" y="945273"/>
              <a:ext cx="2956491" cy="54466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8776-FE94-7D48-B29B-0BF629B2BF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4" y="0"/>
            <a:ext cx="8207585" cy="785213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0090"/>
                </a:solidFill>
                <a:latin typeface="Arial"/>
              </a:rPr>
              <a:t>Target Identification with a Probabilistic model (TIP)</a:t>
            </a:r>
            <a:endParaRPr lang="en-US" sz="2800" b="1" dirty="0">
              <a:solidFill>
                <a:srgbClr val="000090"/>
              </a:solidFill>
              <a:latin typeface="Arial"/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257813" y="976726"/>
            <a:ext cx="3523442" cy="439642"/>
            <a:chOff x="257813" y="976726"/>
            <a:chExt cx="3523442" cy="439642"/>
          </a:xfrm>
        </p:grpSpPr>
        <p:grpSp>
          <p:nvGrpSpPr>
            <p:cNvPr id="4" name="Group 12"/>
            <p:cNvGrpSpPr/>
            <p:nvPr/>
          </p:nvGrpSpPr>
          <p:grpSpPr>
            <a:xfrm>
              <a:off x="257813" y="993014"/>
              <a:ext cx="3523442" cy="402612"/>
              <a:chOff x="257813" y="993014"/>
              <a:chExt cx="3523442" cy="402612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257813" y="1394038"/>
                <a:ext cx="352344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628049" y="1188752"/>
                <a:ext cx="401024" cy="9549"/>
              </a:xfrm>
              <a:prstGeom prst="line">
                <a:avLst/>
              </a:prstGeom>
              <a:ln w="1905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1823786" y="993014"/>
                <a:ext cx="973961" cy="1588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007204" y="1199704"/>
              <a:ext cx="390256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1080007" y="1191347"/>
              <a:ext cx="391902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164349" y="1184985"/>
              <a:ext cx="380766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1426674" y="1290333"/>
              <a:ext cx="192762" cy="1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923699" y="1283866"/>
              <a:ext cx="181416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1891288" y="1171883"/>
              <a:ext cx="391902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975630" y="1194165"/>
              <a:ext cx="380766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2162937" y="1280204"/>
              <a:ext cx="172503" cy="158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1222861" y="1190978"/>
              <a:ext cx="439642" cy="11138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 flipH="1" flipV="1">
              <a:off x="1015683" y="1299513"/>
              <a:ext cx="192762" cy="1"/>
            </a:xfrm>
            <a:prstGeom prst="line">
              <a:avLst/>
            </a:prstGeom>
            <a:ln w="3175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232790" y="1642291"/>
            <a:ext cx="3351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8000"/>
                </a:solidFill>
              </a:rPr>
              <a:t>S</a:t>
            </a:r>
            <a:r>
              <a:rPr lang="en-US" b="1" baseline="-25000" dirty="0" err="1" smtClean="0">
                <a:solidFill>
                  <a:srgbClr val="008000"/>
                </a:solidFill>
              </a:rPr>
              <a:t>i</a:t>
            </a:r>
            <a:r>
              <a:rPr lang="en-US" b="1" dirty="0" err="1" smtClean="0">
                <a:solidFill>
                  <a:srgbClr val="008000"/>
                </a:solidFill>
              </a:rPr>
              <a:t>(g</a:t>
            </a:r>
            <a:r>
              <a:rPr lang="en-US" b="1" dirty="0" smtClean="0">
                <a:solidFill>
                  <a:srgbClr val="008000"/>
                </a:solidFill>
              </a:rPr>
              <a:t>)</a:t>
            </a:r>
            <a:r>
              <a:rPr lang="en-US" dirty="0" smtClean="0">
                <a:solidFill>
                  <a:srgbClr val="008000"/>
                </a:solidFill>
              </a:rPr>
              <a:t>: the signal of a TF at nucleotide </a:t>
            </a:r>
            <a:r>
              <a:rPr lang="en-US" dirty="0" err="1" smtClean="0">
                <a:solidFill>
                  <a:srgbClr val="008000"/>
                </a:solidFill>
              </a:rPr>
              <a:t>i</a:t>
            </a:r>
            <a:r>
              <a:rPr lang="en-US" dirty="0" smtClean="0">
                <a:solidFill>
                  <a:srgbClr val="008000"/>
                </a:solidFill>
              </a:rPr>
              <a:t> of gene </a:t>
            </a:r>
            <a:r>
              <a:rPr lang="en-US" dirty="0" err="1" smtClean="0">
                <a:solidFill>
                  <a:srgbClr val="008000"/>
                </a:solidFill>
              </a:rPr>
              <a:t>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2789" y="2307718"/>
            <a:ext cx="454152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</a:rPr>
              <a:t>-- TF binding signal at different position contribute differently</a:t>
            </a:r>
          </a:p>
          <a:p>
            <a:endParaRPr lang="en-US" dirty="0" smtClean="0">
              <a:solidFill>
                <a:srgbClr val="0000FF"/>
              </a:solidFill>
              <a:latin typeface="Arial"/>
            </a:endParaRPr>
          </a:p>
          <a:p>
            <a:pPr marL="342900" indent="-342900">
              <a:buAutoNum type="arabicParenBoth"/>
            </a:pPr>
            <a:r>
              <a:rPr lang="en-US" dirty="0" smtClean="0">
                <a:solidFill>
                  <a:srgbClr val="0000FF"/>
                </a:solidFill>
                <a:latin typeface="Arial"/>
              </a:rPr>
              <a:t>Distance from TSS</a:t>
            </a:r>
          </a:p>
          <a:p>
            <a:pPr marL="342900" indent="-342900">
              <a:buAutoNum type="arabicParenBoth"/>
            </a:pPr>
            <a:endParaRPr lang="en-US" dirty="0" smtClean="0">
              <a:solidFill>
                <a:srgbClr val="0000FF"/>
              </a:solidFill>
              <a:latin typeface="Arial"/>
            </a:endParaRPr>
          </a:p>
          <a:p>
            <a:pPr marL="342900" indent="-342900">
              <a:buAutoNum type="arabicParenBoth"/>
            </a:pPr>
            <a:r>
              <a:rPr lang="en-US" dirty="0" smtClean="0">
                <a:solidFill>
                  <a:srgbClr val="0000FF"/>
                </a:solidFill>
                <a:latin typeface="Arial"/>
              </a:rPr>
              <a:t>binding preference of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TFs</a:t>
            </a:r>
            <a:endParaRPr lang="en-US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7813" y="1416368"/>
            <a:ext cx="352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-10000                  0                          10000</a:t>
            </a:r>
            <a:endParaRPr lang="en-US" sz="1400" dirty="0">
              <a:latin typeface="Arial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3" y="4062045"/>
            <a:ext cx="2097900" cy="20979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6703" y="4111022"/>
            <a:ext cx="2068020" cy="206802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665645" y="5968985"/>
            <a:ext cx="4206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90"/>
                </a:solidFill>
              </a:rPr>
              <a:t>Avg</a:t>
            </a:r>
            <a:r>
              <a:rPr lang="en-US" b="1" dirty="0" smtClean="0">
                <a:solidFill>
                  <a:srgbClr val="000090"/>
                </a:solidFill>
              </a:rPr>
              <a:t> binding signal across all genes</a:t>
            </a:r>
            <a:endParaRPr lang="en-US" b="1" dirty="0">
              <a:solidFill>
                <a:srgbClr val="000090"/>
              </a:solidFill>
            </a:endParaRPr>
          </a:p>
        </p:txBody>
      </p:sp>
      <p:grpSp>
        <p:nvGrpSpPr>
          <p:cNvPr id="5" name="Group 42"/>
          <p:cNvGrpSpPr/>
          <p:nvPr/>
        </p:nvGrpSpPr>
        <p:grpSpPr>
          <a:xfrm>
            <a:off x="4678835" y="962710"/>
            <a:ext cx="4845927" cy="4661405"/>
            <a:chOff x="3456601" y="1167052"/>
            <a:chExt cx="4845927" cy="4661405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79779" y="4153474"/>
              <a:ext cx="1422400" cy="64770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6192283" y="1888436"/>
              <a:ext cx="21102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90"/>
                  </a:solidFill>
                </a:rPr>
                <a:t>Avg. profile: </a:t>
              </a:r>
              <a:r>
                <a:rPr lang="en-US" dirty="0" err="1" smtClean="0">
                  <a:solidFill>
                    <a:srgbClr val="000090"/>
                  </a:solidFill>
                </a:rPr>
                <a:t>w</a:t>
              </a:r>
              <a:r>
                <a:rPr lang="en-US" baseline="-25000" dirty="0" err="1" smtClean="0">
                  <a:solidFill>
                    <a:srgbClr val="000090"/>
                  </a:solidFill>
                </a:rPr>
                <a:t>i</a:t>
              </a:r>
              <a:endParaRPr lang="en-US" dirty="0" smtClean="0">
                <a:solidFill>
                  <a:srgbClr val="000090"/>
                </a:solidFill>
              </a:endParaRPr>
            </a:p>
            <a:p>
              <a:endParaRPr lang="en-US" dirty="0"/>
            </a:p>
          </p:txBody>
        </p: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52084" y="1167052"/>
              <a:ext cx="1768240" cy="816864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3456601" y="1869340"/>
              <a:ext cx="2368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90"/>
                  </a:solidFill>
                </a:rPr>
                <a:t>Binding signal: </a:t>
              </a:r>
              <a:r>
                <a:rPr lang="en-US" dirty="0" err="1" smtClean="0">
                  <a:solidFill>
                    <a:srgbClr val="000090"/>
                  </a:solidFill>
                </a:rPr>
                <a:t>S</a:t>
              </a:r>
              <a:r>
                <a:rPr lang="en-US" baseline="-25000" dirty="0" err="1" smtClean="0">
                  <a:solidFill>
                    <a:srgbClr val="000090"/>
                  </a:solidFill>
                </a:rPr>
                <a:t>i</a:t>
              </a:r>
              <a:r>
                <a:rPr lang="en-US" dirty="0" err="1" smtClean="0">
                  <a:solidFill>
                    <a:srgbClr val="000090"/>
                  </a:solidFill>
                </a:rPr>
                <a:t>(g</a:t>
              </a:r>
              <a:r>
                <a:rPr lang="en-US" dirty="0" smtClean="0">
                  <a:solidFill>
                    <a:srgbClr val="000090"/>
                  </a:solidFill>
                </a:rPr>
                <a:t>)</a:t>
              </a:r>
              <a:endParaRPr lang="en-US" dirty="0">
                <a:solidFill>
                  <a:srgbClr val="000090"/>
                </a:solidFill>
              </a:endParaRP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01569" y="1167052"/>
              <a:ext cx="1833337" cy="777105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757598" y="2946672"/>
              <a:ext cx="1882279" cy="642729"/>
            </a:xfrm>
            <a:prstGeom prst="rect">
              <a:avLst/>
            </a:prstGeom>
          </p:spPr>
        </p:pic>
        <p:cxnSp>
          <p:nvCxnSpPr>
            <p:cNvPr id="50" name="Straight Arrow Connector 49"/>
            <p:cNvCxnSpPr/>
            <p:nvPr/>
          </p:nvCxnSpPr>
          <p:spPr>
            <a:xfrm>
              <a:off x="4421012" y="2238672"/>
              <a:ext cx="799694" cy="7080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stealth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6347828" y="2307519"/>
              <a:ext cx="708000" cy="57030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stealth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>
              <a:off x="5409738" y="3870643"/>
              <a:ext cx="564072" cy="158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stealth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>
              <a:off x="5413734" y="5141027"/>
              <a:ext cx="559258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stealth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5165995" y="5459125"/>
              <a:ext cx="1782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P-value &amp; FDR</a:t>
              </a:r>
              <a:endParaRPr lang="en-US" dirty="0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385423" y="5645819"/>
            <a:ext cx="3475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Arial"/>
              </a:rPr>
              <a:t>Calculate regulatory score and </a:t>
            </a:r>
            <a:r>
              <a:rPr lang="en-US" dirty="0" err="1" smtClean="0">
                <a:solidFill>
                  <a:srgbClr val="000090"/>
                </a:solidFill>
                <a:latin typeface="Arial"/>
              </a:rPr>
              <a:t>p</a:t>
            </a:r>
            <a:r>
              <a:rPr lang="en-US" dirty="0" smtClean="0">
                <a:solidFill>
                  <a:srgbClr val="000090"/>
                </a:solidFill>
                <a:latin typeface="Arial"/>
              </a:rPr>
              <a:t>-value for all genes</a:t>
            </a:r>
            <a:endParaRPr lang="en-US" dirty="0">
              <a:solidFill>
                <a:srgbClr val="000090"/>
              </a:solidFill>
              <a:latin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66325" y="6382921"/>
            <a:ext cx="3758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Cheng et al. 2011, Bioinformatics</a:t>
            </a:r>
            <a:endParaRPr lang="en-US" sz="1600" i="1" dirty="0"/>
          </a:p>
        </p:txBody>
      </p:sp>
      <p:sp>
        <p:nvSpPr>
          <p:cNvPr id="57" name="Rectangle 56"/>
          <p:cNvSpPr/>
          <p:nvPr/>
        </p:nvSpPr>
        <p:spPr>
          <a:xfrm>
            <a:off x="4678835" y="785213"/>
            <a:ext cx="4446067" cy="5553104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8776-FE94-7D48-B29B-0BF629B2BF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98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90"/>
                </a:solidFill>
                <a:latin typeface="Arial"/>
              </a:rPr>
              <a:t>Example 1: STAT4 targets identified by TIP are more down-regulated in STAT4 KO</a:t>
            </a:r>
            <a:endParaRPr lang="en-US" sz="2400" b="1" dirty="0">
              <a:solidFill>
                <a:srgbClr val="000090"/>
              </a:solidFill>
              <a:latin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762" y="1309111"/>
            <a:ext cx="2900348" cy="2952890"/>
          </a:xfrm>
          <a:prstGeom prst="rect">
            <a:avLst/>
          </a:prstGeom>
        </p:spPr>
      </p:pic>
      <p:grpSp>
        <p:nvGrpSpPr>
          <p:cNvPr id="3" name="Group 8"/>
          <p:cNvGrpSpPr/>
          <p:nvPr/>
        </p:nvGrpSpPr>
        <p:grpSpPr>
          <a:xfrm>
            <a:off x="2654517" y="1309111"/>
            <a:ext cx="3380213" cy="2605654"/>
            <a:chOff x="-3584088" y="2538877"/>
            <a:chExt cx="3896932" cy="347550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584088" y="2592021"/>
              <a:ext cx="3896932" cy="3422364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-2839730" y="2538877"/>
              <a:ext cx="496529" cy="2268495"/>
            </a:xfrm>
            <a:prstGeom prst="ellipse">
              <a:avLst/>
            </a:prstGeom>
            <a:noFill/>
            <a:ln w="19050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3"/>
          <p:cNvGrpSpPr/>
          <p:nvPr/>
        </p:nvGrpSpPr>
        <p:grpSpPr>
          <a:xfrm>
            <a:off x="0" y="1143000"/>
            <a:ext cx="2780580" cy="2420305"/>
            <a:chOff x="0" y="1143000"/>
            <a:chExt cx="2780580" cy="2420305"/>
          </a:xfrm>
        </p:grpSpPr>
        <p:sp>
          <p:nvSpPr>
            <p:cNvPr id="11" name="TextBox 10"/>
            <p:cNvSpPr txBox="1"/>
            <p:nvPr/>
          </p:nvSpPr>
          <p:spPr>
            <a:xfrm>
              <a:off x="0" y="1470424"/>
              <a:ext cx="278058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>
                  <a:solidFill>
                    <a:srgbClr val="0000FF"/>
                  </a:solidFill>
                  <a:latin typeface="Arial"/>
                </a:rPr>
                <a:t>ChIP-seq</a:t>
              </a:r>
              <a:r>
                <a:rPr lang="en-US" sz="2000" b="1" dirty="0" smtClean="0">
                  <a:solidFill>
                    <a:srgbClr val="0000FF"/>
                  </a:solidFill>
                  <a:latin typeface="Arial"/>
                </a:rPr>
                <a:t> data:</a:t>
              </a:r>
            </a:p>
            <a:p>
              <a:r>
                <a:rPr lang="en-US" dirty="0" smtClean="0">
                  <a:solidFill>
                    <a:srgbClr val="0000FF"/>
                  </a:solidFill>
                  <a:latin typeface="Arial"/>
                </a:rPr>
                <a:t>Stat4 binding in Th1 cell</a:t>
              </a:r>
              <a:endParaRPr lang="en-US" sz="2000" dirty="0" smtClean="0">
                <a:solidFill>
                  <a:srgbClr val="0000FF"/>
                </a:solidFill>
                <a:latin typeface="Arial"/>
              </a:endParaRPr>
            </a:p>
            <a:p>
              <a:r>
                <a:rPr lang="en-US" sz="2000" b="1" dirty="0" smtClean="0">
                  <a:solidFill>
                    <a:srgbClr val="0000FF"/>
                  </a:solidFill>
                  <a:latin typeface="Arial"/>
                </a:rPr>
                <a:t>Gene expression</a:t>
              </a:r>
              <a:r>
                <a:rPr lang="en-US" sz="2000" b="1" dirty="0">
                  <a:solidFill>
                    <a:srgbClr val="0000FF"/>
                  </a:solidFill>
                  <a:latin typeface="Arial"/>
                </a:rPr>
                <a:t>:</a:t>
              </a:r>
              <a:endParaRPr lang="en-US" sz="2000" b="1" dirty="0" smtClean="0">
                <a:solidFill>
                  <a:srgbClr val="0000FF"/>
                </a:solidFill>
                <a:latin typeface="Arial"/>
              </a:endParaRPr>
            </a:p>
            <a:p>
              <a:r>
                <a:rPr lang="en-US" dirty="0" smtClean="0">
                  <a:solidFill>
                    <a:srgbClr val="0000FF"/>
                  </a:solidFill>
                  <a:latin typeface="Arial"/>
                </a:rPr>
                <a:t>STAT4KO + WT mice</a:t>
              </a:r>
            </a:p>
            <a:p>
              <a:endParaRPr lang="en-US" dirty="0" smtClean="0">
                <a:latin typeface="Arial"/>
              </a:endParaRPr>
            </a:p>
            <a:p>
              <a:endParaRPr lang="en-US" dirty="0" smtClean="0"/>
            </a:p>
            <a:p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2987" y="1159671"/>
              <a:ext cx="8593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8000"/>
                  </a:solidFill>
                  <a:latin typeface="Arial"/>
                </a:rPr>
                <a:t>Data</a:t>
              </a:r>
              <a:endParaRPr lang="en-US" sz="2000" b="1" dirty="0">
                <a:solidFill>
                  <a:srgbClr val="008000"/>
                </a:solidFill>
                <a:latin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98" y="1143000"/>
              <a:ext cx="2635420" cy="166977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61209" y="3601497"/>
            <a:ext cx="1136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</a:rPr>
              <a:t>Target</a:t>
            </a:r>
            <a:endParaRPr lang="en-US" sz="1600" b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3758" y="3639321"/>
            <a:ext cx="1136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Non-target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32821" y="1143000"/>
            <a:ext cx="849828" cy="2458497"/>
          </a:xfrm>
          <a:prstGeom prst="rect">
            <a:avLst/>
          </a:prstGeom>
          <a:noFill/>
          <a:ln w="25400">
            <a:solidFill>
              <a:srgbClr val="8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068239" y="1152180"/>
            <a:ext cx="849828" cy="2458497"/>
          </a:xfrm>
          <a:prstGeom prst="rect">
            <a:avLst/>
          </a:prstGeom>
          <a:noFill/>
          <a:ln w="25400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99664" y="773407"/>
            <a:ext cx="84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Peak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17298" y="792503"/>
            <a:ext cx="103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TIP</a:t>
            </a:r>
            <a:endParaRPr lang="en-US" b="1" dirty="0">
              <a:solidFill>
                <a:srgbClr val="00800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6439" y="4073038"/>
            <a:ext cx="3486382" cy="278496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755341" y="4755007"/>
            <a:ext cx="849828" cy="2050958"/>
          </a:xfrm>
          <a:prstGeom prst="rect">
            <a:avLst/>
          </a:prstGeom>
          <a:noFill/>
          <a:ln w="25400">
            <a:solidFill>
              <a:srgbClr val="8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38504" y="4497206"/>
            <a:ext cx="849828" cy="2317939"/>
          </a:xfrm>
          <a:prstGeom prst="rect">
            <a:avLst/>
          </a:prstGeom>
          <a:noFill/>
          <a:ln w="25400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940594" y="4372597"/>
            <a:ext cx="84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Peak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66511" y="4127874"/>
            <a:ext cx="103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TIP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8694" y="4497206"/>
            <a:ext cx="2761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Arial"/>
              </a:rPr>
              <a:t>STAT4 binding motif are more enriched in targets identified by TIP </a:t>
            </a:r>
            <a:endParaRPr lang="en-US" dirty="0">
              <a:solidFill>
                <a:srgbClr val="000090"/>
              </a:solidFill>
              <a:latin typeface="Arial"/>
            </a:endParaRPr>
          </a:p>
        </p:txBody>
      </p:sp>
      <p:grpSp>
        <p:nvGrpSpPr>
          <p:cNvPr id="8" name="Group 30"/>
          <p:cNvGrpSpPr/>
          <p:nvPr/>
        </p:nvGrpSpPr>
        <p:grpSpPr>
          <a:xfrm>
            <a:off x="782987" y="5063854"/>
            <a:ext cx="2762701" cy="1657621"/>
            <a:chOff x="-108184" y="5011846"/>
            <a:chExt cx="2762701" cy="1657621"/>
          </a:xfrm>
        </p:grpSpPr>
        <p:pic>
          <p:nvPicPr>
            <p:cNvPr id="27" name="Picture 26" descr="Fig_Stat4_LOGO.pdf"/>
            <p:cNvPicPr>
              <a:picLocks noChangeAspect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-108184" y="5011846"/>
              <a:ext cx="2762701" cy="165762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82987" y="6330913"/>
              <a:ext cx="14800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  <a:latin typeface="Arial"/>
                </a:rPr>
                <a:t>STAT4 motif</a:t>
              </a:r>
              <a:endParaRPr lang="en-US" sz="1600" b="1" dirty="0">
                <a:solidFill>
                  <a:srgbClr val="0000FF"/>
                </a:solidFill>
                <a:latin typeface="Arial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34202" y="2812770"/>
            <a:ext cx="2157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Wei et al., 2010</a:t>
            </a:r>
            <a:endParaRPr lang="en-US" sz="1600" i="1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8776-FE94-7D48-B29B-0BF629B2BF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229</Words>
  <Application>Microsoft Macintosh PowerPoint</Application>
  <PresentationFormat>On-screen Show (4:3)</PresentationFormat>
  <Paragraphs>52</Paragraphs>
  <Slides>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Target Identification with a Probabilistic model (TIP)</vt:lpstr>
      <vt:lpstr>Example 1: STAT4 targets identified by TIP are more down-regulated in STAT4 KO</vt:lpstr>
    </vt:vector>
  </TitlesOfParts>
  <Company>Yale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Chao Cheng</dc:creator>
  <cp:lastModifiedBy>Chao Cheng</cp:lastModifiedBy>
  <cp:revision>2</cp:revision>
  <dcterms:created xsi:type="dcterms:W3CDTF">2012-04-23T19:09:04Z</dcterms:created>
  <dcterms:modified xsi:type="dcterms:W3CDTF">2012-04-23T19:21:26Z</dcterms:modified>
</cp:coreProperties>
</file>