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74" r:id="rId4"/>
    <p:sldId id="258" r:id="rId5"/>
    <p:sldId id="272" r:id="rId6"/>
    <p:sldId id="278" r:id="rId7"/>
    <p:sldId id="275" r:id="rId8"/>
    <p:sldId id="276" r:id="rId9"/>
    <p:sldId id="273" r:id="rId10"/>
    <p:sldId id="261" r:id="rId11"/>
    <p:sldId id="277" r:id="rId12"/>
    <p:sldId id="262" r:id="rId13"/>
    <p:sldId id="269" r:id="rId14"/>
    <p:sldId id="263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87798-40BD-A44A-8BF5-A3F41A33EB85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1A1D4-D9EA-9C4E-A24E-A47E84032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Fn counts</a:t>
            </a:r>
            <a:r>
              <a:rPr lang="en-US" baseline="0" dirty="0" smtClean="0"/>
              <a:t> the number of observations that have a value &lt;=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Normalized by the number of observations.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1A1D4-D9EA-9C4E-A24E-A47E84032AF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B32E-124F-D249-88A6-8FC706759E86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83E7-255D-884B-A32F-D8FC38F1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B32E-124F-D249-88A6-8FC706759E86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83E7-255D-884B-A32F-D8FC38F1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B32E-124F-D249-88A6-8FC706759E86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83E7-255D-884B-A32F-D8FC38F1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B32E-124F-D249-88A6-8FC706759E86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83E7-255D-884B-A32F-D8FC38F1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B32E-124F-D249-88A6-8FC706759E86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83E7-255D-884B-A32F-D8FC38F1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B32E-124F-D249-88A6-8FC706759E86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83E7-255D-884B-A32F-D8FC38F1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B32E-124F-D249-88A6-8FC706759E86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83E7-255D-884B-A32F-D8FC38F1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B32E-124F-D249-88A6-8FC706759E86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83E7-255D-884B-A32F-D8FC38F1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B32E-124F-D249-88A6-8FC706759E86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83E7-255D-884B-A32F-D8FC38F1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B32E-124F-D249-88A6-8FC706759E86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83E7-255D-884B-A32F-D8FC38F1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B32E-124F-D249-88A6-8FC706759E86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83E7-255D-884B-A32F-D8FC38F1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B32E-124F-D249-88A6-8FC706759E86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3E7-255D-884B-A32F-D8FC38F1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2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024" y="952596"/>
            <a:ext cx="8623357" cy="264785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Improving the distinction between real and null deletion junctions in the 1000 Genome Project data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65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Gili Zilberman</a:t>
            </a:r>
          </a:p>
          <a:p>
            <a:r>
              <a:rPr lang="en-US" sz="2800" dirty="0" smtClean="0"/>
              <a:t>April</a:t>
            </a:r>
            <a:r>
              <a:rPr lang="en-US" sz="2800" dirty="0" smtClean="0"/>
              <a:t> 25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smtClean="0"/>
              <a:t>2012</a:t>
            </a:r>
            <a:endParaRPr lang="en-US" sz="2800" dirty="0" smtClean="0"/>
          </a:p>
          <a:p>
            <a:r>
              <a:rPr lang="en-US" sz="2800" dirty="0" smtClean="0"/>
              <a:t>Gerstein Lab – Annotation Meeting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416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660066"/>
                </a:solidFill>
              </a:rPr>
              <a:t>Kolmogorov</a:t>
            </a:r>
            <a:r>
              <a:rPr lang="en-US" b="1" dirty="0" smtClean="0">
                <a:solidFill>
                  <a:srgbClr val="660066"/>
                </a:solidFill>
              </a:rPr>
              <a:t>‐Smirnov Test (1)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416"/>
            <a:ext cx="8229600" cy="4878747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US" sz="2400" dirty="0" smtClean="0"/>
              <a:t>A nonparametric test for the equality of continuous, one-dimensional probability distributions.</a:t>
            </a:r>
          </a:p>
          <a:p>
            <a:pPr>
              <a:spcAft>
                <a:spcPts val="2400"/>
              </a:spcAft>
            </a:pPr>
            <a:r>
              <a:rPr lang="en-US" sz="2400" dirty="0" smtClean="0"/>
              <a:t>Used to compare whether two samples originate from the same distribution</a:t>
            </a:r>
          </a:p>
          <a:p>
            <a:pPr>
              <a:spcAft>
                <a:spcPts val="2400"/>
              </a:spcAft>
            </a:pPr>
            <a:r>
              <a:rPr lang="en-US" sz="2400" b="1" u="sng" dirty="0" smtClean="0"/>
              <a:t>Step 1 </a:t>
            </a:r>
            <a:r>
              <a:rPr lang="en-US" sz="2400" dirty="0" smtClean="0"/>
              <a:t>- For </a:t>
            </a:r>
            <a:r>
              <a:rPr lang="en-US" sz="2400" dirty="0" err="1" smtClean="0"/>
              <a:t>n</a:t>
            </a:r>
            <a:r>
              <a:rPr lang="en-US" sz="2400" dirty="0" smtClean="0"/>
              <a:t> independent and identically distributed observations (=mm positions)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the empirical distribution function F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is:</a:t>
            </a:r>
          </a:p>
          <a:p>
            <a:pPr>
              <a:spcAft>
                <a:spcPts val="2400"/>
              </a:spcAft>
            </a:pPr>
            <a:endParaRPr lang="en-US" sz="2400" dirty="0" smtClean="0"/>
          </a:p>
          <a:p>
            <a:pPr>
              <a:spcAft>
                <a:spcPts val="2400"/>
              </a:spcAft>
              <a:buNone/>
            </a:pPr>
            <a:r>
              <a:rPr lang="en-US" sz="2400" dirty="0" smtClean="0"/>
              <a:t>	Where  		equals 1 if 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≤ </a:t>
            </a:r>
            <a:r>
              <a:rPr lang="en-US" sz="2400" dirty="0" err="1" smtClean="0"/>
              <a:t>x</a:t>
            </a:r>
            <a:r>
              <a:rPr lang="en-US" sz="2400" dirty="0" smtClean="0"/>
              <a:t> and 0 otherwise.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109" y="4382583"/>
            <a:ext cx="2639097" cy="767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518" y="5505936"/>
            <a:ext cx="558800" cy="25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41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660066"/>
                </a:solidFill>
              </a:rPr>
              <a:t>Kolmogorov</a:t>
            </a:r>
            <a:r>
              <a:rPr lang="en-US" b="1" dirty="0" smtClean="0">
                <a:solidFill>
                  <a:srgbClr val="660066"/>
                </a:solidFill>
              </a:rPr>
              <a:t>‐Smirnov Test (2)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416"/>
            <a:ext cx="8229600" cy="487874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b="1" u="sng" dirty="0" smtClean="0"/>
              <a:t>Step 2</a:t>
            </a:r>
            <a:r>
              <a:rPr lang="en-US" sz="2400" dirty="0" smtClean="0"/>
              <a:t>- compute</a:t>
            </a:r>
          </a:p>
          <a:p>
            <a:pPr lvl="1">
              <a:spcAft>
                <a:spcPts val="2400"/>
              </a:spcAft>
            </a:pPr>
            <a:r>
              <a:rPr lang="en-US" sz="2000" dirty="0" smtClean="0"/>
              <a:t>Since the distributions are finite, the </a:t>
            </a:r>
            <a:r>
              <a:rPr lang="en-US" sz="2000" dirty="0" err="1" smtClean="0"/>
              <a:t>supremum</a:t>
            </a:r>
            <a:r>
              <a:rPr lang="en-US" sz="2000" dirty="0" smtClean="0"/>
              <a:t> is simply a max.</a:t>
            </a:r>
          </a:p>
          <a:p>
            <a:pPr>
              <a:spcAft>
                <a:spcPts val="2400"/>
              </a:spcAft>
            </a:pPr>
            <a:r>
              <a:rPr lang="en-US" sz="2400" b="1" u="sng" dirty="0" smtClean="0"/>
              <a:t>Step 3</a:t>
            </a:r>
            <a:r>
              <a:rPr lang="en-US" sz="2400" dirty="0" smtClean="0"/>
              <a:t>- for a given </a:t>
            </a:r>
            <a:r>
              <a:rPr lang="en-US" sz="2400" dirty="0" smtClean="0">
                <a:latin typeface="Symbol" charset="2"/>
                <a:cs typeface="Symbol" charset="2"/>
              </a:rPr>
              <a:t>a &gt; 0</a:t>
            </a:r>
            <a:r>
              <a:rPr lang="en-US" sz="2400" dirty="0" smtClean="0"/>
              <a:t> calculate K</a:t>
            </a:r>
            <a:r>
              <a:rPr lang="en-US" sz="2400" baseline="-250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latin typeface="Symbol" charset="2"/>
                <a:cs typeface="Symbol" charset="2"/>
              </a:rPr>
              <a:t>:</a:t>
            </a:r>
          </a:p>
          <a:p>
            <a:pPr>
              <a:spcAft>
                <a:spcPts val="2400"/>
              </a:spcAft>
              <a:buNone/>
            </a:pPr>
            <a:r>
              <a:rPr lang="en-US" sz="2400" dirty="0" smtClean="0"/>
              <a:t>	Where:</a:t>
            </a:r>
          </a:p>
          <a:p>
            <a:pPr>
              <a:spcAft>
                <a:spcPts val="2400"/>
              </a:spcAft>
              <a:buNone/>
            </a:pPr>
            <a:endParaRPr lang="en-US" sz="1400" b="1" u="sng" dirty="0" smtClean="0"/>
          </a:p>
          <a:p>
            <a:pPr>
              <a:spcAft>
                <a:spcPts val="2400"/>
              </a:spcAft>
            </a:pPr>
            <a:r>
              <a:rPr lang="en-US" sz="2400" b="1" u="sng" dirty="0" smtClean="0"/>
              <a:t>Step 4</a:t>
            </a:r>
            <a:r>
              <a:rPr lang="en-US" sz="2400" dirty="0" smtClean="0"/>
              <a:t>- reject the null hypothesis at level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/>
              <a:t> if</a:t>
            </a:r>
          </a:p>
          <a:p>
            <a:pPr>
              <a:spcAft>
                <a:spcPts val="2400"/>
              </a:spcAft>
            </a:pPr>
            <a:endParaRPr lang="en-US" sz="2400" dirty="0" smtClean="0"/>
          </a:p>
          <a:p>
            <a:pPr>
              <a:spcAft>
                <a:spcPts val="2400"/>
              </a:spcAft>
            </a:pPr>
            <a:endParaRPr lang="en-US" sz="2400" dirty="0" smtClean="0"/>
          </a:p>
          <a:p>
            <a:pPr>
              <a:spcAft>
                <a:spcPts val="2400"/>
              </a:spcAft>
              <a:buNone/>
            </a:pPr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264" y="2805977"/>
            <a:ext cx="23368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28" y="3809633"/>
            <a:ext cx="6908800" cy="69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538" y="1347805"/>
            <a:ext cx="33655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625" y="5340501"/>
            <a:ext cx="21717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:km.tiff"/>
          <p:cNvPicPr/>
          <p:nvPr/>
        </p:nvPicPr>
        <p:blipFill>
          <a:blip r:embed="rId2"/>
          <a:srcRect t="1667" b="3334"/>
          <a:stretch>
            <a:fillRect/>
          </a:stretch>
        </p:blipFill>
        <p:spPr bwMode="auto">
          <a:xfrm>
            <a:off x="271149" y="2535292"/>
            <a:ext cx="4198319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Normkm.tif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93851" y="2554152"/>
            <a:ext cx="420624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61100"/>
            <a:ext cx="8229600" cy="6838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Absolute							 Normalized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640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Cumulative Distribution Function</a:t>
            </a:r>
            <a:endParaRPr lang="en-US" sz="4000" b="1" dirty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_X(x) = \operatorname{P}(X\leq x),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8717" y="1078978"/>
            <a:ext cx="1966827" cy="37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Kolmogorov</a:t>
            </a:r>
            <a:r>
              <a:rPr lang="en-US" sz="3600" b="1" dirty="0" smtClean="0">
                <a:solidFill>
                  <a:srgbClr val="660066"/>
                </a:solidFill>
              </a:rPr>
              <a:t>‐Smirnov Test </a:t>
            </a:r>
            <a:r>
              <a:rPr lang="en-US" sz="3600" b="1" dirty="0" smtClean="0">
                <a:solidFill>
                  <a:srgbClr val="660066"/>
                </a:solidFill>
              </a:rPr>
              <a:t>Results (Absolute)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758950" y="1782763"/>
          <a:ext cx="5626100" cy="4343400"/>
        </p:xfrm>
        <a:graphic>
          <a:graphicData uri="http://schemas.openxmlformats.org/presentationml/2006/ole">
            <p:oleObj spid="_x0000_s26626" name="Document" r:id="rId3" imgW="5626100" imgH="4343400" progId="Word.Document.12">
              <p:link updateAutomatic="1"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6052516"/>
            <a:ext cx="7961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test statistic </a:t>
            </a:r>
            <a:r>
              <a:rPr lang="en-US" sz="2000" dirty="0" err="1" smtClean="0"/>
              <a:t>k</a:t>
            </a:r>
            <a:r>
              <a:rPr lang="en-US" sz="2000" dirty="0" smtClean="0"/>
              <a:t> is the maximum difference between the curves.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Summary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a correlation between the mismatch position distribution and the likelihood of a read being a real/null seq.</a:t>
            </a:r>
          </a:p>
          <a:p>
            <a:endParaRPr lang="en-US" dirty="0" smtClean="0"/>
          </a:p>
          <a:p>
            <a:r>
              <a:rPr lang="en-US" dirty="0" smtClean="0"/>
              <a:t>Next – </a:t>
            </a:r>
          </a:p>
          <a:p>
            <a:pPr lvl="1"/>
            <a:r>
              <a:rPr lang="en-US" dirty="0" smtClean="0"/>
              <a:t>Find a relative position that can be used as a threshold.</a:t>
            </a:r>
          </a:p>
          <a:p>
            <a:pPr lvl="1"/>
            <a:r>
              <a:rPr lang="en-US" dirty="0" smtClean="0"/>
              <a:t>Look at the multivariate distribution of the mismatch positions.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721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Acknowledgments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841"/>
            <a:ext cx="8229600" cy="5202314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dirty="0" err="1" smtClean="0"/>
              <a:t>Alexej</a:t>
            </a:r>
            <a:r>
              <a:rPr lang="en-US" dirty="0" smtClean="0"/>
              <a:t> </a:t>
            </a:r>
            <a:r>
              <a:rPr lang="en-US" dirty="0" err="1" smtClean="0"/>
              <a:t>Abyzov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948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Introduction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3943"/>
            <a:ext cx="8229600" cy="3436770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2600" dirty="0" smtClean="0"/>
              <a:t>Currently - identify deletions by mapping reads to real (previously studied) junction seq., identify non junction reads by mapping them to null junction seq.</a:t>
            </a:r>
          </a:p>
          <a:p>
            <a:pPr>
              <a:spcAft>
                <a:spcPts val="3000"/>
              </a:spcAft>
            </a:pPr>
            <a:r>
              <a:rPr lang="en-US" sz="2600" dirty="0" smtClean="0"/>
              <a:t>Goal - Improve the distinction between the real and null junction reads based on the distribution of mismatches.</a:t>
            </a:r>
            <a:endParaRPr lang="en-US" sz="2600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275809" y="982468"/>
          <a:ext cx="6489013" cy="1557363"/>
        </p:xfrm>
        <a:graphic>
          <a:graphicData uri="http://schemas.openxmlformats.org/presentationml/2006/ole">
            <p:oleObj spid="_x0000_s27650" name="Document" r:id="rId3" imgW="5715000" imgH="13716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Assumptions &amp;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02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/>
              <a:t>Sequencing </a:t>
            </a:r>
            <a:r>
              <a:rPr lang="en-US" sz="2800" dirty="0" smtClean="0"/>
              <a:t>errors tend to increase towards the 3’ end (as the position index increases).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Hypothesis - the mismatches in the reads mapped to real cluster in the higher indices, while those in the reads mapped to null cluster in the lower indices.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721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Data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91"/>
            <a:ext cx="8229600" cy="49642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/>
              <a:t>Two data sets:</a:t>
            </a:r>
          </a:p>
          <a:p>
            <a:pPr marL="971550" lvl="1" indent="-514350"/>
            <a:r>
              <a:rPr lang="en-US" sz="2000" dirty="0" smtClean="0"/>
              <a:t>38,669 reads mapped to null junction sequences, </a:t>
            </a:r>
          </a:p>
          <a:p>
            <a:pPr marL="971550" lvl="1" indent="-514350"/>
            <a:r>
              <a:rPr lang="en-US" sz="2000" dirty="0" smtClean="0"/>
              <a:t>1,959,176 reads mapped to real junction sequences. </a:t>
            </a:r>
          </a:p>
          <a:p>
            <a:r>
              <a:rPr lang="en-US" sz="2400" dirty="0" smtClean="0"/>
              <a:t>0, 1, 2 or 3 mismatches.</a:t>
            </a:r>
          </a:p>
          <a:p>
            <a:endParaRPr lang="en-US" sz="2400" dirty="0" smtClean="0"/>
          </a:p>
          <a:p>
            <a:r>
              <a:rPr lang="en-US" sz="2400" dirty="0" smtClean="0"/>
              <a:t>Real junction sequences – known based on previous studies.</a:t>
            </a:r>
          </a:p>
          <a:p>
            <a:r>
              <a:rPr lang="en-US" sz="2400" dirty="0" smtClean="0"/>
              <a:t>Reads mapped to the real </a:t>
            </a:r>
            <a:r>
              <a:rPr lang="en-US" sz="2400" dirty="0" err="1" smtClean="0"/>
              <a:t>seq.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/>
              <a:t> junction seq.</a:t>
            </a:r>
          </a:p>
          <a:p>
            <a:endParaRPr lang="en-US" sz="2400" dirty="0" smtClean="0"/>
          </a:p>
          <a:p>
            <a:r>
              <a:rPr lang="en-US" sz="2400" dirty="0" smtClean="0"/>
              <a:t>Null junction sequences - “fake”.</a:t>
            </a:r>
          </a:p>
          <a:p>
            <a:r>
              <a:rPr lang="en-US" sz="2400" dirty="0" smtClean="0"/>
              <a:t>Reads mapped to the null seq.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/>
              <a:t> erroneous, resulting from sequencing errors. 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7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The Analysis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970"/>
            <a:ext cx="8229600" cy="495719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/>
              <a:t>Compile the set of mismatch positions in both data sets: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/>
              <a:t>REAL: R11, R21, R22, R31, R32, R33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/>
              <a:t>NULL: N11, N21, N22, N31, N32, N33</a:t>
            </a:r>
            <a:endParaRPr lang="en-US" sz="2800" dirty="0" smtClean="0"/>
          </a:p>
          <a:p>
            <a:pPr>
              <a:spcAft>
                <a:spcPts val="1800"/>
              </a:spcAft>
            </a:pPr>
            <a:r>
              <a:rPr lang="en-US" sz="2800" dirty="0" smtClean="0"/>
              <a:t>Look at the mismatch positions distribution in the 6 matching pairs:</a:t>
            </a:r>
          </a:p>
          <a:p>
            <a:pPr lvl="1">
              <a:spcAft>
                <a:spcPts val="1800"/>
              </a:spcAft>
            </a:pPr>
            <a:r>
              <a:rPr lang="en-US" sz="2378" dirty="0" smtClean="0"/>
              <a:t>R11-N11,   R21-N21,   R22-N22,   R31-N31  …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56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660066"/>
                </a:solidFill>
              </a:rPr>
              <a:t>Mismatch Distribution Example</a:t>
            </a:r>
            <a:br>
              <a:rPr lang="en-US" sz="4000" b="1" dirty="0" smtClean="0">
                <a:solidFill>
                  <a:srgbClr val="660066"/>
                </a:solidFill>
              </a:rPr>
            </a:br>
            <a:r>
              <a:rPr lang="en-US" sz="4000" b="1" dirty="0" smtClean="0">
                <a:solidFill>
                  <a:srgbClr val="660066"/>
                </a:solidFill>
              </a:rPr>
              <a:t>R22-N22</a:t>
            </a:r>
            <a:endParaRPr lang="en-US" sz="4000" b="1" dirty="0">
              <a:solidFill>
                <a:srgbClr val="660066"/>
              </a:solidFill>
            </a:endParaRPr>
          </a:p>
        </p:txBody>
      </p:sp>
      <p:pic>
        <p:nvPicPr>
          <p:cNvPr id="5" name="Picture 4" descr="twomms_second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39" y="1502414"/>
            <a:ext cx="6417758" cy="48133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50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</a:rPr>
              <a:t>Real vs. Null mismatch distributions</a:t>
            </a:r>
            <a:endParaRPr lang="en-US" sz="3600" b="1" dirty="0">
              <a:solidFill>
                <a:srgbClr val="660066"/>
              </a:solidFill>
            </a:endParaRPr>
          </a:p>
        </p:txBody>
      </p:sp>
      <p:pic>
        <p:nvPicPr>
          <p:cNvPr id="4" name="Picture 3" descr="onemm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80" y="82059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twomms_first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80" y="273820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twomms_second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237" y="273820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threemms_first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80" y="4629167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threemms_third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399" y="4629167"/>
            <a:ext cx="243840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threemms_second.t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1237" y="4638048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 rot="5400000">
            <a:off x="-2546155" y="3454615"/>
            <a:ext cx="56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mismatch 		2 mismatches 	3 mismatches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0980" y="6457970"/>
            <a:ext cx="809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1</a:t>
            </a:r>
            <a:r>
              <a:rPr lang="en-US" baseline="30000" dirty="0" smtClean="0"/>
              <a:t>st</a:t>
            </a:r>
            <a:r>
              <a:rPr lang="en-US" dirty="0" smtClean="0"/>
              <a:t> 						     2</a:t>
            </a:r>
            <a:r>
              <a:rPr lang="en-US" baseline="30000" dirty="0" smtClean="0"/>
              <a:t>nd</a:t>
            </a:r>
            <a:r>
              <a:rPr lang="en-US" dirty="0" smtClean="0"/>
              <a:t>  						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</a:rPr>
              <a:t>Look at the normalized distribution</a:t>
            </a:r>
            <a:endParaRPr lang="en-US" sz="3600" b="1" dirty="0">
              <a:solidFill>
                <a:srgbClr val="660066"/>
              </a:solidFill>
            </a:endParaRPr>
          </a:p>
        </p:txBody>
      </p:sp>
      <p:pic>
        <p:nvPicPr>
          <p:cNvPr id="4" name="Picture 3" descr="twomms_second_norm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650" y="2484797"/>
            <a:ext cx="42672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twomms_second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31" y="2484797"/>
            <a:ext cx="42672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1676" y="15494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Absolute								 Normalized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515459" y="2006983"/>
            <a:ext cx="1793943" cy="2308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1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So Far…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2800" dirty="0" smtClean="0"/>
              <a:t>The histograms suggest that the real and null distribution pairs do not originate from the same underlying distributions.</a:t>
            </a:r>
          </a:p>
          <a:p>
            <a:pPr>
              <a:spcAft>
                <a:spcPts val="3000"/>
              </a:spcAft>
            </a:pPr>
            <a:r>
              <a:rPr lang="en-US" sz="2800" dirty="0" smtClean="0"/>
              <a:t>To formalize this, I apply the Two Sample  </a:t>
            </a:r>
            <a:r>
              <a:rPr lang="en-US" sz="2800" dirty="0" err="1" smtClean="0"/>
              <a:t>Kolmogorov</a:t>
            </a:r>
            <a:r>
              <a:rPr lang="en-US" sz="2800" dirty="0" smtClean="0"/>
              <a:t>-Smirnov test.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589</Words>
  <Application>Microsoft Macintosh PowerPoint</Application>
  <PresentationFormat>On-screen Show (4:3)</PresentationFormat>
  <Paragraphs>65</Paragraphs>
  <Slides>15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???</vt:lpstr>
      <vt:lpstr>???</vt:lpstr>
      <vt:lpstr>Improving the distinction between real and null deletion junctions in the 1000 Genome Project data</vt:lpstr>
      <vt:lpstr>Introduction</vt:lpstr>
      <vt:lpstr>Assumptions &amp; Hypothesis</vt:lpstr>
      <vt:lpstr>Data</vt:lpstr>
      <vt:lpstr>The Analysis</vt:lpstr>
      <vt:lpstr>Mismatch Distribution Example R22-N22</vt:lpstr>
      <vt:lpstr>Real vs. Null mismatch distributions</vt:lpstr>
      <vt:lpstr>Look at the normalized distribution</vt:lpstr>
      <vt:lpstr>So Far…</vt:lpstr>
      <vt:lpstr>Kolmogorov‐Smirnov Test (1)</vt:lpstr>
      <vt:lpstr>Kolmogorov‐Smirnov Test (2)</vt:lpstr>
      <vt:lpstr>Absolute        Normalized</vt:lpstr>
      <vt:lpstr>Kolmogorov‐Smirnov Test Results (Absolute)</vt:lpstr>
      <vt:lpstr>Summary</vt:lpstr>
      <vt:lpstr>Acknowledgments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distinction between junction and null sequences in a 1000 Genome Project data</dc:title>
  <dc:creator>Gili Zilberman</dc:creator>
  <cp:lastModifiedBy>Gili Zilberman</cp:lastModifiedBy>
  <cp:revision>43</cp:revision>
  <dcterms:created xsi:type="dcterms:W3CDTF">2012-04-24T19:53:32Z</dcterms:created>
  <dcterms:modified xsi:type="dcterms:W3CDTF">2012-04-24T19:57:42Z</dcterms:modified>
</cp:coreProperties>
</file>