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7" r:id="rId2"/>
    <p:sldId id="278" r:id="rId3"/>
    <p:sldId id="304" r:id="rId4"/>
    <p:sldId id="280" r:id="rId5"/>
    <p:sldId id="279" r:id="rId6"/>
    <p:sldId id="305" r:id="rId7"/>
    <p:sldId id="296" r:id="rId8"/>
    <p:sldId id="282" r:id="rId9"/>
    <p:sldId id="306" r:id="rId10"/>
    <p:sldId id="307" r:id="rId11"/>
    <p:sldId id="290" r:id="rId12"/>
    <p:sldId id="291" r:id="rId13"/>
    <p:sldId id="292" r:id="rId14"/>
    <p:sldId id="293" r:id="rId15"/>
    <p:sldId id="317" r:id="rId16"/>
    <p:sldId id="310" r:id="rId17"/>
    <p:sldId id="285" r:id="rId18"/>
    <p:sldId id="312" r:id="rId19"/>
    <p:sldId id="311" r:id="rId20"/>
    <p:sldId id="313" r:id="rId21"/>
    <p:sldId id="318" r:id="rId22"/>
    <p:sldId id="262" r:id="rId23"/>
    <p:sldId id="263" r:id="rId24"/>
    <p:sldId id="264" r:id="rId25"/>
    <p:sldId id="265" r:id="rId26"/>
    <p:sldId id="266" r:id="rId27"/>
    <p:sldId id="315" r:id="rId28"/>
    <p:sldId id="316" r:id="rId29"/>
    <p:sldId id="319" r:id="rId30"/>
    <p:sldId id="294" r:id="rId31"/>
    <p:sldId id="322" r:id="rId32"/>
    <p:sldId id="295" r:id="rId33"/>
    <p:sldId id="320" r:id="rId34"/>
    <p:sldId id="321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FA50-677D-2542-B2A5-3CD60AACA7F4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50B0-5AC8-454B-BC62-1BD8C3D6F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85A4B-86DC-D04E-81CD-FECE668ECBDD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037F6-022A-C74D-9FA2-C359C25B1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D9D1-0019-9E4A-B0E3-2FF417642C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037F6-022A-C74D-9FA2-C359C25B16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The latter two types have not previously been well studied of functional significance.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- Improved SV detection in terms of number, size-range and breakpoint-precision.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FA78-0569-A64B-8459-9A9FC33B318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CAC-D862-3D4A-B51D-610A1C7ECE12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5AB8-D1C7-024A-8633-7F1DCB015549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21B1-3E26-2145-93C5-0022C4DB1C7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C6A6-DE7A-9D48-9D79-F581FF3434C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FA89-FD57-1344-87BF-8DC68CE5EFA4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BA04-0D0F-3741-A542-7B98B9359BF6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72FD-5A43-DE4A-93B6-E8C1E49805B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B25-BCA6-494C-89E9-34906136F373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BEB-9355-9B47-BA19-2F0790C6D69B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3D8-CAFA-D843-8ACF-77A71CE8634E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DFD6-F6D0-B94E-AAA8-565BC86DE81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9C1C-B98E-374F-B3BC-CE5276558083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EC6D-3020-EA4B-9B22-076D50A12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5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5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780" y="1524000"/>
            <a:ext cx="8432239" cy="3035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schemeClr val="tx2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8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80" y="2362200"/>
            <a:ext cx="8445220" cy="1447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Patterns of Genomic Variants Reveal </a:t>
            </a:r>
            <a:r>
              <a:rPr lang="en-US" sz="2800" b="1" dirty="0">
                <a:solidFill>
                  <a:srgbClr val="003867"/>
                </a:solidFill>
                <a:latin typeface="Century Gothic (Headings)"/>
                <a:cs typeface="Century Gothic (Headings)"/>
              </a:rPr>
              <a:t>S</a:t>
            </a:r>
            <a:r>
              <a:rPr lang="en-US" sz="2800" b="1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election </a:t>
            </a:r>
            <a:r>
              <a:rPr lang="en-US" sz="2800" b="1" dirty="0">
                <a:solidFill>
                  <a:srgbClr val="003867"/>
                </a:solidFill>
                <a:latin typeface="Century Gothic (Headings)"/>
                <a:cs typeface="Century Gothic (Headings)"/>
              </a:rPr>
              <a:t>P</a:t>
            </a:r>
            <a:r>
              <a:rPr lang="en-US" sz="2800" b="1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ressure in Non-Coding Elements</a:t>
            </a:r>
            <a:endParaRPr lang="en-US" sz="2800" b="1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526" y="4876800"/>
            <a:ext cx="6754368" cy="161239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17375E"/>
                </a:solidFill>
                <a:latin typeface="Century Gothic (Body)"/>
                <a:cs typeface="Century Gothic (Body)"/>
              </a:rPr>
              <a:t>Xinmeng Jasmine Mu</a:t>
            </a:r>
          </a:p>
          <a:p>
            <a:pPr algn="ctr"/>
            <a:endParaRPr lang="en-US" sz="2000" dirty="0" smtClean="0">
              <a:solidFill>
                <a:srgbClr val="17375E"/>
              </a:solidFill>
              <a:latin typeface="Century Gothic (Body)"/>
              <a:cs typeface="Century Gothic (Body)"/>
            </a:endParaRPr>
          </a:p>
          <a:p>
            <a:pPr algn="ctr"/>
            <a:r>
              <a:rPr lang="en-US" sz="2000" dirty="0" smtClean="0">
                <a:solidFill>
                  <a:srgbClr val="17375E"/>
                </a:solidFill>
                <a:latin typeface="Century Gothic (Body)"/>
                <a:cs typeface="Century Gothic (Body)"/>
              </a:rPr>
              <a:t>Gerstein Lab Group Meeting</a:t>
            </a:r>
          </a:p>
          <a:p>
            <a:pPr algn="ctr"/>
            <a:r>
              <a:rPr lang="en-US" sz="2000" dirty="0" smtClean="0">
                <a:solidFill>
                  <a:srgbClr val="17375E"/>
                </a:solidFill>
                <a:latin typeface="Century Gothic (Body)"/>
                <a:cs typeface="Century Gothic (Body)"/>
              </a:rPr>
              <a:t>April 17,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696200" cy="37146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micro-RNA (miRNA) - regulation of transcription.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small nuclear RNA (</a:t>
            </a:r>
            <a:r>
              <a:rPr lang="en-US" sz="2000" dirty="0" err="1" smtClean="0">
                <a:latin typeface="Century Gothic (Body)"/>
                <a:cs typeface="Century Gothic (Body)"/>
              </a:rPr>
              <a:t>snRNA</a:t>
            </a:r>
            <a:r>
              <a:rPr lang="en-US" sz="2000" dirty="0" smtClean="0">
                <a:latin typeface="Century Gothic (Body)"/>
                <a:cs typeface="Century Gothic (Body)"/>
              </a:rPr>
              <a:t>) - RNA splicing.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transfer RNA (tRNA) &amp; ribosomal (</a:t>
            </a:r>
            <a:r>
              <a:rPr lang="en-US" sz="2000" dirty="0" err="1" smtClean="0">
                <a:latin typeface="Century Gothic (Body)"/>
                <a:cs typeface="Century Gothic (Body)"/>
              </a:rPr>
              <a:t>rRNA</a:t>
            </a:r>
            <a:r>
              <a:rPr lang="en-US" sz="2000" dirty="0" smtClean="0">
                <a:latin typeface="Century Gothic (Body)"/>
                <a:cs typeface="Century Gothic (Body)"/>
              </a:rPr>
              <a:t>) - translation.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small </a:t>
            </a:r>
            <a:r>
              <a:rPr lang="en-US" sz="2000" dirty="0" err="1" smtClean="0">
                <a:latin typeface="Century Gothic (Body)"/>
                <a:cs typeface="Century Gothic (Body)"/>
              </a:rPr>
              <a:t>nucleolar</a:t>
            </a:r>
            <a:r>
              <a:rPr lang="en-US" sz="2000" dirty="0" smtClean="0">
                <a:latin typeface="Century Gothic (Body)"/>
                <a:cs typeface="Century Gothic (Body)"/>
              </a:rPr>
              <a:t> RNA (</a:t>
            </a:r>
            <a:r>
              <a:rPr lang="en-US" sz="2000" dirty="0" err="1" smtClean="0">
                <a:latin typeface="Century Gothic (Body)"/>
                <a:cs typeface="Century Gothic (Body)"/>
              </a:rPr>
              <a:t>snoRNA</a:t>
            </a:r>
            <a:r>
              <a:rPr lang="en-US" sz="2000" dirty="0" smtClean="0">
                <a:latin typeface="Century Gothic (Body)"/>
                <a:cs typeface="Century Gothic (Body)"/>
              </a:rPr>
              <a:t>) - chemical modification of other RNA molecules.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long non-coding RNA (</a:t>
            </a:r>
            <a:r>
              <a:rPr lang="en-US" sz="20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lncRNA</a:t>
            </a: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) – many, e.g. transcription, epigenetic</a:t>
            </a: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     </a:t>
            </a:r>
            <a:r>
              <a:rPr lang="en-US" sz="2000" i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(ENCODE annotated the above ncRNAs)</a:t>
            </a:r>
            <a:endParaRPr lang="en-US" sz="20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    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i="1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Piwi</a:t>
            </a:r>
            <a:r>
              <a:rPr lang="en-US" sz="2000" i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-interacting RNA (</a:t>
            </a:r>
            <a:r>
              <a:rPr lang="en-US" sz="2000" i="1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piRNA</a:t>
            </a:r>
            <a:r>
              <a:rPr lang="en-US" sz="2000" i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), and others</a:t>
            </a: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  <a:cs typeface="Century Gothic (Body)"/>
              </a:rPr>
              <a:t>Diverse functions of ncRNAs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  <a:cs typeface="Century Gothic (Body)"/>
              </a:rPr>
              <a:t/>
            </a:r>
            <a:b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  <a:cs typeface="Century Gothic (Body)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Fig2.a.miRNA_subse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2057400"/>
            <a:ext cx="767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</a:rPr>
              <a:t>miRNA secondary structure</a:t>
            </a:r>
          </a:p>
          <a:p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10" name="Picture 1" descr="18_Figure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315244"/>
            <a:ext cx="53959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96863" y="1719262"/>
            <a:ext cx="2310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Anatomy of a </a:t>
            </a:r>
            <a:r>
              <a:rPr lang="en-US" sz="1600" i="1" dirty="0" err="1"/>
              <a:t>pri</a:t>
            </a:r>
            <a:r>
              <a:rPr lang="en-US" sz="1600" i="1" dirty="0"/>
              <a:t>-miRNA: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14_Figure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2387" y="228600"/>
            <a:ext cx="25892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877669"/>
            <a:ext cx="624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7375E"/>
                </a:solidFill>
              </a:rPr>
              <a:t>t</a:t>
            </a:r>
            <a:r>
              <a:rPr lang="en-US" sz="3200" dirty="0" smtClean="0">
                <a:solidFill>
                  <a:srgbClr val="17375E"/>
                </a:solidFill>
              </a:rPr>
              <a:t>RNA secondary structure</a:t>
            </a:r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8" name="Picture 7" descr="Fig2.b.tRNA_subse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3333"/>
              <a:stretch>
                <a:fillRect/>
              </a:stretch>
            </p:blipFill>
          </mc:Choice>
          <mc:Fallback>
            <p:blipFill>
              <a:blip r:embed="rId4"/>
              <a:srcRect t="33333"/>
              <a:stretch>
                <a:fillRect/>
              </a:stretch>
            </p:blipFill>
          </mc:Fallback>
        </mc:AlternateContent>
        <p:spPr>
          <a:xfrm>
            <a:off x="50800" y="3276600"/>
            <a:ext cx="8940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RCP034-Mu-Gerste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4146" r="3660" b="44444"/>
              <a:stretch>
                <a:fillRect/>
              </a:stretch>
            </p:blipFill>
          </mc:Choice>
          <mc:Fallback>
            <p:blipFill>
              <a:blip r:embed="rId3"/>
              <a:srcRect t="4146" r="3660" b="44444"/>
              <a:stretch>
                <a:fillRect/>
              </a:stretch>
            </p:blipFill>
          </mc:Fallback>
        </mc:AlternateContent>
        <p:spPr>
          <a:xfrm>
            <a:off x="962823" y="1066800"/>
            <a:ext cx="7723977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1000"/>
            <a:ext cx="659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</a:rPr>
              <a:t>Mutations vs. stability of RNA secondary structure</a:t>
            </a:r>
            <a:endParaRPr lang="en-US" sz="2400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GRCP034-Mu-Gerste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0131" t="14444" r="26667" b="56667"/>
              <a:stretch>
                <a:fillRect/>
              </a:stretch>
            </p:blipFill>
          </mc:Choice>
          <mc:Fallback>
            <p:blipFill>
              <a:blip r:embed="rId3"/>
              <a:srcRect l="20131" t="14444" r="26667" b="56667"/>
              <a:stretch>
                <a:fillRect/>
              </a:stretch>
            </p:blipFill>
          </mc:Fallback>
        </mc:AlternateContent>
        <p:spPr>
          <a:xfrm>
            <a:off x="-304800" y="1452883"/>
            <a:ext cx="4713982" cy="3312579"/>
          </a:xfrm>
          <a:prstGeom prst="rect">
            <a:avLst/>
          </a:prstGeom>
        </p:spPr>
      </p:pic>
      <p:pic>
        <p:nvPicPr>
          <p:cNvPr id="5" name="Picture 4" descr="GRCP034-Mu-Gerste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0131" t="46667" r="26667" b="25555"/>
              <a:stretch>
                <a:fillRect/>
              </a:stretch>
            </p:blipFill>
          </mc:Choice>
          <mc:Fallback>
            <p:blipFill>
              <a:blip r:embed="rId3"/>
              <a:srcRect l="20131" t="46667" r="26667" b="25555"/>
              <a:stretch>
                <a:fillRect/>
              </a:stretch>
            </p:blipFill>
          </mc:Fallback>
        </mc:AlternateContent>
        <p:spPr>
          <a:xfrm>
            <a:off x="4353531" y="1447800"/>
            <a:ext cx="4713982" cy="3185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219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miRNA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(flanks)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964668"/>
            <a:ext cx="125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</a:t>
            </a:r>
            <a:r>
              <a:rPr lang="en-US" dirty="0" err="1" smtClean="0"/>
              <a:t>val</a:t>
            </a:r>
            <a:r>
              <a:rPr lang="en-US" dirty="0" smtClean="0"/>
              <a:t> = 0.05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964668"/>
            <a:ext cx="125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</a:t>
            </a:r>
            <a:r>
              <a:rPr lang="en-US" dirty="0" err="1" smtClean="0"/>
              <a:t>val</a:t>
            </a:r>
            <a:r>
              <a:rPr lang="en-US" dirty="0" smtClean="0"/>
              <a:t> = 0.75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33400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ΔΔG of secondary structure of miRNAs reversely correlates with DAF of SNPs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802352"/>
            <a:ext cx="866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SNPs under more selection pressure are more disruptive to miRNA secondary structures!</a:t>
            </a:r>
          </a:p>
          <a:p>
            <a:r>
              <a:rPr lang="en-US" b="1" dirty="0" smtClean="0"/>
              <a:t>Same is true for tRNAs, but not for </a:t>
            </a:r>
            <a:r>
              <a:rPr lang="en-US" b="1" dirty="0" err="1" smtClean="0"/>
              <a:t>rRNA</a:t>
            </a:r>
            <a:r>
              <a:rPr lang="en-US" b="1" dirty="0" smtClean="0"/>
              <a:t>, </a:t>
            </a:r>
            <a:r>
              <a:rPr lang="en-US" b="1" dirty="0" err="1" smtClean="0"/>
              <a:t>snoRNA</a:t>
            </a:r>
            <a:r>
              <a:rPr lang="en-US" b="1" dirty="0" smtClean="0"/>
              <a:t>, and </a:t>
            </a:r>
            <a:r>
              <a:rPr lang="en-US" b="1" dirty="0" err="1" smtClean="0"/>
              <a:t>snRNA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3050"/>
            <a:ext cx="8153400" cy="549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58" y="5334000"/>
            <a:ext cx="490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miRNA binding: </a:t>
            </a:r>
            <a:r>
              <a:rPr lang="en-US" dirty="0" err="1" smtClean="0"/>
              <a:t>ρ</a:t>
            </a:r>
            <a:r>
              <a:rPr lang="en-US" dirty="0" smtClean="0"/>
              <a:t>=-0.0893, and </a:t>
            </a:r>
            <a:r>
              <a:rPr lang="en-US" dirty="0" err="1" smtClean="0"/>
              <a:t>p</a:t>
            </a:r>
            <a:r>
              <a:rPr lang="en-US" dirty="0" smtClean="0"/>
              <a:t>-value=3.6E-3</a:t>
            </a:r>
          </a:p>
          <a:p>
            <a:r>
              <a:rPr lang="en-US" dirty="0" smtClean="0"/>
              <a:t>For control set: </a:t>
            </a:r>
            <a:r>
              <a:rPr lang="en-US" dirty="0" err="1" smtClean="0"/>
              <a:t>ρ</a:t>
            </a:r>
            <a:r>
              <a:rPr lang="en-US" dirty="0" smtClean="0"/>
              <a:t>= 0.0138, and </a:t>
            </a:r>
            <a:r>
              <a:rPr lang="en-US" dirty="0" err="1" smtClean="0"/>
              <a:t>p</a:t>
            </a:r>
            <a:r>
              <a:rPr lang="en-US" dirty="0" smtClean="0"/>
              <a:t>-value=6.8E-1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"/>
            <a:ext cx="740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Mutations vs. stability of the binding duplex of miRNA and its binding target</a:t>
            </a:r>
            <a:endParaRPr lang="en-US" b="1" dirty="0">
              <a:solidFill>
                <a:srgbClr val="1737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1458" y="5980331"/>
            <a:ext cx="581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SNPs under more selection pressure are more disruptive to</a:t>
            </a:r>
          </a:p>
          <a:p>
            <a:r>
              <a:rPr lang="en-US" b="1" dirty="0" smtClean="0"/>
              <a:t> the binding duplex of miRNA and its binding target!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26247"/>
            <a:ext cx="4458462" cy="519355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Besides Watson-Crick base-pairs (A=U, C=G), RNA molecules can form additional base pairs.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The most common is G=U wobble pair.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Therefore, A=U</a:t>
            </a:r>
            <a:r>
              <a:rPr lang="en-US" sz="1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>
                <a:latin typeface="Century Gothic (Body)"/>
                <a:cs typeface="Century Gothic (Body)"/>
              </a:rPr>
              <a:t>G=U, or G=C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>
                <a:latin typeface="Century Gothic (Body)"/>
                <a:ea typeface="Wingdings"/>
                <a:cs typeface="Century Gothic (Body)"/>
              </a:rPr>
              <a:t> </a:t>
            </a:r>
            <a:r>
              <a:rPr lang="en-US" sz="1800" dirty="0" smtClean="0">
                <a:latin typeface="Century Gothic (Body)"/>
                <a:cs typeface="Century Gothic (Body)"/>
              </a:rPr>
              <a:t>G=U, retains pairing, which we term ‘</a:t>
            </a:r>
            <a:r>
              <a:rPr lang="en-US" sz="1800" b="1" i="1" dirty="0" smtClean="0">
                <a:latin typeface="Century Gothic (Body)"/>
                <a:cs typeface="Century Gothic (Body)"/>
              </a:rPr>
              <a:t>synonymous mutations</a:t>
            </a:r>
            <a:r>
              <a:rPr lang="en-US" sz="1800" dirty="0" smtClean="0">
                <a:latin typeface="Century Gothic (Body)"/>
                <a:cs typeface="Century Gothic (Body)"/>
              </a:rPr>
              <a:t>’. 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We define mutations that change secondary structures of RNAs as </a:t>
            </a:r>
            <a:r>
              <a:rPr lang="en-US" sz="1800" i="1" dirty="0" smtClean="0">
                <a:latin typeface="Century Gothic (Body)"/>
                <a:cs typeface="Century Gothic (Body)"/>
              </a:rPr>
              <a:t>‘</a:t>
            </a:r>
            <a:r>
              <a:rPr lang="en-US" sz="1800" b="1" i="1" dirty="0" smtClean="0">
                <a:latin typeface="Century Gothic (Body)"/>
                <a:cs typeface="Century Gothic (Body)"/>
              </a:rPr>
              <a:t>non-synonymous mutations</a:t>
            </a:r>
            <a:r>
              <a:rPr lang="en-US" sz="1800" i="1" dirty="0" smtClean="0">
                <a:latin typeface="Century Gothic (Body)"/>
                <a:cs typeface="Century Gothic (Body)"/>
              </a:rPr>
              <a:t>’</a:t>
            </a:r>
            <a:r>
              <a:rPr lang="en-US" sz="1800" dirty="0" smtClean="0">
                <a:latin typeface="Century Gothic (Body)"/>
                <a:cs typeface="Century Gothic (Body)"/>
              </a:rPr>
              <a:t>. </a:t>
            </a: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endParaRPr lang="en-US" sz="1800" dirty="0" smtClean="0">
              <a:latin typeface="Century Gothic (Body)"/>
              <a:cs typeface="Century Gothic (Body)"/>
            </a:endParaRPr>
          </a:p>
          <a:p>
            <a:r>
              <a:rPr lang="en-US" sz="1800" b="1" dirty="0" smtClean="0">
                <a:latin typeface="Calibri" pitchFamily="-65" charset="0"/>
              </a:rPr>
              <a:t>There are many other types of other pairings in RNA molecules, including:</a:t>
            </a:r>
            <a:endParaRPr lang="en-US" sz="1800" dirty="0" smtClean="0">
              <a:latin typeface="Calibri" pitchFamily="-65" charset="0"/>
            </a:endParaRPr>
          </a:p>
          <a:p>
            <a:r>
              <a:rPr lang="en-US" sz="1800" dirty="0" smtClean="0">
                <a:latin typeface="Calibri" pitchFamily="-65" charset="0"/>
              </a:rPr>
              <a:t>	A-C</a:t>
            </a:r>
            <a:r>
              <a:rPr lang="en-US" sz="1800" baseline="30000" dirty="0" smtClean="0">
                <a:latin typeface="Calibri" pitchFamily="-65" charset="0"/>
              </a:rPr>
              <a:t>+</a:t>
            </a:r>
            <a:r>
              <a:rPr lang="en-US" sz="1800" dirty="0" smtClean="0">
                <a:latin typeface="Calibri" pitchFamily="-65" charset="0"/>
              </a:rPr>
              <a:t> wobble pairs</a:t>
            </a:r>
          </a:p>
          <a:p>
            <a:r>
              <a:rPr lang="en-US" sz="1800" dirty="0" smtClean="0">
                <a:latin typeface="Calibri" pitchFamily="-65" charset="0"/>
              </a:rPr>
              <a:t>	U-U pairs</a:t>
            </a:r>
          </a:p>
          <a:p>
            <a:r>
              <a:rPr lang="en-US" sz="1800" dirty="0" smtClean="0">
                <a:latin typeface="Calibri" pitchFamily="-65" charset="0"/>
              </a:rPr>
              <a:t>	G-A pairs (usually only at the ends of duplexes</a:t>
            </a:r>
            <a:endParaRPr lang="en-US" sz="1800" dirty="0" smtClean="0">
              <a:latin typeface="Century Gothic (Body)"/>
              <a:cs typeface="Century Gothic (Body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907" y="177224"/>
            <a:ext cx="4362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</a:rPr>
              <a:t>G=U wobble pair in RNAs</a:t>
            </a:r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8" name="Picture 1" descr="06_Figure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03312"/>
            <a:ext cx="41973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89186" y="950912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G=U</a:t>
            </a:r>
            <a:endParaRPr lang="en-US" b="1" dirty="0"/>
          </a:p>
        </p:txBody>
      </p:sp>
      <p:pic>
        <p:nvPicPr>
          <p:cNvPr id="13" name="Picture 6" descr="06_Figure06.jpg"/>
          <p:cNvPicPr>
            <a:picLocks noChangeAspect="1"/>
          </p:cNvPicPr>
          <p:nvPr/>
        </p:nvPicPr>
        <p:blipFill>
          <a:blip r:embed="rId3"/>
          <a:srcRect t="57927" r="17026" b="3014"/>
          <a:stretch>
            <a:fillRect/>
          </a:stretch>
        </p:blipFill>
        <p:spPr bwMode="auto">
          <a:xfrm>
            <a:off x="4505325" y="4268232"/>
            <a:ext cx="39100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654925" y="5513387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Arial" pitchFamily="-65" charset="0"/>
                <a:cs typeface="Arial" pitchFamily="-65" charset="0"/>
              </a:rPr>
              <a:t>2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7550" y="5966857"/>
            <a:ext cx="730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4150" y="5235020"/>
            <a:ext cx="25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018983" y="6553200"/>
            <a:ext cx="972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Pyle Lecture</a:t>
            </a:r>
            <a:endParaRPr lang="en-US" sz="1200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77000" y="4050268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A=U</a:t>
            </a:r>
            <a:endParaRPr lang="en-US" b="1" dirty="0"/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7653337" y="2029619"/>
            <a:ext cx="271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65" charset="0"/>
                <a:cs typeface="Arial" pitchFamily="-65" charset="0"/>
              </a:rPr>
              <a:t>2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7532687" y="1742281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65" charset="0"/>
                <a:cs typeface="Arial" pitchFamily="-65" charset="0"/>
              </a:rPr>
              <a:t>3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7653337" y="1464469"/>
            <a:ext cx="271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Arial" pitchFamily="-65" charset="0"/>
                <a:cs typeface="Arial" pitchFamily="-65" charset="0"/>
              </a:rPr>
              <a:t>4</a:t>
            </a:r>
          </a:p>
        </p:txBody>
      </p:sp>
      <p:pic>
        <p:nvPicPr>
          <p:cNvPr id="23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325" y="6064250"/>
            <a:ext cx="730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381500"/>
            <a:ext cx="77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" y="4871375"/>
            <a:ext cx="8565350" cy="886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3999"/>
            <a:ext cx="8565350" cy="3413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757446"/>
            <a:ext cx="308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parenthesis indicates average DAF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37091" y="218182"/>
            <a:ext cx="6506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</a:rPr>
              <a:t>Enrichment of synonymous mutations </a:t>
            </a:r>
          </a:p>
          <a:p>
            <a:pPr algn="ctr"/>
            <a:r>
              <a:rPr lang="en-US" sz="3200" dirty="0" smtClean="0">
                <a:solidFill>
                  <a:srgbClr val="17375E"/>
                </a:solidFill>
              </a:rPr>
              <a:t>              in miRNA and tRNAs</a:t>
            </a:r>
            <a:endParaRPr lang="en-US" sz="3200" dirty="0">
              <a:solidFill>
                <a:srgbClr val="17375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7146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2000" dirty="0" smtClean="0">
                <a:latin typeface="Century Gothic (Body)"/>
                <a:cs typeface="Century Gothic (Body)"/>
              </a:rPr>
              <a:t>In RNA secondary structures: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Stem regions are under more selection pressure in miRNA &amp; tRNA than loops. 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SNPs under more selective pressure tend to be more disruptive to secondary structures of miRNA &amp; tRNA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SNPs under more selective pressure tend to be more disruptive to the binding duplex between miRNA and its binding target.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Synonymous mutations are enriched in miRNA &amp; tRNA relative to non-synonymous mutations.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Summary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1800" dirty="0" smtClean="0">
                <a:latin typeface="Century Gothic (Body)"/>
                <a:cs typeface="Century Gothic (Body)"/>
              </a:rPr>
              <a:t>1. Develop a tool for predicting impact of mutation to function of ncRNAs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Predictors: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Structural region that mutation falls in, i.e. stem/loop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DAF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Interspecies conservation of the mutation locus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synonymous vs. </a:t>
            </a:r>
            <a:r>
              <a:rPr lang="en-US" sz="1800" dirty="0" err="1" smtClean="0">
                <a:latin typeface="Century Gothic (Body)"/>
                <a:cs typeface="Century Gothic (Body)"/>
              </a:rPr>
              <a:t>nonsynymous</a:t>
            </a:r>
            <a:endParaRPr lang="en-US" sz="1800" dirty="0" smtClean="0">
              <a:latin typeface="Century Gothic (Body)"/>
              <a:cs typeface="Century Gothic (Body)"/>
            </a:endParaRP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/>
              <a:t>ΔΔG</a:t>
            </a:r>
            <a:endParaRPr lang="en-US" sz="1800" dirty="0" smtClean="0"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Training/test set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Allele-specific expression of RNAs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eQTL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SNPs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GWAS SNPs</a:t>
            </a:r>
          </a:p>
          <a:p>
            <a:pPr lvl="1"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RNA expression from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RNAseq</a:t>
            </a: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2. Further investigation into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snRNA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snoRNA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rRNA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 and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lncRNA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 intron, and UTRs.</a:t>
            </a: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3. Use 1000 Genomes Phase I data.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Future Directions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23" y="457200"/>
            <a:ext cx="650837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entury Gothic (Headings)"/>
                <a:cs typeface="Century Gothic (Headings)"/>
              </a:rPr>
              <a:t>Introduction &amp; Background</a:t>
            </a:r>
            <a:endParaRPr lang="en-US" sz="3600" dirty="0">
              <a:solidFill>
                <a:schemeClr val="tx2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438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000000"/>
                </a:solidFill>
                <a:latin typeface="Century Gothic (Body)"/>
                <a:cs typeface="Century Gothic (Body)"/>
              </a:rPr>
              <a:t>G</a:t>
            </a: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enomic variant patterns can be measures for selection pressure: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Polymorphism - the level of intra-species genomic variants within a species. 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Divergence - the level of inter-species genomic differences. 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 frequency of genomic variants.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543302"/>
          <a:ext cx="7696200" cy="27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438400"/>
                <a:gridCol w="220980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rel. to neutral sequences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selection (selective constraint; purifying sel.)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selection</a:t>
                      </a:r>
                    </a:p>
                    <a:p>
                      <a:r>
                        <a:rPr lang="en-US" dirty="0" smtClean="0"/>
                        <a:t>(adaptive</a:t>
                      </a:r>
                      <a:r>
                        <a:rPr lang="en-US" baseline="0" dirty="0" smtClean="0"/>
                        <a:t> selection)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</a:tr>
              <a:tr h="400049">
                <a:tc>
                  <a:txBody>
                    <a:bodyPr/>
                    <a:lstStyle/>
                    <a:p>
                      <a:r>
                        <a:rPr lang="en-US" dirty="0" smtClean="0"/>
                        <a:t>Polymorphism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Divergence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  <a:tr h="438149">
                <a:tc>
                  <a:txBody>
                    <a:bodyPr/>
                    <a:lstStyle/>
                    <a:p>
                      <a:r>
                        <a:rPr lang="en-US" dirty="0" smtClean="0"/>
                        <a:t>Derived</a:t>
                      </a:r>
                      <a:r>
                        <a:rPr lang="en-US" baseline="0" dirty="0" smtClean="0"/>
                        <a:t> allele frequency (DAF)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Pol.</a:t>
                      </a:r>
                      <a:r>
                        <a:rPr lang="en-US" baseline="0" dirty="0" smtClean="0"/>
                        <a:t> vs. Div. ratio </a:t>
                      </a:r>
                    </a:p>
                    <a:p>
                      <a:r>
                        <a:rPr lang="en-US" baseline="0" dirty="0" smtClean="0"/>
                        <a:t>(McDonald-Kreitman test)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7315200" cy="3009900"/>
          </a:xfrm>
        </p:spPr>
        <p:txBody>
          <a:bodyPr>
            <a:noAutofit/>
          </a:bodyPr>
          <a:lstStyle/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Selection pressure in relation to secondary structure of ncRNAs.</a:t>
            </a:r>
          </a:p>
          <a:p>
            <a:pPr>
              <a:buClr>
                <a:srgbClr val="003767"/>
              </a:buClr>
            </a:pPr>
            <a:r>
              <a:rPr lang="en-US" sz="2400" b="1" dirty="0" smtClean="0">
                <a:latin typeface="Century Gothic (Body)"/>
                <a:cs typeface="Century Gothic (Body)"/>
              </a:rPr>
              <a:t>Higher selection pressure for more ubiquitous regulatory binding sites.</a:t>
            </a:r>
          </a:p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Selection in relation to regulatory network.</a:t>
            </a:r>
          </a:p>
          <a:p>
            <a:pPr>
              <a:buClr>
                <a:srgbClr val="003767"/>
              </a:buClr>
              <a:buNone/>
            </a:pPr>
            <a:endParaRPr lang="en-US" sz="2400" b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6809753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Ubiquitous vs. condition specific binding sites</a:t>
            </a:r>
            <a:endParaRPr lang="en-US" sz="32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43400" y="1066800"/>
            <a:ext cx="1295400" cy="748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381000"/>
            <a:ext cx="685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Century Gothic (Headings)"/>
                <a:cs typeface="Century Gothic (Headings)"/>
              </a:rPr>
              <a:t>Ubiquitous binding sites tend to be more selective constraints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Century Gothic (Headings)"/>
              <a:cs typeface="Century Gothic (Headings)"/>
            </a:endParaRPr>
          </a:p>
        </p:txBody>
      </p:sp>
      <p:pic>
        <p:nvPicPr>
          <p:cNvPr id="12" name="Picture 11" descr="Fig4.ab.Cellline_spec_HOT_region.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8600" y="998018"/>
            <a:ext cx="9144000" cy="5097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6248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 (Body)"/>
                <a:cs typeface="Century Gothic (Body)"/>
              </a:rPr>
              <a:t>HOT: High Occupancy of TF</a:t>
            </a:r>
            <a:endParaRPr lang="en-US" sz="1400" dirty="0">
              <a:latin typeface="Century Gothic (Body)"/>
              <a:cs typeface="Century Gothic (Body)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F497D"/>
                </a:solidFill>
                <a:latin typeface="Century Gothic (Headings)"/>
                <a:cs typeface="Century Gothic (Headings)"/>
              </a:rPr>
              <a:t>TF-binding HOT regions</a:t>
            </a:r>
            <a:endParaRPr lang="en-US" sz="3200" dirty="0">
              <a:solidFill>
                <a:srgbClr val="1F497D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248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entury Gothic (Body)"/>
                <a:cs typeface="Century Gothic (Body)"/>
              </a:rPr>
              <a:t>HOT: High Occupancy of TF</a:t>
            </a:r>
            <a:endParaRPr lang="en-US" sz="1400" dirty="0">
              <a:solidFill>
                <a:srgbClr val="1F497D"/>
              </a:solidFill>
              <a:latin typeface="Century Gothic (Body)"/>
              <a:cs typeface="Century Gothic (Body)"/>
            </a:endParaRPr>
          </a:p>
        </p:txBody>
      </p:sp>
      <p:pic>
        <p:nvPicPr>
          <p:cNvPr id="7" name="Picture 6" descr="Fig4.c.TF_HOT_regions_Tracks.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566530"/>
            <a:ext cx="9144000" cy="572493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>
                <a:solidFill>
                  <a:srgbClr val="1F497D"/>
                </a:solidFill>
              </a:rPr>
              <a:pPr/>
              <a:t>23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786824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Cell-line specific TF-binding sites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  <p:pic>
        <p:nvPicPr>
          <p:cNvPr id="8" name="Picture 7" descr="Fig4.d.CellLine_spec_Tracks.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872343"/>
            <a:ext cx="8915400" cy="44152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VARII.AlleleSeq.peaks.Mar012012.hg19.2kb.end.all_transcript_NonPseudogene.HetVar.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29833" r="1152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29833" r="11529"/>
              <a:stretch>
                <a:fillRect/>
              </a:stretch>
            </p:blipFill>
          </mc:Fallback>
        </mc:AlternateContent>
        <p:spPr>
          <a:xfrm>
            <a:off x="304800" y="2209800"/>
            <a:ext cx="6553200" cy="5197378"/>
          </a:xfrm>
          <a:prstGeom prst="rect">
            <a:avLst/>
          </a:prstGeom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147763" y="508000"/>
            <a:ext cx="6015037" cy="103028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3867"/>
                </a:solidFill>
                <a:latin typeface="Century Gothic (Headings)"/>
                <a:cs typeface="Century Gothic (Headings)"/>
              </a:rPr>
              <a:t>Allele</a:t>
            </a:r>
            <a:r>
              <a:rPr lang="en-US" sz="32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-specific sites are under less selective constraints</a:t>
            </a:r>
            <a:endParaRPr lang="en-US" sz="32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5364" y="2133600"/>
          <a:ext cx="6929436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59"/>
                <a:gridCol w="1732359"/>
                <a:gridCol w="1732359"/>
                <a:gridCol w="1732359"/>
              </a:tblGrid>
              <a:tr h="609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entury Gothic (Body)"/>
                          <a:ea typeface="宋体"/>
                          <a:cs typeface="Century Gothic (Body)"/>
                        </a:rPr>
                        <a:t>ASB</a:t>
                      </a:r>
                      <a:endParaRPr lang="en-US" sz="1600" b="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entury Gothic (Body)"/>
                          <a:ea typeface="宋体"/>
                          <a:cs typeface="Century Gothic (Body)"/>
                        </a:rPr>
                        <a:t>Low DAF </a:t>
                      </a:r>
                      <a:endParaRPr lang="en-US" sz="1600" b="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entury Gothic (Body)"/>
                          <a:ea typeface="宋体"/>
                          <a:cs typeface="Century Gothic (Body)"/>
                        </a:rPr>
                        <a:t>(&lt;0.05)</a:t>
                      </a:r>
                      <a:endParaRPr lang="en-US" sz="1600" b="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entury Gothic (Body)"/>
                          <a:ea typeface="宋体"/>
                          <a:cs typeface="Century Gothic (Body)"/>
                        </a:rPr>
                        <a:t>Medium DAF (0.05-0.5)</a:t>
                      </a:r>
                      <a:endParaRPr lang="en-US" sz="1600" b="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entury Gothic (Body)"/>
                          <a:ea typeface="宋体"/>
                          <a:cs typeface="Century Gothic (Body)"/>
                        </a:rPr>
                        <a:t>High DAF</a:t>
                      </a:r>
                      <a:r>
                        <a:rPr lang="en-US" sz="1600" b="0" dirty="0" smtClean="0">
                          <a:latin typeface="Century Gothic (Body)"/>
                          <a:ea typeface="宋体"/>
                          <a:cs typeface="Century Gothic (Body)"/>
                        </a:rPr>
                        <a:t> </a:t>
                      </a:r>
                      <a:endParaRPr lang="en-US" sz="1600" b="0" dirty="0" smtClean="0">
                        <a:latin typeface="Century Gothic (Body)"/>
                        <a:ea typeface="Cambria"/>
                        <a:cs typeface="Century Gothic (Body)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entury Gothic (Body)"/>
                          <a:ea typeface="宋体"/>
                          <a:cs typeface="Century Gothic (Body)"/>
                        </a:rPr>
                        <a:t>(&gt;0.5)</a:t>
                      </a:r>
                      <a:endParaRPr lang="en-US" sz="1600" b="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</a:tr>
              <a:tr h="52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Allelic score (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median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MAD)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0.99947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0.00053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0.99973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0.00027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0.99982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0.00018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</a:tr>
              <a:tr h="488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Number of SNPs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143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782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398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</a:tr>
              <a:tr h="48891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ASE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Low DAF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&lt;0.05)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Medium DAF (0.05-0.5)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High DAF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(&gt;0.5)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003867"/>
                    </a:solidFill>
                  </a:tcPr>
                </a:tc>
              </a:tr>
              <a:tr h="52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Allelic score (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median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MAD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0.62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0.34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0.70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0.34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0.74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  <a:sym typeface="Symbol"/>
                        </a:rPr>
                        <a:t>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0.31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</a:tr>
              <a:tr h="488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Number of SNPs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56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393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entury Gothic (Body)"/>
                          <a:ea typeface="宋体"/>
                          <a:cs typeface="Century Gothic (Body)"/>
                        </a:rPr>
                        <a:t>177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 (Body)"/>
                        <a:ea typeface="Cambria"/>
                        <a:cs typeface="Century Gothic (Body)"/>
                      </a:endParaRPr>
                    </a:p>
                  </a:txBody>
                  <a:tcPr marL="8890" marR="8890" marT="0" marB="0" anchor="ctr" anchorCtr="1">
                    <a:solidFill>
                      <a:srgbClr val="C8D4DE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7763" y="508000"/>
            <a:ext cx="6015037" cy="103028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3867"/>
                </a:solidFill>
                <a:latin typeface="Century Gothic (Headings)"/>
                <a:cs typeface="Century Gothic (Headings)"/>
              </a:rPr>
              <a:t>Allele</a:t>
            </a:r>
            <a:r>
              <a:rPr lang="en-US" sz="32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-specific sites are under less selective constraints (cont.)</a:t>
            </a:r>
            <a:endParaRPr lang="en-US" sz="32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299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 (Body)"/>
                <a:cs typeface="Century Gothic (Body)"/>
              </a:rPr>
              <a:t>ASB: Allele-Specific Binding</a:t>
            </a:r>
          </a:p>
          <a:p>
            <a:r>
              <a:rPr lang="en-US" sz="1400" dirty="0" smtClean="0">
                <a:latin typeface="Century Gothic (Body)"/>
                <a:cs typeface="Century Gothic (Body)"/>
              </a:rPr>
              <a:t>ASE: Allele-Specific Expression</a:t>
            </a:r>
            <a:endParaRPr lang="en-US" sz="1400" dirty="0">
              <a:latin typeface="Century Gothic (Body)"/>
              <a:cs typeface="Century Gothic (Body)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37146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TF-binding HOT regions are under more selection pressure than other TF-binding sites.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Constitutive TF-binding sites across cell lines are under more selection pressure than cell-line specific TF-binding sites.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Allele-specific sites are under more selective constraints. </a:t>
            </a:r>
          </a:p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  <a:buFont typeface="Symbol" pitchFamily="-65" charset="2"/>
              <a:buChar char=""/>
            </a:pPr>
            <a:r>
              <a:rPr lang="en-US" sz="2000" dirty="0" smtClean="0">
                <a:latin typeface="Century Gothic (Body)"/>
                <a:cs typeface="Century Gothic (Body)"/>
              </a:rPr>
              <a:t>Ubiquitous </a:t>
            </a: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regulatory binding sites tend to be under more selection pressure. </a:t>
            </a:r>
          </a:p>
          <a:p>
            <a:pPr>
              <a:spcBef>
                <a:spcPts val="600"/>
              </a:spcBef>
              <a:buClr>
                <a:srgbClr val="003867"/>
              </a:buClr>
              <a:buFont typeface="Symbol" pitchFamily="-65" charset="2"/>
              <a:buChar char=""/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In parallel with prior discoveries for coding regions, i.e. housekeeping genes tend to be under more selective constraints. </a:t>
            </a:r>
            <a:endParaRPr lang="en-US" sz="2000" dirty="0" smtClean="0">
              <a:latin typeface="Century Gothic (Body)"/>
              <a:cs typeface="Century Gothic (Body)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Summary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endParaRPr lang="en-US" sz="2000" dirty="0" smtClean="0"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Ubiquitous vs. tissue-specific binding 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DNase I hypersensitive sites data across multiple tissues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Intersect with TF-binding peak data to predict TF-binding sites across tissues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Characterize SNPs within DNase I sites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Compare variant patterns in ubiquitous vs. tissue-specific binding sites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Functional analysis of regulatory binding sites in various tissues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Characterize SNPs within DNase I sites across tissues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Tissue differentiation, e.g. embryonic stem cells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Skin vs. internal tissue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latin typeface="Century Gothic (Body)"/>
                <a:cs typeface="Century Gothic (Body)"/>
              </a:rPr>
              <a:t>Brain, </a:t>
            </a:r>
            <a:r>
              <a:rPr lang="en-US" sz="2000" dirty="0" err="1" smtClean="0">
                <a:latin typeface="Century Gothic (Body)"/>
                <a:cs typeface="Century Gothic (Body)"/>
              </a:rPr>
              <a:t>cadiovascular</a:t>
            </a:r>
            <a:r>
              <a:rPr lang="en-US" sz="2000" dirty="0" smtClean="0">
                <a:latin typeface="Century Gothic (Body)"/>
                <a:cs typeface="Century Gothic (Body)"/>
              </a:rPr>
              <a:t>, etc</a:t>
            </a:r>
            <a:endParaRPr lang="en-US" sz="20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 SNPs within TF-binding motifs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Use 1000 Genomes Phase I data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Future Directions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7315200" cy="3009900"/>
          </a:xfrm>
        </p:spPr>
        <p:txBody>
          <a:bodyPr>
            <a:noAutofit/>
          </a:bodyPr>
          <a:lstStyle/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Selection pressure in relation to secondary structure of ncRNAs.</a:t>
            </a:r>
          </a:p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Higher selection pressure for more ubiquitous regulatory binding sites.</a:t>
            </a:r>
          </a:p>
          <a:p>
            <a:pPr>
              <a:buClr>
                <a:srgbClr val="003767"/>
              </a:buClr>
            </a:pPr>
            <a:r>
              <a:rPr lang="en-US" sz="2400" b="1" dirty="0" smtClean="0">
                <a:latin typeface="Century Gothic (Body)"/>
                <a:cs typeface="Century Gothic (Body)"/>
              </a:rPr>
              <a:t>Selection in relation to regulatory network.</a:t>
            </a:r>
          </a:p>
          <a:p>
            <a:pPr>
              <a:buClr>
                <a:srgbClr val="003767"/>
              </a:buClr>
              <a:buNone/>
            </a:pPr>
            <a:endParaRPr lang="en-US" sz="2400" b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6423" y="457200"/>
            <a:ext cx="650837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Introduction &amp; Background</a:t>
            </a:r>
            <a:endParaRPr lang="en-US" sz="36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6444" y="1752600"/>
            <a:ext cx="7383156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In human, it is estimated: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1.5% of the genome is coding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5% of the genome is under natural selection</a:t>
            </a:r>
          </a:p>
          <a:p>
            <a:pPr>
              <a:buClr>
                <a:srgbClr val="003867"/>
              </a:buClr>
            </a:pPr>
            <a:r>
              <a:rPr lang="en-US" sz="1800" dirty="0">
                <a:solidFill>
                  <a:srgbClr val="000000"/>
                </a:solidFill>
                <a:latin typeface="Century Gothic (Body)"/>
                <a:cs typeface="Century Gothic (Body)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ositive selection in human is rare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selection dominated by negative selection</a:t>
            </a:r>
          </a:p>
          <a:p>
            <a:pPr>
              <a:buClr>
                <a:srgbClr val="003867"/>
              </a:buClr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Previous studies on selection pressure using genomic variant patterns within human populations: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Limited to targeted local regions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Biased sampling of genomic variants, e.g. using genotyping arrays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Focused on SNPs; indel and SVs not abundant</a:t>
            </a:r>
          </a:p>
          <a:p>
            <a:pPr>
              <a:buClr>
                <a:srgbClr val="003867"/>
              </a:buClr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867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867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 descr="Fig5.consistency_score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28600"/>
            <a:ext cx="82959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82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Co-selection pressure between modules of the regulatory network</a:t>
            </a:r>
            <a:endParaRPr lang="en-US" sz="2000" b="1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S7.consistency_scores_su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b="2555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b="25556"/>
              <a:stretch>
                <a:fillRect/>
              </a:stretch>
            </p:blipFill>
          </mc:Fallback>
        </mc:AlternateContent>
        <p:spPr>
          <a:xfrm>
            <a:off x="441694" y="533400"/>
            <a:ext cx="7864106" cy="640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82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Co-selection pressure between modules of the regulatory network</a:t>
            </a:r>
            <a:endParaRPr lang="en-US" sz="2000" b="1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24446" r="31107"/>
          <a:stretch>
            <a:fillRect/>
          </a:stretch>
        </p:blipFill>
        <p:spPr>
          <a:xfrm>
            <a:off x="5867400" y="1709753"/>
            <a:ext cx="3048000" cy="3929047"/>
          </a:xfrm>
          <a:prstGeom prst="rect">
            <a:avLst/>
          </a:prstGeom>
        </p:spPr>
      </p:pic>
      <p:pic>
        <p:nvPicPr>
          <p:cNvPr id="10" name="Picture 9" descr="Fig6.IC_network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1" y="1497894"/>
            <a:ext cx="4876800" cy="487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307" y="5879068"/>
            <a:ext cx="3555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target genes for each TF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91858" y="3340275"/>
            <a:ext cx="40907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 content of TF-binding motifs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TFs that have more target genes to regulate tend to use more specific versions of binding motifs</a:t>
            </a:r>
            <a:endParaRPr lang="en-US" sz="24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352143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ρ</a:t>
            </a:r>
            <a:r>
              <a:rPr lang="en-US" dirty="0" smtClean="0"/>
              <a:t>=-0.31, P-value=0.015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73647" t="10788" r="-1427" b="62061"/>
          <a:stretch>
            <a:fillRect/>
          </a:stretch>
        </p:blipFill>
        <p:spPr>
          <a:xfrm>
            <a:off x="6400800" y="5562600"/>
            <a:ext cx="1905000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8388" y="1579602"/>
            <a:ext cx="58001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Target </a:t>
            </a:r>
          </a:p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96463" y="4627602"/>
            <a:ext cx="80433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Binding </a:t>
            </a:r>
          </a:p>
          <a:p>
            <a:pPr algn="ctr"/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62896" y="1764268"/>
            <a:ext cx="404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TF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010400" cy="37146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400" dirty="0" smtClean="0">
                <a:latin typeface="Century Gothic (Body)"/>
                <a:cs typeface="Century Gothic (Body)"/>
              </a:rPr>
              <a:t>The regulatory modules are under co-selection pressure within both TF regulatory network, and miRNA regulatory network. 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endParaRPr lang="en-US" sz="2400" dirty="0" smtClean="0"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400" dirty="0" smtClean="0">
                <a:latin typeface="Century Gothic (Body)"/>
                <a:cs typeface="Century Gothic (Body)"/>
              </a:rPr>
              <a:t>TFs that play a more central role in the regulatory network tend to use binding motifs that have higher information content.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Summary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  <a:buNone/>
            </a:pPr>
            <a:endParaRPr lang="en-US" sz="2000" dirty="0" smtClean="0"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Develop a tool for predicting impact of mutations to the function of TF-binding motifs</a:t>
            </a:r>
          </a:p>
          <a:p>
            <a:pPr>
              <a:spcBef>
                <a:spcPts val="0"/>
              </a:spcBef>
              <a:buClr>
                <a:srgbClr val="003867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* Predictors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Motif information content within human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Interspecies conservation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Impact of mutations to structural interaction between TF protein &amp; TF-binding motif 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DAF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ST</a:t>
            </a:r>
            <a:endParaRPr lang="en-US" sz="20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 lvl="1">
              <a:spcBef>
                <a:spcPts val="0"/>
              </a:spcBef>
              <a:buClr>
                <a:srgbClr val="003867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* Training/test data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Allele-specific binding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RNAseq</a:t>
            </a: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expression data of genes across population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eQTL</a:t>
            </a: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SNPs</a:t>
            </a:r>
          </a:p>
          <a:p>
            <a:pPr lvl="1">
              <a:spcBef>
                <a:spcPts val="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GWAS SNPs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2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Use 1000 Genomes Phase I data.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entury Gothic (Headings)"/>
                <a:cs typeface="Century Gothic (Headings)"/>
              </a:rPr>
              <a:t>Future Directions</a:t>
            </a:r>
            <a:endParaRPr lang="en-US" sz="3600" dirty="0">
              <a:solidFill>
                <a:srgbClr val="17375E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825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Acknowledgements</a:t>
            </a:r>
            <a:endParaRPr lang="en-US" sz="36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5347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>
              <a:latin typeface="Century Gothic (Body)"/>
              <a:cs typeface="Century Gothic (Body)"/>
            </a:endParaRPr>
          </a:p>
          <a:p>
            <a:pPr>
              <a:buNone/>
            </a:pPr>
            <a:endParaRPr lang="en-US" dirty="0" smtClean="0">
              <a:latin typeface="Century Gothic (Body)"/>
              <a:cs typeface="Century Gothic (Body)"/>
            </a:endParaRPr>
          </a:p>
          <a:p>
            <a:pPr>
              <a:buNone/>
            </a:pPr>
            <a:endParaRPr lang="en-US" dirty="0" smtClean="0">
              <a:latin typeface="Century Gothic (Body)"/>
              <a:cs typeface="Century Gothic (Body)"/>
            </a:endParaRPr>
          </a:p>
          <a:p>
            <a:endParaRPr lang="en-US" dirty="0">
              <a:latin typeface="Century Gothic (Body)"/>
              <a:cs typeface="Century Gothic (Body)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750199"/>
            <a:ext cx="4064000" cy="340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1447800"/>
            <a:ext cx="3771900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Arif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Harmanci</a:t>
            </a: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Jieming</a:t>
            </a:r>
            <a:r>
              <a:rPr lang="en-US" sz="2000" dirty="0" smtClean="0">
                <a:latin typeface="Century Gothic (Headings)"/>
                <a:cs typeface="Century Gothic (Headings)"/>
              </a:rPr>
              <a:t> Chen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Joel Rozowsky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Robert Bjornson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Chao Cheng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Ekta</a:t>
            </a:r>
            <a:r>
              <a:rPr lang="en-US" sz="2000" dirty="0" smtClean="0">
                <a:latin typeface="Century Gothic (Headings)"/>
                <a:cs typeface="Century Gothic (Headings)"/>
              </a:rPr>
              <a:t>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Khurana</a:t>
            </a: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Suganthi</a:t>
            </a:r>
            <a:r>
              <a:rPr lang="en-US" sz="2000" dirty="0" smtClean="0">
                <a:latin typeface="Century Gothic (Headings)"/>
                <a:cs typeface="Century Gothic (Headings)"/>
              </a:rPr>
              <a:t> Bal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Alexej</a:t>
            </a:r>
            <a:r>
              <a:rPr lang="en-US" sz="2000" dirty="0" smtClean="0">
                <a:latin typeface="Century Gothic (Headings)"/>
                <a:cs typeface="Century Gothic (Headings)"/>
              </a:rPr>
              <a:t> </a:t>
            </a:r>
            <a:r>
              <a:rPr lang="en-US" sz="2000" dirty="0" err="1" smtClean="0">
                <a:latin typeface="Century Gothic (Headings)"/>
                <a:cs typeface="Century Gothic (Headings)"/>
              </a:rPr>
              <a:t>Abyzov</a:t>
            </a: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</a:pP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Mark Gerstein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Annotation Group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ENCODE-nets Group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Century Gothic (Headings)"/>
                <a:cs typeface="Century Gothic (Headings)"/>
              </a:rPr>
              <a:t>  Entire Gerstein Lab!</a:t>
            </a: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</a:pP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</a:pP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</a:pPr>
            <a:endParaRPr lang="en-US" sz="2000" dirty="0" smtClean="0">
              <a:latin typeface="Century Gothic (Headings)"/>
              <a:cs typeface="Century Gothic (Headings)"/>
            </a:endParaRPr>
          </a:p>
          <a:p>
            <a:pPr>
              <a:spcBef>
                <a:spcPts val="400"/>
              </a:spcBef>
              <a:buClr>
                <a:schemeClr val="tx2">
                  <a:lumMod val="75000"/>
                </a:schemeClr>
              </a:buClr>
            </a:pPr>
            <a:endParaRPr lang="en-US" sz="2000" dirty="0">
              <a:latin typeface="Century Gothic (Headings)"/>
              <a:cs typeface="Century Gothic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457510"/>
            <a:ext cx="5715000" cy="1858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The 1000 Genomes Project low coverage pilot</a:t>
            </a: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Whole genome sequencing; 60 CEU, 59 YRI, 60 CHBJPT individuals.</a:t>
            </a:r>
          </a:p>
          <a:p>
            <a:pPr>
              <a:spcBef>
                <a:spcPts val="600"/>
              </a:spcBef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 full spectrum of genomic variants, including SNPs, indels, and SVs.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Genomic variants</a:t>
            </a:r>
            <a:endParaRPr lang="en-US" b="1" i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799" y="4846637"/>
            <a:ext cx="7162801" cy="185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867"/>
              </a:buClr>
              <a:buSzPct val="100000"/>
              <a:buFont typeface="Arial"/>
              <a:buChar char="•"/>
              <a:tabLst/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ENCODE project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 (Body)"/>
              <a:ea typeface="+mn-ea"/>
              <a:cs typeface="Century Gothic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867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Genes (CDS, introns and UTRs), TF-binding sites, ncRNAs, pseudogenes.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 (Body)"/>
              <a:ea typeface="+mn-ea"/>
              <a:cs typeface="Century Gothic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446527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Genomic annotations</a:t>
            </a:r>
            <a:endParaRPr lang="en-US" b="1" i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16423" y="457200"/>
            <a:ext cx="650837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Introduction &amp; Background</a:t>
            </a:r>
            <a:endParaRPr lang="en-US" sz="36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6423" y="457200"/>
            <a:ext cx="650837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Introduction &amp; Background</a:t>
            </a:r>
            <a:endParaRPr lang="en-US" sz="36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086600" cy="4419600"/>
          </a:xfrm>
        </p:spPr>
        <p:txBody>
          <a:bodyPr>
            <a:noAutofit/>
          </a:bodyPr>
          <a:lstStyle/>
          <a:p>
            <a:pPr>
              <a:buClr>
                <a:srgbClr val="003867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Existing Methods for detecting positive selection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Long-Range Haplotype (LRH) test: 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Integrated  Haplotype Score (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iHS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) test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latin typeface="Century Gothic (Body)"/>
                <a:cs typeface="Century Gothic (Body)"/>
              </a:rPr>
              <a:t>Cross Population Extended Haplotype </a:t>
            </a:r>
            <a:r>
              <a:rPr lang="en-US" sz="1800" dirty="0" err="1" smtClean="0">
                <a:latin typeface="Century Gothic (Body)"/>
                <a:cs typeface="Century Gothic (Body)"/>
              </a:rPr>
              <a:t>Homozygosity</a:t>
            </a:r>
            <a:r>
              <a:rPr lang="en-US" sz="1800" dirty="0" smtClean="0">
                <a:latin typeface="Century Gothic (Body)"/>
                <a:cs typeface="Century Gothic (Body)"/>
              </a:rPr>
              <a:t> (XP-EHH)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Composite of multiple signals (CMS): </a:t>
            </a:r>
          </a:p>
          <a:p>
            <a:pPr>
              <a:buClr>
                <a:srgbClr val="003867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		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iHS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 XP-EHH, </a:t>
            </a:r>
            <a:r>
              <a:rPr lang="en-US" sz="18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</a:t>
            </a:r>
            <a:r>
              <a:rPr lang="en-US" sz="1800" baseline="-25000" dirty="0" err="1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st</a:t>
            </a:r>
            <a:r>
              <a:rPr lang="en-US" sz="1800" baseline="-250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 </a:t>
            </a:r>
            <a:r>
              <a:rPr lang="en-US" sz="1800" dirty="0" smtClean="0"/>
              <a:t>ΔDAF, and </a:t>
            </a:r>
            <a:r>
              <a:rPr lang="en-US" sz="1800" dirty="0" err="1" smtClean="0"/>
              <a:t>ΔiHH</a:t>
            </a: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etc.</a:t>
            </a:r>
            <a:r>
              <a:rPr lang="en-US" sz="1800" dirty="0" smtClean="0"/>
              <a:t>..</a:t>
            </a:r>
            <a:endParaRPr lang="en-US" sz="1800" baseline="-250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None/>
            </a:pPr>
            <a:endParaRPr lang="en-US" sz="1800" b="1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867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Some traditional tests for natural selection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Tajima’s D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HKA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Fu and Li’s D, D*, F,  or F*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Fay and Wu’s H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McDonald-Kreitman test</a:t>
            </a:r>
          </a:p>
          <a:p>
            <a:pPr>
              <a:buClr>
                <a:srgbClr val="003867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867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10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  <a:latin typeface="Century Gothic (Body)"/>
                <a:cs typeface="Century Gothic (Body)"/>
              </a:rPr>
              <a:t>1000 Genomes dataset deviates from standard coalescence model!</a:t>
            </a:r>
            <a:endParaRPr lang="en-US" dirty="0">
              <a:solidFill>
                <a:srgbClr val="17375E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23" y="457200"/>
            <a:ext cx="650837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867"/>
                </a:solidFill>
                <a:latin typeface="Century Gothic (Headings)"/>
                <a:cs typeface="Century Gothic (Headings)"/>
              </a:rPr>
              <a:t>Introduction &amp; Background</a:t>
            </a:r>
            <a:endParaRPr lang="en-US" sz="3600" dirty="0">
              <a:solidFill>
                <a:srgbClr val="0038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438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000000"/>
                </a:solidFill>
                <a:latin typeface="Century Gothic (Body)"/>
                <a:cs typeface="Century Gothic (Body)"/>
              </a:rPr>
              <a:t>G</a:t>
            </a:r>
            <a:r>
              <a:rPr lang="en-US" sz="1800" b="1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enomic variant patterns can be measures for selection pressure: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Polymorphism - the level of intra-species genomic variants within a species. 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Divergence - the level of inter-species genomic differences. </a:t>
            </a:r>
          </a:p>
          <a:p>
            <a:pPr>
              <a:buClr>
                <a:srgbClr val="003867"/>
              </a:buClr>
            </a:pPr>
            <a:r>
              <a:rPr lang="en-US" sz="1800" dirty="0" smtClean="0">
                <a:solidFill>
                  <a:srgbClr val="000000"/>
                </a:solidFill>
                <a:latin typeface="Century Gothic (Body)"/>
                <a:cs typeface="Century Gothic (Body)"/>
              </a:rPr>
              <a:t>Allele frequency of genomic variants.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Body)"/>
                <a:cs typeface="Century Gothic (Body)"/>
              </a:rPr>
              <a:t>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 (Body)"/>
              <a:cs typeface="Century Gothic (Body)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543302"/>
          <a:ext cx="7696200" cy="27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438400"/>
                <a:gridCol w="220980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rel. to neutral sequences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selection (selective constraint; purifying sel.)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selection</a:t>
                      </a:r>
                    </a:p>
                    <a:p>
                      <a:r>
                        <a:rPr lang="en-US" dirty="0" smtClean="0"/>
                        <a:t>(adaptive</a:t>
                      </a:r>
                      <a:r>
                        <a:rPr lang="en-US" baseline="0" dirty="0" smtClean="0"/>
                        <a:t> selection)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</a:tr>
              <a:tr h="400049">
                <a:tc>
                  <a:txBody>
                    <a:bodyPr/>
                    <a:lstStyle/>
                    <a:p>
                      <a:r>
                        <a:rPr lang="en-US" dirty="0" smtClean="0"/>
                        <a:t>Polymorphism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Divergence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  <a:tr h="438149">
                <a:tc>
                  <a:txBody>
                    <a:bodyPr/>
                    <a:lstStyle/>
                    <a:p>
                      <a:r>
                        <a:rPr lang="en-US" dirty="0" smtClean="0"/>
                        <a:t>Derived</a:t>
                      </a:r>
                      <a:r>
                        <a:rPr lang="en-US" baseline="0" dirty="0" smtClean="0"/>
                        <a:t> allele frequency (DAF)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Pol.</a:t>
                      </a:r>
                      <a:r>
                        <a:rPr lang="en-US" baseline="0" dirty="0" smtClean="0"/>
                        <a:t> vs. Div. ratio </a:t>
                      </a:r>
                    </a:p>
                    <a:p>
                      <a:r>
                        <a:rPr lang="en-US" baseline="0" dirty="0" smtClean="0"/>
                        <a:t>(McDonald-Kreitman test)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lang="en-US" dirty="0" smtClean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C6D-3020-EA4B-9B22-076D50A128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Fig1.overview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583834"/>
            <a:ext cx="10082186" cy="62741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701672">
            <a:off x="5114824" y="-90439"/>
            <a:ext cx="1752600" cy="2275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2338387">
            <a:off x="6280041" y="2204270"/>
            <a:ext cx="2923624" cy="1464282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7315200" cy="3009900"/>
          </a:xfrm>
        </p:spPr>
        <p:txBody>
          <a:bodyPr>
            <a:noAutofit/>
          </a:bodyPr>
          <a:lstStyle/>
          <a:p>
            <a:pPr>
              <a:buClr>
                <a:srgbClr val="003767"/>
              </a:buClr>
            </a:pPr>
            <a:r>
              <a:rPr lang="en-US" sz="2400" b="1" dirty="0" smtClean="0">
                <a:latin typeface="Century Gothic (Body)"/>
                <a:cs typeface="Century Gothic (Body)"/>
              </a:rPr>
              <a:t>Selection pressure in relation to secondary structure of ncRNAs.</a:t>
            </a:r>
            <a:endParaRPr lang="en-US" sz="2400" b="1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767"/>
              </a:buClr>
            </a:pPr>
            <a:r>
              <a:rPr lang="en-US" sz="2400" b="1" dirty="0" smtClean="0">
                <a:latin typeface="Century Gothic (Body)"/>
                <a:cs typeface="Century Gothic (Body)"/>
              </a:rPr>
              <a:t>Higher selection pressure for more u</a:t>
            </a:r>
            <a:r>
              <a:rPr lang="en-US" sz="2400" b="1" dirty="0" smtClean="0">
                <a:solidFill>
                  <a:schemeClr val="tx1"/>
                </a:solidFill>
                <a:latin typeface="Century Gothic (Body)"/>
                <a:cs typeface="Century Gothic (Body)"/>
              </a:rPr>
              <a:t>biquitous regulatory binding sites.</a:t>
            </a:r>
            <a:endParaRPr lang="en-US" sz="2400" b="1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entury Gothic (Body)"/>
                <a:cs typeface="Century Gothic (Body)"/>
              </a:rPr>
              <a:t>Selection in relation to regulatory network.</a:t>
            </a:r>
          </a:p>
          <a:p>
            <a:pPr>
              <a:buClr>
                <a:srgbClr val="003767"/>
              </a:buClr>
              <a:buNone/>
            </a:pPr>
            <a:endParaRPr lang="en-US" sz="2400" b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7315200" cy="3009900"/>
          </a:xfrm>
        </p:spPr>
        <p:txBody>
          <a:bodyPr>
            <a:noAutofit/>
          </a:bodyPr>
          <a:lstStyle/>
          <a:p>
            <a:pPr>
              <a:buClr>
                <a:srgbClr val="003767"/>
              </a:buClr>
            </a:pPr>
            <a:r>
              <a:rPr lang="en-US" sz="2400" b="1" dirty="0" smtClean="0">
                <a:latin typeface="Century Gothic (Body)"/>
                <a:cs typeface="Century Gothic (Body)"/>
              </a:rPr>
              <a:t>Selection pressure in relation to secondary structure of ncRNAs.</a:t>
            </a:r>
            <a:endParaRPr lang="en-US" sz="2400" b="1" dirty="0" smtClean="0">
              <a:solidFill>
                <a:srgbClr val="000000"/>
              </a:solidFill>
              <a:latin typeface="Century Gothic (Body)"/>
              <a:cs typeface="Century Gothic (Body)"/>
            </a:endParaRPr>
          </a:p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Higher selection pressure for more ubiquitous regulatory binding sites.</a:t>
            </a:r>
          </a:p>
          <a:p>
            <a:pPr>
              <a:buClr>
                <a:srgbClr val="003767"/>
              </a:buClr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entury Gothic (Body)"/>
                <a:cs typeface="Century Gothic (Body)"/>
              </a:rPr>
              <a:t>Selection in relation to regulatory network.</a:t>
            </a:r>
          </a:p>
          <a:p>
            <a:pPr>
              <a:buClr>
                <a:srgbClr val="003767"/>
              </a:buClr>
              <a:buNone/>
            </a:pPr>
            <a:endParaRPr lang="en-US" sz="2400" b="1" dirty="0">
              <a:solidFill>
                <a:srgbClr val="000000"/>
              </a:solidFill>
              <a:latin typeface="Century Gothic (Body)"/>
              <a:cs typeface="Century Gothic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1763-453D-D343-AB9C-5CC4434C09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1995</Words>
  <Application>Microsoft Macintosh PowerPoint</Application>
  <PresentationFormat>On-screen Show (4:3)</PresentationFormat>
  <Paragraphs>331</Paragraphs>
  <Slides>35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Patterns of Genomic Variants Reveal Selection Pressure in Non-Coding Elements</vt:lpstr>
      <vt:lpstr>Introduction &amp; Background</vt:lpstr>
      <vt:lpstr>Introduction &amp; Background</vt:lpstr>
      <vt:lpstr>Introduction &amp; Background</vt:lpstr>
      <vt:lpstr>Introduction &amp; Background</vt:lpstr>
      <vt:lpstr>Introduction &amp; Background</vt:lpstr>
      <vt:lpstr>Slide 7</vt:lpstr>
      <vt:lpstr>Slide 8</vt:lpstr>
      <vt:lpstr>Slide 9</vt:lpstr>
      <vt:lpstr>Diverse functions of ncRNAs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Summary</vt:lpstr>
      <vt:lpstr>Future Directions</vt:lpstr>
      <vt:lpstr>Slide 20</vt:lpstr>
      <vt:lpstr>Slide 21</vt:lpstr>
      <vt:lpstr>Slide 22</vt:lpstr>
      <vt:lpstr>Slide 23</vt:lpstr>
      <vt:lpstr>Slide 24</vt:lpstr>
      <vt:lpstr>Allele-specific sites are under less selective constraints</vt:lpstr>
      <vt:lpstr>Allele-specific sites are under less selective constraints (cont.)</vt:lpstr>
      <vt:lpstr>Summary</vt:lpstr>
      <vt:lpstr>Future Directions</vt:lpstr>
      <vt:lpstr>Slide 29</vt:lpstr>
      <vt:lpstr>Slide 30</vt:lpstr>
      <vt:lpstr>Slide 31</vt:lpstr>
      <vt:lpstr>Slide 32</vt:lpstr>
      <vt:lpstr>Summary</vt:lpstr>
      <vt:lpstr>Future Directions</vt:lpstr>
      <vt:lpstr>Acknowledgements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XJM Mu</dc:creator>
  <cp:lastModifiedBy>XJM Mu</cp:lastModifiedBy>
  <cp:revision>419</cp:revision>
  <dcterms:created xsi:type="dcterms:W3CDTF">2012-04-17T18:44:11Z</dcterms:created>
  <dcterms:modified xsi:type="dcterms:W3CDTF">2012-04-17T18:49:08Z</dcterms:modified>
</cp:coreProperties>
</file>