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6" r:id="rId5"/>
    <p:sldId id="265" r:id="rId6"/>
    <p:sldId id="260" r:id="rId7"/>
    <p:sldId id="263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FCE74-AC71-4429-B82A-C3A2CD5324C8}" type="datetimeFigureOut">
              <a:rPr lang="en-US" smtClean="0"/>
              <a:pPr/>
              <a:t>4/10/2012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A7AEF4-437C-48CE-9854-D017FF33C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CD4 most enriched</a:t>
            </a:r>
            <a:r>
              <a:rPr lang="en-US" baseline="0" dirty="0" smtClean="0"/>
              <a:t> but T cells more variability&amp; diversity (</a:t>
            </a:r>
            <a:r>
              <a:rPr lang="en-US" baseline="0" dirty="0" err="1" smtClean="0"/>
              <a:t>heterozygosity</a:t>
            </a:r>
            <a:r>
              <a:rPr lang="en-US" baseline="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E1AF8C-11B5-4D8C-B291-00D8B3A8EF7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foreach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gene in the cell line, 0 indicates close chromatin; 1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DNase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data; 2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DNase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+ any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histone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modification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18DA5A-83CF-45FE-98A7-409198A6AE4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CD4 most enriched</a:t>
            </a:r>
            <a:r>
              <a:rPr lang="en-US" baseline="0" dirty="0" smtClean="0"/>
              <a:t> but T cells more variability&amp; diversity (</a:t>
            </a:r>
            <a:r>
              <a:rPr lang="en-US" baseline="0" dirty="0" err="1" smtClean="0"/>
              <a:t>heterozygosity</a:t>
            </a:r>
            <a:r>
              <a:rPr lang="en-US" baseline="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E1AF8C-11B5-4D8C-B291-00D8B3A8EF7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DE1EE-8FDC-4679-9D5D-216C60A9811A}" type="datetimeFigureOut">
              <a:rPr lang="en-US" smtClean="0"/>
              <a:pPr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FC6A2-94CC-453D-AAD5-3D4E20F86A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DE1EE-8FDC-4679-9D5D-216C60A9811A}" type="datetimeFigureOut">
              <a:rPr lang="en-US" smtClean="0"/>
              <a:pPr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FC6A2-94CC-453D-AAD5-3D4E20F86A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DE1EE-8FDC-4679-9D5D-216C60A9811A}" type="datetimeFigureOut">
              <a:rPr lang="en-US" smtClean="0"/>
              <a:pPr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FC6A2-94CC-453D-AAD5-3D4E20F86A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DE1EE-8FDC-4679-9D5D-216C60A9811A}" type="datetimeFigureOut">
              <a:rPr lang="en-US" smtClean="0"/>
              <a:pPr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FC6A2-94CC-453D-AAD5-3D4E20F86A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DE1EE-8FDC-4679-9D5D-216C60A9811A}" type="datetimeFigureOut">
              <a:rPr lang="en-US" smtClean="0"/>
              <a:pPr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FC6A2-94CC-453D-AAD5-3D4E20F86A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DE1EE-8FDC-4679-9D5D-216C60A9811A}" type="datetimeFigureOut">
              <a:rPr lang="en-US" smtClean="0"/>
              <a:pPr/>
              <a:t>4/10/2012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FC6A2-94CC-453D-AAD5-3D4E20F86A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DE1EE-8FDC-4679-9D5D-216C60A9811A}" type="datetimeFigureOut">
              <a:rPr lang="en-US" smtClean="0"/>
              <a:pPr/>
              <a:t>4/10/2012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FC6A2-94CC-453D-AAD5-3D4E20F86A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DE1EE-8FDC-4679-9D5D-216C60A9811A}" type="datetimeFigureOut">
              <a:rPr lang="en-US" smtClean="0"/>
              <a:pPr/>
              <a:t>4/10/2012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FC6A2-94CC-453D-AAD5-3D4E20F86A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DE1EE-8FDC-4679-9D5D-216C60A9811A}" type="datetimeFigureOut">
              <a:rPr lang="en-US" smtClean="0"/>
              <a:pPr/>
              <a:t>4/10/2012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FC6A2-94CC-453D-AAD5-3D4E20F86A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DE1EE-8FDC-4679-9D5D-216C60A9811A}" type="datetimeFigureOut">
              <a:rPr lang="en-US" smtClean="0"/>
              <a:pPr/>
              <a:t>4/10/2012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FC6A2-94CC-453D-AAD5-3D4E20F86A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DE1EE-8FDC-4679-9D5D-216C60A9811A}" type="datetimeFigureOut">
              <a:rPr lang="en-US" smtClean="0"/>
              <a:pPr/>
              <a:t>4/10/2012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FC6A2-94CC-453D-AAD5-3D4E20F86A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DE1EE-8FDC-4679-9D5D-216C60A9811A}" type="datetimeFigureOut">
              <a:rPr lang="en-US" smtClean="0"/>
              <a:pPr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FC6A2-94CC-453D-AAD5-3D4E20F86A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Condition-specificity and Allele-specificity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Jieming</a:t>
            </a:r>
          </a:p>
          <a:p>
            <a:r>
              <a:rPr lang="en-US" dirty="0" smtClean="0"/>
              <a:t>Genome Annotation</a:t>
            </a:r>
          </a:p>
          <a:p>
            <a:r>
              <a:rPr lang="en-US" smtClean="0"/>
              <a:t>10</a:t>
            </a:r>
            <a:r>
              <a:rPr lang="en-US" baseline="30000" smtClean="0"/>
              <a:t>th</a:t>
            </a:r>
            <a:r>
              <a:rPr lang="en-US" smtClean="0"/>
              <a:t> April 2012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Histogram showing a range of p-values</a:t>
            </a:r>
            <a:br>
              <a:rPr lang="en-US" sz="3200" dirty="0" smtClean="0"/>
            </a:br>
            <a:r>
              <a:rPr lang="en-US" sz="3200" dirty="0" smtClean="0"/>
              <a:t>- disability of Binomial p-value as </a:t>
            </a:r>
            <a:r>
              <a:rPr lang="en-US" sz="3200" dirty="0" err="1" smtClean="0"/>
              <a:t>AS</a:t>
            </a:r>
            <a:r>
              <a:rPr lang="en-US" sz="3200" dirty="0" smtClean="0"/>
              <a:t> score</a:t>
            </a:r>
            <a:endParaRPr lang="en-US" sz="3200" dirty="0"/>
          </a:p>
        </p:txBody>
      </p:sp>
      <p:pic>
        <p:nvPicPr>
          <p:cNvPr id="4" name="Content Placeholder 3" descr="binomial_pval_among_interestingHet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295400"/>
            <a:ext cx="8229600" cy="5486400"/>
          </a:xfr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Autofit/>
          </a:bodyPr>
          <a:lstStyle/>
          <a:p>
            <a:r>
              <a:rPr lang="en-US" sz="2100" dirty="0" smtClean="0"/>
              <a:t>Condition-specificity (13 cell-lines)</a:t>
            </a:r>
          </a:p>
          <a:p>
            <a:pPr>
              <a:buNone/>
            </a:pPr>
            <a:r>
              <a:rPr lang="en-US" sz="2100" dirty="0" smtClean="0">
                <a:sym typeface="Wingdings" pitchFamily="2" charset="2"/>
              </a:rPr>
              <a:t>  human </a:t>
            </a:r>
            <a:r>
              <a:rPr lang="en-US" sz="2100" dirty="0" err="1" smtClean="0">
                <a:sym typeface="Wingdings" pitchFamily="2" charset="2"/>
              </a:rPr>
              <a:t>Ensembl</a:t>
            </a:r>
            <a:r>
              <a:rPr lang="en-US" sz="2100" dirty="0" smtClean="0">
                <a:sym typeface="Wingdings" pitchFamily="2" charset="2"/>
              </a:rPr>
              <a:t> regulatory build (v11)</a:t>
            </a:r>
          </a:p>
          <a:p>
            <a:pPr>
              <a:buFont typeface="Wingdings"/>
              <a:buChar char="à"/>
            </a:pPr>
            <a:r>
              <a:rPr lang="en-US" sz="2100" dirty="0" smtClean="0">
                <a:sym typeface="Wingdings" pitchFamily="2" charset="2"/>
              </a:rPr>
              <a:t>Peak calls from </a:t>
            </a:r>
            <a:r>
              <a:rPr lang="en-US" sz="2100" dirty="0" err="1" smtClean="0">
                <a:sym typeface="Wingdings" pitchFamily="2" charset="2"/>
              </a:rPr>
              <a:t>DNAseI</a:t>
            </a:r>
            <a:r>
              <a:rPr lang="en-US" sz="2100" dirty="0" smtClean="0">
                <a:sym typeface="Wingdings" pitchFamily="2" charset="2"/>
              </a:rPr>
              <a:t> and </a:t>
            </a:r>
            <a:r>
              <a:rPr lang="en-US" sz="2100" dirty="0" err="1" smtClean="0">
                <a:sym typeface="Wingdings" pitchFamily="2" charset="2"/>
              </a:rPr>
              <a:t>histone</a:t>
            </a:r>
            <a:r>
              <a:rPr lang="en-US" sz="2100" dirty="0" smtClean="0">
                <a:sym typeface="Wingdings" pitchFamily="2" charset="2"/>
              </a:rPr>
              <a:t> modification experiments</a:t>
            </a:r>
          </a:p>
          <a:p>
            <a:pPr>
              <a:buFont typeface="Wingdings"/>
              <a:buChar char="à"/>
            </a:pPr>
            <a:r>
              <a:rPr lang="en-US" sz="2100" dirty="0" smtClean="0">
                <a:sym typeface="Wingdings" pitchFamily="2" charset="2"/>
              </a:rPr>
              <a:t>hg19</a:t>
            </a:r>
          </a:p>
          <a:p>
            <a:pPr>
              <a:buFont typeface="Wingdings"/>
              <a:buChar char="à"/>
            </a:pPr>
            <a:endParaRPr lang="en-US" sz="2100" dirty="0" smtClean="0">
              <a:sym typeface="Wingdings" pitchFamily="2" charset="2"/>
            </a:endParaRPr>
          </a:p>
          <a:p>
            <a:r>
              <a:rPr lang="en-US" sz="2100" dirty="0" smtClean="0">
                <a:sym typeface="Wingdings" pitchFamily="2" charset="2"/>
              </a:rPr>
              <a:t>Allele-specificity (</a:t>
            </a:r>
            <a:r>
              <a:rPr lang="en-US" sz="2100" dirty="0" smtClean="0"/>
              <a:t>167,328 SNPs on NA12878)</a:t>
            </a:r>
            <a:endParaRPr lang="en-US" sz="2100" dirty="0" smtClean="0">
              <a:sym typeface="Wingdings" pitchFamily="2" charset="2"/>
            </a:endParaRPr>
          </a:p>
          <a:p>
            <a:pPr>
              <a:buFont typeface="Wingdings"/>
              <a:buChar char="à"/>
            </a:pPr>
            <a:r>
              <a:rPr lang="en-US" sz="2100" dirty="0" err="1" smtClean="0">
                <a:sym typeface="Wingdings" pitchFamily="2" charset="2"/>
              </a:rPr>
              <a:t>ChIPseq</a:t>
            </a:r>
            <a:r>
              <a:rPr lang="en-US" sz="2100" dirty="0" smtClean="0">
                <a:sym typeface="Wingdings" pitchFamily="2" charset="2"/>
              </a:rPr>
              <a:t>/</a:t>
            </a:r>
            <a:r>
              <a:rPr lang="en-US" sz="2100" dirty="0" err="1" smtClean="0">
                <a:sym typeface="Wingdings" pitchFamily="2" charset="2"/>
              </a:rPr>
              <a:t>AlleleSeq</a:t>
            </a:r>
            <a:r>
              <a:rPr lang="en-US" sz="2100" dirty="0" smtClean="0">
                <a:sym typeface="Wingdings" pitchFamily="2" charset="2"/>
              </a:rPr>
              <a:t> on NA12878</a:t>
            </a:r>
          </a:p>
          <a:p>
            <a:pPr>
              <a:buFont typeface="Wingdings"/>
              <a:buChar char="à"/>
            </a:pPr>
            <a:r>
              <a:rPr lang="en-US" sz="2100" dirty="0" smtClean="0">
                <a:sym typeface="Wingdings" pitchFamily="2" charset="2"/>
              </a:rPr>
              <a:t>A list of SNPs that Joel et. al. deemed to be significantly allele-specific</a:t>
            </a:r>
          </a:p>
          <a:p>
            <a:pPr>
              <a:buFont typeface="Wingdings"/>
              <a:buChar char="à"/>
            </a:pPr>
            <a:r>
              <a:rPr lang="en-US" sz="2100" dirty="0" smtClean="0">
                <a:sym typeface="Wingdings" pitchFamily="2" charset="2"/>
              </a:rPr>
              <a:t>hg19</a:t>
            </a:r>
          </a:p>
          <a:p>
            <a:pPr>
              <a:buFont typeface="Wingdings"/>
              <a:buChar char="à"/>
            </a:pPr>
            <a:endParaRPr lang="en-US" sz="2100" dirty="0" smtClean="0">
              <a:sym typeface="Wingdings" pitchFamily="2" charset="2"/>
            </a:endParaRPr>
          </a:p>
          <a:p>
            <a:r>
              <a:rPr lang="en-US" sz="2100" dirty="0" smtClean="0">
                <a:sym typeface="Wingdings" pitchFamily="2" charset="2"/>
              </a:rPr>
              <a:t>Non-allele-specific heterozygous SNPs (</a:t>
            </a:r>
            <a:r>
              <a:rPr lang="en-US" sz="2100" dirty="0" smtClean="0"/>
              <a:t>1,491,310 SNPs on NA12878))</a:t>
            </a:r>
            <a:endParaRPr lang="en-US" sz="21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sz="2100" dirty="0" smtClean="0">
                <a:sym typeface="Wingdings" pitchFamily="2" charset="2"/>
              </a:rPr>
              <a:t> non-</a:t>
            </a:r>
            <a:r>
              <a:rPr lang="en-US" sz="2100" dirty="0" err="1" smtClean="0">
                <a:sym typeface="Wingdings" pitchFamily="2" charset="2"/>
              </a:rPr>
              <a:t>monomorphic</a:t>
            </a:r>
            <a:r>
              <a:rPr lang="en-US" sz="2100" dirty="0" smtClean="0">
                <a:sym typeface="Wingdings" pitchFamily="2" charset="2"/>
              </a:rPr>
              <a:t>  CEU </a:t>
            </a:r>
            <a:r>
              <a:rPr lang="en-US" sz="2100" dirty="0" err="1" smtClean="0">
                <a:sym typeface="Wingdings" pitchFamily="2" charset="2"/>
              </a:rPr>
              <a:t>autosomal</a:t>
            </a:r>
            <a:r>
              <a:rPr lang="en-US" sz="2100" dirty="0" smtClean="0">
                <a:sym typeface="Wingdings" pitchFamily="2" charset="2"/>
              </a:rPr>
              <a:t> SNPs from 1KG </a:t>
            </a:r>
          </a:p>
          <a:p>
            <a:pPr>
              <a:buNone/>
            </a:pPr>
            <a:r>
              <a:rPr lang="en-US" sz="2100" dirty="0" smtClean="0">
                <a:sym typeface="Wingdings" pitchFamily="2" charset="2"/>
              </a:rPr>
              <a:t> hg19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Q: Are allele-specific SNPs more condition-specific (than non-AS SNPs)?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Setup: Fisher’s exact test </a:t>
            </a:r>
            <a:br>
              <a:rPr lang="en-US" dirty="0" smtClean="0"/>
            </a:b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AS SNPs and non-AS SNPs</a:t>
            </a:r>
            <a:br>
              <a:rPr lang="en-US" dirty="0" smtClean="0"/>
            </a:b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CS </a:t>
            </a:r>
            <a:r>
              <a:rPr lang="en-US" dirty="0" err="1" smtClean="0"/>
              <a:t>vs</a:t>
            </a:r>
            <a:r>
              <a:rPr lang="en-US" dirty="0" smtClean="0"/>
              <a:t> non-CS</a:t>
            </a:r>
            <a:br>
              <a:rPr lang="en-US" dirty="0" smtClean="0"/>
            </a:br>
            <a:r>
              <a:rPr lang="en-US" dirty="0" smtClean="0"/>
              <a:t>1) within </a:t>
            </a:r>
            <a:r>
              <a:rPr lang="en-US" dirty="0" err="1" smtClean="0"/>
              <a:t>DNaseI</a:t>
            </a:r>
            <a:r>
              <a:rPr lang="en-US" dirty="0" smtClean="0"/>
              <a:t> HS sites and </a:t>
            </a:r>
            <a:r>
              <a:rPr lang="en-US" dirty="0" err="1" smtClean="0"/>
              <a:t>histone</a:t>
            </a:r>
            <a:r>
              <a:rPr lang="en-US" dirty="0" smtClean="0"/>
              <a:t> binding regions</a:t>
            </a:r>
            <a:br>
              <a:rPr lang="en-US" dirty="0" smtClean="0"/>
            </a:br>
            <a:r>
              <a:rPr lang="en-US" dirty="0" smtClean="0"/>
              <a:t>2) within only </a:t>
            </a:r>
            <a:r>
              <a:rPr lang="en-US" dirty="0" err="1" smtClean="0"/>
              <a:t>DNaseI</a:t>
            </a:r>
            <a:r>
              <a:rPr lang="en-US" dirty="0" smtClean="0"/>
              <a:t> HS sites</a:t>
            </a:r>
            <a:br>
              <a:rPr lang="en-US" dirty="0" smtClean="0"/>
            </a:br>
            <a:r>
              <a:rPr lang="en-US" dirty="0" smtClean="0"/>
              <a:t>3) within only </a:t>
            </a:r>
            <a:r>
              <a:rPr lang="en-US" dirty="0" err="1" smtClean="0"/>
              <a:t>histone</a:t>
            </a:r>
            <a:r>
              <a:rPr lang="en-US" dirty="0" smtClean="0"/>
              <a:t> binding regions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For each 13 cell-lines, and also the unique sum of all the SNPs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All tests show significant results (p &lt; 2.2e-16)</a:t>
            </a:r>
          </a:p>
          <a:p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486400" y="1524000"/>
          <a:ext cx="281362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0749"/>
                <a:gridCol w="463868"/>
                <a:gridCol w="929005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Non-CS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 SNPs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Non AS SNPs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304800"/>
          <a:ext cx="8229600" cy="6330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109913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Cell-line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OR</a:t>
                      </a:r>
                    </a:p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(</a:t>
                      </a:r>
                      <a:r>
                        <a:rPr lang="en-US" sz="2000" b="1" i="0" u="none" strike="noStrike" dirty="0" err="1">
                          <a:solidFill>
                            <a:srgbClr val="FFFFFF"/>
                          </a:solidFill>
                          <a:latin typeface="Calibri"/>
                        </a:rPr>
                        <a:t>DNaseI</a:t>
                      </a:r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 only)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OR</a:t>
                      </a:r>
                    </a:p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(</a:t>
                      </a:r>
                      <a:r>
                        <a:rPr lang="en-US" sz="2000" b="1" i="0" u="none" strike="noStrike" dirty="0" err="1">
                          <a:solidFill>
                            <a:srgbClr val="FFFFFF"/>
                          </a:solidFill>
                          <a:latin typeface="Calibri"/>
                        </a:rPr>
                        <a:t>histone</a:t>
                      </a:r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) </a:t>
                      </a:r>
                    </a:p>
                  </a:txBody>
                  <a:tcPr marL="9525" marR="9525" marT="9525" marB="0" anchor="ctr"/>
                </a:tc>
              </a:tr>
              <a:tr h="373689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CD4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6.97331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2.09609</a:t>
                      </a:r>
                    </a:p>
                  </a:txBody>
                  <a:tcPr marL="9525" marR="9525" marT="9525" marB="0"/>
                </a:tc>
              </a:tr>
              <a:tr h="373689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GM06990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10.3024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1.50077</a:t>
                      </a:r>
                    </a:p>
                  </a:txBody>
                  <a:tcPr marL="9525" marR="9525" marT="9525" marB="0"/>
                </a:tc>
              </a:tr>
              <a:tr h="373689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GM12878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11.9915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1.57883</a:t>
                      </a:r>
                    </a:p>
                  </a:txBody>
                  <a:tcPr marL="9525" marR="9525" marT="9525" marB="0"/>
                </a:tc>
              </a:tr>
              <a:tr h="373689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H1ESC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2.98168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1.40765</a:t>
                      </a:r>
                    </a:p>
                  </a:txBody>
                  <a:tcPr marL="9525" marR="9525" marT="9525" marB="0"/>
                </a:tc>
              </a:tr>
              <a:tr h="373689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Hela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2.78817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1.3064</a:t>
                      </a:r>
                    </a:p>
                  </a:txBody>
                  <a:tcPr marL="9525" marR="9525" marT="9525" marB="0"/>
                </a:tc>
              </a:tr>
              <a:tr h="373689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HepG2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3.54527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1.32282</a:t>
                      </a:r>
                    </a:p>
                  </a:txBody>
                  <a:tcPr marL="9525" marR="9525" marT="9525" marB="0"/>
                </a:tc>
              </a:tr>
              <a:tr h="373689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HMEC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2.69839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1.36056</a:t>
                      </a:r>
                    </a:p>
                  </a:txBody>
                  <a:tcPr marL="9525" marR="9525" marT="9525" marB="0"/>
                </a:tc>
              </a:tr>
              <a:tr h="373689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HSMM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2.01446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1.35848</a:t>
                      </a:r>
                    </a:p>
                  </a:txBody>
                  <a:tcPr marL="9525" marR="9525" marT="9525" marB="0"/>
                </a:tc>
              </a:tr>
              <a:tr h="373689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HUVEC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2.82508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1.29181</a:t>
                      </a:r>
                    </a:p>
                  </a:txBody>
                  <a:tcPr marL="9525" marR="9525" marT="9525" marB="0"/>
                </a:tc>
              </a:tr>
              <a:tr h="373689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IMR90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2.44173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1.32804</a:t>
                      </a:r>
                    </a:p>
                  </a:txBody>
                  <a:tcPr marL="9525" marR="9525" marT="9525" marB="0"/>
                </a:tc>
              </a:tr>
              <a:tr h="373689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K562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3.40083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1.37234</a:t>
                      </a:r>
                    </a:p>
                  </a:txBody>
                  <a:tcPr marL="9525" marR="9525" marT="9525" marB="0"/>
                </a:tc>
              </a:tr>
              <a:tr h="373689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NH-A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2.12326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1.33495</a:t>
                      </a:r>
                    </a:p>
                  </a:txBody>
                  <a:tcPr marL="9525" marR="9525" marT="9525" marB="0"/>
                </a:tc>
              </a:tr>
              <a:tr h="373689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NHEK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2.79017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1.36591</a:t>
                      </a:r>
                    </a:p>
                  </a:txBody>
                  <a:tcPr marL="9525" marR="9525" marT="9525" marB="0"/>
                </a:tc>
              </a:tr>
              <a:tr h="373689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unique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2.29348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1.39366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rcRect t="13253" r="6262"/>
          <a:stretch>
            <a:fillRect/>
          </a:stretch>
        </p:blipFill>
        <p:spPr>
          <a:xfrm>
            <a:off x="4352544" y="838200"/>
            <a:ext cx="4562856" cy="48768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858000" y="6488668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YF-120306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8600" y="76200"/>
          <a:ext cx="3962400" cy="6700870"/>
        </p:xfrm>
        <a:graphic>
          <a:graphicData uri="http://schemas.openxmlformats.org/drawingml/2006/table">
            <a:tbl>
              <a:tblPr/>
              <a:tblGrid>
                <a:gridCol w="2304566"/>
                <a:gridCol w="1657834"/>
              </a:tblGrid>
              <a:tr h="7517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highlight>
                            <a:srgbClr val="FF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RegulatoryFeatures_GM06990.gff  (not in 1KG)</a:t>
                      </a:r>
                      <a:endParaRPr lang="en-US" sz="10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highlight>
                            <a:srgbClr val="FF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Lymphoblastoid from a CEPH indiv (WBC – lymphocyte/leucocyte precursor; blood)</a:t>
                      </a:r>
                      <a:endParaRPr lang="en-US" sz="10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17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highlight>
                            <a:srgbClr val="FF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RegulatoryFeatures_GM12878.gff  </a:t>
                      </a:r>
                      <a:endParaRPr lang="en-US" sz="10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highlight>
                            <a:srgbClr val="FF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Lymphoblastoid from a CEPH indiv (WBC - lymphocyte/leucocyte precursor; blood)</a:t>
                      </a:r>
                      <a:endParaRPr lang="en-US" sz="10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20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highlight>
                            <a:srgbClr val="FF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RegulatoryFeatures_CD4.gff  </a:t>
                      </a:r>
                      <a:endParaRPr lang="en-US" sz="10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highlight>
                            <a:srgbClr val="FF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T  cell line (WBC)</a:t>
                      </a:r>
                      <a:endParaRPr lang="en-US" sz="10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8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highlight>
                            <a:srgbClr val="00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RegulatoryFeatures_HSMM.gff   </a:t>
                      </a:r>
                      <a:endParaRPr lang="en-US" sz="10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highlight>
                            <a:srgbClr val="00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Human skeletal muscle myoblast</a:t>
                      </a:r>
                      <a:endParaRPr lang="en-US" sz="10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37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highlight>
                            <a:srgbClr val="00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RegulatoryFeatures_IMR90.gff  </a:t>
                      </a:r>
                      <a:endParaRPr lang="en-US" sz="10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highlight>
                            <a:srgbClr val="00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Human </a:t>
                      </a:r>
                      <a:r>
                        <a:rPr lang="en-US" sz="700" dirty="0">
                          <a:solidFill>
                            <a:srgbClr val="333333"/>
                          </a:solidFill>
                          <a:highlight>
                            <a:srgbClr val="00FF00"/>
                          </a:highlight>
                          <a:latin typeface="Arial"/>
                          <a:ea typeface="宋体"/>
                          <a:cs typeface="Times New Roman"/>
                        </a:rPr>
                        <a:t>fibroblast</a:t>
                      </a:r>
                      <a:r>
                        <a:rPr lang="en-US" sz="1000" dirty="0">
                          <a:latin typeface="Calibri"/>
                          <a:ea typeface="宋体"/>
                          <a:cs typeface="Times New Roman"/>
                        </a:rPr>
                        <a:t> (connective tissue, synthesizes ECM and collagen)</a:t>
                      </a: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8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highlight>
                            <a:srgbClr val="00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RegulatoryFeatures_NH-A.gff</a:t>
                      </a:r>
                      <a:endParaRPr lang="en-US" sz="10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highlight>
                            <a:srgbClr val="00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Normal Human </a:t>
                      </a:r>
                      <a:r>
                        <a:rPr lang="en-US" sz="1000" dirty="0" err="1">
                          <a:highlight>
                            <a:srgbClr val="00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astrocyte</a:t>
                      </a:r>
                      <a:r>
                        <a:rPr lang="en-US" sz="1000" dirty="0">
                          <a:highlight>
                            <a:srgbClr val="00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000" dirty="0" smtClean="0">
                          <a:highlight>
                            <a:srgbClr val="00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cells (provide physical</a:t>
                      </a:r>
                      <a:r>
                        <a:rPr lang="en-US" sz="1000" baseline="0" dirty="0" smtClean="0">
                          <a:highlight>
                            <a:srgbClr val="00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 and homeostatic </a:t>
                      </a:r>
                      <a:r>
                        <a:rPr lang="en-US" sz="1000" dirty="0" smtClean="0">
                          <a:highlight>
                            <a:srgbClr val="00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support and protection for neurons)</a:t>
                      </a:r>
                      <a:endParaRPr lang="en-US" sz="10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53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RegulatoryFeatures_HeLa-S3.gff  </a:t>
                      </a:r>
                      <a:endParaRPr lang="en-US" sz="10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Immortalized cervical cancer </a:t>
                      </a:r>
                      <a:r>
                        <a:rPr lang="en-US" sz="700" dirty="0" err="1">
                          <a:solidFill>
                            <a:srgbClr val="333333"/>
                          </a:solidFill>
                          <a:highlight>
                            <a:srgbClr val="00FFFF"/>
                          </a:highlight>
                          <a:latin typeface="Arial"/>
                          <a:ea typeface="宋体"/>
                          <a:cs typeface="Times New Roman"/>
                        </a:rPr>
                        <a:t>adenocarcinoma</a:t>
                      </a:r>
                      <a:r>
                        <a:rPr lang="en-US" sz="1000" dirty="0">
                          <a:latin typeface="Calibri"/>
                          <a:ea typeface="宋体"/>
                          <a:cs typeface="Times New Roman"/>
                        </a:rPr>
                        <a:t> (epithelium of glandular tissue) </a:t>
                      </a:r>
                      <a:r>
                        <a:rPr lang="en-US" sz="1000" dirty="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cell line; </a:t>
                      </a:r>
                      <a:r>
                        <a:rPr lang="en-US" sz="700" dirty="0">
                          <a:solidFill>
                            <a:srgbClr val="333333"/>
                          </a:solidFill>
                          <a:highlight>
                            <a:srgbClr val="00FFFF"/>
                          </a:highlight>
                          <a:latin typeface="Arial"/>
                          <a:ea typeface="宋体"/>
                          <a:cs typeface="Times New Roman"/>
                        </a:rPr>
                        <a:t>contain human </a:t>
                      </a:r>
                      <a:r>
                        <a:rPr lang="en-US" sz="700" dirty="0" err="1">
                          <a:solidFill>
                            <a:srgbClr val="333333"/>
                          </a:solidFill>
                          <a:highlight>
                            <a:srgbClr val="00FFFF"/>
                          </a:highlight>
                          <a:latin typeface="Arial"/>
                          <a:ea typeface="宋体"/>
                          <a:cs typeface="Times New Roman"/>
                        </a:rPr>
                        <a:t>papilloma</a:t>
                      </a:r>
                      <a:r>
                        <a:rPr lang="en-US" sz="700" dirty="0">
                          <a:solidFill>
                            <a:srgbClr val="333333"/>
                          </a:solidFill>
                          <a:highlight>
                            <a:srgbClr val="00FFFF"/>
                          </a:highlight>
                          <a:latin typeface="Arial"/>
                          <a:ea typeface="宋体"/>
                          <a:cs typeface="Times New Roman"/>
                        </a:rPr>
                        <a:t> virus</a:t>
                      </a:r>
                      <a:endParaRPr lang="en-US" sz="10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8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RegulatoryFeatures_HMEC.gff     </a:t>
                      </a:r>
                      <a:endParaRPr lang="en-US" sz="10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Human mammary epithelial cells</a:t>
                      </a:r>
                      <a:endParaRPr lang="en-US" sz="10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8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RegulatoryFeatures_NHEK.gff</a:t>
                      </a:r>
                      <a:endParaRPr lang="en-US" sz="10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Normal human epidermal keratinocytes</a:t>
                      </a:r>
                      <a:r>
                        <a:rPr lang="en-US" sz="1000">
                          <a:latin typeface="Calibri"/>
                          <a:ea typeface="宋体"/>
                          <a:cs typeface="Times New Roman"/>
                        </a:rPr>
                        <a:t> </a:t>
                      </a: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20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H1ESC</a:t>
                      </a:r>
                      <a:endParaRPr lang="en-US" sz="10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Human Embryonic Stem cells</a:t>
                      </a:r>
                      <a:endParaRPr lang="en-US" sz="10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8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RegulatoryFeatures_HUVEC.gff  </a:t>
                      </a:r>
                      <a:endParaRPr lang="en-US" sz="10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Human umbilical vein endothelial cells</a:t>
                      </a:r>
                      <a:endParaRPr lang="en-US" sz="10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37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highlight>
                            <a:srgbClr val="808080"/>
                          </a:highlight>
                          <a:latin typeface="Calibri"/>
                          <a:ea typeface="宋体"/>
                          <a:cs typeface="Times New Roman"/>
                        </a:rPr>
                        <a:t>RegulatoryFeatures_K562.gff   </a:t>
                      </a:r>
                      <a:endParaRPr lang="en-US" sz="10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222222"/>
                          </a:solidFill>
                          <a:highlight>
                            <a:srgbClr val="808080"/>
                          </a:highlight>
                          <a:latin typeface="Arial"/>
                          <a:ea typeface="宋体"/>
                          <a:cs typeface="Times New Roman"/>
                        </a:rPr>
                        <a:t>Immortalized myelogenous </a:t>
                      </a:r>
                      <a:r>
                        <a:rPr lang="en-US" sz="1000">
                          <a:highlight>
                            <a:srgbClr val="808080"/>
                          </a:highlight>
                          <a:latin typeface="Calibri"/>
                          <a:ea typeface="宋体"/>
                          <a:cs typeface="Times New Roman"/>
                        </a:rPr>
                        <a:t>Leukemia cell line, </a:t>
                      </a:r>
                      <a:r>
                        <a:rPr lang="en-US" sz="700">
                          <a:solidFill>
                            <a:srgbClr val="000000"/>
                          </a:solidFill>
                          <a:highlight>
                            <a:srgbClr val="808080"/>
                          </a:highlight>
                          <a:latin typeface="Arial"/>
                          <a:ea typeface="宋体"/>
                          <a:cs typeface="Times New Roman"/>
                        </a:rPr>
                        <a:t>erythroleukemia type</a:t>
                      </a:r>
                      <a:endParaRPr lang="en-US" sz="10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17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highlight>
                            <a:srgbClr val="808080"/>
                          </a:highlight>
                          <a:latin typeface="Calibri"/>
                          <a:ea typeface="宋体"/>
                          <a:cs typeface="Times New Roman"/>
                        </a:rPr>
                        <a:t>HepG2</a:t>
                      </a:r>
                      <a:endParaRPr lang="en-US" sz="10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highlight>
                            <a:srgbClr val="808080"/>
                          </a:highlight>
                          <a:latin typeface="Calibri"/>
                          <a:ea typeface="宋体"/>
                          <a:cs typeface="Times New Roman"/>
                        </a:rPr>
                        <a:t>Human </a:t>
                      </a:r>
                      <a:r>
                        <a:rPr lang="en-US" sz="1000" dirty="0" err="1">
                          <a:highlight>
                            <a:srgbClr val="808080"/>
                          </a:highlight>
                          <a:latin typeface="Calibri"/>
                          <a:ea typeface="宋体"/>
                          <a:cs typeface="Times New Roman"/>
                        </a:rPr>
                        <a:t>hepatocellular</a:t>
                      </a:r>
                      <a:r>
                        <a:rPr lang="en-US" sz="1000" dirty="0">
                          <a:highlight>
                            <a:srgbClr val="808080"/>
                          </a:highlight>
                          <a:latin typeface="Calibri"/>
                          <a:ea typeface="宋体"/>
                          <a:cs typeface="Times New Roman"/>
                        </a:rPr>
                        <a:t> liver carcinoma </a:t>
                      </a:r>
                      <a:r>
                        <a:rPr lang="en-US" sz="1000" dirty="0" smtClean="0">
                          <a:highlight>
                            <a:srgbClr val="808080"/>
                          </a:highlight>
                          <a:latin typeface="Calibri"/>
                          <a:ea typeface="宋体"/>
                          <a:cs typeface="Times New Roman"/>
                        </a:rPr>
                        <a:t>cell </a:t>
                      </a:r>
                      <a:r>
                        <a:rPr lang="en-US" sz="1000" dirty="0">
                          <a:highlight>
                            <a:srgbClr val="808080"/>
                          </a:highlight>
                          <a:latin typeface="Calibri"/>
                          <a:ea typeface="宋体"/>
                          <a:cs typeface="Times New Roman"/>
                        </a:rPr>
                        <a:t>line; </a:t>
                      </a:r>
                      <a:r>
                        <a:rPr lang="en-US" sz="1000" dirty="0" err="1">
                          <a:highlight>
                            <a:srgbClr val="808080"/>
                          </a:highlight>
                          <a:latin typeface="Calibri"/>
                          <a:ea typeface="宋体"/>
                          <a:cs typeface="Times New Roman"/>
                        </a:rPr>
                        <a:t>Hepatocytes</a:t>
                      </a:r>
                      <a:r>
                        <a:rPr lang="en-US" sz="1000" dirty="0">
                          <a:latin typeface="Calibri"/>
                          <a:ea typeface="宋体"/>
                          <a:cs typeface="Times New Roman"/>
                        </a:rPr>
                        <a:t> </a:t>
                      </a: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953000" y="2286000"/>
            <a:ext cx="838200" cy="24384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867400" y="2286000"/>
            <a:ext cx="838200" cy="2438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781800" y="2286000"/>
            <a:ext cx="838200" cy="24384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305800" y="2286000"/>
            <a:ext cx="533400" cy="243840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696200" y="2286000"/>
            <a:ext cx="533400" cy="2438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594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380998"/>
          <a:ext cx="8382000" cy="6172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5500"/>
                <a:gridCol w="2095500"/>
                <a:gridCol w="2095500"/>
                <a:gridCol w="2095500"/>
              </a:tblGrid>
              <a:tr h="7516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+mn-lt"/>
                          <a:ea typeface="宋体"/>
                          <a:cs typeface="Times New Roman"/>
                        </a:rPr>
                        <a:t>Cell-line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+mn-lt"/>
                          <a:ea typeface="宋体"/>
                          <a:cs typeface="Times New Roman"/>
                        </a:rPr>
                        <a:t>OR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+mn-lt"/>
                          <a:ea typeface="宋体"/>
                          <a:cs typeface="Times New Roman"/>
                        </a:rPr>
                        <a:t>(</a:t>
                      </a:r>
                      <a:r>
                        <a:rPr lang="en-US" sz="2000" dirty="0" err="1" smtClean="0">
                          <a:latin typeface="+mn-lt"/>
                          <a:ea typeface="宋体"/>
                          <a:cs typeface="Times New Roman"/>
                        </a:rPr>
                        <a:t>DNaseI</a:t>
                      </a:r>
                      <a:r>
                        <a:rPr lang="en-US" sz="2000" baseline="0" dirty="0" smtClean="0">
                          <a:latin typeface="+mn-lt"/>
                          <a:ea typeface="宋体"/>
                          <a:cs typeface="Times New Roman"/>
                        </a:rPr>
                        <a:t> only)</a:t>
                      </a:r>
                      <a:endParaRPr lang="en-US" sz="2000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+mn-lt"/>
                          <a:ea typeface="宋体"/>
                          <a:cs typeface="Times New Roman"/>
                        </a:rPr>
                        <a:t>OR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+mn-lt"/>
                          <a:ea typeface="宋体"/>
                          <a:cs typeface="Times New Roman"/>
                        </a:rPr>
                        <a:t>(</a:t>
                      </a:r>
                      <a:r>
                        <a:rPr lang="en-US" sz="2000" dirty="0" err="1" smtClean="0">
                          <a:latin typeface="+mn-lt"/>
                          <a:ea typeface="宋体"/>
                          <a:cs typeface="Times New Roman"/>
                        </a:rPr>
                        <a:t>histone</a:t>
                      </a:r>
                      <a:r>
                        <a:rPr lang="en-US" sz="2000" dirty="0" smtClean="0">
                          <a:latin typeface="+mn-lt"/>
                          <a:ea typeface="宋体"/>
                          <a:cs typeface="Times New Roman"/>
                        </a:rPr>
                        <a:t>)</a:t>
                      </a:r>
                      <a:endParaRPr lang="en-US" sz="2000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718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+mn-lt"/>
                        </a:rPr>
                        <a:t>GM12878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11.99149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1.578827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8718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+mn-lt"/>
                        </a:rPr>
                        <a:t>GM06990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10.3024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1.500769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8718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+mn-lt"/>
                        </a:rPr>
                        <a:t>CD4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6.973306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2.096092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38718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highlight>
                            <a:srgbClr val="808080"/>
                          </a:highlight>
                          <a:latin typeface="+mn-lt"/>
                        </a:rPr>
                        <a:t>HepG2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3.545265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1.32282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</a:tr>
              <a:tr h="38718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highlight>
                            <a:srgbClr val="808080"/>
                          </a:highlight>
                          <a:latin typeface="+mn-lt"/>
                        </a:rPr>
                        <a:t>K562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3.400832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1.372337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</a:tr>
              <a:tr h="38718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highlight>
                            <a:srgbClr val="C0C0C0"/>
                          </a:highlight>
                          <a:latin typeface="+mn-lt"/>
                        </a:rPr>
                        <a:t>H1ESC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2.981677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1.407648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38718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highlight>
                            <a:srgbClr val="C0C0C0"/>
                          </a:highlight>
                          <a:latin typeface="+mn-lt"/>
                        </a:rPr>
                        <a:t>HUVEC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2.825078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1.291807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</a:tr>
              <a:tr h="38718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highlight>
                            <a:srgbClr val="00FFFF"/>
                          </a:highlight>
                          <a:latin typeface="+mn-lt"/>
                        </a:rPr>
                        <a:t>NHEK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2.790166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1.365909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</a:tr>
              <a:tr h="38718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highlight>
                            <a:srgbClr val="00FFFF"/>
                          </a:highlight>
                          <a:latin typeface="+mn-lt"/>
                        </a:rPr>
                        <a:t>Hela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2.788171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1.306401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</a:tr>
              <a:tr h="38718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highlight>
                            <a:srgbClr val="00FFFF"/>
                          </a:highlight>
                          <a:latin typeface="+mn-lt"/>
                        </a:rPr>
                        <a:t>HMEC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2.698392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1.360558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</a:tr>
              <a:tr h="38718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highlight>
                            <a:srgbClr val="00FF00"/>
                          </a:highlight>
                          <a:latin typeface="+mn-lt"/>
                        </a:rPr>
                        <a:t>IMR90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2.441734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1.328044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</a:tr>
              <a:tr h="38718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TOTAL unique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2.293483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1.393656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  <a:tr h="38718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highlight>
                            <a:srgbClr val="00FF00"/>
                          </a:highlight>
                          <a:latin typeface="+mn-lt"/>
                        </a:rPr>
                        <a:t>NH-A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2.123264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1.334954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</a:tr>
              <a:tr h="38718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highlight>
                            <a:srgbClr val="00FF00"/>
                          </a:highlight>
                          <a:latin typeface="+mn-lt"/>
                        </a:rPr>
                        <a:t>HSMM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2.014458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1.358477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Allele-specific SNPs seem to be more condition-specific</a:t>
            </a:r>
          </a:p>
          <a:p>
            <a:r>
              <a:rPr lang="en-US" dirty="0" smtClean="0"/>
              <a:t>Especially in </a:t>
            </a:r>
            <a:r>
              <a:rPr lang="en-US" dirty="0" err="1" smtClean="0"/>
              <a:t>DNaseI</a:t>
            </a:r>
            <a:r>
              <a:rPr lang="en-US" dirty="0" smtClean="0"/>
              <a:t> HS sites</a:t>
            </a:r>
          </a:p>
          <a:p>
            <a:r>
              <a:rPr lang="en-US" dirty="0" smtClean="0"/>
              <a:t>Less so in </a:t>
            </a:r>
            <a:r>
              <a:rPr lang="en-US" dirty="0" err="1" smtClean="0"/>
              <a:t>histone</a:t>
            </a:r>
            <a:r>
              <a:rPr lang="en-US" dirty="0" smtClean="0"/>
              <a:t> modifications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Spearman’s correlation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Allele-specificity (AS) score</a:t>
            </a:r>
          </a:p>
          <a:p>
            <a:pPr>
              <a:buFontTx/>
              <a:buChar char="-"/>
            </a:pPr>
            <a:r>
              <a:rPr lang="en-US" dirty="0" smtClean="0"/>
              <a:t>= 1 – p-value of Binomial test</a:t>
            </a:r>
          </a:p>
          <a:p>
            <a:pPr>
              <a:buFontTx/>
              <a:buChar char="-"/>
            </a:pPr>
            <a:r>
              <a:rPr lang="en-US" dirty="0" smtClean="0"/>
              <a:t>Use full list of heterozygous NA12878 SNPs found in </a:t>
            </a:r>
            <a:r>
              <a:rPr lang="en-US" dirty="0" err="1" smtClean="0"/>
              <a:t>ChIPseq</a:t>
            </a:r>
            <a:r>
              <a:rPr lang="en-US" dirty="0" smtClean="0"/>
              <a:t> peaks</a:t>
            </a:r>
          </a:p>
          <a:p>
            <a:pPr>
              <a:buFontTx/>
              <a:buChar char="-"/>
            </a:pPr>
            <a:endParaRPr lang="en-US" dirty="0" smtClean="0"/>
          </a:p>
          <a:p>
            <a:r>
              <a:rPr lang="en-US" dirty="0" smtClean="0"/>
              <a:t>Condition-specificity (CS) score</a:t>
            </a:r>
          </a:p>
          <a:p>
            <a:pPr>
              <a:buFontTx/>
              <a:buChar char="-"/>
            </a:pPr>
            <a:r>
              <a:rPr lang="en-US" dirty="0" smtClean="0"/>
              <a:t>= 1 – proportion of cell-lines SNP is found in * 13/12</a:t>
            </a:r>
          </a:p>
          <a:p>
            <a:pPr>
              <a:buFontTx/>
              <a:buChar char="-"/>
            </a:pPr>
            <a:r>
              <a:rPr lang="en-US" dirty="0" smtClean="0"/>
              <a:t>Use SNPs in full list found in the peaks of cell-lines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250,173 SNPs</a:t>
            </a:r>
          </a:p>
          <a:p>
            <a:r>
              <a:rPr lang="en-US" dirty="0" smtClean="0"/>
              <a:t>rho = 0.01773063, p-value &lt; 2.2e-16</a:t>
            </a:r>
          </a:p>
          <a:p>
            <a:r>
              <a:rPr lang="en-US" dirty="0" smtClean="0"/>
              <a:t>Dubious use of Binomial p-value as allelic score…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AS-CS </a:t>
            </a:r>
            <a:r>
              <a:rPr lang="en-US" dirty="0" err="1" smtClean="0"/>
              <a:t>Boxplots</a:t>
            </a:r>
            <a:endParaRPr lang="en-US" dirty="0"/>
          </a:p>
        </p:txBody>
      </p:sp>
      <p:pic>
        <p:nvPicPr>
          <p:cNvPr id="4" name="Content Placeholder 3" descr="boxplot_AS_C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219200"/>
            <a:ext cx="8229600" cy="5410199"/>
          </a:xfrm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497</Words>
  <Application>Microsoft Office PowerPoint</Application>
  <PresentationFormat>On-screen Show (4:3)</PresentationFormat>
  <Paragraphs>191</Paragraphs>
  <Slides>10</Slides>
  <Notes>3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Condition-specificity and Allele-specificity</vt:lpstr>
      <vt:lpstr>Data</vt:lpstr>
      <vt:lpstr>Q: Are allele-specific SNPs more condition-specific (than non-AS SNPs)?</vt:lpstr>
      <vt:lpstr>Slide 4</vt:lpstr>
      <vt:lpstr>Slide 5</vt:lpstr>
      <vt:lpstr>Slide 6</vt:lpstr>
      <vt:lpstr>Summary</vt:lpstr>
      <vt:lpstr>Spearman’s correlation</vt:lpstr>
      <vt:lpstr>AS-CS Boxplots</vt:lpstr>
      <vt:lpstr>Histogram showing a range of p-values - disability of Binomial p-value as AS score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Condition-specificity and Allele-specificity</dc:title>
  <dc:creator>JM</dc:creator>
  <cp:lastModifiedBy>JM</cp:lastModifiedBy>
  <cp:revision>48</cp:revision>
  <dcterms:created xsi:type="dcterms:W3CDTF">2012-04-09T17:29:11Z</dcterms:created>
  <dcterms:modified xsi:type="dcterms:W3CDTF">2012-04-10T22:11:47Z</dcterms:modified>
</cp:coreProperties>
</file>