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87" r:id="rId4"/>
    <p:sldId id="286" r:id="rId5"/>
    <p:sldId id="264" r:id="rId6"/>
    <p:sldId id="288" r:id="rId7"/>
    <p:sldId id="258" r:id="rId8"/>
    <p:sldId id="266" r:id="rId9"/>
    <p:sldId id="265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8" r:id="rId18"/>
    <p:sldId id="279" r:id="rId19"/>
    <p:sldId id="280" r:id="rId20"/>
    <p:sldId id="282" r:id="rId21"/>
    <p:sldId id="283" r:id="rId22"/>
    <p:sldId id="281" r:id="rId23"/>
    <p:sldId id="268" r:id="rId24"/>
    <p:sldId id="277" r:id="rId25"/>
    <p:sldId id="257" r:id="rId26"/>
    <p:sldId id="284" r:id="rId27"/>
    <p:sldId id="290" r:id="rId28"/>
    <p:sldId id="285" r:id="rId29"/>
    <p:sldId id="27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25" autoAdjust="0"/>
  </p:normalViewPr>
  <p:slideViewPr>
    <p:cSldViewPr snapToGrid="0" snapToObjects="1">
      <p:cViewPr>
        <p:scale>
          <a:sx n="120" d="100"/>
          <a:sy n="120" d="100"/>
        </p:scale>
        <p:origin x="-2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4BFE-8A5F-C442-857F-F2BAAC48F3A8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8920-8CD1-0B43-8179-E715A5D1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DA89-48D8-254C-9F22-DBF784019C1E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FF817-C0D1-7C4A-8845-307E01C4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17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CC, is the first cloned</a:t>
            </a:r>
            <a:r>
              <a:rPr lang="en-US" baseline="0" dirty="0" smtClean="0"/>
              <a:t> cat, </a:t>
            </a:r>
          </a:p>
          <a:p>
            <a:r>
              <a:rPr lang="en-US" baseline="0" dirty="0" smtClean="0"/>
              <a:t>Right: genetic mother is rainbow.</a:t>
            </a:r>
          </a:p>
          <a:p>
            <a:r>
              <a:rPr lang="en-US" baseline="0" dirty="0" smtClean="0"/>
              <a:t>Identical genome but diff. in appearance</a:t>
            </a:r>
          </a:p>
          <a:p>
            <a:r>
              <a:rPr lang="en-US" baseline="0" dirty="0" smtClean="0"/>
              <a:t>Q: why the same genome-type, diff. in phenotype?</a:t>
            </a:r>
          </a:p>
          <a:p>
            <a:r>
              <a:rPr lang="en-US" baseline="0" dirty="0" smtClean="0"/>
              <a:t>Epigenetic nature.</a:t>
            </a:r>
          </a:p>
          <a:p>
            <a:r>
              <a:rPr lang="en-US" baseline="0" dirty="0" smtClean="0"/>
              <a:t>Should not discard: Stochastic origin of biological processes….</a:t>
            </a:r>
          </a:p>
          <a:p>
            <a:r>
              <a:rPr lang="en-US" baseline="0" dirty="0" smtClean="0"/>
              <a:t>meaning, all bio. processes, governed by law of </a:t>
            </a:r>
            <a:r>
              <a:rPr lang="en-US" baseline="0" dirty="0" err="1" smtClean="0"/>
              <a:t>phy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, molecules, and stochastic..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5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Stochasticity and </a:t>
            </a:r>
            <a:r>
              <a:rPr lang="en-US" dirty="0" err="1" smtClean="0"/>
              <a:t>canalisation</a:t>
            </a:r>
            <a:r>
              <a:rPr lang="en-US" dirty="0" smtClean="0"/>
              <a:t> are 2 faces of a coin.</a:t>
            </a:r>
          </a:p>
          <a:p>
            <a:r>
              <a:rPr lang="en-US" dirty="0" smtClean="0"/>
              <a:t>Robustness,</a:t>
            </a:r>
            <a:r>
              <a:rPr lang="en-US" baseline="0" dirty="0" smtClean="0"/>
              <a:t> despite</a:t>
            </a:r>
            <a:r>
              <a:rPr lang="en-US" dirty="0" smtClean="0"/>
              <a:t> variation,</a:t>
            </a:r>
            <a:r>
              <a:rPr lang="en-US" baseline="0" dirty="0" smtClean="0"/>
              <a:t> we arrive at the same phenotype.</a:t>
            </a:r>
          </a:p>
          <a:p>
            <a:r>
              <a:rPr lang="en-US" baseline="0" dirty="0" smtClean="0"/>
              <a:t>Metaphor, by Waddington, channel…</a:t>
            </a:r>
          </a:p>
          <a:p>
            <a:r>
              <a:rPr lang="en-US" baseline="0" dirty="0" smtClean="0"/>
              <a:t>Noise is an important source of variation…</a:t>
            </a:r>
          </a:p>
          <a:p>
            <a:r>
              <a:rPr lang="en-US" baseline="0" dirty="0" smtClean="0"/>
              <a:t>To understand noise, help us to understand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 is not always</a:t>
            </a:r>
            <a:r>
              <a:rPr lang="en-US" baseline="0" dirty="0" smtClean="0"/>
              <a:t> bad to life</a:t>
            </a:r>
          </a:p>
          <a:p>
            <a:endParaRPr lang="en-US" dirty="0" smtClean="0"/>
          </a:p>
          <a:p>
            <a:r>
              <a:rPr lang="en-US" dirty="0" smtClean="0"/>
              <a:t>Noisy enable</a:t>
            </a:r>
            <a:r>
              <a:rPr lang="en-US" baseline="0" dirty="0" smtClean="0"/>
              <a:t> us to survive.</a:t>
            </a:r>
          </a:p>
          <a:p>
            <a:r>
              <a:rPr lang="en-US" baseline="0" dirty="0" smtClean="0"/>
              <a:t>Bugs living in Fluctuating environment., if its phenotype is always stable…</a:t>
            </a:r>
          </a:p>
          <a:p>
            <a:r>
              <a:rPr lang="en-US" baseline="0" dirty="0" smtClean="0"/>
              <a:t>Strategy of survival is, noise, keep changing….No matter what happen outside, a fraction of bugs can survive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finance, bet </a:t>
            </a:r>
            <a:r>
              <a:rPr lang="en-US" baseline="0" dirty="0" err="1" smtClean="0"/>
              <a:t>hedgng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N1 is the copy of active genes</a:t>
            </a:r>
          </a:p>
          <a:p>
            <a:r>
              <a:rPr lang="en-US" dirty="0" smtClean="0"/>
              <a:t>N2 s the copy</a:t>
            </a:r>
            <a:r>
              <a:rPr lang="en-US" baseline="0" dirty="0" smtClean="0"/>
              <a:t> of mRNA</a:t>
            </a:r>
          </a:p>
          <a:p>
            <a:r>
              <a:rPr lang="en-US" baseline="0" dirty="0" smtClean="0"/>
              <a:t>N3 is the number of protein…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Inc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by 1 with certain rate…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ODE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Noise…,can be decomposed…, 1</a:t>
            </a:r>
            <a:r>
              <a:rPr lang="en-US" baseline="30000" dirty="0" smtClean="0"/>
              <a:t>st</a:t>
            </a:r>
            <a:r>
              <a:rPr lang="en-US" baseline="0" dirty="0" smtClean="0"/>
              <a:t>: birth and death of protein,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burst, mRNA,-&gt; protein, 3</a:t>
            </a:r>
            <a:r>
              <a:rPr lang="en-US" baseline="30000" dirty="0" smtClean="0"/>
              <a:t>rd</a:t>
            </a:r>
            <a:r>
              <a:rPr lang="en-US" baseline="0" dirty="0" smtClean="0"/>
              <a:t>: activation/ not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Drawback: small systems ok, rate </a:t>
            </a:r>
            <a:r>
              <a:rPr lang="en-US" baseline="0" dirty="0" err="1" smtClean="0"/>
              <a:t>const</a:t>
            </a:r>
            <a:r>
              <a:rPr lang="en-US" baseline="0" dirty="0" smtClean="0"/>
              <a:t> are diff. to obtain…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0" lvl="2" indent="-228600">
              <a:buAutoNum type="arabicPeriod"/>
            </a:pPr>
            <a:r>
              <a:rPr lang="en-US" sz="1200" baseline="0" dirty="0" smtClean="0"/>
              <a:t>Simultaneous </a:t>
            </a:r>
            <a:r>
              <a:rPr lang="en-US" sz="1200" baseline="0" dirty="0" smtClean="0"/>
              <a:t>measurement of proteins and mRNA</a:t>
            </a:r>
          </a:p>
          <a:p>
            <a:pPr marL="1143000" lvl="2" indent="-228600">
              <a:buAutoNum type="arabicPeriod"/>
            </a:pPr>
            <a:r>
              <a:rPr lang="en-US" sz="1200" baseline="0" dirty="0" smtClean="0"/>
              <a:t>E. coli, not merely a different organism, but technical difference: low copy number. Give the number </a:t>
            </a:r>
          </a:p>
          <a:p>
            <a:pPr marL="1143000" lvl="2" indent="-228600">
              <a:buAutoNum type="arabicPeriod"/>
            </a:pPr>
            <a:r>
              <a:rPr lang="en-US" sz="1200" baseline="0" dirty="0" smtClean="0"/>
              <a:t>Single-molecule sensitivity</a:t>
            </a: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0B258-158C-1148-BDBD-9F4CBB603E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protein,</a:t>
            </a:r>
            <a:r>
              <a:rPr lang="en-US" baseline="0" dirty="0" smtClean="0"/>
              <a:t> they measure the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in a population of cell, therefore, mean and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F817-C0D1-7C4A-8845-307E01C431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64A4BC6-DAD4-CF47-AE7C-98DF66F83A91}" type="datetime1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87892EEE-92A8-994A-A224-C1DBE961264B}" type="datetime1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E3252-B9A1-504B-9AFE-F8B3F9B24A5E}" type="datetime1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DB0-EAA6-8343-AFB2-89021591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90C4-A23A-D94D-9A7F-EADE729820C8}" type="datetime1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44FF-F12F-5E4B-A573-E21F9A3F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715" r:id="rId3"/>
    <p:sldLayoutId id="2147483716" r:id="rId4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noisy is </a:t>
            </a:r>
            <a:r>
              <a:rPr lang="en-US" i="1" dirty="0" smtClean="0"/>
              <a:t>E. coli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Koon-Kiu Yan</a:t>
            </a:r>
          </a:p>
          <a:p>
            <a:r>
              <a:rPr lang="en-US" dirty="0" smtClean="0"/>
              <a:t>Group Meeting</a:t>
            </a:r>
          </a:p>
          <a:p>
            <a:r>
              <a:rPr lang="en-US" dirty="0" smtClean="0"/>
              <a:t>March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35" y="4068763"/>
            <a:ext cx="2871624" cy="23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DDB0-EAA6-8343-AFB2-89021591372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15" y="182905"/>
            <a:ext cx="6432545" cy="600126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357929" y="6584462"/>
            <a:ext cx="5744307" cy="9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43390" y="6447692"/>
            <a:ext cx="0" cy="27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64021" y="6447570"/>
            <a:ext cx="0" cy="27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9543" y="6356350"/>
            <a:ext cx="11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DM, </a:t>
            </a:r>
            <a:r>
              <a:rPr lang="en-US" dirty="0" err="1" smtClean="0"/>
              <a:t>nDM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7538" y="6248891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1091" y="6243488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is under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15" y="1097070"/>
            <a:ext cx="6105769" cy="57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level is under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24243"/>
            <a:ext cx="6443357" cy="539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3192" y="1848501"/>
            <a:ext cx="105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P=0.027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3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versus functional annotation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" y="1544566"/>
            <a:ext cx="5546688" cy="517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1582" y="1455608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2405" y="1452649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01653" y="1459459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0901" y="1457505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10" name="Picture 9" descr="Screen shot 2012-03-18 at 5.4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24" y="2158998"/>
            <a:ext cx="3528588" cy="41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versus functional annotation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41"/>
            <a:ext cx="9144000" cy="3119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30077"/>
            <a:ext cx="4474735" cy="2627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87" y="4249618"/>
            <a:ext cx="4401034" cy="25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with respect to </a:t>
            </a:r>
            <a:br>
              <a:rPr lang="en-US" dirty="0" smtClean="0"/>
            </a:br>
            <a:r>
              <a:rPr lang="en-US" dirty="0" smtClean="0"/>
              <a:t>PPI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15" y="1314704"/>
            <a:ext cx="5919111" cy="5543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1148" y="5821261"/>
            <a:ext cx="147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 </a:t>
            </a:r>
            <a:r>
              <a:rPr lang="en-US" sz="1400" dirty="0" err="1" smtClean="0"/>
              <a:t>et.al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PLoS</a:t>
            </a:r>
            <a:r>
              <a:rPr lang="en-US" sz="1400" dirty="0" smtClean="0"/>
              <a:t> Biol.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01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forming complexes </a:t>
            </a:r>
            <a:br>
              <a:rPr lang="en-US" dirty="0" smtClean="0"/>
            </a:br>
            <a:r>
              <a:rPr lang="en-US" dirty="0" smtClean="0"/>
              <a:t>are less noisy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2" y="1524000"/>
            <a:ext cx="5909661" cy="521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9534" y="467483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Stoichiometric effects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5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with respect to transcription regulation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Noise propagates via cascade of transcription regulation, </a:t>
            </a:r>
            <a:r>
              <a:rPr lang="en-US" dirty="0" err="1" smtClean="0"/>
              <a:t>Pedraza</a:t>
            </a:r>
            <a:r>
              <a:rPr lang="en-US" dirty="0" smtClean="0"/>
              <a:t> and van </a:t>
            </a:r>
            <a:r>
              <a:rPr lang="en-US" dirty="0" err="1" smtClean="0"/>
              <a:t>Oudenaarden</a:t>
            </a:r>
            <a:r>
              <a:rPr lang="en-US" dirty="0" smtClean="0"/>
              <a:t> Science 2005</a:t>
            </a:r>
          </a:p>
          <a:p>
            <a:r>
              <a:rPr lang="en-US" dirty="0" smtClean="0"/>
              <a:t>Transcription factors are less noisy</a:t>
            </a:r>
          </a:p>
          <a:p>
            <a:r>
              <a:rPr lang="en-US" dirty="0" smtClean="0"/>
              <a:t>Auto-regulation is a mechanism to repress noise</a:t>
            </a:r>
          </a:p>
          <a:p>
            <a:r>
              <a:rPr lang="en-US" dirty="0" smtClean="0"/>
              <a:t>Level of hierarchy? Kin? </a:t>
            </a:r>
            <a:r>
              <a:rPr lang="en-US" dirty="0" err="1" smtClean="0"/>
              <a:t>Kout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42 TFs with noise level in the dataset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2" y="262531"/>
            <a:ext cx="8220893" cy="6193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14" y="639840"/>
            <a:ext cx="145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noisy </a:t>
            </a:r>
          </a:p>
          <a:p>
            <a:r>
              <a:rPr lang="en-US" dirty="0"/>
              <a:t>G</a:t>
            </a:r>
            <a:r>
              <a:rPr lang="en-US" dirty="0" smtClean="0"/>
              <a:t>reen: quiet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0846" y="5922615"/>
            <a:ext cx="29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Square: sigma factor</a:t>
            </a:r>
          </a:p>
          <a:p>
            <a:r>
              <a:rPr lang="en-US" sz="1400" dirty="0" smtClean="0"/>
              <a:t>Circle: both activator and repressor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81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of TFs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3" y="1550006"/>
            <a:ext cx="5418992" cy="517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94" y="1375513"/>
            <a:ext cx="2548191" cy="4962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1481" y="6356350"/>
            <a:ext cx="824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Auto</a:t>
            </a:r>
          </a:p>
          <a:p>
            <a:pPr algn="ctr"/>
            <a:r>
              <a:rPr lang="en-US" sz="1100" dirty="0" smtClean="0"/>
              <a:t>regulators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651341" y="6322338"/>
            <a:ext cx="824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Non-</a:t>
            </a:r>
            <a:r>
              <a:rPr lang="en-US" sz="1100" dirty="0"/>
              <a:t>a</a:t>
            </a:r>
            <a:r>
              <a:rPr lang="en-US" sz="1100" dirty="0" smtClean="0"/>
              <a:t>uto</a:t>
            </a:r>
          </a:p>
          <a:p>
            <a:pPr algn="ctr"/>
            <a:r>
              <a:rPr lang="en-US" sz="1100" dirty="0" smtClean="0"/>
              <a:t>regulators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163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noise?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985770"/>
            <a:ext cx="84201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0073" y="5987018"/>
            <a:ext cx="354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Raser</a:t>
            </a:r>
            <a:r>
              <a:rPr lang="en-US" dirty="0" smtClean="0"/>
              <a:t> and O’Shea Science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8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level of </a:t>
            </a:r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46" y="1496810"/>
            <a:ext cx="5728009" cy="53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5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predict noise using TFs </a:t>
            </a:r>
            <a:br>
              <a:rPr lang="en-US" dirty="0" smtClean="0"/>
            </a:br>
            <a:r>
              <a:rPr lang="en-US" dirty="0" smtClean="0"/>
              <a:t>Binding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72427"/>
              </p:ext>
            </p:extLst>
          </p:nvPr>
        </p:nvGraphicFramePr>
        <p:xfrm>
          <a:off x="252047" y="2177080"/>
          <a:ext cx="4573955" cy="329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86"/>
                <a:gridCol w="679963"/>
                <a:gridCol w="725852"/>
                <a:gridCol w="530848"/>
                <a:gridCol w="790853"/>
                <a:gridCol w="790853"/>
              </a:tblGrid>
              <a:tr h="4689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noise</a:t>
                      </a:r>
                      <a:endParaRPr lang="en-US" dirty="0"/>
                    </a:p>
                  </a:txBody>
                  <a:tcPr/>
                </a:tc>
              </a:tr>
              <a:tr h="706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  <a:tr h="706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  <a:tr h="7066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066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 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332" y="1985112"/>
            <a:ext cx="3737249" cy="3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1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Comparison with Yeast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4484076"/>
            <a:ext cx="7772400" cy="1535723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Statistics?</a:t>
            </a:r>
          </a:p>
          <a:p>
            <a:pPr lvl="1"/>
            <a:r>
              <a:rPr lang="en-US" dirty="0" smtClean="0"/>
              <a:t>Chromatin remodeling factors in yeast play an important role in predicting the noise level?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71234"/>
              </p:ext>
            </p:extLst>
          </p:nvPr>
        </p:nvGraphicFramePr>
        <p:xfrm>
          <a:off x="1611909" y="1396904"/>
          <a:ext cx="6096000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E. coli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TFs are</a:t>
                      </a:r>
                      <a:r>
                        <a:rPr lang="en-US" baseline="0" dirty="0" smtClean="0"/>
                        <a:t> less noisy compared to targets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Kind of true</a:t>
                      </a:r>
                      <a:r>
                        <a:rPr lang="en-US" baseline="0" dirty="0" smtClean="0"/>
                        <a:t> for COG analysis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Noise</a:t>
                      </a:r>
                      <a:r>
                        <a:rPr lang="en-US" baseline="0" dirty="0" smtClean="0"/>
                        <a:t> level of targets correlate with the number</a:t>
                      </a:r>
                    </a:p>
                    <a:p>
                      <a:pPr algn="ctr"/>
                      <a:r>
                        <a:rPr lang="en-US" baseline="0" dirty="0" smtClean="0"/>
                        <a:t>TF regulators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really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Binding</a:t>
                      </a:r>
                      <a:r>
                        <a:rPr lang="en-US" baseline="0" dirty="0" smtClean="0"/>
                        <a:t> pattern could predict pretty well the noise level (AUC=0.69)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really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401" y="2478964"/>
            <a:ext cx="113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Zhang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PNAS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637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versus Essentiality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1" y="1859381"/>
            <a:ext cx="4113960" cy="384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12" y="1898457"/>
            <a:ext cx="4659169" cy="38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level versus </a:t>
            </a:r>
            <a:br>
              <a:rPr lang="en-US" dirty="0"/>
            </a:br>
            <a:r>
              <a:rPr lang="en-US" dirty="0"/>
              <a:t>responsive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3169" y="1784350"/>
            <a:ext cx="374904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Knockout experiments were performed in 324 conditions (Nichols </a:t>
            </a:r>
            <a:r>
              <a:rPr lang="en-US" dirty="0" err="1"/>
              <a:t>et.al</a:t>
            </a:r>
            <a:r>
              <a:rPr lang="en-US" dirty="0"/>
              <a:t>. Cell 2010)</a:t>
            </a:r>
          </a:p>
          <a:p>
            <a:r>
              <a:rPr lang="en-US" dirty="0"/>
              <a:t>Responsive versus non-responsive </a:t>
            </a:r>
            <a:r>
              <a:rPr lang="en-US" dirty="0" smtClean="0"/>
              <a:t>genes</a:t>
            </a:r>
          </a:p>
          <a:p>
            <a:r>
              <a:rPr lang="en-US" dirty="0" smtClean="0"/>
              <a:t>Conditional </a:t>
            </a:r>
            <a:r>
              <a:rPr lang="en-US" dirty="0"/>
              <a:t>essentiality</a:t>
            </a:r>
          </a:p>
          <a:p>
            <a:r>
              <a:rPr lang="en-US" dirty="0"/>
              <a:t>42 out of 1018 genes are conditional essential</a:t>
            </a:r>
          </a:p>
          <a:p>
            <a:r>
              <a:rPr lang="en-US" dirty="0"/>
              <a:t>The trend is significantly different from essential genes (P=0.003)</a:t>
            </a:r>
          </a:p>
          <a:p>
            <a:r>
              <a:rPr lang="en-US" dirty="0"/>
              <a:t>Noisy guys are enriched with conditional essential genes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44FF-F12F-5E4B-A573-E21F9A3FF8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88" y="4129464"/>
            <a:ext cx="3005974" cy="264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19" y="1416539"/>
            <a:ext cx="2984917" cy="27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with respect to pathway organization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0" y="1688121"/>
            <a:ext cx="9144000" cy="4814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822" y="6456352"/>
            <a:ext cx="251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ed: noisy, green: quiet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9773" y="1946711"/>
            <a:ext cx="1697345" cy="4035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93513" y="558061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catabolic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914083"/>
            <a:ext cx="4035645" cy="415158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659" y="5672307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anabolic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5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enrichment/depletion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Screen shot 2012-03-20 at 12.0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1" y="1600200"/>
            <a:ext cx="8172706" cy="482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" y="1270058"/>
            <a:ext cx="14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1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enrichment/depletion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 descr="Screen shot 2012-03-20 at 12.0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576"/>
            <a:ext cx="9144000" cy="2553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" y="1270058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Quiet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9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integration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Pathways are organized in an integrative fashion as they share certain common enzymes</a:t>
            </a:r>
          </a:p>
          <a:p>
            <a:r>
              <a:rPr lang="en-US" dirty="0" smtClean="0"/>
              <a:t>An integrative picture allows the definitions of many more network parameters, and their relationship with noise</a:t>
            </a:r>
          </a:p>
          <a:p>
            <a:pPr lvl="1"/>
            <a:r>
              <a:rPr lang="en-US" dirty="0" smtClean="0"/>
              <a:t>Upstream</a:t>
            </a:r>
          </a:p>
          <a:p>
            <a:pPr lvl="1"/>
            <a:r>
              <a:rPr lang="en-US" dirty="0" smtClean="0"/>
              <a:t>Metabolic core</a:t>
            </a:r>
          </a:p>
          <a:p>
            <a:pPr lvl="1"/>
            <a:r>
              <a:rPr lang="en-US" dirty="0" smtClean="0"/>
              <a:t>Downstream</a:t>
            </a:r>
          </a:p>
          <a:p>
            <a:pPr lvl="1"/>
            <a:r>
              <a:rPr lang="en-US" dirty="0" smtClean="0"/>
              <a:t>Reuse of enzymes </a:t>
            </a:r>
            <a:r>
              <a:rPr lang="en-US" dirty="0" err="1" smtClean="0"/>
              <a:t>etc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level with respect to </a:t>
            </a:r>
            <a:br>
              <a:rPr lang="en-US" dirty="0" smtClean="0"/>
            </a:br>
            <a:r>
              <a:rPr lang="en-US" dirty="0" smtClean="0"/>
              <a:t>genome organization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Quiet genes (noisy genes) are slightly biased toward the + (-) strand. But not that significant. Most likely a result of the bias of essential genes</a:t>
            </a:r>
          </a:p>
          <a:p>
            <a:r>
              <a:rPr lang="en-US" dirty="0" smtClean="0"/>
              <a:t>Noise level with respect to proximity</a:t>
            </a:r>
          </a:p>
          <a:p>
            <a:r>
              <a:rPr lang="en-US" dirty="0" smtClean="0"/>
              <a:t>Operon as a mechanism to enable protein abundances fluctuate in a coherent manner. Require further measurement of correlated noise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844FF-F12F-5E4B-A573-E21F9A3FF8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noise?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05" y="1886225"/>
            <a:ext cx="6216268" cy="4470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50" y="1415534"/>
            <a:ext cx="481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tochasticity versus </a:t>
            </a:r>
            <a:r>
              <a:rPr lang="en-US" dirty="0" err="1" smtClean="0"/>
              <a:t>canalisation</a:t>
            </a:r>
            <a:r>
              <a:rPr lang="en-US" dirty="0" smtClean="0"/>
              <a:t> (robustness)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4DDB0-EAA6-8343-AFB2-8902159137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9" descr="264039_10150251006897232_651637231_7314567_723546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8" y="1295208"/>
            <a:ext cx="7235023" cy="5426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03" y="2464669"/>
            <a:ext cx="570862" cy="7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noise?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19" y="1682216"/>
            <a:ext cx="6444678" cy="50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Biophysical approach to noise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750"/>
            <a:ext cx="9144000" cy="288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0694"/>
            <a:ext cx="9144000" cy="1845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9134" y="6337714"/>
            <a:ext cx="291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Paulsson</a:t>
            </a:r>
            <a:r>
              <a:rPr lang="en-US" dirty="0" smtClean="0"/>
              <a:t> </a:t>
            </a:r>
            <a:r>
              <a:rPr lang="en-US" dirty="0" err="1" smtClean="0"/>
              <a:t>Phy</a:t>
            </a:r>
            <a:r>
              <a:rPr lang="en-US" dirty="0" smtClean="0"/>
              <a:t>. </a:t>
            </a:r>
            <a:r>
              <a:rPr lang="en-US" dirty="0"/>
              <a:t>o</a:t>
            </a:r>
            <a:r>
              <a:rPr lang="en-US" dirty="0" smtClean="0"/>
              <a:t>f Life 2005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8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approach to noise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Understand from a system-wide standpoint why certain genes are more </a:t>
            </a:r>
            <a:r>
              <a:rPr lang="en-US" dirty="0" smtClean="0"/>
              <a:t>noisy or quiet </a:t>
            </a:r>
            <a:r>
              <a:rPr lang="en-US" dirty="0"/>
              <a:t>in term of protein </a:t>
            </a:r>
            <a:r>
              <a:rPr lang="en-US" dirty="0" smtClean="0"/>
              <a:t>expression</a:t>
            </a:r>
          </a:p>
          <a:p>
            <a:r>
              <a:rPr lang="en-US" dirty="0" smtClean="0"/>
              <a:t>To integrate noise information with various genomic features</a:t>
            </a:r>
          </a:p>
          <a:p>
            <a:pPr lvl="1"/>
            <a:r>
              <a:rPr lang="en-US" dirty="0" smtClean="0"/>
              <a:t>Location in the genome</a:t>
            </a:r>
          </a:p>
          <a:p>
            <a:pPr lvl="1"/>
            <a:r>
              <a:rPr lang="en-US" dirty="0" smtClean="0"/>
              <a:t>Essentiality </a:t>
            </a:r>
          </a:p>
          <a:p>
            <a:pPr lvl="1"/>
            <a:r>
              <a:rPr lang="en-US" dirty="0" smtClean="0"/>
              <a:t>Position in various molecular networks</a:t>
            </a:r>
          </a:p>
          <a:p>
            <a:pPr lvl="1"/>
            <a:r>
              <a:rPr lang="en-US" dirty="0" smtClean="0"/>
              <a:t>….</a:t>
            </a:r>
          </a:p>
          <a:p>
            <a:r>
              <a:rPr lang="en-US" dirty="0" smtClean="0"/>
              <a:t>How noise is being controlled or exploited?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11166"/>
            <a:ext cx="7218785" cy="1859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Genome-wide measurement of protein abundance in single-cell level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34448"/>
            <a:ext cx="6324600" cy="1982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7060" y="5481740"/>
            <a:ext cx="158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Science 2010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707695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1018 proteins, 137 mRNAs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9602" y="2495964"/>
            <a:ext cx="346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2500 proteins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0" y="3262136"/>
            <a:ext cx="145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Nature 2006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4DDB0-EAA6-8343-AFB2-8902159137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of noise against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4DDB0-EAA6-8343-AFB2-8902159137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25" y="1118096"/>
            <a:ext cx="5896822" cy="57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noise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4DDB0-EAA6-8343-AFB2-8902159137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84" y="1329516"/>
            <a:ext cx="6552496" cy="55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KY_Talk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KKY_Talk.thmx</Template>
  <TotalTime>4580</TotalTime>
  <Words>884</Words>
  <Application>Microsoft Macintosh PowerPoint</Application>
  <PresentationFormat>On-screen Show (4:3)</PresentationFormat>
  <Paragraphs>193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KKY_Talk</vt:lpstr>
      <vt:lpstr>How noisy is E. coli?</vt:lpstr>
      <vt:lpstr>Why noise?</vt:lpstr>
      <vt:lpstr>Why noise?</vt:lpstr>
      <vt:lpstr>Why noise?</vt:lpstr>
      <vt:lpstr>Biophysical approach to noise</vt:lpstr>
      <vt:lpstr>Genetic approach to noise</vt:lpstr>
      <vt:lpstr>Genome-wide measurement of protein abundance in single-cell level</vt:lpstr>
      <vt:lpstr>Scaling of noise against abundance</vt:lpstr>
      <vt:lpstr>Various noise metrics</vt:lpstr>
      <vt:lpstr>PowerPoint Presentation</vt:lpstr>
      <vt:lpstr>Noise level is under selection</vt:lpstr>
      <vt:lpstr>Noise level is under selection</vt:lpstr>
      <vt:lpstr>Noise versus functional annotation</vt:lpstr>
      <vt:lpstr>Noise versus functional annotation</vt:lpstr>
      <vt:lpstr>Noise level with respect to  PPI organization</vt:lpstr>
      <vt:lpstr>Proteins forming complexes  are less noisy</vt:lpstr>
      <vt:lpstr>Noise level with respect to transcription regulation</vt:lpstr>
      <vt:lpstr>PowerPoint Presentation</vt:lpstr>
      <vt:lpstr>Noise level of TFs</vt:lpstr>
      <vt:lpstr>Noise level of Targets</vt:lpstr>
      <vt:lpstr>To predict noise using TFs  Binding Pattern</vt:lpstr>
      <vt:lpstr>In Comparison with Yeast</vt:lpstr>
      <vt:lpstr>Noise level versus Essentiality</vt:lpstr>
      <vt:lpstr>Noise level versus  responsive genome</vt:lpstr>
      <vt:lpstr>Noise level with respect to pathway organization</vt:lpstr>
      <vt:lpstr>Pathway enrichment/depletion</vt:lpstr>
      <vt:lpstr>Pathway enrichment/depletion</vt:lpstr>
      <vt:lpstr>Pathways integration</vt:lpstr>
      <vt:lpstr>Noise level with respect to  genome organization</vt:lpstr>
      <vt:lpstr>Acknowledgement</vt:lpstr>
    </vt:vector>
  </TitlesOfParts>
  <Company>Gerstein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125</cp:revision>
  <dcterms:created xsi:type="dcterms:W3CDTF">2012-03-15T18:28:23Z</dcterms:created>
  <dcterms:modified xsi:type="dcterms:W3CDTF">2012-03-20T20:48:22Z</dcterms:modified>
</cp:coreProperties>
</file>