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5" r:id="rId3"/>
    <p:sldId id="268" r:id="rId4"/>
    <p:sldId id="257" r:id="rId5"/>
    <p:sldId id="269" r:id="rId6"/>
    <p:sldId id="271" r:id="rId7"/>
    <p:sldId id="270" r:id="rId8"/>
    <p:sldId id="272" r:id="rId9"/>
    <p:sldId id="273" r:id="rId10"/>
    <p:sldId id="261" r:id="rId11"/>
    <p:sldId id="263" r:id="rId12"/>
    <p:sldId id="265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69430" autoAdjust="0"/>
  </p:normalViewPr>
  <p:slideViewPr>
    <p:cSldViewPr snapToGrid="0" snapToObjects="1">
      <p:cViewPr varScale="1">
        <p:scale>
          <a:sx n="65" d="100"/>
          <a:sy n="65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320B2-E798-C44A-ADF8-EC14953B6210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D9B55-240F-BF47-979E-246D4847FE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465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(4-5 slides) More about 1021 genes</a:t>
            </a:r>
          </a:p>
          <a:p>
            <a:r>
              <a:rPr lang="en-US" dirty="0" smtClean="0"/>
              <a:t>housekeep vs. human total </a:t>
            </a:r>
            <a:r>
              <a:rPr lang="en-US" smtClean="0"/>
              <a:t>worm total (CV?)</a:t>
            </a:r>
          </a:p>
          <a:p>
            <a:r>
              <a:rPr lang="en-US" dirty="0" err="1" smtClean="0"/>
              <a:t>TFs</a:t>
            </a:r>
            <a:r>
              <a:rPr lang="en-US" baseline="0" dirty="0" smtClean="0"/>
              <a:t> GO term</a:t>
            </a:r>
          </a:p>
          <a:p>
            <a:r>
              <a:rPr lang="en-US" baseline="0" dirty="0" smtClean="0"/>
              <a:t>1 </a:t>
            </a:r>
            <a:r>
              <a:rPr lang="en-US" baseline="0" dirty="0" err="1" smtClean="0"/>
              <a:t>exon</a:t>
            </a:r>
            <a:r>
              <a:rPr lang="en-US" baseline="0" dirty="0" smtClean="0"/>
              <a:t> vs. multi </a:t>
            </a:r>
            <a:r>
              <a:rPr lang="en-US" baseline="0" dirty="0" err="1" smtClean="0"/>
              <a:t>exon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ensembl</a:t>
            </a:r>
            <a:endParaRPr lang="en-US" baseline="0" dirty="0" smtClean="0"/>
          </a:p>
          <a:p>
            <a:r>
              <a:rPr lang="en-US" baseline="0" dirty="0" smtClean="0"/>
              <a:t>Expression levels -&gt; CV, mean </a:t>
            </a:r>
            <a:r>
              <a:rPr lang="en-US" baseline="0" dirty="0" err="1" smtClean="0"/>
              <a:t>distrubition</a:t>
            </a:r>
            <a:r>
              <a:rPr lang="en-US" baseline="0" dirty="0" smtClean="0"/>
              <a:t>, PCs</a:t>
            </a:r>
          </a:p>
          <a:p>
            <a:r>
              <a:rPr lang="en-US" baseline="0" dirty="0" smtClean="0"/>
              <a:t>If possible, cluster </a:t>
            </a:r>
            <a:r>
              <a:rPr lang="en-US" baseline="0" dirty="0" err="1" smtClean="0"/>
              <a:t>inparanoid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kellis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seperately</a:t>
            </a:r>
            <a:r>
              <a:rPr lang="en-US" baseline="0" dirty="0" smtClean="0"/>
              <a:t>, see which one connects more </a:t>
            </a:r>
            <a:r>
              <a:rPr lang="en-US" baseline="0" dirty="0" err="1" smtClean="0"/>
              <a:t>orth</a:t>
            </a:r>
            <a:r>
              <a:rPr lang="en-US" baseline="0" dirty="0" smtClean="0"/>
              <a:t> genes</a:t>
            </a:r>
          </a:p>
          <a:p>
            <a:r>
              <a:rPr lang="en-US" baseline="0" dirty="0" smtClean="0"/>
              <a:t>(3-4 slides) </a:t>
            </a:r>
            <a:r>
              <a:rPr lang="en-US" baseline="0" dirty="0" err="1" smtClean="0"/>
              <a:t>jessica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D9B55-240F-BF47-979E-246D4847FE6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Seq. conservation</a:t>
            </a:r>
            <a:r>
              <a:rPr lang="en-US" baseline="0" dirty="0" smtClean="0"/>
              <a:t> percentage vs. hub connections</a:t>
            </a:r>
          </a:p>
          <a:p>
            <a:endParaRPr lang="en-US" baseline="0" dirty="0" smtClean="0"/>
          </a:p>
          <a:p>
            <a:r>
              <a:rPr lang="en-US" baseline="0" smtClean="0"/>
              <a:t>Network alignment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D9B55-240F-BF47-979E-246D4847FE6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What Datasets</a:t>
            </a:r>
            <a:r>
              <a:rPr lang="en-US" baseline="0" dirty="0" smtClean="0"/>
              <a:t> fly worm human tier 1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D9B55-240F-BF47-979E-246D4847FE6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0FB28-A7E3-8349-9D47-FDF8465050AD}" type="datetimeFigureOut">
              <a:rPr lang="en-US" smtClean="0"/>
              <a:pPr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34135-7A52-5343-9716-0931CDDA2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hyperlink" Target="http://www.genetics.ucla.edu/labs/horvath/CoexpressionNetwor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genome.crg.cat/encode_RNA_dashboard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modencode.org/project/index.php/File:FigS112S13-mRNA_expression_filtered.mat.gz" TargetMode="External"/><Relationship Id="rId3" Type="http://schemas.openxmlformats.org/officeDocument/2006/relationships/hyperlink" Target="http://www.nature.com/nature/journal/v471/n7339/full/nature09715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o.princeton.edu/cgi-bin/GOTermFind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Preliminary results for highly confident </a:t>
            </a:r>
            <a:r>
              <a:rPr lang="en-US" dirty="0" err="1" smtClean="0"/>
              <a:t>ortholog</a:t>
            </a:r>
            <a:r>
              <a:rPr lang="en-US" dirty="0" smtClean="0"/>
              <a:t> genes between worm, fly and human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152996"/>
            <a:ext cx="7772401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Daifeng Wang, Gang Fang, Roger Alexander, Mark Gerstein</a:t>
            </a:r>
          </a:p>
          <a:p>
            <a:r>
              <a:rPr lang="en-US" dirty="0"/>
              <a:t>Gerstein lab, Yale University</a:t>
            </a:r>
          </a:p>
          <a:p>
            <a:r>
              <a:rPr lang="en-US" dirty="0" smtClean="0"/>
              <a:t>Mar 9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1488" y="709172"/>
            <a:ext cx="5834312" cy="61634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8985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Clusters enriched by conserved </a:t>
            </a:r>
            <a:r>
              <a:rPr lang="en-US" sz="3600" dirty="0" err="1" smtClean="0"/>
              <a:t>ortholog</a:t>
            </a:r>
            <a:r>
              <a:rPr lang="en-US" sz="3600" dirty="0" smtClean="0"/>
              <a:t> genes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170155" y="2062727"/>
            <a:ext cx="1675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Worm cluster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652" y="6211669"/>
            <a:ext cx="1096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Fly cluster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" y="3372310"/>
            <a:ext cx="1941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Log(P-value by </a:t>
            </a:r>
            <a:r>
              <a:rPr lang="en-US" dirty="0" err="1" smtClean="0"/>
              <a:t>hypergeometric</a:t>
            </a:r>
            <a:r>
              <a:rPr lang="en-US" dirty="0" smtClean="0"/>
              <a:t> test)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77643" y="1099176"/>
            <a:ext cx="3766357" cy="3933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Weighted Gene Co-expression Network Analysis (WGCNA)</a:t>
            </a:r>
          </a:p>
          <a:p>
            <a:pPr lvl="1"/>
            <a:r>
              <a:rPr lang="en-US" sz="2000" dirty="0" smtClean="0">
                <a:hlinkClick r:id="rId3"/>
              </a:rPr>
              <a:t>http://www.genetics.ucla.edu/labs/horvath/CoexpressionNetwork/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Clustering via gene expression variability and network position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9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ytoscapeInput-edges-fly-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1112021"/>
            <a:ext cx="4852600" cy="4525963"/>
          </a:xfrm>
          <a:prstGeom prst="rect">
            <a:avLst/>
          </a:prstGeom>
        </p:spPr>
      </p:pic>
      <p:pic>
        <p:nvPicPr>
          <p:cNvPr id="4" name="Content Placeholder 3" descr="CytoscapeInput-edges-worm-yellow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-34263" r="-34263"/>
          <a:stretch>
            <a:fillRect/>
          </a:stretch>
        </p:blipFill>
        <p:spPr>
          <a:xfrm>
            <a:off x="2599136" y="2330716"/>
            <a:ext cx="8229600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Ortholog</a:t>
            </a:r>
            <a:r>
              <a:rPr lang="en-US" dirty="0" smtClean="0"/>
              <a:t> genes are hub genes in GCN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90168" y="5889925"/>
            <a:ext cx="853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Worm cluster yellow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284" y="1154130"/>
            <a:ext cx="853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Fly cluster blue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02245" y="1112021"/>
            <a:ext cx="175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Ortholog</a:t>
            </a:r>
            <a:r>
              <a:rPr lang="en-US" dirty="0" smtClean="0">
                <a:solidFill>
                  <a:srgbClr val="FFFF00"/>
                </a:solidFill>
              </a:rPr>
              <a:t> genes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10" name="Straight Connector 9"/>
          <p:cNvCxnSpPr>
            <a:endCxn id="5" idx="2"/>
          </p:cNvCxnSpPr>
          <p:nvPr/>
        </p:nvCxnSpPr>
        <p:spPr>
          <a:xfrm flipH="1">
            <a:off x="2426300" y="2330716"/>
            <a:ext cx="2426300" cy="33072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52600" y="1007277"/>
            <a:ext cx="42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Sequence conservation (</a:t>
            </a:r>
            <a:r>
              <a:rPr lang="en-US" sz="2000" dirty="0" err="1" smtClean="0"/>
              <a:t>ortholog</a:t>
            </a:r>
            <a:r>
              <a:rPr lang="en-US" sz="2000" dirty="0" smtClean="0"/>
              <a:t> genes) highly correlates with factors (hub genes) that regulate gene expression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6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centralities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57200" y="1600480"/>
            <a:ext cx="8229600" cy="290328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4548285"/>
            <a:ext cx="9058618" cy="331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Eigenvector centrality</a:t>
            </a:r>
          </a:p>
          <a:p>
            <a:pPr lvl="1"/>
            <a:r>
              <a:rPr lang="en-US" sz="2400" dirty="0" smtClean="0">
                <a:latin typeface="+mj-lt"/>
              </a:rPr>
              <a:t>the eigenvector of adjacency matrix with the largest </a:t>
            </a:r>
            <a:r>
              <a:rPr lang="en-US" sz="2400" dirty="0" err="1" smtClean="0">
                <a:latin typeface="+mj-lt"/>
              </a:rPr>
              <a:t>eigenvalue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</a:rPr>
              <a:t>measurement </a:t>
            </a:r>
            <a:r>
              <a:rPr lang="en-US" sz="2400" dirty="0">
                <a:latin typeface="+mj-lt"/>
              </a:rPr>
              <a:t>of the influence of a node in a </a:t>
            </a:r>
            <a:r>
              <a:rPr lang="en-US" sz="2400" dirty="0" smtClean="0">
                <a:latin typeface="+mj-lt"/>
              </a:rPr>
              <a:t>weighted network</a:t>
            </a:r>
          </a:p>
          <a:p>
            <a:pPr lvl="1"/>
            <a:r>
              <a:rPr lang="en-US" sz="2400" dirty="0" smtClean="0">
                <a:latin typeface="+mj-lt"/>
              </a:rPr>
              <a:t>similar with Google </a:t>
            </a:r>
            <a:r>
              <a:rPr lang="en-US" sz="2400" dirty="0" err="1" smtClean="0">
                <a:latin typeface="+mj-lt"/>
              </a:rPr>
              <a:t>Pagerank</a:t>
            </a:r>
            <a:endParaRPr lang="en-US" sz="2400" dirty="0" smtClean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604" y="3479747"/>
            <a:ext cx="134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Corr</a:t>
            </a:r>
            <a:r>
              <a:rPr lang="en-US" dirty="0" smtClean="0">
                <a:latin typeface="Arial"/>
                <a:cs typeface="Arial"/>
              </a:rPr>
              <a:t> = 0.45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4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data</a:t>
            </a:r>
          </a:p>
          <a:p>
            <a:r>
              <a:rPr lang="en-US" dirty="0" smtClean="0"/>
              <a:t>Non-coding RNA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15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79" y="1600200"/>
            <a:ext cx="8968821" cy="4525963"/>
          </a:xfrm>
        </p:spPr>
        <p:txBody>
          <a:bodyPr/>
          <a:lstStyle/>
          <a:p>
            <a:r>
              <a:rPr lang="en-US" dirty="0" smtClean="0"/>
              <a:t>Gene expression time-course data</a:t>
            </a:r>
          </a:p>
          <a:p>
            <a:pPr lvl="1"/>
            <a:r>
              <a:rPr lang="en-US" dirty="0" smtClean="0"/>
              <a:t>worm, fly and human in ENCODE and</a:t>
            </a:r>
            <a:r>
              <a:rPr lang="en-US" dirty="0" smtClean="0"/>
              <a:t> </a:t>
            </a:r>
            <a:r>
              <a:rPr lang="en-US" dirty="0" err="1" smtClean="0"/>
              <a:t>mod</a:t>
            </a:r>
            <a:r>
              <a:rPr lang="en-US" dirty="0" err="1" smtClean="0"/>
              <a:t>ENCODE</a:t>
            </a:r>
            <a:endParaRPr lang="en-US" dirty="0" smtClean="0"/>
          </a:p>
          <a:p>
            <a:r>
              <a:rPr lang="en-US" dirty="0" err="1" smtClean="0"/>
              <a:t>Ortholog</a:t>
            </a:r>
            <a:r>
              <a:rPr lang="en-US" dirty="0" smtClean="0"/>
              <a:t> genes</a:t>
            </a:r>
          </a:p>
          <a:p>
            <a:pPr lvl="1"/>
            <a:r>
              <a:rPr lang="en-US" dirty="0" smtClean="0"/>
              <a:t>highly confident among worm, fly and human</a:t>
            </a:r>
          </a:p>
          <a:p>
            <a:pPr lvl="1"/>
            <a:r>
              <a:rPr lang="en-US" dirty="0" smtClean="0"/>
              <a:t>expression levels, exons, TFs</a:t>
            </a:r>
          </a:p>
          <a:p>
            <a:r>
              <a:rPr lang="en-US" dirty="0" smtClean="0"/>
              <a:t>Preliminary clustering and network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35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</a:t>
            </a:r>
            <a:r>
              <a:rPr lang="en-US" dirty="0" smtClean="0"/>
              <a:t>ene expression data across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24" y="948952"/>
            <a:ext cx="8686800" cy="5635312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 smtClean="0"/>
              <a:t>Worm</a:t>
            </a:r>
          </a:p>
          <a:p>
            <a:pPr lvl="1"/>
            <a:r>
              <a:rPr lang="en-US" sz="7600" dirty="0" smtClean="0"/>
              <a:t>Integrative Analysis of the </a:t>
            </a:r>
            <a:r>
              <a:rPr lang="en-US" sz="7600" dirty="0" err="1" smtClean="0"/>
              <a:t>Caenorhabditis</a:t>
            </a:r>
            <a:r>
              <a:rPr lang="en-US" sz="7600" dirty="0" smtClean="0"/>
              <a:t> </a:t>
            </a:r>
            <a:r>
              <a:rPr lang="en-US" sz="7600" dirty="0" err="1" smtClean="0"/>
              <a:t>elegans</a:t>
            </a:r>
            <a:r>
              <a:rPr lang="en-US" sz="7600" dirty="0" smtClean="0"/>
              <a:t> Genome by the </a:t>
            </a:r>
            <a:r>
              <a:rPr lang="en-US" sz="7600" dirty="0" err="1" smtClean="0"/>
              <a:t>modENCODE</a:t>
            </a:r>
            <a:r>
              <a:rPr lang="en-US" sz="7600" dirty="0" smtClean="0"/>
              <a:t> Project</a:t>
            </a:r>
          </a:p>
          <a:p>
            <a:pPr lvl="1"/>
            <a:r>
              <a:rPr lang="en-US" sz="7200" dirty="0" smtClean="0">
                <a:hlinkClick r:id="rId2"/>
              </a:rPr>
              <a:t>Figure S12: WS190 Transcript expression levels of all worm transcripts at 7 developmental stages</a:t>
            </a:r>
            <a:endParaRPr lang="en-US" sz="7200" dirty="0" smtClean="0"/>
          </a:p>
          <a:p>
            <a:r>
              <a:rPr lang="en-US" sz="7600" dirty="0" smtClean="0"/>
              <a:t>Fly</a:t>
            </a:r>
          </a:p>
          <a:p>
            <a:pPr lvl="1"/>
            <a:r>
              <a:rPr lang="en-US" sz="7200" dirty="0" smtClean="0"/>
              <a:t>The developmental </a:t>
            </a:r>
            <a:r>
              <a:rPr lang="en-US" sz="7200" dirty="0" err="1" smtClean="0"/>
              <a:t>transcriptome</a:t>
            </a:r>
            <a:r>
              <a:rPr lang="en-US" sz="7200" dirty="0" smtClean="0"/>
              <a:t> of Drosophila </a:t>
            </a:r>
            <a:r>
              <a:rPr lang="en-US" sz="7200" dirty="0" err="1" smtClean="0"/>
              <a:t>melanogaster</a:t>
            </a:r>
            <a:endParaRPr lang="en-US" sz="7200" dirty="0" smtClean="0"/>
          </a:p>
          <a:p>
            <a:pPr lvl="1"/>
            <a:r>
              <a:rPr lang="en-US" sz="7200" dirty="0" smtClean="0">
                <a:hlinkClick r:id="rId3"/>
              </a:rPr>
              <a:t>Table S18. FPKM Levels for modENCODE transcripts from short poly(A)+ RNA-Seq</a:t>
            </a:r>
            <a:r>
              <a:rPr lang="en-US" sz="7200" dirty="0" smtClean="0"/>
              <a:t>, 30 stages</a:t>
            </a:r>
          </a:p>
          <a:p>
            <a:r>
              <a:rPr lang="en-US" sz="7600" dirty="0" smtClean="0"/>
              <a:t>Human (working on…)</a:t>
            </a:r>
          </a:p>
          <a:p>
            <a:pPr lvl="1"/>
            <a:r>
              <a:rPr lang="en-US" sz="7200" dirty="0" smtClean="0">
                <a:hlinkClick r:id="rId4"/>
              </a:rPr>
              <a:t>ENCODE RNA Dashboard</a:t>
            </a:r>
            <a:endParaRPr lang="en-US" sz="7200" dirty="0" smtClean="0"/>
          </a:p>
          <a:p>
            <a:pPr lvl="1"/>
            <a:r>
              <a:rPr lang="en-US" sz="7200" dirty="0" smtClean="0"/>
              <a:t>Cell </a:t>
            </a:r>
            <a:r>
              <a:rPr lang="en-US" altLang="zh-CN" sz="7200" dirty="0" smtClean="0"/>
              <a:t>lines: GM12878 and K562, Tier 1, whole cell, long Poly A+</a:t>
            </a:r>
            <a:endParaRPr lang="en-US" sz="7200" dirty="0" smtClean="0"/>
          </a:p>
          <a:p>
            <a:pPr marL="342900" lvl="1" indent="-342900">
              <a:buFont typeface="Arial"/>
              <a:buChar char="•"/>
            </a:pPr>
            <a:r>
              <a:rPr lang="en-US" sz="7200" dirty="0" smtClean="0"/>
              <a:t>Select values for the longest one  if a gene maps multiple transcripts</a:t>
            </a:r>
          </a:p>
          <a:p>
            <a:endParaRPr lang="en-US" sz="7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474004" y="262786"/>
            <a:ext cx="3765475" cy="3551970"/>
            <a:chOff x="1182461" y="569371"/>
            <a:chExt cx="3765475" cy="3551970"/>
          </a:xfrm>
        </p:grpSpPr>
        <p:sp>
          <p:nvSpPr>
            <p:cNvPr id="4" name="Oval 3"/>
            <p:cNvSpPr/>
            <p:nvPr/>
          </p:nvSpPr>
          <p:spPr>
            <a:xfrm>
              <a:off x="1182461" y="1094944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96491" y="1333660"/>
              <a:ext cx="11592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Worm-Fly</a:t>
              </a:r>
            </a:p>
            <a:p>
              <a:r>
                <a:rPr lang="en-US" dirty="0" smtClean="0"/>
                <a:t>3519 pairs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539219" y="1094944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30600" y="1246066"/>
              <a:ext cx="11951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Fly-Human</a:t>
              </a:r>
            </a:p>
            <a:p>
              <a:pPr algn="ctr"/>
              <a:r>
                <a:rPr lang="en-US" dirty="0" smtClean="0"/>
                <a:t>3437 pairs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91784" y="1770861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07837" y="3401627"/>
              <a:ext cx="1518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Worm-Human</a:t>
              </a:r>
            </a:p>
            <a:p>
              <a:pPr algn="ctr"/>
              <a:r>
                <a:rPr lang="en-US" dirty="0" smtClean="0"/>
                <a:t>2686 pairs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56742" y="569371"/>
              <a:ext cx="1424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>
                  <a:solidFill>
                    <a:srgbClr val="FF0000"/>
                  </a:solidFill>
                </a:rPr>
                <a:t>Inparanoid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11"/>
          <p:cNvGrpSpPr/>
          <p:nvPr/>
        </p:nvGrpSpPr>
        <p:grpSpPr>
          <a:xfrm>
            <a:off x="4391879" y="262786"/>
            <a:ext cx="3765475" cy="3551970"/>
            <a:chOff x="1182461" y="569371"/>
            <a:chExt cx="3765475" cy="3551970"/>
          </a:xfrm>
        </p:grpSpPr>
        <p:sp>
          <p:nvSpPr>
            <p:cNvPr id="13" name="Oval 12"/>
            <p:cNvSpPr/>
            <p:nvPr/>
          </p:nvSpPr>
          <p:spPr>
            <a:xfrm>
              <a:off x="1182461" y="1094944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96491" y="1362858"/>
              <a:ext cx="11592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Worm-Fly</a:t>
              </a:r>
            </a:p>
            <a:p>
              <a:r>
                <a:rPr lang="en-US" dirty="0" smtClean="0"/>
                <a:t>3192 pairs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539219" y="1094944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30600" y="1231467"/>
              <a:ext cx="11951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Fly-Human</a:t>
              </a:r>
            </a:p>
            <a:p>
              <a:r>
                <a:rPr lang="en-US" dirty="0" smtClean="0"/>
                <a:t>3237 pairs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1991784" y="1770861"/>
              <a:ext cx="2408717" cy="23504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95425" y="3387028"/>
              <a:ext cx="15189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Worm-Human</a:t>
              </a:r>
            </a:p>
            <a:p>
              <a:pPr algn="ctr"/>
              <a:r>
                <a:rPr lang="en-US" dirty="0" smtClean="0"/>
                <a:t>2624 pairs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56742" y="569371"/>
              <a:ext cx="14242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rgbClr val="0000FF"/>
                  </a:solidFill>
                </a:rPr>
                <a:t>Kellis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27" name="Oval 26"/>
          <p:cNvSpPr/>
          <p:nvPr/>
        </p:nvSpPr>
        <p:spPr>
          <a:xfrm>
            <a:off x="2720534" y="3972286"/>
            <a:ext cx="2408717" cy="2350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639177" y="3972286"/>
            <a:ext cx="2408717" cy="235048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hape 30"/>
          <p:cNvCxnSpPr>
            <a:stCxn id="36" idx="3"/>
            <a:endCxn id="27" idx="0"/>
          </p:cNvCxnSpPr>
          <p:nvPr/>
        </p:nvCxnSpPr>
        <p:spPr>
          <a:xfrm>
            <a:off x="2778927" y="2188803"/>
            <a:ext cx="1145966" cy="178348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35" idx="1"/>
            <a:endCxn id="28" idx="0"/>
          </p:cNvCxnSpPr>
          <p:nvPr/>
        </p:nvCxnSpPr>
        <p:spPr>
          <a:xfrm rot="10800000" flipV="1">
            <a:off x="4843537" y="2036402"/>
            <a:ext cx="992689" cy="1935883"/>
          </a:xfrm>
          <a:prstGeom prst="curvedConnector2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69972" y="4817754"/>
            <a:ext cx="1371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1021 triplets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 (52%)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6225" y="1713237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1962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triplets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27412" y="1865637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1952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triplets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20534" y="481775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1952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triplets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41035" y="48243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1962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triplets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0596" y="6488668"/>
            <a:ext cx="234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one-to-one pairs 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00714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Histograms of expression </a:t>
            </a:r>
            <a:r>
              <a:rPr lang="en-US" dirty="0"/>
              <a:t>m</a:t>
            </a:r>
            <a:r>
              <a:rPr lang="en-US" dirty="0" smtClean="0"/>
              <a:t>ax/min ratios</a:t>
            </a:r>
            <a:endParaRPr lang="en-US" dirty="0"/>
          </a:p>
        </p:txBody>
      </p:sp>
      <p:pic>
        <p:nvPicPr>
          <p:cNvPr id="4" name="Content Placeholder 3" descr="wf_max:min_his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-1302" b="-13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768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8954"/>
            <a:ext cx="305104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gene expressions and 1</a:t>
            </a:r>
            <a:r>
              <a:rPr lang="en-US" baseline="30000" dirty="0" smtClean="0"/>
              <a:t>st</a:t>
            </a:r>
            <a:r>
              <a:rPr lang="en-US" dirty="0" smtClean="0"/>
              <a:t> PCs across stages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942351" y="145992"/>
            <a:ext cx="6163577" cy="6511267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571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 of exons per transcript</a:t>
            </a:r>
            <a:endParaRPr lang="en-US" dirty="0"/>
          </a:p>
        </p:txBody>
      </p:sp>
      <p:pic>
        <p:nvPicPr>
          <p:cNvPr id="4" name="Content Placeholder 3" descr="wf_exon_his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-2939" b="-29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286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874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GO terms on transcription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7253469"/>
              </p:ext>
            </p:extLst>
          </p:nvPr>
        </p:nvGraphicFramePr>
        <p:xfrm>
          <a:off x="306564" y="1182543"/>
          <a:ext cx="8700576" cy="385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880"/>
                <a:gridCol w="5523188"/>
                <a:gridCol w="1205352"/>
                <a:gridCol w="1007156"/>
              </a:tblGrid>
              <a:tr h="654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GOID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in worm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in fly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GO:0003899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DNA-directed RNA polymerase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GO:0003723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 binding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GO:0048037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cofactor binding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GO:0001076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 polymerase II transcription factor binding transcription 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GO:0001104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RNA polymerase II transcription cofactor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GO:0000988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protein binding transcription 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GO:0000989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transcription factor binding transcription 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GO:0003712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transcription cofactor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GO:0008134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transcription factor binding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GO:0043565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sequence-specific DNA binding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GO:0001071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nucleic acid binding transcription 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</a:tr>
              <a:tr h="266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GO:0003700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sequence-specific DNA binding transcription factor activity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2819" y="5295179"/>
            <a:ext cx="618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</a:t>
            </a:r>
            <a:r>
              <a:rPr lang="en-US" dirty="0">
                <a:hlinkClick r:id="rId2"/>
              </a:rPr>
              <a:t>http://go.princeton.edu/cgi-bin/</a:t>
            </a:r>
            <a:r>
              <a:rPr lang="en-US" dirty="0" smtClean="0">
                <a:hlinkClick r:id="rId2"/>
              </a:rPr>
              <a:t>GOTermFinder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28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/>
          <p:cNvGrpSpPr/>
          <p:nvPr/>
        </p:nvGrpSpPr>
        <p:grpSpPr>
          <a:xfrm>
            <a:off x="1583686" y="523093"/>
            <a:ext cx="1773921" cy="1266737"/>
            <a:chOff x="1583686" y="10837"/>
            <a:chExt cx="1773921" cy="1266737"/>
          </a:xfrm>
        </p:grpSpPr>
        <p:grpSp>
          <p:nvGrpSpPr>
            <p:cNvPr id="15" name="Group 14"/>
            <p:cNvGrpSpPr/>
            <p:nvPr/>
          </p:nvGrpSpPr>
          <p:grpSpPr>
            <a:xfrm>
              <a:off x="1583686" y="10837"/>
              <a:ext cx="1773921" cy="1266737"/>
              <a:chOff x="1583686" y="277537"/>
              <a:chExt cx="1773921" cy="1266737"/>
            </a:xfrm>
          </p:grpSpPr>
          <p:sp>
            <p:nvSpPr>
              <p:cNvPr id="7" name="Internal Storage 6"/>
              <p:cNvSpPr/>
              <p:nvPr/>
            </p:nvSpPr>
            <p:spPr>
              <a:xfrm>
                <a:off x="2177144" y="598715"/>
                <a:ext cx="798286" cy="779751"/>
              </a:xfrm>
              <a:prstGeom prst="flowChartInternalStorag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1644730" y="940932"/>
                <a:ext cx="86121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2074541" y="511121"/>
                <a:ext cx="392569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1583686" y="348570"/>
                <a:ext cx="492443" cy="119570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en-US" sz="1000" dirty="0" err="1" smtClean="0"/>
                  <a:t>Ortholog</a:t>
                </a:r>
                <a:r>
                  <a:rPr lang="en-US" sz="1000" dirty="0" smtClean="0"/>
                  <a:t> worm gene, </a:t>
                </a:r>
              </a:p>
              <a:p>
                <a:r>
                  <a:rPr lang="en-US" sz="1000" dirty="0" smtClean="0"/>
                  <a:t>gw1,gw2,…,</a:t>
                </a:r>
                <a:r>
                  <a:rPr lang="en-US" sz="1000" dirty="0" err="1" smtClean="0"/>
                  <a:t>gwN</a:t>
                </a:r>
                <a:endParaRPr lang="en-US" sz="1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972355" y="277537"/>
                <a:ext cx="13852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Stage, Sw1,Sw2,…,</a:t>
                </a:r>
                <a:r>
                  <a:rPr lang="en-US" sz="1000" dirty="0" err="1" smtClean="0"/>
                  <a:t>Swp</a:t>
                </a:r>
                <a:endParaRPr lang="en-US" sz="10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237694" y="538048"/>
              <a:ext cx="766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Worm</a:t>
              </a:r>
              <a:endParaRPr lang="en-US" dirty="0"/>
            </a:p>
          </p:txBody>
        </p:sp>
      </p:grpSp>
      <p:grpSp>
        <p:nvGrpSpPr>
          <p:cNvPr id="19" name="Group 14"/>
          <p:cNvGrpSpPr/>
          <p:nvPr/>
        </p:nvGrpSpPr>
        <p:grpSpPr>
          <a:xfrm>
            <a:off x="4411413" y="512256"/>
            <a:ext cx="1767590" cy="1195704"/>
            <a:chOff x="1590017" y="266700"/>
            <a:chExt cx="1767590" cy="1195704"/>
          </a:xfrm>
        </p:grpSpPr>
        <p:sp>
          <p:nvSpPr>
            <p:cNvPr id="21" name="Internal Storage 20"/>
            <p:cNvSpPr/>
            <p:nvPr/>
          </p:nvSpPr>
          <p:spPr>
            <a:xfrm>
              <a:off x="2177144" y="598715"/>
              <a:ext cx="798286" cy="779751"/>
            </a:xfrm>
            <a:prstGeom prst="flowChartInternalStorag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1644730" y="940932"/>
              <a:ext cx="86121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074541" y="511121"/>
              <a:ext cx="39256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590017" y="266700"/>
              <a:ext cx="492443" cy="119570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000" dirty="0" err="1" smtClean="0"/>
                <a:t>Ortholog</a:t>
              </a:r>
              <a:r>
                <a:rPr lang="en-US" sz="1000" dirty="0" smtClean="0"/>
                <a:t> fly gene, </a:t>
              </a:r>
            </a:p>
            <a:p>
              <a:r>
                <a:rPr lang="en-US" sz="1000" dirty="0" smtClean="0"/>
                <a:t>gf1,gf2,…,</a:t>
              </a:r>
              <a:r>
                <a:rPr lang="en-US" sz="1000" dirty="0" err="1" smtClean="0"/>
                <a:t>gfN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72355" y="277537"/>
              <a:ext cx="13852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Stage, Sf1,Sf2,…,</a:t>
              </a:r>
              <a:r>
                <a:rPr lang="en-US" sz="1000" dirty="0" err="1" smtClean="0"/>
                <a:t>Sfq</a:t>
              </a:r>
              <a:endParaRPr lang="en-US" sz="1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190486" y="1050304"/>
            <a:ext cx="448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Fly</a:t>
            </a:r>
            <a:endParaRPr lang="en-US" dirty="0"/>
          </a:p>
        </p:txBody>
      </p:sp>
      <p:sp>
        <p:nvSpPr>
          <p:cNvPr id="61" name="Down Arrow 60"/>
          <p:cNvSpPr/>
          <p:nvPr/>
        </p:nvSpPr>
        <p:spPr>
          <a:xfrm>
            <a:off x="2479710" y="1706889"/>
            <a:ext cx="139700" cy="5715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5384800" y="1706889"/>
            <a:ext cx="139700" cy="5715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396291" y="1687711"/>
            <a:ext cx="321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Cluster fly genes</a:t>
            </a:r>
          </a:p>
          <a:p>
            <a:pPr algn="ctr"/>
            <a:r>
              <a:rPr lang="en-US" dirty="0" smtClean="0"/>
              <a:t>(PCA,K-means, HC, WGCNA…)</a:t>
            </a:r>
            <a:endParaRPr lang="en-US" dirty="0"/>
          </a:p>
        </p:txBody>
      </p:sp>
      <p:grpSp>
        <p:nvGrpSpPr>
          <p:cNvPr id="84" name="Group 83"/>
          <p:cNvGrpSpPr/>
          <p:nvPr/>
        </p:nvGrpSpPr>
        <p:grpSpPr>
          <a:xfrm>
            <a:off x="1472624" y="2376311"/>
            <a:ext cx="2105535" cy="591294"/>
            <a:chOff x="1472624" y="1864055"/>
            <a:chExt cx="2105535" cy="591294"/>
          </a:xfrm>
        </p:grpSpPr>
        <p:grpSp>
          <p:nvGrpSpPr>
            <p:cNvPr id="31" name="Group 30"/>
            <p:cNvGrpSpPr/>
            <p:nvPr/>
          </p:nvGrpSpPr>
          <p:grpSpPr>
            <a:xfrm>
              <a:off x="1472624" y="1884944"/>
              <a:ext cx="585502" cy="558800"/>
              <a:chOff x="2208498" y="2590800"/>
              <a:chExt cx="585502" cy="5588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w1</a:t>
                </a:r>
                <a:endParaRPr lang="en-US" sz="10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131126" y="1881830"/>
              <a:ext cx="585502" cy="558800"/>
              <a:chOff x="2208498" y="2590800"/>
              <a:chExt cx="585502" cy="55880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w2</a:t>
                </a:r>
                <a:endParaRPr lang="en-US" sz="10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2992657" y="1896549"/>
              <a:ext cx="585502" cy="558800"/>
              <a:chOff x="2208498" y="2590800"/>
              <a:chExt cx="585502" cy="5588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wk</a:t>
                </a:r>
                <a:endParaRPr lang="en-US" sz="1000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2673420" y="1864055"/>
              <a:ext cx="40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081578" y="3025910"/>
            <a:ext cx="1982856" cy="1397000"/>
            <a:chOff x="2946400" y="3530600"/>
            <a:chExt cx="1982856" cy="1397000"/>
          </a:xfrm>
        </p:grpSpPr>
        <p:sp>
          <p:nvSpPr>
            <p:cNvPr id="89" name="Oval 88"/>
            <p:cNvSpPr/>
            <p:nvPr/>
          </p:nvSpPr>
          <p:spPr>
            <a:xfrm>
              <a:off x="2997200" y="3530600"/>
              <a:ext cx="1371600" cy="1397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946400" y="4038600"/>
              <a:ext cx="6214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Cluster </a:t>
              </a:r>
            </a:p>
            <a:p>
              <a:pPr algn="ctr"/>
              <a:r>
                <a:rPr lang="en-US" sz="1200" dirty="0" err="1" smtClean="0"/>
                <a:t>wi</a:t>
              </a:r>
              <a:endParaRPr lang="en-US" sz="1200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3492500" y="3530600"/>
              <a:ext cx="1409700" cy="135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307797" y="4025900"/>
              <a:ext cx="6214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Cluster </a:t>
              </a:r>
            </a:p>
            <a:p>
              <a:pPr algn="ctr"/>
              <a:r>
                <a:rPr lang="en-US" sz="1200" dirty="0" err="1" smtClean="0"/>
                <a:t>fj</a:t>
              </a:r>
              <a:endParaRPr lang="en-US" sz="12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568700" y="3784600"/>
              <a:ext cx="8509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Highly conserved</a:t>
              </a:r>
            </a:p>
            <a:p>
              <a:r>
                <a:rPr lang="en-US" sz="1200" dirty="0" err="1" smtClean="0">
                  <a:solidFill>
                    <a:srgbClr val="0000FF"/>
                  </a:solidFill>
                </a:rPr>
                <a:t>ortholog</a:t>
              </a:r>
              <a:endParaRPr lang="en-US" sz="1200" dirty="0" smtClean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gene pairs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  <p:sp>
        <p:nvSpPr>
          <p:cNvPr id="97" name="Bent-Up Arrow 96"/>
          <p:cNvSpPr/>
          <p:nvPr/>
        </p:nvSpPr>
        <p:spPr>
          <a:xfrm rot="5400000">
            <a:off x="2421501" y="3147776"/>
            <a:ext cx="520700" cy="285750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Bent-Up Arrow 97"/>
          <p:cNvSpPr/>
          <p:nvPr/>
        </p:nvSpPr>
        <p:spPr>
          <a:xfrm rot="5400000" flipV="1">
            <a:off x="5103114" y="3110732"/>
            <a:ext cx="527050" cy="273050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067299" y="3696398"/>
            <a:ext cx="3182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</a:t>
            </a:r>
            <a:r>
              <a:rPr lang="en-US" dirty="0" err="1"/>
              <a:t>o</a:t>
            </a:r>
            <a:r>
              <a:rPr lang="en-US" dirty="0" err="1" smtClean="0"/>
              <a:t>rtholog</a:t>
            </a:r>
            <a:r>
              <a:rPr lang="en-US" dirty="0" smtClean="0"/>
              <a:t> overlap between worm’s &amp; fly’s clusters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285001" y="4967375"/>
            <a:ext cx="568865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Compare highly conserved </a:t>
            </a:r>
            <a:r>
              <a:rPr lang="en-US" dirty="0" err="1" smtClean="0"/>
              <a:t>ortholog</a:t>
            </a:r>
            <a:r>
              <a:rPr lang="en-US" dirty="0" smtClean="0"/>
              <a:t> genes between worm and fly</a:t>
            </a:r>
          </a:p>
          <a:p>
            <a:pPr marL="742950" lvl="1" indent="-285750">
              <a:buFont typeface="Lucida Grande"/>
              <a:buChar char="-"/>
            </a:pPr>
            <a:r>
              <a:rPr lang="en-US" dirty="0" smtClean="0"/>
              <a:t>co-expression network positions (e.g., centralities)</a:t>
            </a:r>
          </a:p>
          <a:p>
            <a:pPr marL="742950" lvl="1" indent="-285750">
              <a:buFont typeface="Lucida Grande"/>
              <a:buChar char="-"/>
            </a:pPr>
            <a:r>
              <a:rPr lang="en-US" dirty="0" smtClean="0"/>
              <a:t>principal components across stages</a:t>
            </a:r>
          </a:p>
          <a:p>
            <a:endParaRPr lang="en-US" dirty="0"/>
          </a:p>
        </p:txBody>
      </p:sp>
      <p:cxnSp>
        <p:nvCxnSpPr>
          <p:cNvPr id="134" name="Curved Connector 133"/>
          <p:cNvCxnSpPr>
            <a:stCxn id="93" idx="2"/>
            <a:endCxn id="130" idx="0"/>
          </p:cNvCxnSpPr>
          <p:nvPr/>
        </p:nvCxnSpPr>
        <p:spPr>
          <a:xfrm>
            <a:off x="4129328" y="4110907"/>
            <a:ext cx="0" cy="85646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4634053" y="2334042"/>
            <a:ext cx="2105535" cy="591294"/>
            <a:chOff x="1472624" y="1864055"/>
            <a:chExt cx="2105535" cy="591294"/>
          </a:xfrm>
        </p:grpSpPr>
        <p:grpSp>
          <p:nvGrpSpPr>
            <p:cNvPr id="86" name="Group 30"/>
            <p:cNvGrpSpPr/>
            <p:nvPr/>
          </p:nvGrpSpPr>
          <p:grpSpPr>
            <a:xfrm>
              <a:off x="1472624" y="1884944"/>
              <a:ext cx="585502" cy="558800"/>
              <a:chOff x="2208498" y="2590800"/>
              <a:chExt cx="585502" cy="55880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f1</a:t>
                </a:r>
                <a:endParaRPr lang="en-US" sz="1000" dirty="0"/>
              </a:p>
            </p:txBody>
          </p:sp>
        </p:grpSp>
        <p:grpSp>
          <p:nvGrpSpPr>
            <p:cNvPr id="87" name="Group 37"/>
            <p:cNvGrpSpPr/>
            <p:nvPr/>
          </p:nvGrpSpPr>
          <p:grpSpPr>
            <a:xfrm>
              <a:off x="2131126" y="1881830"/>
              <a:ext cx="585502" cy="558800"/>
              <a:chOff x="2208498" y="2590800"/>
              <a:chExt cx="585502" cy="55880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f2</a:t>
                </a:r>
                <a:endParaRPr lang="en-US" sz="1000" dirty="0"/>
              </a:p>
            </p:txBody>
          </p:sp>
        </p:grpSp>
        <p:grpSp>
          <p:nvGrpSpPr>
            <p:cNvPr id="88" name="Group 43"/>
            <p:cNvGrpSpPr/>
            <p:nvPr/>
          </p:nvGrpSpPr>
          <p:grpSpPr>
            <a:xfrm>
              <a:off x="2992657" y="1896549"/>
              <a:ext cx="585502" cy="558800"/>
              <a:chOff x="2208498" y="2590800"/>
              <a:chExt cx="585502" cy="55880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2208498" y="2590800"/>
                <a:ext cx="585502" cy="55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227944" y="2670889"/>
                <a:ext cx="5565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/>
                  <a:t>Cluster</a:t>
                </a:r>
              </a:p>
              <a:p>
                <a:pPr algn="ctr"/>
                <a:r>
                  <a:rPr lang="en-US" sz="1000" dirty="0" smtClean="0"/>
                  <a:t>fl</a:t>
                </a:r>
                <a:endParaRPr lang="en-US" sz="1000" dirty="0"/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2673420" y="1864055"/>
              <a:ext cx="40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23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721</Words>
  <Application>Microsoft Macintosh PowerPoint</Application>
  <PresentationFormat>On-screen Show (4:3)</PresentationFormat>
  <Paragraphs>174</Paragraphs>
  <Slides>13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Preliminary results for highly confident ortholog genes between worm, fly and human</vt:lpstr>
      <vt:lpstr>Outline</vt:lpstr>
      <vt:lpstr>Gene expression data across stages</vt:lpstr>
      <vt:lpstr>Slide 4</vt:lpstr>
      <vt:lpstr>Histograms of expression max/min ratios</vt:lpstr>
      <vt:lpstr>All gene expressions and 1st PCs across stages</vt:lpstr>
      <vt:lpstr>Histograms of exons per transcript</vt:lpstr>
      <vt:lpstr>GO terms on transcription</vt:lpstr>
      <vt:lpstr>Slide 9</vt:lpstr>
      <vt:lpstr>Clusters enriched by conserved ortholog genes</vt:lpstr>
      <vt:lpstr>Ortholog genes are hub genes in GCN</vt:lpstr>
      <vt:lpstr>Comparison of centralities</vt:lpstr>
      <vt:lpstr>Working on…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Highly confidential ortholog gene triplets among worm, fly and human</dc:title>
  <dc:creator>Daifeng Wang</dc:creator>
  <cp:lastModifiedBy>Daifeng Wang</cp:lastModifiedBy>
  <cp:revision>71</cp:revision>
  <dcterms:created xsi:type="dcterms:W3CDTF">2012-03-07T22:54:18Z</dcterms:created>
  <dcterms:modified xsi:type="dcterms:W3CDTF">2012-03-08T01:15:46Z</dcterms:modified>
</cp:coreProperties>
</file>