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58" r:id="rId3"/>
    <p:sldId id="260" r:id="rId4"/>
    <p:sldId id="261" r:id="rId5"/>
    <p:sldId id="263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AC025-E324-8247-8985-11EBE0E53865}" type="datetimeFigureOut">
              <a:rPr lang="en-US" smtClean="0"/>
              <a:t>3/6/12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C5D10-4B3E-CB43-A705-2BF6F1CA56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78AFB-F30E-6E46-8286-F28BAD9D418D}" type="datetimeFigureOut">
              <a:rPr lang="en-US" smtClean="0"/>
              <a:pPr/>
              <a:t>3/6/12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6C3A2-1E4A-F749-B2CD-E92CFD2121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Trends are there but you lose statistical significance for </a:t>
            </a:r>
            <a:r>
              <a:rPr lang="en-US" smtClean="0"/>
              <a:t>some properties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6C3A2-1E4A-F749-B2CD-E92CFD21218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B7D5-3726-1048-BBBB-C4B7E047D59A}" type="datetime1">
              <a:rPr lang="en-US" smtClean="0"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B09B-1E1E-9244-A709-52BC88F1A36B}" type="datetime1">
              <a:rPr lang="en-US" smtClean="0"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C008-3505-AC4D-89FA-9898C388FB91}" type="datetime1">
              <a:rPr lang="en-US" smtClean="0"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87DF-F0CC-3B4D-81A6-147F74E2420B}" type="datetime1">
              <a:rPr lang="en-US" smtClean="0"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B9F4-2A98-D748-BF6E-C0F4D611B31C}" type="datetime1">
              <a:rPr lang="en-US" smtClean="0"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B384-5087-7549-A04B-42D2393C3DD8}" type="datetime1">
              <a:rPr lang="en-US" smtClean="0"/>
              <a:t>3/6/12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A4833-BE54-6E4B-9946-1470179D5288}" type="datetime1">
              <a:rPr lang="en-US" smtClean="0"/>
              <a:t>3/6/12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9CB-CE0C-3049-AC4E-A12F18D4F083}" type="datetime1">
              <a:rPr lang="en-US" smtClean="0"/>
              <a:t>3/6/12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91E5-A149-034D-843B-D43EFB4D6828}" type="datetime1">
              <a:rPr lang="en-US" smtClean="0"/>
              <a:t>3/6/12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01A5-47F2-3E4E-B22E-A2B69873DFFB}" type="datetime1">
              <a:rPr lang="en-US" smtClean="0"/>
              <a:t>3/6/12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874A-F772-954C-A2F6-3728AFBEEECB}" type="datetime1">
              <a:rPr lang="en-US" smtClean="0"/>
              <a:t>3/6/12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558C3-6C9A-154E-B0E4-FBAC9CD2A5AC}" type="datetime1">
              <a:rPr lang="en-US" smtClean="0"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77316-FD0D-1640-97DA-67FDDC6F7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Supplementary tables/figures to be added 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Supp Table XX: significant associations with hierarchy for only </a:t>
            </a:r>
            <a:r>
              <a:rPr lang="en-US" sz="3600" dirty="0" err="1" smtClean="0"/>
              <a:t>TFSSs</a:t>
            </a:r>
            <a:endParaRPr lang="en-US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1584960"/>
          <a:ext cx="6772926" cy="3870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708926"/>
              </a:tblGrid>
              <a:tr h="22378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Property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Previous</a:t>
                      </a:r>
                      <a:r>
                        <a:rPr lang="en-US" sz="1600" baseline="0" dirty="0" smtClean="0"/>
                        <a:t> result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Result with TFSS</a:t>
                      </a:r>
                      <a:r>
                        <a:rPr lang="en-US" sz="1600" baseline="0" dirty="0" smtClean="0"/>
                        <a:t> hierarchy</a:t>
                      </a:r>
                      <a:endParaRPr lang="en-US" sz="1600" dirty="0"/>
                    </a:p>
                  </a:txBody>
                  <a:tcPr/>
                </a:tc>
              </a:tr>
              <a:tr h="2237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 of TF partners in PPI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B=11,</a:t>
                      </a:r>
                      <a:r>
                        <a:rPr lang="en-US" sz="1400" baseline="0" dirty="0" smtClean="0"/>
                        <a:t>M=18,T=27</a:t>
                      </a:r>
                    </a:p>
                    <a:p>
                      <a:r>
                        <a:rPr lang="en-US" sz="1400" baseline="0" dirty="0" smtClean="0"/>
                        <a:t>(</a:t>
                      </a:r>
                      <a:r>
                        <a:rPr lang="en-US" sz="1400" baseline="0" dirty="0" err="1" smtClean="0"/>
                        <a:t>wilcoxon</a:t>
                      </a:r>
                      <a:r>
                        <a:rPr lang="en-US" sz="1400" baseline="0" dirty="0" smtClean="0"/>
                        <a:t> TB=0.0166)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B=11.78,M=17.48,T=21.26 (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wilcoxon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TB=0.1721)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37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 of </a:t>
                      </a:r>
                      <a:r>
                        <a:rPr lang="en-US" sz="1400" dirty="0" err="1" smtClean="0"/>
                        <a:t>miRNA</a:t>
                      </a:r>
                      <a:r>
                        <a:rPr lang="en-US" sz="1400" dirty="0" smtClean="0"/>
                        <a:t> regulators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B=10,M=24,T=16 (</a:t>
                      </a:r>
                      <a:r>
                        <a:rPr lang="en-US" sz="1400" dirty="0" err="1" smtClean="0"/>
                        <a:t>wilcoxon</a:t>
                      </a:r>
                      <a:r>
                        <a:rPr lang="en-US" sz="1400" dirty="0" smtClean="0"/>
                        <a:t> MB=0.00927)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B=10.44,M=25.55,T=20.96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wilcoxon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MB=0.01614)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37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 of </a:t>
                      </a:r>
                      <a:r>
                        <a:rPr lang="en-US" sz="1400" dirty="0" err="1" smtClean="0"/>
                        <a:t>ncRNA</a:t>
                      </a:r>
                      <a:r>
                        <a:rPr lang="en-US" sz="1400" dirty="0" smtClean="0"/>
                        <a:t> targets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Cor. With </a:t>
                      </a:r>
                      <a:r>
                        <a:rPr lang="en-US" sz="1400" dirty="0" err="1" smtClean="0"/>
                        <a:t>h</a:t>
                      </a:r>
                      <a:r>
                        <a:rPr lang="en-US" sz="1400" dirty="0" smtClean="0"/>
                        <a:t> = 0.22;</a:t>
                      </a:r>
                    </a:p>
                    <a:p>
                      <a:r>
                        <a:rPr lang="en-US" sz="1400" dirty="0" smtClean="0"/>
                        <a:t>B=321,M=593,T=630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Cor.</a:t>
                      </a:r>
                      <a:r>
                        <a:rPr lang="en-US" sz="1400" baseline="0" dirty="0" smtClean="0"/>
                        <a:t> with </a:t>
                      </a:r>
                      <a:r>
                        <a:rPr lang="en-US" sz="1400" baseline="0" dirty="0" err="1" smtClean="0"/>
                        <a:t>h</a:t>
                      </a:r>
                      <a:r>
                        <a:rPr lang="en-US" sz="1400" baseline="0" dirty="0" smtClean="0"/>
                        <a:t>=0.098 (</a:t>
                      </a:r>
                      <a:r>
                        <a:rPr lang="en-US" sz="1400" baseline="0" dirty="0" err="1" smtClean="0"/>
                        <a:t>pval</a:t>
                      </a:r>
                      <a:r>
                        <a:rPr lang="en-US" sz="1400" baseline="0" dirty="0" smtClean="0"/>
                        <a:t>=0.368);</a:t>
                      </a:r>
                    </a:p>
                    <a:p>
                      <a:r>
                        <a:rPr lang="en-US" sz="1400" baseline="0" dirty="0" smtClean="0"/>
                        <a:t>B=371.214,M=606.281,T=578.64 (MB=0.04791, TB=0.04597)</a:t>
                      </a:r>
                      <a:endParaRPr lang="en-US" sz="1400" dirty="0"/>
                    </a:p>
                  </a:txBody>
                  <a:tcPr/>
                </a:tc>
              </a:tr>
              <a:tr h="2237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Amt of rewiring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Sign. –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ve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correlation with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</a:rPr>
                        <a:t>h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: correct in main Table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(Same</a:t>
                      </a:r>
                      <a:r>
                        <a:rPr lang="en-US" sz="1400" baseline="0" dirty="0" smtClean="0"/>
                        <a:t> value) </a:t>
                      </a:r>
                      <a:r>
                        <a:rPr lang="en-US" sz="1400" dirty="0" smtClean="0"/>
                        <a:t>spearman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cor</a:t>
                      </a:r>
                      <a:r>
                        <a:rPr lang="en-US" sz="1400" dirty="0" smtClean="0"/>
                        <a:t>=-0.419,pvalue=.04144</a:t>
                      </a:r>
                      <a:endParaRPr lang="en-US" sz="1400" dirty="0"/>
                    </a:p>
                  </a:txBody>
                  <a:tcPr/>
                </a:tc>
              </a:tr>
              <a:tr h="2237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Binding-expression </a:t>
                      </a:r>
                      <a:r>
                        <a:rPr lang="en-US" sz="1400" dirty="0" err="1" smtClean="0"/>
                        <a:t>corr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ve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corr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with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h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?: correct in main Table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Spearman=-0.05,pvalue=0.63; </a:t>
                      </a:r>
                      <a:r>
                        <a:rPr lang="en-US" sz="1400" dirty="0" err="1" smtClean="0"/>
                        <a:t>pearson</a:t>
                      </a:r>
                      <a:r>
                        <a:rPr lang="en-US" sz="1400" dirty="0" smtClean="0"/>
                        <a:t>=-0.08,pvalue=-.44</a:t>
                      </a:r>
                      <a:endParaRPr lang="en-US" sz="1400" dirty="0"/>
                    </a:p>
                  </a:txBody>
                  <a:tcPr/>
                </a:tc>
              </a:tr>
              <a:tr h="2237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SNP density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B=0.0038,M=0.0031,0.0010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B=0.0045,M=0.0032,T=0.0014</a:t>
                      </a:r>
                    </a:p>
                    <a:p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wilcoxon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onesided</a:t>
                      </a:r>
                      <a:r>
                        <a:rPr lang="en-US" sz="1400" dirty="0" smtClean="0"/>
                        <a:t> TB=0.055; TM=0.028)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 Table XX: </a:t>
            </a:r>
            <a:r>
              <a:rPr lang="en-US" dirty="0" err="1" smtClean="0"/>
              <a:t>allelicity</a:t>
            </a:r>
            <a:r>
              <a:rPr lang="en-US" dirty="0" smtClean="0"/>
              <a:t> and selection on TF genes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2138680"/>
          <a:ext cx="6096000" cy="2377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Pearson</a:t>
                      </a:r>
                      <a:r>
                        <a:rPr lang="en-US" baseline="0" dirty="0" smtClean="0"/>
                        <a:t> corr. with </a:t>
                      </a:r>
                      <a:r>
                        <a:rPr lang="en-US" baseline="0" dirty="0" err="1" smtClean="0"/>
                        <a:t>dN/dS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Spearman corr.</a:t>
                      </a:r>
                      <a:r>
                        <a:rPr lang="en-US" baseline="0" dirty="0" smtClean="0"/>
                        <a:t> with </a:t>
                      </a:r>
                      <a:r>
                        <a:rPr lang="en-US" baseline="0" dirty="0" err="1" smtClean="0"/>
                        <a:t>dN/dS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Pearson corr. with </a:t>
                      </a:r>
                      <a:r>
                        <a:rPr lang="en-US" dirty="0" err="1" smtClean="0"/>
                        <a:t>nonsyn</a:t>
                      </a:r>
                      <a:r>
                        <a:rPr lang="en-US" dirty="0" smtClean="0"/>
                        <a:t> SNP density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Spearman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corr</a:t>
                      </a:r>
                      <a:r>
                        <a:rPr lang="en-US" baseline="0" dirty="0" smtClean="0"/>
                        <a:t> with </a:t>
                      </a:r>
                      <a:r>
                        <a:rPr lang="en-US" baseline="0" dirty="0" err="1" smtClean="0"/>
                        <a:t>nonsyn</a:t>
                      </a:r>
                      <a:r>
                        <a:rPr lang="en-US" baseline="0" dirty="0" smtClean="0"/>
                        <a:t> SNP density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Correlation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baseline="0" dirty="0" err="1" smtClean="0"/>
                        <a:t>allelicity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0.056(pval=0.6975)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0.203(pval=0.1526)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0.0132(pval=0.9265)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-0.0756(pval=0.5979)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be added in Table S3E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168059" y="2138680"/>
          <a:ext cx="6451941" cy="3017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5141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Pearson</a:t>
                      </a:r>
                      <a:r>
                        <a:rPr lang="en-US" baseline="0" dirty="0" smtClean="0"/>
                        <a:t> corr. with (out-in)/(</a:t>
                      </a:r>
                      <a:r>
                        <a:rPr lang="en-US" baseline="0" dirty="0" err="1" smtClean="0"/>
                        <a:t>out+in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Spearman corr.</a:t>
                      </a:r>
                      <a:r>
                        <a:rPr lang="en-US" baseline="0" dirty="0" smtClean="0"/>
                        <a:t> with</a:t>
                      </a:r>
                    </a:p>
                    <a:p>
                      <a:r>
                        <a:rPr lang="en-US" baseline="0" dirty="0" smtClean="0"/>
                        <a:t>(out-in)/(</a:t>
                      </a:r>
                      <a:r>
                        <a:rPr lang="en-US" baseline="0" dirty="0" err="1" smtClean="0"/>
                        <a:t>out+in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Pearson</a:t>
                      </a:r>
                      <a:r>
                        <a:rPr lang="en-US" baseline="0" dirty="0" smtClean="0"/>
                        <a:t> corr. with (out-in)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Spearman corr. with (out-in)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err="1" smtClean="0"/>
                        <a:t>Betweenness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-0.1790(pval=0.05895)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-0.4391(pval=1.277e-06)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-0.3308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pval</a:t>
                      </a:r>
                      <a:r>
                        <a:rPr lang="en-US" baseline="0" dirty="0" smtClean="0"/>
                        <a:t>=0.0003667)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-0.4251(pval= 2.992e-06)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Betweenness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TFs</a:t>
                      </a:r>
                      <a:r>
                        <a:rPr lang="en-US" dirty="0" smtClean="0"/>
                        <a:t> only)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-0.1261(pval=0.1853)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-0.1402(pval=0.1404)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-0.2743(pval=0.003426)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-0.1714(pval=0.07077)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Disease genes and LOF tolerant genes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2509520"/>
          <a:ext cx="6096000" cy="2199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HGMD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LOFtolerant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Average </a:t>
                      </a:r>
                      <a:r>
                        <a:rPr lang="en-US" dirty="0" err="1" smtClean="0"/>
                        <a:t>outdegree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TFs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2.76 (</a:t>
                      </a:r>
                      <a:r>
                        <a:rPr lang="en-US" dirty="0" err="1" smtClean="0"/>
                        <a:t>wilcoxon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pval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vs</a:t>
                      </a:r>
                      <a:r>
                        <a:rPr lang="en-US" baseline="0" dirty="0" smtClean="0"/>
                        <a:t> All=0.967)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Average </a:t>
                      </a:r>
                      <a:r>
                        <a:rPr lang="en-US" dirty="0" err="1" smtClean="0"/>
                        <a:t>indegree</a:t>
                      </a:r>
                      <a:r>
                        <a:rPr lang="en-US" dirty="0" smtClean="0"/>
                        <a:t> (Targets)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2.72 (</a:t>
                      </a:r>
                      <a:r>
                        <a:rPr lang="en-US" dirty="0" err="1" smtClean="0"/>
                        <a:t>wilcoxon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pval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vs</a:t>
                      </a:r>
                      <a:r>
                        <a:rPr lang="en-US" baseline="0" dirty="0" smtClean="0"/>
                        <a:t> All=0.618)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2.15 (</a:t>
                      </a:r>
                      <a:r>
                        <a:rPr lang="en-US" dirty="0" err="1" smtClean="0"/>
                        <a:t>pval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vs</a:t>
                      </a:r>
                      <a:r>
                        <a:rPr lang="en-US" dirty="0" smtClean="0"/>
                        <a:t> All=0.099)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Correlation of allele frequencies of </a:t>
            </a:r>
            <a:r>
              <a:rPr lang="en-US" dirty="0" err="1" smtClean="0"/>
              <a:t>nonsyn</a:t>
            </a:r>
            <a:r>
              <a:rPr lang="en-US" dirty="0" smtClean="0"/>
              <a:t> </a:t>
            </a:r>
            <a:r>
              <a:rPr lang="en-US" dirty="0" err="1" smtClean="0"/>
              <a:t>SNPs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2509520"/>
          <a:ext cx="6096000" cy="1925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CHBJPT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Spearman cor. with </a:t>
                      </a:r>
                      <a:r>
                        <a:rPr lang="en-US" dirty="0" err="1" smtClean="0"/>
                        <a:t>outdegree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0.0244(pval=0.7883)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0.0759(pval=0.3659)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-0.064(pval=0.5168)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Spearman cor. with </a:t>
                      </a:r>
                      <a:r>
                        <a:rPr lang="en-US" dirty="0" err="1" smtClean="0"/>
                        <a:t>indegree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-0.008(pval=0.3921)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-0.0214(pval=0.0085)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-0.0064(pval=0.5338)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4785</TotalTime>
  <Words>564</Words>
  <Application>Microsoft Macintosh PowerPoint</Application>
  <PresentationFormat>On-screen Show (4:3)</PresentationFormat>
  <Paragraphs>87</Paragraphs>
  <Slides>6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Supplementary tables/figures to be added ?</vt:lpstr>
      <vt:lpstr>Supp Table XX: significant associations with hierarchy for only TFSSs</vt:lpstr>
      <vt:lpstr>Supp Table XX: allelicity and selection on TF genes</vt:lpstr>
      <vt:lpstr>To be added in Table S3E</vt:lpstr>
      <vt:lpstr>Disease genes and LOF tolerant genes</vt:lpstr>
      <vt:lpstr>Correlation of allele frequencies of nonsyn SNPs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Ekta Khurana</dc:creator>
  <cp:lastModifiedBy>Ekta Khurana</cp:lastModifiedBy>
  <cp:revision>151</cp:revision>
  <dcterms:created xsi:type="dcterms:W3CDTF">2012-03-06T17:12:23Z</dcterms:created>
  <dcterms:modified xsi:type="dcterms:W3CDTF">2012-03-06T23:33:11Z</dcterms:modified>
</cp:coreProperties>
</file>