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2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108B1-9EDE-0045-812C-64B7449F95D1}" type="datetimeFigureOut">
              <a:rPr lang="en-US" smtClean="0"/>
              <a:t>3/6/12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5155D-2382-884B-BF30-632889E0F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2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C7090-CA94-0140-9045-5A074224A4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36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96122-CA50-244F-AE1F-31B63EB9E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7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4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1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9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6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5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6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8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F9235-4889-D242-A248-13EB45B2FBF8}" type="datetimeFigureOut">
              <a:rPr lang="en-US" smtClean="0"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B084-2054-8149-8E68-C187E626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11280"/>
              </p:ext>
            </p:extLst>
          </p:nvPr>
        </p:nvGraphicFramePr>
        <p:xfrm>
          <a:off x="539861" y="4565143"/>
          <a:ext cx="4349089" cy="1230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325"/>
                <a:gridCol w="736325"/>
                <a:gridCol w="736325"/>
                <a:gridCol w="736325"/>
                <a:gridCol w="736325"/>
                <a:gridCol w="667464"/>
              </a:tblGrid>
              <a:tr h="59909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6309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112346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17406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</a:rPr>
                        <a:t>43273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D100"/>
                          </a:solidFill>
                        </a:rPr>
                        <a:t>3464</a:t>
                      </a:r>
                      <a:endParaRPr lang="en-US" sz="14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D100"/>
                          </a:solidFill>
                        </a:rPr>
                        <a:t>1313</a:t>
                      </a:r>
                      <a:endParaRPr lang="en-US" sz="14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D100"/>
                          </a:solidFill>
                        </a:rPr>
                        <a:t>8135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741306"/>
              </p:ext>
            </p:extLst>
          </p:nvPr>
        </p:nvGraphicFramePr>
        <p:xfrm>
          <a:off x="869454" y="2669813"/>
          <a:ext cx="8259212" cy="1140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  <a:gridCol w="635324"/>
              </a:tblGrid>
              <a:tr h="5700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5700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868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490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729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D1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D1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D100"/>
                          </a:solidFill>
                        </a:rPr>
                        <a:t>16</a:t>
                      </a:r>
                      <a:endParaRPr lang="en-US" sz="16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D100"/>
                          </a:solidFill>
                        </a:rPr>
                        <a:t>122</a:t>
                      </a:r>
                      <a:endParaRPr lang="en-US" sz="1600" dirty="0">
                        <a:solidFill>
                          <a:srgbClr val="00D1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0" name="Straight Arrow Connector 79"/>
          <p:cNvCxnSpPr/>
          <p:nvPr/>
        </p:nvCxnSpPr>
        <p:spPr>
          <a:xfrm>
            <a:off x="2489208" y="2863318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272978" y="2857661"/>
            <a:ext cx="177421" cy="192522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963903" y="2846849"/>
            <a:ext cx="399702" cy="226507"/>
            <a:chOff x="4287710" y="4569070"/>
            <a:chExt cx="399702" cy="226507"/>
          </a:xfrm>
          <a:effectLst/>
        </p:grpSpPr>
        <p:cxnSp>
          <p:nvCxnSpPr>
            <p:cNvPr id="86" name="Straight Arrow Connector 85"/>
            <p:cNvCxnSpPr/>
            <p:nvPr/>
          </p:nvCxnSpPr>
          <p:spPr>
            <a:xfrm rot="10800000">
              <a:off x="4517451" y="4578140"/>
              <a:ext cx="169961" cy="195539"/>
            </a:xfrm>
            <a:prstGeom prst="straightConnector1">
              <a:avLst/>
            </a:prstGeom>
            <a:ln>
              <a:solidFill>
                <a:srgbClr val="3366FF"/>
              </a:solidFill>
              <a:headEnd type="none"/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rot="10800000" flipH="1">
              <a:off x="4287710" y="4569070"/>
              <a:ext cx="200140" cy="226507"/>
            </a:xfrm>
            <a:prstGeom prst="straightConnector1">
              <a:avLst/>
            </a:prstGeom>
            <a:ln>
              <a:solidFill>
                <a:srgbClr val="3366FF"/>
              </a:solidFill>
              <a:headEnd type="none"/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Arrow Connector 73"/>
          <p:cNvCxnSpPr/>
          <p:nvPr/>
        </p:nvCxnSpPr>
        <p:spPr>
          <a:xfrm>
            <a:off x="3100749" y="2852043"/>
            <a:ext cx="203044" cy="216486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H="1">
            <a:off x="2883789" y="2852043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8688330" y="3119327"/>
            <a:ext cx="259735" cy="1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8860587" y="2847145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H="1">
            <a:off x="8583811" y="2838075"/>
            <a:ext cx="200140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rot="10800000">
            <a:off x="5020815" y="2831660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4906211" y="3102821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H="1">
            <a:off x="4797345" y="2849130"/>
            <a:ext cx="200140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rot="10800000">
            <a:off x="8040608" y="3107436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rot="10800000">
            <a:off x="8207424" y="2842243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flipH="1">
            <a:off x="7968694" y="2840875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7533346" y="2849814"/>
            <a:ext cx="257542" cy="255985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 rot="10800000">
            <a:off x="7410961" y="3125956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 flipH="1">
            <a:off x="7339047" y="2859395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4204949" y="3108136"/>
            <a:ext cx="288273" cy="7355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4349086" y="2835393"/>
            <a:ext cx="257542" cy="255985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flipH="1">
            <a:off x="4154787" y="2844974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rot="10800000">
            <a:off x="5655807" y="2848133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H="1">
            <a:off x="5417077" y="2856172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rot="10800000">
            <a:off x="6296395" y="2854296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>
            <a:off x="6057665" y="2852928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6162977" y="3106643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3685725" y="2840805"/>
            <a:ext cx="257542" cy="255985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3530177" y="2859619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-95662" y="3261909"/>
            <a:ext cx="1057701" cy="58477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Frequency</a:t>
            </a:r>
          </a:p>
          <a:p>
            <a:pPr algn="ctr"/>
            <a:r>
              <a:rPr lang="en-US" sz="1600" dirty="0"/>
              <a:t>N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8655050" y="3246771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1038432" y="3229837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2296482" y="3240502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5" name="Straight Arrow Connector 244"/>
          <p:cNvCxnSpPr/>
          <p:nvPr/>
        </p:nvCxnSpPr>
        <p:spPr>
          <a:xfrm flipH="1">
            <a:off x="7806909" y="867232"/>
            <a:ext cx="226544" cy="323698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/>
          <p:nvPr/>
        </p:nvCxnSpPr>
        <p:spPr>
          <a:xfrm>
            <a:off x="8052452" y="862351"/>
            <a:ext cx="283970" cy="31500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/>
          <p:nvPr/>
        </p:nvCxnSpPr>
        <p:spPr>
          <a:xfrm>
            <a:off x="7825954" y="1240412"/>
            <a:ext cx="467132" cy="1074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764388" y="459020"/>
            <a:ext cx="70163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STAT1</a:t>
            </a:r>
            <a:endParaRPr lang="en-US" sz="1600" dirty="0"/>
          </a:p>
        </p:txBody>
      </p:sp>
      <p:sp>
        <p:nvSpPr>
          <p:cNvPr id="242" name="TextBox 241"/>
          <p:cNvSpPr txBox="1"/>
          <p:nvPr/>
        </p:nvSpPr>
        <p:spPr>
          <a:xfrm>
            <a:off x="7075924" y="1010142"/>
            <a:ext cx="70163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STAT3</a:t>
            </a:r>
            <a:endParaRPr lang="en-US" sz="1600" dirty="0"/>
          </a:p>
        </p:txBody>
      </p:sp>
      <p:sp>
        <p:nvSpPr>
          <p:cNvPr id="249" name="TextBox 248"/>
          <p:cNvSpPr txBox="1"/>
          <p:nvPr/>
        </p:nvSpPr>
        <p:spPr>
          <a:xfrm>
            <a:off x="8359750" y="1043110"/>
            <a:ext cx="77066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RUNX1</a:t>
            </a:r>
            <a:endParaRPr lang="en-US" sz="1600" dirty="0"/>
          </a:p>
        </p:txBody>
      </p:sp>
      <p:sp>
        <p:nvSpPr>
          <p:cNvPr id="251" name="Rounded Rectangular Callout 250"/>
          <p:cNvSpPr/>
          <p:nvPr/>
        </p:nvSpPr>
        <p:spPr>
          <a:xfrm>
            <a:off x="7005055" y="493436"/>
            <a:ext cx="2042147" cy="996087"/>
          </a:xfrm>
          <a:prstGeom prst="wedgeRoundRectCallout">
            <a:avLst>
              <a:gd name="adj1" fmla="val 37304"/>
              <a:gd name="adj2" fmla="val 166006"/>
              <a:gd name="adj3" fmla="val 1666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TextBox 252"/>
          <p:cNvSpPr txBox="1"/>
          <p:nvPr/>
        </p:nvSpPr>
        <p:spPr>
          <a:xfrm>
            <a:off x="342962" y="2136372"/>
            <a:ext cx="376500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254" name="TextBox 253"/>
          <p:cNvSpPr txBox="1"/>
          <p:nvPr/>
        </p:nvSpPr>
        <p:spPr>
          <a:xfrm>
            <a:off x="0" y="4272106"/>
            <a:ext cx="36849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00" name="Straight Arrow Connector 299"/>
          <p:cNvCxnSpPr/>
          <p:nvPr/>
        </p:nvCxnSpPr>
        <p:spPr>
          <a:xfrm>
            <a:off x="100138" y="267996"/>
            <a:ext cx="439725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100138" y="493436"/>
            <a:ext cx="439725" cy="0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653733" y="81125"/>
            <a:ext cx="188495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Promoter regulation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653733" y="306512"/>
            <a:ext cx="155242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Distal regulation</a:t>
            </a:r>
          </a:p>
        </p:txBody>
      </p:sp>
      <p:cxnSp>
        <p:nvCxnSpPr>
          <p:cNvPr id="304" name="Straight Connector 303"/>
          <p:cNvCxnSpPr/>
          <p:nvPr/>
        </p:nvCxnSpPr>
        <p:spPr>
          <a:xfrm flipV="1">
            <a:off x="121471" y="779736"/>
            <a:ext cx="369333" cy="2"/>
          </a:xfrm>
          <a:prstGeom prst="line">
            <a:avLst/>
          </a:prstGeom>
          <a:ln>
            <a:solidFill>
              <a:srgbClr val="FF66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5" name="TextBox 304"/>
          <p:cNvSpPr txBox="1"/>
          <p:nvPr/>
        </p:nvSpPr>
        <p:spPr>
          <a:xfrm>
            <a:off x="653916" y="575212"/>
            <a:ext cx="243117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Protein-protein interaction</a:t>
            </a:r>
          </a:p>
        </p:txBody>
      </p:sp>
      <p:sp>
        <p:nvSpPr>
          <p:cNvPr id="282" name="Oval 281"/>
          <p:cNvSpPr/>
          <p:nvPr/>
        </p:nvSpPr>
        <p:spPr>
          <a:xfrm>
            <a:off x="2032530" y="136839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268412" y="1236617"/>
            <a:ext cx="459180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TFs</a:t>
            </a:r>
            <a:endParaRPr lang="en-US" sz="1600" dirty="0"/>
          </a:p>
        </p:txBody>
      </p:sp>
      <p:sp>
        <p:nvSpPr>
          <p:cNvPr id="284" name="TextBox 283"/>
          <p:cNvSpPr txBox="1"/>
          <p:nvPr/>
        </p:nvSpPr>
        <p:spPr>
          <a:xfrm>
            <a:off x="2251356" y="1550839"/>
            <a:ext cx="83869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miRNAs</a:t>
            </a:r>
            <a:endParaRPr lang="en-US" sz="1600" dirty="0"/>
          </a:p>
        </p:txBody>
      </p:sp>
      <p:sp>
        <p:nvSpPr>
          <p:cNvPr id="289" name="TextBox 288"/>
          <p:cNvSpPr txBox="1"/>
          <p:nvPr/>
        </p:nvSpPr>
        <p:spPr>
          <a:xfrm>
            <a:off x="674873" y="1546334"/>
            <a:ext cx="822060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ncRNAs</a:t>
            </a:r>
            <a:endParaRPr lang="en-US" sz="1600" dirty="0"/>
          </a:p>
        </p:txBody>
      </p:sp>
      <p:sp>
        <p:nvSpPr>
          <p:cNvPr id="286" name="Rectangle 285"/>
          <p:cNvSpPr/>
          <p:nvPr/>
        </p:nvSpPr>
        <p:spPr>
          <a:xfrm>
            <a:off x="364602" y="1368776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extBox 286"/>
          <p:cNvSpPr txBox="1"/>
          <p:nvPr/>
        </p:nvSpPr>
        <p:spPr>
          <a:xfrm>
            <a:off x="646456" y="1239053"/>
            <a:ext cx="1257075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Target genes</a:t>
            </a:r>
            <a:endParaRPr lang="en-US" sz="1600" dirty="0"/>
          </a:p>
        </p:txBody>
      </p:sp>
      <p:sp>
        <p:nvSpPr>
          <p:cNvPr id="288" name="Hexagon 287"/>
          <p:cNvSpPr/>
          <p:nvPr/>
        </p:nvSpPr>
        <p:spPr>
          <a:xfrm>
            <a:off x="2025850" y="1705621"/>
            <a:ext cx="145860" cy="112177"/>
          </a:xfrm>
          <a:prstGeom prst="hexagon">
            <a:avLst/>
          </a:prstGeom>
          <a:solidFill>
            <a:srgbClr val="00009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Hexagon 307"/>
          <p:cNvSpPr/>
          <p:nvPr/>
        </p:nvSpPr>
        <p:spPr>
          <a:xfrm>
            <a:off x="366538" y="1682207"/>
            <a:ext cx="145860" cy="112177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TextBox 315"/>
          <p:cNvSpPr txBox="1"/>
          <p:nvPr/>
        </p:nvSpPr>
        <p:spPr>
          <a:xfrm>
            <a:off x="51160" y="2640321"/>
            <a:ext cx="777376" cy="58477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/>
              <a:t>3</a:t>
            </a:r>
            <a:r>
              <a:rPr lang="en-US" sz="1600" dirty="0" smtClean="0"/>
              <a:t>-node </a:t>
            </a:r>
          </a:p>
          <a:p>
            <a:r>
              <a:rPr lang="en-US" sz="1600" dirty="0" smtClean="0"/>
              <a:t>motifs</a:t>
            </a:r>
            <a:endParaRPr lang="en-US" sz="1600" dirty="0"/>
          </a:p>
        </p:txBody>
      </p:sp>
      <p:sp>
        <p:nvSpPr>
          <p:cNvPr id="350" name="TextBox 349"/>
          <p:cNvSpPr txBox="1"/>
          <p:nvPr/>
        </p:nvSpPr>
        <p:spPr>
          <a:xfrm>
            <a:off x="6299628" y="1972952"/>
            <a:ext cx="226566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 pairs of toggle switches</a:t>
            </a:r>
          </a:p>
        </p:txBody>
      </p:sp>
      <p:cxnSp>
        <p:nvCxnSpPr>
          <p:cNvPr id="355" name="Straight Arrow Connector 354"/>
          <p:cNvCxnSpPr/>
          <p:nvPr/>
        </p:nvCxnSpPr>
        <p:spPr>
          <a:xfrm flipV="1">
            <a:off x="7298464" y="2352547"/>
            <a:ext cx="492424" cy="4287"/>
          </a:xfrm>
          <a:prstGeom prst="straightConnector1">
            <a:avLst/>
          </a:prstGeom>
          <a:ln>
            <a:solidFill>
              <a:srgbClr val="3366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8043540" y="3238298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7404649" y="3238298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6784521" y="3245296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 rot="16200000">
            <a:off x="7466307" y="1815080"/>
            <a:ext cx="223376" cy="1427105"/>
          </a:xfrm>
          <a:prstGeom prst="rightBrace">
            <a:avLst>
              <a:gd name="adj1" fmla="val 8332"/>
              <a:gd name="adj2" fmla="val 49302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262" name="Straight Arrow Connector 261"/>
          <p:cNvCxnSpPr/>
          <p:nvPr/>
        </p:nvCxnSpPr>
        <p:spPr>
          <a:xfrm>
            <a:off x="4337306" y="4684657"/>
            <a:ext cx="236526" cy="32640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/>
          <p:cNvCxnSpPr/>
          <p:nvPr/>
        </p:nvCxnSpPr>
        <p:spPr>
          <a:xfrm flipH="1">
            <a:off x="4573832" y="4684657"/>
            <a:ext cx="228279" cy="326400"/>
          </a:xfrm>
          <a:prstGeom prst="straightConnector1">
            <a:avLst/>
          </a:prstGeom>
          <a:ln>
            <a:solidFill>
              <a:srgbClr val="3366FF"/>
            </a:solidFill>
            <a:prstDash val="soli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flipV="1">
            <a:off x="4363520" y="4684657"/>
            <a:ext cx="412376" cy="4971"/>
          </a:xfrm>
          <a:prstGeom prst="line">
            <a:avLst/>
          </a:prstGeom>
          <a:ln>
            <a:solidFill>
              <a:srgbClr val="FF66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>
            <a:off x="3665692" y="4685134"/>
            <a:ext cx="231116" cy="33287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 flipH="1">
            <a:off x="3896809" y="4685134"/>
            <a:ext cx="223058" cy="332870"/>
          </a:xfrm>
          <a:prstGeom prst="straightConnector1">
            <a:avLst/>
          </a:prstGeom>
          <a:ln>
            <a:solidFill>
              <a:srgbClr val="3366FF"/>
            </a:solidFill>
            <a:prstDash val="soli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 flipV="1">
            <a:off x="3691307" y="4685134"/>
            <a:ext cx="402945" cy="5070"/>
          </a:xfrm>
          <a:prstGeom prst="line">
            <a:avLst/>
          </a:prstGeom>
          <a:ln>
            <a:solidFill>
              <a:srgbClr val="FF66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>
            <a:off x="2866448" y="4687440"/>
            <a:ext cx="247663" cy="33106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 flipH="1">
            <a:off x="3114111" y="4687440"/>
            <a:ext cx="239028" cy="33106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/>
          <p:nvPr/>
        </p:nvCxnSpPr>
        <p:spPr>
          <a:xfrm flipV="1">
            <a:off x="2893896" y="4687440"/>
            <a:ext cx="431794" cy="5042"/>
          </a:xfrm>
          <a:prstGeom prst="line">
            <a:avLst/>
          </a:prstGeom>
          <a:ln>
            <a:solidFill>
              <a:srgbClr val="FF66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866577" y="2852898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1599208" y="2843828"/>
            <a:ext cx="200140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1685007" y="3235083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6715638" y="3113162"/>
            <a:ext cx="316594" cy="0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 rot="10800000">
            <a:off x="6891437" y="2843956"/>
            <a:ext cx="163526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 rot="10800000" flipH="1">
            <a:off x="6718518" y="2834886"/>
            <a:ext cx="192562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723553" y="775195"/>
            <a:ext cx="28725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+</a:t>
            </a:r>
            <a:endParaRPr lang="en-US" sz="1600" dirty="0"/>
          </a:p>
        </p:txBody>
      </p:sp>
      <p:sp>
        <p:nvSpPr>
          <p:cNvPr id="182" name="TextBox 181"/>
          <p:cNvSpPr txBox="1"/>
          <p:nvPr/>
        </p:nvSpPr>
        <p:spPr>
          <a:xfrm>
            <a:off x="8107073" y="760213"/>
            <a:ext cx="28725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+</a:t>
            </a:r>
            <a:endParaRPr lang="en-US" sz="1600" dirty="0"/>
          </a:p>
        </p:txBody>
      </p:sp>
      <p:sp>
        <p:nvSpPr>
          <p:cNvPr id="196" name="TextBox 195"/>
          <p:cNvSpPr txBox="1"/>
          <p:nvPr/>
        </p:nvSpPr>
        <p:spPr>
          <a:xfrm>
            <a:off x="7907238" y="1120095"/>
            <a:ext cx="28725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+</a:t>
            </a:r>
            <a:endParaRPr lang="en-US" sz="1600" dirty="0"/>
          </a:p>
        </p:txBody>
      </p:sp>
      <p:cxnSp>
        <p:nvCxnSpPr>
          <p:cNvPr id="223" name="Straight Arrow Connector 222"/>
          <p:cNvCxnSpPr/>
          <p:nvPr/>
        </p:nvCxnSpPr>
        <p:spPr>
          <a:xfrm>
            <a:off x="671675" y="4711309"/>
            <a:ext cx="236525" cy="32640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 flipH="1">
            <a:off x="898794" y="4701902"/>
            <a:ext cx="228278" cy="326400"/>
          </a:xfrm>
          <a:prstGeom prst="straightConnector1">
            <a:avLst/>
          </a:prstGeom>
          <a:ln>
            <a:solidFill>
              <a:srgbClr val="3366FF"/>
            </a:solidFill>
            <a:prstDash val="soli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>
            <a:off x="1420291" y="4703790"/>
            <a:ext cx="236525" cy="3264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/>
          <p:nvPr/>
        </p:nvCxnSpPr>
        <p:spPr>
          <a:xfrm flipH="1">
            <a:off x="1656817" y="4703790"/>
            <a:ext cx="228278" cy="326400"/>
          </a:xfrm>
          <a:prstGeom prst="straightConnector1">
            <a:avLst/>
          </a:prstGeom>
          <a:ln>
            <a:solidFill>
              <a:srgbClr val="3366FF"/>
            </a:solidFill>
            <a:prstDash val="soli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/>
          <p:cNvCxnSpPr/>
          <p:nvPr/>
        </p:nvCxnSpPr>
        <p:spPr>
          <a:xfrm>
            <a:off x="2127056" y="4697567"/>
            <a:ext cx="236525" cy="3264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 flipH="1">
            <a:off x="2363582" y="4697567"/>
            <a:ext cx="228278" cy="3264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453256" y="5195523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3749671" y="5189211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2963475" y="5191099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D100"/>
                </a:solidFill>
              </a:rPr>
              <a:t>*</a:t>
            </a:r>
            <a:endParaRPr lang="en-US" dirty="0">
              <a:solidFill>
                <a:srgbClr val="00D100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199173" y="5184228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496184" y="5186764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742585" y="5187356"/>
            <a:ext cx="29963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1110543" y="273696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1319385" y="305868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905477" y="305868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6" name="Oval 275"/>
          <p:cNvSpPr/>
          <p:nvPr/>
        </p:nvSpPr>
        <p:spPr>
          <a:xfrm>
            <a:off x="1537634" y="306057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7" name="Oval 276"/>
          <p:cNvSpPr/>
          <p:nvPr/>
        </p:nvSpPr>
        <p:spPr>
          <a:xfrm>
            <a:off x="1970356" y="305116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8" name="Oval 277"/>
          <p:cNvSpPr/>
          <p:nvPr/>
        </p:nvSpPr>
        <p:spPr>
          <a:xfrm>
            <a:off x="1753995" y="274073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9" name="Oval 278"/>
          <p:cNvSpPr/>
          <p:nvPr/>
        </p:nvSpPr>
        <p:spPr>
          <a:xfrm>
            <a:off x="2386152" y="274262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0" name="Oval 289"/>
          <p:cNvSpPr/>
          <p:nvPr/>
        </p:nvSpPr>
        <p:spPr>
          <a:xfrm>
            <a:off x="2181086" y="306435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1" name="Oval 290"/>
          <p:cNvSpPr/>
          <p:nvPr/>
        </p:nvSpPr>
        <p:spPr>
          <a:xfrm>
            <a:off x="2578068" y="306623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3018309" y="2744512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3" name="Oval 292"/>
          <p:cNvSpPr/>
          <p:nvPr/>
        </p:nvSpPr>
        <p:spPr>
          <a:xfrm>
            <a:off x="2811355" y="306435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4" name="Oval 293"/>
          <p:cNvSpPr/>
          <p:nvPr/>
        </p:nvSpPr>
        <p:spPr>
          <a:xfrm>
            <a:off x="3208337" y="305683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5" name="Oval 294"/>
          <p:cNvSpPr/>
          <p:nvPr/>
        </p:nvSpPr>
        <p:spPr>
          <a:xfrm>
            <a:off x="3631652" y="275580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3471733" y="305683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06" name="Oval 305"/>
          <p:cNvSpPr/>
          <p:nvPr/>
        </p:nvSpPr>
        <p:spPr>
          <a:xfrm>
            <a:off x="3821680" y="305871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4273216" y="275769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2" name="Oval 311"/>
          <p:cNvSpPr/>
          <p:nvPr/>
        </p:nvSpPr>
        <p:spPr>
          <a:xfrm>
            <a:off x="4472651" y="305120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4088852" y="304368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4754861" y="304179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5133029" y="304368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4935482" y="275206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5360685" y="304556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0" name="Oval 319"/>
          <p:cNvSpPr/>
          <p:nvPr/>
        </p:nvSpPr>
        <p:spPr>
          <a:xfrm>
            <a:off x="5560120" y="276524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1" name="Oval 320"/>
          <p:cNvSpPr/>
          <p:nvPr/>
        </p:nvSpPr>
        <p:spPr>
          <a:xfrm>
            <a:off x="5748260" y="303805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2" name="Oval 321"/>
          <p:cNvSpPr/>
          <p:nvPr/>
        </p:nvSpPr>
        <p:spPr>
          <a:xfrm>
            <a:off x="6011656" y="304745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3" name="Oval 322"/>
          <p:cNvSpPr/>
          <p:nvPr/>
        </p:nvSpPr>
        <p:spPr>
          <a:xfrm>
            <a:off x="6389824" y="304934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4" name="Oval 323"/>
          <p:cNvSpPr/>
          <p:nvPr/>
        </p:nvSpPr>
        <p:spPr>
          <a:xfrm>
            <a:off x="6201684" y="275772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5" name="Oval 324"/>
          <p:cNvSpPr/>
          <p:nvPr/>
        </p:nvSpPr>
        <p:spPr>
          <a:xfrm>
            <a:off x="6617480" y="305123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6" name="Oval 325"/>
          <p:cNvSpPr/>
          <p:nvPr/>
        </p:nvSpPr>
        <p:spPr>
          <a:xfrm>
            <a:off x="7005055" y="305312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7" name="Oval 326"/>
          <p:cNvSpPr/>
          <p:nvPr/>
        </p:nvSpPr>
        <p:spPr>
          <a:xfrm>
            <a:off x="6818803" y="274457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8" name="Oval 327"/>
          <p:cNvSpPr/>
          <p:nvPr/>
        </p:nvSpPr>
        <p:spPr>
          <a:xfrm>
            <a:off x="7460367" y="275587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29" name="Oval 328"/>
          <p:cNvSpPr/>
          <p:nvPr/>
        </p:nvSpPr>
        <p:spPr>
          <a:xfrm>
            <a:off x="7669209" y="305878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0" name="Oval 329"/>
          <p:cNvSpPr/>
          <p:nvPr/>
        </p:nvSpPr>
        <p:spPr>
          <a:xfrm>
            <a:off x="7294817" y="305126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1" name="Oval 330"/>
          <p:cNvSpPr/>
          <p:nvPr/>
        </p:nvSpPr>
        <p:spPr>
          <a:xfrm>
            <a:off x="7917567" y="305315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2" name="Oval 331"/>
          <p:cNvSpPr/>
          <p:nvPr/>
        </p:nvSpPr>
        <p:spPr>
          <a:xfrm>
            <a:off x="8293847" y="304374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3" name="Oval 332"/>
          <p:cNvSpPr/>
          <p:nvPr/>
        </p:nvSpPr>
        <p:spPr>
          <a:xfrm>
            <a:off x="8098188" y="275401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4" name="Oval 333"/>
          <p:cNvSpPr/>
          <p:nvPr/>
        </p:nvSpPr>
        <p:spPr>
          <a:xfrm>
            <a:off x="8542205" y="303811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5" name="Oval 334"/>
          <p:cNvSpPr/>
          <p:nvPr/>
        </p:nvSpPr>
        <p:spPr>
          <a:xfrm>
            <a:off x="8929780" y="304000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8734121" y="275027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7" name="Oval 336"/>
          <p:cNvSpPr/>
          <p:nvPr/>
        </p:nvSpPr>
        <p:spPr>
          <a:xfrm>
            <a:off x="7972002" y="78373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8" name="Oval 337"/>
          <p:cNvSpPr/>
          <p:nvPr/>
        </p:nvSpPr>
        <p:spPr>
          <a:xfrm>
            <a:off x="8274914" y="117130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39" name="Oval 338"/>
          <p:cNvSpPr/>
          <p:nvPr/>
        </p:nvSpPr>
        <p:spPr>
          <a:xfrm>
            <a:off x="7729308" y="116190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40" name="Oval 339"/>
          <p:cNvSpPr/>
          <p:nvPr/>
        </p:nvSpPr>
        <p:spPr>
          <a:xfrm>
            <a:off x="7166424" y="2299342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41" name="Oval 340"/>
          <p:cNvSpPr/>
          <p:nvPr/>
        </p:nvSpPr>
        <p:spPr>
          <a:xfrm>
            <a:off x="7779767" y="230123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836884" y="5027087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/>
        </p:nvSpPr>
        <p:spPr>
          <a:xfrm>
            <a:off x="1594907" y="5010161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/>
          <p:nvPr/>
        </p:nvSpPr>
        <p:spPr>
          <a:xfrm>
            <a:off x="2299784" y="5011457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ectangle 344"/>
          <p:cNvSpPr/>
          <p:nvPr/>
        </p:nvSpPr>
        <p:spPr>
          <a:xfrm>
            <a:off x="3054092" y="5011457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/>
        </p:nvSpPr>
        <p:spPr>
          <a:xfrm>
            <a:off x="3829361" y="5014841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ectangle 346"/>
          <p:cNvSpPr/>
          <p:nvPr/>
        </p:nvSpPr>
        <p:spPr>
          <a:xfrm>
            <a:off x="4498069" y="5010892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590000" y="464133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49" name="Oval 348"/>
          <p:cNvSpPr/>
          <p:nvPr/>
        </p:nvSpPr>
        <p:spPr>
          <a:xfrm>
            <a:off x="1024610" y="4652631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51" name="Oval 350"/>
          <p:cNvSpPr/>
          <p:nvPr/>
        </p:nvSpPr>
        <p:spPr>
          <a:xfrm>
            <a:off x="1349911" y="465451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52" name="Oval 351"/>
          <p:cNvSpPr/>
          <p:nvPr/>
        </p:nvSpPr>
        <p:spPr>
          <a:xfrm>
            <a:off x="1782633" y="465451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0" name="Oval 359"/>
          <p:cNvSpPr/>
          <p:nvPr/>
        </p:nvSpPr>
        <p:spPr>
          <a:xfrm>
            <a:off x="2056676" y="463888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2" name="Oval 361"/>
          <p:cNvSpPr/>
          <p:nvPr/>
        </p:nvSpPr>
        <p:spPr>
          <a:xfrm>
            <a:off x="2500693" y="465018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3" name="Oval 362"/>
          <p:cNvSpPr/>
          <p:nvPr/>
        </p:nvSpPr>
        <p:spPr>
          <a:xfrm>
            <a:off x="2815995" y="4650184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5" name="Oval 364"/>
          <p:cNvSpPr/>
          <p:nvPr/>
        </p:nvSpPr>
        <p:spPr>
          <a:xfrm>
            <a:off x="3260012" y="4652072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6" name="Oval 365"/>
          <p:cNvSpPr/>
          <p:nvPr/>
        </p:nvSpPr>
        <p:spPr>
          <a:xfrm>
            <a:off x="3602183" y="465396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67" name="Oval 366"/>
          <p:cNvSpPr/>
          <p:nvPr/>
        </p:nvSpPr>
        <p:spPr>
          <a:xfrm>
            <a:off x="4053719" y="465396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71" name="Oval 370"/>
          <p:cNvSpPr/>
          <p:nvPr/>
        </p:nvSpPr>
        <p:spPr>
          <a:xfrm>
            <a:off x="4310244" y="464708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73" name="Oval 372"/>
          <p:cNvSpPr/>
          <p:nvPr/>
        </p:nvSpPr>
        <p:spPr>
          <a:xfrm>
            <a:off x="4697819" y="4639570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75" name="TextBox 374"/>
          <p:cNvSpPr txBox="1"/>
          <p:nvPr/>
        </p:nvSpPr>
        <p:spPr>
          <a:xfrm>
            <a:off x="647045" y="896290"/>
            <a:ext cx="3673502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Post-transcriptional regulation by </a:t>
            </a:r>
            <a:r>
              <a:rPr lang="en-US" sz="1600" dirty="0" err="1" smtClean="0"/>
              <a:t>miRNAs</a:t>
            </a:r>
            <a:endParaRPr lang="en-US" sz="1600" dirty="0" smtClean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100138" y="1097729"/>
            <a:ext cx="439725" cy="0"/>
          </a:xfrm>
          <a:prstGeom prst="straightConnector1">
            <a:avLst/>
          </a:prstGeom>
          <a:ln>
            <a:headEnd type="none"/>
            <a:tailEnd type="triangle" w="sm" len="sm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142321" y="4255106"/>
            <a:ext cx="36601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5275685" y="4713318"/>
            <a:ext cx="1659129" cy="1258915"/>
            <a:chOff x="6165350" y="3187932"/>
            <a:chExt cx="1659129" cy="1258915"/>
          </a:xfrm>
          <a:effectLst/>
        </p:grpSpPr>
        <p:grpSp>
          <p:nvGrpSpPr>
            <p:cNvPr id="167" name="Group 166"/>
            <p:cNvGrpSpPr/>
            <p:nvPr/>
          </p:nvGrpSpPr>
          <p:grpSpPr>
            <a:xfrm>
              <a:off x="6566183" y="3621141"/>
              <a:ext cx="758588" cy="483529"/>
              <a:chOff x="2035539" y="150438"/>
              <a:chExt cx="1140456" cy="675939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flipV="1">
                <a:off x="2095209" y="774711"/>
                <a:ext cx="1027082" cy="3"/>
              </a:xfrm>
              <a:prstGeom prst="line">
                <a:avLst/>
              </a:prstGeom>
              <a:ln>
                <a:solidFill>
                  <a:srgbClr val="FF6600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Arrow Connector 175"/>
              <p:cNvCxnSpPr/>
              <p:nvPr/>
            </p:nvCxnSpPr>
            <p:spPr>
              <a:xfrm flipH="1">
                <a:off x="2035539" y="197593"/>
                <a:ext cx="434017" cy="590268"/>
              </a:xfrm>
              <a:prstGeom prst="straightConnector1">
                <a:avLst/>
              </a:prstGeom>
              <a:ln>
                <a:solidFill>
                  <a:srgbClr val="8064A2"/>
                </a:solidFill>
                <a:tailEnd type="arrow" w="sm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Arrow Connector 176"/>
              <p:cNvCxnSpPr/>
              <p:nvPr/>
            </p:nvCxnSpPr>
            <p:spPr>
              <a:xfrm>
                <a:off x="2543982" y="150438"/>
                <a:ext cx="632013" cy="675939"/>
              </a:xfrm>
              <a:prstGeom prst="straightConnector1">
                <a:avLst/>
              </a:prstGeom>
              <a:ln>
                <a:solidFill>
                  <a:srgbClr val="8064A2"/>
                </a:solidFill>
                <a:tailEnd type="arrow" w="sm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0" name="Rectangle 169"/>
            <p:cNvSpPr/>
            <p:nvPr/>
          </p:nvSpPr>
          <p:spPr>
            <a:xfrm>
              <a:off x="6165350" y="4097032"/>
              <a:ext cx="63350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(FOS)</a:t>
              </a:r>
              <a:endParaRPr lang="en-US" sz="16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6452311" y="3187932"/>
              <a:ext cx="10063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(miR-101)</a:t>
              </a:r>
              <a:endParaRPr lang="en-US" sz="16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033377" y="4108293"/>
              <a:ext cx="7911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(RUNX)</a:t>
              </a:r>
              <a:endParaRPr lang="en-US" sz="1600" dirty="0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4969047" y="5189689"/>
            <a:ext cx="879868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D100"/>
                </a:solidFill>
              </a:rPr>
              <a:t>N=456 *</a:t>
            </a:r>
          </a:p>
        </p:txBody>
      </p:sp>
      <p:sp>
        <p:nvSpPr>
          <p:cNvPr id="181" name="Oval 180"/>
          <p:cNvSpPr/>
          <p:nvPr/>
        </p:nvSpPr>
        <p:spPr>
          <a:xfrm>
            <a:off x="5577631" y="554554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84" name="Hexagon 183"/>
          <p:cNvSpPr/>
          <p:nvPr/>
        </p:nvSpPr>
        <p:spPr>
          <a:xfrm>
            <a:off x="5890715" y="5021095"/>
            <a:ext cx="225152" cy="159835"/>
          </a:xfrm>
          <a:prstGeom prst="hexagon">
            <a:avLst/>
          </a:prstGeom>
          <a:solidFill>
            <a:srgbClr val="00009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5" name="Group 184"/>
          <p:cNvGrpSpPr/>
          <p:nvPr/>
        </p:nvGrpSpPr>
        <p:grpSpPr>
          <a:xfrm>
            <a:off x="6860962" y="4592137"/>
            <a:ext cx="2349133" cy="1515621"/>
            <a:chOff x="1812538" y="862404"/>
            <a:chExt cx="2349133" cy="1515621"/>
          </a:xfrm>
        </p:grpSpPr>
        <p:grpSp>
          <p:nvGrpSpPr>
            <p:cNvPr id="186" name="Group 185"/>
            <p:cNvGrpSpPr/>
            <p:nvPr/>
          </p:nvGrpSpPr>
          <p:grpSpPr>
            <a:xfrm>
              <a:off x="1812538" y="862404"/>
              <a:ext cx="2123495" cy="1515621"/>
              <a:chOff x="2212422" y="4064204"/>
              <a:chExt cx="2557181" cy="2176493"/>
            </a:xfrm>
            <a:effectLst/>
          </p:grpSpPr>
          <p:grpSp>
            <p:nvGrpSpPr>
              <p:cNvPr id="193" name="Group 192"/>
              <p:cNvGrpSpPr/>
              <p:nvPr/>
            </p:nvGrpSpPr>
            <p:grpSpPr>
              <a:xfrm>
                <a:off x="3029002" y="4455482"/>
                <a:ext cx="882100" cy="1103747"/>
                <a:chOff x="715759" y="4838319"/>
                <a:chExt cx="882099" cy="1103748"/>
              </a:xfrm>
            </p:grpSpPr>
            <p:cxnSp>
              <p:nvCxnSpPr>
                <p:cNvPr id="202" name="Straight Arrow Connector 201"/>
                <p:cNvCxnSpPr/>
                <p:nvPr/>
              </p:nvCxnSpPr>
              <p:spPr>
                <a:xfrm flipH="1">
                  <a:off x="715759" y="4838319"/>
                  <a:ext cx="447296" cy="474577"/>
                </a:xfrm>
                <a:prstGeom prst="straightConnector1">
                  <a:avLst/>
                </a:prstGeom>
                <a:ln>
                  <a:solidFill>
                    <a:srgbClr val="8064A2"/>
                  </a:solidFill>
                  <a:tailEnd type="arrow" w="sm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Arrow Connector 202"/>
                <p:cNvCxnSpPr/>
                <p:nvPr/>
              </p:nvCxnSpPr>
              <p:spPr>
                <a:xfrm>
                  <a:off x="731366" y="5510635"/>
                  <a:ext cx="431689" cy="431432"/>
                </a:xfrm>
                <a:prstGeom prst="straightConnector1">
                  <a:avLst/>
                </a:prstGeom>
                <a:ln>
                  <a:solidFill>
                    <a:srgbClr val="3366FF"/>
                  </a:solidFill>
                  <a:tailEnd type="arrow" w="sm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Arrow Connector 203"/>
                <p:cNvCxnSpPr/>
                <p:nvPr/>
              </p:nvCxnSpPr>
              <p:spPr>
                <a:xfrm flipH="1">
                  <a:off x="1138427" y="5481535"/>
                  <a:ext cx="459431" cy="46053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tailEnd type="arrow" w="sm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Arrow Connector 204"/>
                <p:cNvCxnSpPr/>
                <p:nvPr/>
              </p:nvCxnSpPr>
              <p:spPr>
                <a:xfrm>
                  <a:off x="1146516" y="4838319"/>
                  <a:ext cx="425190" cy="432195"/>
                </a:xfrm>
                <a:prstGeom prst="straightConnector1">
                  <a:avLst/>
                </a:prstGeom>
                <a:ln>
                  <a:solidFill>
                    <a:srgbClr val="8064A2"/>
                  </a:solidFill>
                  <a:tailEnd type="arrow" w="sm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4" name="Rectangle 193"/>
              <p:cNvSpPr/>
              <p:nvPr/>
            </p:nvSpPr>
            <p:spPr>
              <a:xfrm>
                <a:off x="2212422" y="4867855"/>
                <a:ext cx="864717" cy="4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/>
                  <a:t>(TAL1)</a:t>
                </a:r>
                <a:endParaRPr lang="en-US" sz="1600" dirty="0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3899097" y="4926671"/>
                <a:ext cx="738639" cy="4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/>
                  <a:t>(SP1)</a:t>
                </a:r>
                <a:endParaRPr lang="en-US" sz="1600" dirty="0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3113912" y="5754520"/>
                <a:ext cx="1080800" cy="4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/>
                  <a:t>(ABHD8)</a:t>
                </a:r>
                <a:endParaRPr lang="en-US" sz="1600" dirty="0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3557778" y="4064204"/>
                <a:ext cx="1211825" cy="4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600" dirty="0" smtClean="0"/>
                  <a:t>(miR</a:t>
                </a:r>
                <a:r>
                  <a:rPr lang="fr-FR" sz="1600" dirty="0"/>
                  <a:t>-</a:t>
                </a:r>
                <a:r>
                  <a:rPr lang="fr-FR" sz="1600" dirty="0" smtClean="0"/>
                  <a:t>128)</a:t>
                </a:r>
                <a:endParaRPr lang="en-US" sz="1600" dirty="0"/>
              </a:p>
            </p:txBody>
          </p:sp>
        </p:grpSp>
        <p:sp>
          <p:nvSpPr>
            <p:cNvPr id="187" name="TextBox 186"/>
            <p:cNvSpPr txBox="1"/>
            <p:nvPr/>
          </p:nvSpPr>
          <p:spPr>
            <a:xfrm>
              <a:off x="3177808" y="1690362"/>
              <a:ext cx="983863" cy="58477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D100"/>
                  </a:solidFill>
                </a:rPr>
                <a:t>N</a:t>
              </a:r>
              <a:r>
                <a:rPr lang="en-US" sz="1600" dirty="0" smtClean="0">
                  <a:solidFill>
                    <a:srgbClr val="00D100"/>
                  </a:solidFill>
                </a:rPr>
                <a:t>=7745 *</a:t>
              </a:r>
            </a:p>
            <a:p>
              <a:endParaRPr lang="en-US" sz="1600" dirty="0"/>
            </a:p>
          </p:txBody>
        </p:sp>
        <p:sp>
          <p:nvSpPr>
            <p:cNvPr id="189" name="Oval 188"/>
            <p:cNvSpPr/>
            <p:nvPr/>
          </p:nvSpPr>
          <p:spPr>
            <a:xfrm>
              <a:off x="3155619" y="1444287"/>
              <a:ext cx="138578" cy="138496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noFill/>
              </a:endParaRPr>
            </a:p>
          </p:txBody>
        </p:sp>
        <p:sp>
          <p:nvSpPr>
            <p:cNvPr id="190" name="Hexagon 189"/>
            <p:cNvSpPr/>
            <p:nvPr/>
          </p:nvSpPr>
          <p:spPr>
            <a:xfrm>
              <a:off x="2744418" y="983585"/>
              <a:ext cx="222926" cy="171857"/>
            </a:xfrm>
            <a:prstGeom prst="hexagon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774062" y="1903946"/>
              <a:ext cx="162191" cy="1514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2" name="Oval 191"/>
            <p:cNvSpPr/>
            <p:nvPr/>
          </p:nvSpPr>
          <p:spPr>
            <a:xfrm>
              <a:off x="2409980" y="1475998"/>
              <a:ext cx="138578" cy="138496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noFill/>
              </a:endParaRPr>
            </a:p>
          </p:txBody>
        </p:sp>
      </p:grpSp>
      <p:sp>
        <p:nvSpPr>
          <p:cNvPr id="206" name="Oval 205"/>
          <p:cNvSpPr/>
          <p:nvPr/>
        </p:nvSpPr>
        <p:spPr>
          <a:xfrm>
            <a:off x="6395439" y="555890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3448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504" y="588055"/>
            <a:ext cx="3168686" cy="315511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1313652" y="1056677"/>
            <a:ext cx="27889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85" name="TextBox 84"/>
          <p:cNvSpPr txBox="1"/>
          <p:nvPr/>
        </p:nvSpPr>
        <p:spPr>
          <a:xfrm>
            <a:off x="1778658" y="1060101"/>
            <a:ext cx="338554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414620" y="1064339"/>
            <a:ext cx="33795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/>
              <a:t>±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63003" y="1103366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?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535010" y="2437412"/>
            <a:ext cx="27889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90" name="TextBox 89"/>
          <p:cNvSpPr txBox="1"/>
          <p:nvPr/>
        </p:nvSpPr>
        <p:spPr>
          <a:xfrm>
            <a:off x="2175042" y="2431881"/>
            <a:ext cx="338554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835427" y="2435305"/>
            <a:ext cx="33795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400" dirty="0"/>
              <a:t>±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572964" y="2475960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?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77781" y="220744"/>
            <a:ext cx="48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4332115" y="3151532"/>
            <a:ext cx="103510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D100"/>
                </a:solidFill>
              </a:rPr>
              <a:t>N</a:t>
            </a:r>
            <a:r>
              <a:rPr lang="en-US" sz="1600" dirty="0" smtClean="0">
                <a:solidFill>
                  <a:srgbClr val="00D100"/>
                </a:solidFill>
              </a:rPr>
              <a:t>=15700*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939767" y="3723629"/>
            <a:ext cx="1476987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600" dirty="0"/>
              <a:t>r</a:t>
            </a:r>
            <a:r>
              <a:rPr lang="en-US" sz="1600" dirty="0" smtClean="0"/>
              <a:t>elative portion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4437" y="1330434"/>
            <a:ext cx="171610" cy="28065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endParaRPr lang="en-US" sz="1400" dirty="0" smtClean="0"/>
          </a:p>
        </p:txBody>
      </p:sp>
      <p:sp>
        <p:nvSpPr>
          <p:cNvPr id="65" name="TextBox 64"/>
          <p:cNvSpPr txBox="1"/>
          <p:nvPr/>
        </p:nvSpPr>
        <p:spPr>
          <a:xfrm>
            <a:off x="568586" y="2869124"/>
            <a:ext cx="729487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D100"/>
                </a:solidFill>
              </a:rPr>
              <a:t>N</a:t>
            </a:r>
            <a:r>
              <a:rPr lang="en-US" sz="1600" dirty="0" smtClean="0">
                <a:solidFill>
                  <a:srgbClr val="00D100"/>
                </a:solidFill>
              </a:rPr>
              <a:t>=28*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63787" y="1450224"/>
            <a:ext cx="627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N=90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61006" y="981888"/>
            <a:ext cx="457280" cy="531288"/>
            <a:chOff x="6583307" y="1840355"/>
            <a:chExt cx="457280" cy="531288"/>
          </a:xfrm>
        </p:grpSpPr>
        <p:sp>
          <p:nvSpPr>
            <p:cNvPr id="76" name="Circular Arrow 75"/>
            <p:cNvSpPr/>
            <p:nvPr/>
          </p:nvSpPr>
          <p:spPr>
            <a:xfrm rot="17927647">
              <a:off x="6579454" y="1844208"/>
              <a:ext cx="464986" cy="457280"/>
            </a:xfrm>
            <a:prstGeom prst="circularArrow">
              <a:avLst>
                <a:gd name="adj1" fmla="val 4737"/>
                <a:gd name="adj2" fmla="val 1535502"/>
                <a:gd name="adj3" fmla="val 8655544"/>
                <a:gd name="adj4" fmla="val 11397274"/>
                <a:gd name="adj5" fmla="val 13295"/>
              </a:avLst>
            </a:prstGeom>
            <a:ln w="3175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175" cmpd="sng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6608101" y="2233534"/>
              <a:ext cx="147209" cy="138109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56989" y="2393596"/>
            <a:ext cx="457280" cy="531288"/>
            <a:chOff x="6583307" y="1840355"/>
            <a:chExt cx="457280" cy="531288"/>
          </a:xfrm>
        </p:grpSpPr>
        <p:sp>
          <p:nvSpPr>
            <p:cNvPr id="81" name="Circular Arrow 80"/>
            <p:cNvSpPr/>
            <p:nvPr/>
          </p:nvSpPr>
          <p:spPr>
            <a:xfrm rot="17927647">
              <a:off x="6579454" y="1844208"/>
              <a:ext cx="464986" cy="457280"/>
            </a:xfrm>
            <a:prstGeom prst="circularArrow">
              <a:avLst>
                <a:gd name="adj1" fmla="val 4737"/>
                <a:gd name="adj2" fmla="val 1535502"/>
                <a:gd name="adj3" fmla="val 8655544"/>
                <a:gd name="adj4" fmla="val 11397274"/>
                <a:gd name="adj5" fmla="val 13295"/>
              </a:avLst>
            </a:prstGeom>
            <a:ln w="3175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175" cmpd="sng">
                  <a:solidFill>
                    <a:srgbClr val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6608101" y="2233534"/>
              <a:ext cx="147209" cy="138109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69" name="Multiply 68"/>
          <p:cNvSpPr/>
          <p:nvPr/>
        </p:nvSpPr>
        <p:spPr>
          <a:xfrm>
            <a:off x="887213" y="942838"/>
            <a:ext cx="204657" cy="237898"/>
          </a:xfrm>
          <a:prstGeom prst="mathMultiply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353824" y="897364"/>
            <a:ext cx="1035102" cy="1255246"/>
            <a:chOff x="5761329" y="1675758"/>
            <a:chExt cx="1035102" cy="1255246"/>
          </a:xfrm>
        </p:grpSpPr>
        <p:grpSp>
          <p:nvGrpSpPr>
            <p:cNvPr id="15" name="Group 14"/>
            <p:cNvGrpSpPr/>
            <p:nvPr/>
          </p:nvGrpSpPr>
          <p:grpSpPr>
            <a:xfrm>
              <a:off x="5761329" y="1734998"/>
              <a:ext cx="1035102" cy="1196006"/>
              <a:chOff x="5761329" y="1734998"/>
              <a:chExt cx="1035102" cy="1196006"/>
            </a:xfrm>
          </p:grpSpPr>
          <p:cxnSp>
            <p:nvCxnSpPr>
              <p:cNvPr id="88" name="Straight Arrow Connector 87"/>
              <p:cNvCxnSpPr/>
              <p:nvPr/>
            </p:nvCxnSpPr>
            <p:spPr>
              <a:xfrm flipH="1">
                <a:off x="6165471" y="2283750"/>
                <a:ext cx="1" cy="238855"/>
              </a:xfrm>
              <a:prstGeom prst="straightConnector1">
                <a:avLst/>
              </a:prstGeom>
              <a:ln>
                <a:solidFill>
                  <a:srgbClr val="3366FF"/>
                </a:solidFill>
                <a:tailEnd type="arrow" w="sm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Box 95"/>
              <p:cNvSpPr txBox="1"/>
              <p:nvPr/>
            </p:nvSpPr>
            <p:spPr>
              <a:xfrm>
                <a:off x="5761329" y="2592450"/>
                <a:ext cx="1035102" cy="338554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N=42194</a:t>
                </a:r>
              </a:p>
            </p:txBody>
          </p:sp>
          <p:sp>
            <p:nvSpPr>
              <p:cNvPr id="105" name="Hexagon 104"/>
              <p:cNvSpPr/>
              <p:nvPr/>
            </p:nvSpPr>
            <p:spPr>
              <a:xfrm>
                <a:off x="6091390" y="2522605"/>
                <a:ext cx="145860" cy="112177"/>
              </a:xfrm>
              <a:prstGeom prst="hexagon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grpSp>
            <p:nvGrpSpPr>
              <p:cNvPr id="109" name="Group 108"/>
              <p:cNvGrpSpPr/>
              <p:nvPr/>
            </p:nvGrpSpPr>
            <p:grpSpPr>
              <a:xfrm>
                <a:off x="6066596" y="1734998"/>
                <a:ext cx="457280" cy="531288"/>
                <a:chOff x="6583307" y="1840355"/>
                <a:chExt cx="457280" cy="531288"/>
              </a:xfrm>
            </p:grpSpPr>
            <p:sp>
              <p:nvSpPr>
                <p:cNvPr id="110" name="Circular Arrow 109"/>
                <p:cNvSpPr/>
                <p:nvPr/>
              </p:nvSpPr>
              <p:spPr>
                <a:xfrm rot="17927647">
                  <a:off x="6579454" y="1844208"/>
                  <a:ext cx="464986" cy="457280"/>
                </a:xfrm>
                <a:prstGeom prst="circularArrow">
                  <a:avLst>
                    <a:gd name="adj1" fmla="val 4737"/>
                    <a:gd name="adj2" fmla="val 1535502"/>
                    <a:gd name="adj3" fmla="val 8655544"/>
                    <a:gd name="adj4" fmla="val 11397274"/>
                    <a:gd name="adj5" fmla="val 13295"/>
                  </a:avLst>
                </a:prstGeom>
                <a:ln w="3175" cmpd="sng">
                  <a:solidFill>
                    <a:srgbClr val="3366FF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ln w="3175" cmpd="sng">
                      <a:solidFill>
                        <a:srgbClr val="000000"/>
                      </a:solidFill>
                    </a:ln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6608101" y="2233534"/>
                  <a:ext cx="147209" cy="138109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noFill/>
                  </a:endParaRPr>
                </a:p>
              </p:txBody>
            </p:sp>
          </p:grpSp>
        </p:grpSp>
        <p:sp>
          <p:nvSpPr>
            <p:cNvPr id="112" name="Multiply 111"/>
            <p:cNvSpPr/>
            <p:nvPr/>
          </p:nvSpPr>
          <p:spPr>
            <a:xfrm>
              <a:off x="6165472" y="1675758"/>
              <a:ext cx="204657" cy="237898"/>
            </a:xfrm>
            <a:prstGeom prst="mathMultiply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644468" y="2302354"/>
            <a:ext cx="457280" cy="899784"/>
            <a:chOff x="6066596" y="1734998"/>
            <a:chExt cx="457280" cy="899784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6165471" y="2283750"/>
              <a:ext cx="1" cy="238855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Hexagon 117"/>
            <p:cNvSpPr/>
            <p:nvPr/>
          </p:nvSpPr>
          <p:spPr>
            <a:xfrm>
              <a:off x="6091390" y="2522605"/>
              <a:ext cx="145860" cy="112177"/>
            </a:xfrm>
            <a:prstGeom prst="hexag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6066596" y="1734998"/>
              <a:ext cx="457280" cy="531288"/>
              <a:chOff x="6583307" y="1840355"/>
              <a:chExt cx="457280" cy="531288"/>
            </a:xfrm>
          </p:grpSpPr>
          <p:sp>
            <p:nvSpPr>
              <p:cNvPr id="120" name="Circular Arrow 119"/>
              <p:cNvSpPr/>
              <p:nvPr/>
            </p:nvSpPr>
            <p:spPr>
              <a:xfrm rot="17927647">
                <a:off x="6579454" y="1844208"/>
                <a:ext cx="464986" cy="457280"/>
              </a:xfrm>
              <a:prstGeom prst="circularArrow">
                <a:avLst>
                  <a:gd name="adj1" fmla="val 4737"/>
                  <a:gd name="adj2" fmla="val 1535502"/>
                  <a:gd name="adj3" fmla="val 8655544"/>
                  <a:gd name="adj4" fmla="val 11397274"/>
                  <a:gd name="adj5" fmla="val 13295"/>
                </a:avLst>
              </a:prstGeom>
              <a:ln w="3175" cmpd="sng"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175" cmpd="sng">
                    <a:solidFill>
                      <a:srgbClr val="0000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6608101" y="2233534"/>
                <a:ext cx="147209" cy="138109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6399" y="599304"/>
            <a:ext cx="3436879" cy="3194146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878694" y="3743167"/>
            <a:ext cx="2300630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number of </a:t>
            </a:r>
            <a:r>
              <a:rPr lang="en-US" sz="1600" dirty="0" err="1" smtClean="0"/>
              <a:t>ncRNA</a:t>
            </a:r>
            <a:r>
              <a:rPr lang="en-US" sz="1600" dirty="0" smtClean="0"/>
              <a:t> targets</a:t>
            </a:r>
          </a:p>
        </p:txBody>
      </p:sp>
    </p:spTree>
    <p:extLst>
      <p:ext uri="{BB962C8B-B14F-4D97-AF65-F5344CB8AC3E}">
        <p14:creationId xmlns:p14="http://schemas.microsoft.com/office/powerpoint/2010/main" val="2781594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>
          <a:xfrm>
            <a:off x="735175" y="156596"/>
            <a:ext cx="439725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735175" y="382036"/>
            <a:ext cx="439725" cy="0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88770" y="-30275"/>
            <a:ext cx="188495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Promoter regulation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8770" y="195112"/>
            <a:ext cx="1552428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Distal regulation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56508" y="668336"/>
            <a:ext cx="369333" cy="2"/>
          </a:xfrm>
          <a:prstGeom prst="line">
            <a:avLst/>
          </a:prstGeom>
          <a:ln>
            <a:solidFill>
              <a:srgbClr val="FF66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8953" y="463812"/>
            <a:ext cx="243117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Protein-protein interaction</a:t>
            </a:r>
          </a:p>
        </p:txBody>
      </p:sp>
      <p:sp>
        <p:nvSpPr>
          <p:cNvPr id="8" name="Oval 7"/>
          <p:cNvSpPr/>
          <p:nvPr/>
        </p:nvSpPr>
        <p:spPr>
          <a:xfrm>
            <a:off x="6956865" y="21977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92747" y="88004"/>
            <a:ext cx="459180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TFs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175691" y="402226"/>
            <a:ext cx="83869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miRNAs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599208" y="397721"/>
            <a:ext cx="822060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ncRNAs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5288937" y="220163"/>
            <a:ext cx="132711" cy="98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70791" y="90440"/>
            <a:ext cx="1257075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Target genes</a:t>
            </a:r>
            <a:endParaRPr lang="en-US" sz="1600" dirty="0"/>
          </a:p>
        </p:txBody>
      </p:sp>
      <p:sp>
        <p:nvSpPr>
          <p:cNvPr id="14" name="Hexagon 13"/>
          <p:cNvSpPr/>
          <p:nvPr/>
        </p:nvSpPr>
        <p:spPr>
          <a:xfrm>
            <a:off x="6950185" y="557008"/>
            <a:ext cx="145860" cy="112177"/>
          </a:xfrm>
          <a:prstGeom prst="hexagon">
            <a:avLst/>
          </a:prstGeom>
          <a:solidFill>
            <a:srgbClr val="00009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/>
        </p:nvSpPr>
        <p:spPr>
          <a:xfrm>
            <a:off x="5290873" y="533594"/>
            <a:ext cx="145860" cy="112177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82082" y="784890"/>
            <a:ext cx="3673502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Post-transcriptional regulation by </a:t>
            </a:r>
            <a:r>
              <a:rPr lang="en-US" sz="1600" dirty="0" err="1" smtClean="0"/>
              <a:t>miRNAs</a:t>
            </a:r>
            <a:endParaRPr lang="en-US" sz="1600" dirty="0" smtClean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35175" y="986329"/>
            <a:ext cx="439725" cy="0"/>
          </a:xfrm>
          <a:prstGeom prst="straightConnector1">
            <a:avLst/>
          </a:prstGeom>
          <a:ln>
            <a:headEnd type="none"/>
            <a:tailEnd type="triangle" w="sm" len="sm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798689" y="1916824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7" name="Rectangle 26"/>
          <p:cNvSpPr/>
          <p:nvPr/>
        </p:nvSpPr>
        <p:spPr>
          <a:xfrm rot="18365108">
            <a:off x="2317333" y="2256471"/>
            <a:ext cx="679603" cy="2340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8" name="Oval 27"/>
          <p:cNvSpPr/>
          <p:nvPr/>
        </p:nvSpPr>
        <p:spPr>
          <a:xfrm>
            <a:off x="2324866" y="2652785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60403" y="2669778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51530" y="2663940"/>
            <a:ext cx="679603" cy="2340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1" name="Rectangle 30"/>
          <p:cNvSpPr/>
          <p:nvPr/>
        </p:nvSpPr>
        <p:spPr>
          <a:xfrm rot="3274447">
            <a:off x="2796961" y="2259548"/>
            <a:ext cx="679603" cy="2340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3503024" y="1838972"/>
            <a:ext cx="2763764" cy="4846164"/>
            <a:chOff x="3082112" y="1682125"/>
            <a:chExt cx="2763764" cy="4360805"/>
          </a:xfrm>
        </p:grpSpPr>
        <p:sp>
          <p:nvSpPr>
            <p:cNvPr id="18" name="Process 17"/>
            <p:cNvSpPr/>
            <p:nvPr/>
          </p:nvSpPr>
          <p:spPr>
            <a:xfrm>
              <a:off x="3799091" y="1682125"/>
              <a:ext cx="1370348" cy="4360805"/>
            </a:xfrm>
            <a:prstGeom prst="flowChartProcess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32515" y="3062741"/>
              <a:ext cx="1381488" cy="1521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e</a:t>
              </a:r>
              <a:r>
                <a:rPr lang="en-US" sz="1600" dirty="0" smtClean="0"/>
                <a:t>xhaustive enumeration </a:t>
              </a:r>
            </a:p>
            <a:p>
              <a:pPr algn="ctr"/>
              <a:endParaRPr lang="en-US" sz="1600" dirty="0"/>
            </a:p>
            <a:p>
              <a:pPr algn="ctr"/>
              <a:r>
                <a:rPr lang="en-US" sz="1600" dirty="0"/>
                <a:t>a</a:t>
              </a:r>
              <a:r>
                <a:rPr lang="en-US" sz="1600" dirty="0" smtClean="0"/>
                <a:t>nd</a:t>
              </a:r>
              <a:endParaRPr lang="en-US" sz="1600" dirty="0"/>
            </a:p>
            <a:p>
              <a:pPr algn="ctr"/>
              <a:endParaRPr lang="en-US" sz="1600" dirty="0" smtClean="0"/>
            </a:p>
            <a:p>
              <a:pPr algn="ctr"/>
              <a:r>
                <a:rPr lang="en-US" sz="1600" dirty="0"/>
                <a:t>e</a:t>
              </a:r>
              <a:r>
                <a:rPr lang="en-US" sz="1600" dirty="0" smtClean="0"/>
                <a:t>nrichment analysis	</a:t>
              </a:r>
              <a:endParaRPr lang="en-US" sz="1600" dirty="0"/>
            </a:p>
          </p:txBody>
        </p:sp>
        <p:sp>
          <p:nvSpPr>
            <p:cNvPr id="33" name="Right Arrow 32"/>
            <p:cNvSpPr/>
            <p:nvPr/>
          </p:nvSpPr>
          <p:spPr>
            <a:xfrm>
              <a:off x="3082112" y="2446433"/>
              <a:ext cx="624766" cy="222800"/>
            </a:xfrm>
            <a:prstGeom prst="rightArrow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33"/>
            <p:cNvSpPr/>
            <p:nvPr/>
          </p:nvSpPr>
          <p:spPr>
            <a:xfrm>
              <a:off x="5221110" y="2421067"/>
              <a:ext cx="624766" cy="222800"/>
            </a:xfrm>
            <a:prstGeom prst="rightArrow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8429556" y="2542659"/>
            <a:ext cx="259735" cy="1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601813" y="2270477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8325037" y="2261407"/>
            <a:ext cx="200140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7781648" y="2510697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7948464" y="2245504"/>
            <a:ext cx="169961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709734" y="2244136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294729" y="2248464"/>
            <a:ext cx="257542" cy="255985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>
            <a:off x="7172344" y="2524606"/>
            <a:ext cx="251796" cy="0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100430" y="2258045"/>
            <a:ext cx="187611" cy="229754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543819" y="2510697"/>
            <a:ext cx="316594" cy="0"/>
          </a:xfrm>
          <a:prstGeom prst="straightConnector1">
            <a:avLst/>
          </a:prstGeom>
          <a:ln>
            <a:solidFill>
              <a:srgbClr val="3366FF"/>
            </a:solidFill>
            <a:headEnd type="arrow" w="sm" len="med"/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6719618" y="2241491"/>
            <a:ext cx="163526" cy="195539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 flipH="1">
            <a:off x="6546699" y="2232421"/>
            <a:ext cx="192562" cy="226507"/>
          </a:xfrm>
          <a:prstGeom prst="straightConnector1">
            <a:avLst/>
          </a:prstGeom>
          <a:ln>
            <a:solidFill>
              <a:srgbClr val="3366FF"/>
            </a:solidFill>
            <a:tailEnd type="arrow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445661" y="244876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833236" y="245065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646984" y="214211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221750" y="2154523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5" name="Oval 54"/>
          <p:cNvSpPr/>
          <p:nvPr/>
        </p:nvSpPr>
        <p:spPr>
          <a:xfrm>
            <a:off x="7430592" y="245743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6" name="Oval 55"/>
          <p:cNvSpPr/>
          <p:nvPr/>
        </p:nvSpPr>
        <p:spPr>
          <a:xfrm>
            <a:off x="7056200" y="244991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58607" y="2456415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034887" y="244700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839228" y="2157279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283431" y="2461448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1" name="Oval 60"/>
          <p:cNvSpPr/>
          <p:nvPr/>
        </p:nvSpPr>
        <p:spPr>
          <a:xfrm>
            <a:off x="8671006" y="2463336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2" name="Oval 61"/>
          <p:cNvSpPr/>
          <p:nvPr/>
        </p:nvSpPr>
        <p:spPr>
          <a:xfrm>
            <a:off x="8475347" y="2173607"/>
            <a:ext cx="138578" cy="121132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51938" y="3467127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7" name="Rectangle 66"/>
          <p:cNvSpPr/>
          <p:nvPr/>
        </p:nvSpPr>
        <p:spPr>
          <a:xfrm rot="18365108">
            <a:off x="2846201" y="3908759"/>
            <a:ext cx="679603" cy="234001"/>
          </a:xfrm>
          <a:prstGeom prst="rect">
            <a:avLst/>
          </a:prstGeom>
          <a:noFill/>
          <a:ln w="28575" cmpd="sng">
            <a:solidFill>
              <a:srgbClr val="008000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9" name="Oval 68"/>
          <p:cNvSpPr/>
          <p:nvPr/>
        </p:nvSpPr>
        <p:spPr>
          <a:xfrm>
            <a:off x="3273327" y="3480153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77306" y="3437099"/>
            <a:ext cx="679603" cy="234001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1" name="Rectangle 70"/>
          <p:cNvSpPr/>
          <p:nvPr/>
        </p:nvSpPr>
        <p:spPr>
          <a:xfrm rot="3274447">
            <a:off x="2259204" y="3898812"/>
            <a:ext cx="679603" cy="234001"/>
          </a:xfrm>
          <a:prstGeom prst="rect">
            <a:avLst/>
          </a:prstGeom>
          <a:noFill/>
          <a:ln w="28575" cmpd="sng">
            <a:solidFill>
              <a:srgbClr val="008000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2" name="Right Arrow 71"/>
          <p:cNvSpPr/>
          <p:nvPr/>
        </p:nvSpPr>
        <p:spPr>
          <a:xfrm>
            <a:off x="3507579" y="3780933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Arrow 72"/>
          <p:cNvSpPr/>
          <p:nvPr/>
        </p:nvSpPr>
        <p:spPr>
          <a:xfrm>
            <a:off x="5655609" y="3758653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742984" y="4262054"/>
            <a:ext cx="297045" cy="214451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38378" y="3246033"/>
            <a:ext cx="1797775" cy="523220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e</a:t>
            </a:r>
            <a:r>
              <a:rPr lang="en-US" sz="1400" dirty="0" smtClean="0"/>
              <a:t>ither with or without </a:t>
            </a:r>
          </a:p>
          <a:p>
            <a:r>
              <a:rPr lang="en-US" sz="1400" dirty="0" smtClean="0"/>
              <a:t>a P-P interaction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26699" y="2089043"/>
            <a:ext cx="2146742" cy="738664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Either: mutual regulation,</a:t>
            </a:r>
          </a:p>
          <a:p>
            <a:r>
              <a:rPr lang="en-US" sz="1400" dirty="0"/>
              <a:t>o</a:t>
            </a:r>
            <a:r>
              <a:rPr lang="en-US" sz="1400" dirty="0" smtClean="0"/>
              <a:t>ne direction regulation or</a:t>
            </a:r>
          </a:p>
          <a:p>
            <a:r>
              <a:rPr lang="en-US" sz="1400" dirty="0"/>
              <a:t>e</a:t>
            </a:r>
            <a:r>
              <a:rPr lang="en-US" sz="1400" dirty="0" smtClean="0"/>
              <a:t>mpty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689" y="3892333"/>
            <a:ext cx="2087067" cy="523220"/>
          </a:xfrm>
          <a:prstGeom prst="rect">
            <a:avLst/>
          </a:prstGeom>
          <a:noFill/>
          <a:ln w="28575" cmpd="sng">
            <a:solidFill>
              <a:srgbClr val="008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Either: distal regulation or</a:t>
            </a:r>
          </a:p>
          <a:p>
            <a:r>
              <a:rPr lang="en-US" sz="1400" dirty="0"/>
              <a:t>p</a:t>
            </a:r>
            <a:r>
              <a:rPr lang="en-US" sz="1400" dirty="0" smtClean="0"/>
              <a:t>romoter regulation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2590434" y="4803640"/>
            <a:ext cx="696405" cy="455977"/>
            <a:chOff x="2035539" y="150438"/>
            <a:chExt cx="1046970" cy="637423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2035539" y="197593"/>
              <a:ext cx="434017" cy="590268"/>
            </a:xfrm>
            <a:prstGeom prst="straightConnector1">
              <a:avLst/>
            </a:prstGeom>
            <a:ln>
              <a:solidFill>
                <a:srgbClr val="8064A2"/>
              </a:solidFill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543982" y="150438"/>
              <a:ext cx="538527" cy="637423"/>
            </a:xfrm>
            <a:prstGeom prst="straightConnector1">
              <a:avLst/>
            </a:prstGeom>
            <a:ln>
              <a:solidFill>
                <a:srgbClr val="8064A2"/>
              </a:solidFill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Hexagon 96"/>
          <p:cNvSpPr/>
          <p:nvPr/>
        </p:nvSpPr>
        <p:spPr>
          <a:xfrm>
            <a:off x="2804913" y="4698031"/>
            <a:ext cx="225152" cy="159835"/>
          </a:xfrm>
          <a:prstGeom prst="hexagon">
            <a:avLst/>
          </a:prstGeom>
          <a:solidFill>
            <a:srgbClr val="00009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ight Arrow 97"/>
          <p:cNvSpPr/>
          <p:nvPr/>
        </p:nvSpPr>
        <p:spPr>
          <a:xfrm>
            <a:off x="3508556" y="4915352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Arrow 98"/>
          <p:cNvSpPr/>
          <p:nvPr/>
        </p:nvSpPr>
        <p:spPr>
          <a:xfrm>
            <a:off x="3516611" y="6048058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34077" y="5270757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227214" y="5259617"/>
            <a:ext cx="208843" cy="203973"/>
          </a:xfrm>
          <a:prstGeom prst="ellips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88829" y="5250796"/>
            <a:ext cx="679603" cy="234001"/>
          </a:xfrm>
          <a:prstGeom prst="rect">
            <a:avLst/>
          </a:prstGeom>
          <a:noFill/>
          <a:ln w="28575" cmpd="sng">
            <a:solidFill>
              <a:srgbClr val="FF6600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7256" y="4780475"/>
            <a:ext cx="2031325" cy="738664"/>
          </a:xfrm>
          <a:prstGeom prst="rect">
            <a:avLst/>
          </a:prstGeom>
          <a:noFill/>
          <a:ln w="28575" cmpd="sng">
            <a:solidFill>
              <a:srgbClr val="FF66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Either: P-P interaction, or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onnection via various</a:t>
            </a:r>
          </a:p>
          <a:p>
            <a:r>
              <a:rPr lang="en-US" sz="1400" dirty="0" smtClean="0"/>
              <a:t>mediators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581787" y="2606581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108" name="TextBox 107"/>
          <p:cNvSpPr txBox="1"/>
          <p:nvPr/>
        </p:nvSpPr>
        <p:spPr>
          <a:xfrm>
            <a:off x="7736877" y="2625301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16</a:t>
            </a:r>
            <a:endParaRPr lang="en-US" sz="14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165112" y="2621741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endParaRPr lang="en-US" sz="1400" dirty="0"/>
          </a:p>
        </p:txBody>
      </p:sp>
      <p:sp>
        <p:nvSpPr>
          <p:cNvPr id="110" name="TextBox 109"/>
          <p:cNvSpPr txBox="1"/>
          <p:nvPr/>
        </p:nvSpPr>
        <p:spPr>
          <a:xfrm flipH="1">
            <a:off x="8327264" y="2619358"/>
            <a:ext cx="587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122</a:t>
            </a:r>
            <a:endParaRPr 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35930" y="5949100"/>
            <a:ext cx="1933646" cy="523220"/>
          </a:xfrm>
          <a:prstGeom prst="rect">
            <a:avLst/>
          </a:prstGeom>
          <a:noFill/>
          <a:ln w="28575" cmpd="sng">
            <a:solidFill>
              <a:srgbClr val="8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either: auto-</a:t>
            </a:r>
            <a:r>
              <a:rPr lang="en-US" sz="1400" dirty="0" smtClean="0"/>
              <a:t>regulation </a:t>
            </a:r>
            <a:r>
              <a:rPr lang="en-US" sz="1400" dirty="0"/>
              <a:t>or no </a:t>
            </a:r>
            <a:r>
              <a:rPr lang="en-US" sz="1400" dirty="0" smtClean="0"/>
              <a:t>regulation</a:t>
            </a:r>
            <a:endParaRPr lang="en-US" sz="1400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2888002" y="6148975"/>
            <a:ext cx="147209" cy="506605"/>
            <a:chOff x="6091390" y="2128177"/>
            <a:chExt cx="147209" cy="506605"/>
          </a:xfrm>
        </p:grpSpPr>
        <p:cxnSp>
          <p:nvCxnSpPr>
            <p:cNvPr id="116" name="Straight Arrow Connector 115"/>
            <p:cNvCxnSpPr/>
            <p:nvPr/>
          </p:nvCxnSpPr>
          <p:spPr>
            <a:xfrm flipH="1">
              <a:off x="6165471" y="2283750"/>
              <a:ext cx="1" cy="238855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Hexagon 116"/>
            <p:cNvSpPr/>
            <p:nvPr/>
          </p:nvSpPr>
          <p:spPr>
            <a:xfrm>
              <a:off x="6091390" y="2522605"/>
              <a:ext cx="145860" cy="112177"/>
            </a:xfrm>
            <a:prstGeom prst="hexag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6091390" y="2128177"/>
              <a:ext cx="147209" cy="138109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662691" y="5687362"/>
            <a:ext cx="457280" cy="899784"/>
            <a:chOff x="6066596" y="1734998"/>
            <a:chExt cx="457280" cy="899784"/>
          </a:xfrm>
        </p:grpSpPr>
        <p:cxnSp>
          <p:nvCxnSpPr>
            <p:cNvPr id="122" name="Straight Arrow Connector 121"/>
            <p:cNvCxnSpPr/>
            <p:nvPr/>
          </p:nvCxnSpPr>
          <p:spPr>
            <a:xfrm flipH="1">
              <a:off x="6165471" y="2283750"/>
              <a:ext cx="1" cy="238855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 w="sm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Hexagon 122"/>
            <p:cNvSpPr/>
            <p:nvPr/>
          </p:nvSpPr>
          <p:spPr>
            <a:xfrm>
              <a:off x="6091390" y="2522605"/>
              <a:ext cx="145860" cy="112177"/>
            </a:xfrm>
            <a:prstGeom prst="hexagon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6066596" y="1734998"/>
              <a:ext cx="457280" cy="531288"/>
              <a:chOff x="6583307" y="1840355"/>
              <a:chExt cx="457280" cy="531288"/>
            </a:xfrm>
          </p:grpSpPr>
          <p:sp>
            <p:nvSpPr>
              <p:cNvPr id="125" name="Circular Arrow 124"/>
              <p:cNvSpPr/>
              <p:nvPr/>
            </p:nvSpPr>
            <p:spPr>
              <a:xfrm rot="17927647">
                <a:off x="6579454" y="1844208"/>
                <a:ext cx="464986" cy="457280"/>
              </a:xfrm>
              <a:prstGeom prst="circularArrow">
                <a:avLst>
                  <a:gd name="adj1" fmla="val 4737"/>
                  <a:gd name="adj2" fmla="val 1535502"/>
                  <a:gd name="adj3" fmla="val 8655544"/>
                  <a:gd name="adj4" fmla="val 11397274"/>
                  <a:gd name="adj5" fmla="val 13295"/>
                </a:avLst>
              </a:prstGeom>
              <a:ln w="3175" cmpd="sng">
                <a:solidFill>
                  <a:srgbClr val="3366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175" cmpd="sng">
                    <a:solidFill>
                      <a:srgbClr val="0000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6608101" y="2233534"/>
                <a:ext cx="147209" cy="138109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</p:grpSp>
      <p:sp>
        <p:nvSpPr>
          <p:cNvPr id="128" name="TextBox 127"/>
          <p:cNvSpPr txBox="1"/>
          <p:nvPr/>
        </p:nvSpPr>
        <p:spPr>
          <a:xfrm>
            <a:off x="7040506" y="6286215"/>
            <a:ext cx="639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15700</a:t>
            </a:r>
            <a:endParaRPr lang="en-US" sz="1400" dirty="0"/>
          </a:p>
        </p:txBody>
      </p:sp>
      <p:sp>
        <p:nvSpPr>
          <p:cNvPr id="129" name="Rectangle 128"/>
          <p:cNvSpPr/>
          <p:nvPr/>
        </p:nvSpPr>
        <p:spPr>
          <a:xfrm>
            <a:off x="2823421" y="5851439"/>
            <a:ext cx="679603" cy="234001"/>
          </a:xfrm>
          <a:prstGeom prst="rect">
            <a:avLst/>
          </a:prstGeom>
          <a:noFill/>
          <a:ln w="28575" cmpd="sng">
            <a:solidFill>
              <a:srgbClr val="800000"/>
            </a:solidFill>
            <a:prstDash val="dash"/>
          </a:ln>
          <a:effectLst>
            <a:outerShdw blurRad="40000" dist="23000" dir="552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27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415774" y="1344059"/>
            <a:ext cx="1595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otif template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6055703" y="1244672"/>
            <a:ext cx="3036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nriched motif, frequency,</a:t>
            </a:r>
          </a:p>
          <a:p>
            <a:r>
              <a:rPr lang="en-US" dirty="0" smtClean="0"/>
              <a:t>fold enrichment and examples</a:t>
            </a:r>
            <a:endParaRPr lang="en-US" dirty="0"/>
          </a:p>
        </p:txBody>
      </p:sp>
      <p:sp>
        <p:nvSpPr>
          <p:cNvPr id="132" name="Right Arrow 131"/>
          <p:cNvSpPr/>
          <p:nvPr/>
        </p:nvSpPr>
        <p:spPr>
          <a:xfrm>
            <a:off x="5655609" y="4915352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ight Arrow 132"/>
          <p:cNvSpPr/>
          <p:nvPr/>
        </p:nvSpPr>
        <p:spPr>
          <a:xfrm>
            <a:off x="5655609" y="6081748"/>
            <a:ext cx="624766" cy="22280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6" name="Picture 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847" y="3231887"/>
            <a:ext cx="1805559" cy="1151736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135" y="4600580"/>
            <a:ext cx="2631480" cy="10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3366FF"/>
          </a:solidFill>
          <a:headEnd type="none"/>
          <a:tailEnd type="arrow" w="sm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225</Words>
  <Application>Microsoft Macintosh PowerPoint</Application>
  <PresentationFormat>On-screen Show (4:3)</PresentationFormat>
  <Paragraphs>112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Koon-Kiu Yan</dc:creator>
  <cp:lastModifiedBy>Koon-Kiu Yan</cp:lastModifiedBy>
  <cp:revision>68</cp:revision>
  <dcterms:created xsi:type="dcterms:W3CDTF">2011-10-24T19:26:53Z</dcterms:created>
  <dcterms:modified xsi:type="dcterms:W3CDTF">2012-03-06T19:59:18Z</dcterms:modified>
</cp:coreProperties>
</file>