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8" r:id="rId3"/>
    <p:sldId id="257" r:id="rId4"/>
    <p:sldId id="260" r:id="rId5"/>
    <p:sldId id="261" r:id="rId6"/>
    <p:sldId id="263" r:id="rId7"/>
    <p:sldId id="264" r:id="rId8"/>
    <p:sldId id="270" r:id="rId9"/>
    <p:sldId id="265" r:id="rId10"/>
    <p:sldId id="269" r:id="rId11"/>
    <p:sldId id="266" r:id="rId12"/>
    <p:sldId id="268" r:id="rId13"/>
    <p:sldId id="267" r:id="rId14"/>
    <p:sldId id="271" r:id="rId15"/>
    <p:sldId id="272" r:id="rId16"/>
    <p:sldId id="26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54420B-12B9-4153-BB5E-3290A8FEF14E}" type="datetimeFigureOut">
              <a:rPr lang="en-US" smtClean="0"/>
              <a:pPr/>
              <a:t>3/1/2012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937EE9-908D-4405-BD5E-0BF45BD5458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reactome.org/"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www.signalink.org/" TargetMode="External"/><Relationship Id="rId5" Type="http://schemas.openxmlformats.org/officeDocument/2006/relationships/hyperlink" Target="http://www.genome.jp/kegg/" TargetMode="External"/><Relationship Id="rId4" Type="http://schemas.openxmlformats.org/officeDocument/2006/relationships/hyperlink" Target="http://www.netpath.org/"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Comparing the four signaling pathways (EGF/MAPK, Notch, TGF, and WNT) </a:t>
            </a:r>
            <a:r>
              <a:rPr lang="en-US" sz="1200" b="0" i="0" kern="1200" dirty="0" err="1" smtClean="0">
                <a:solidFill>
                  <a:schemeClr val="tx1"/>
                </a:solidFill>
                <a:latin typeface="+mn-lt"/>
                <a:ea typeface="+mn-ea"/>
                <a:cs typeface="+mn-cs"/>
              </a:rPr>
              <a:t>curated</a:t>
            </a:r>
            <a:r>
              <a:rPr lang="en-US" sz="1200" b="0" i="0" kern="1200" dirty="0" smtClean="0">
                <a:solidFill>
                  <a:schemeClr val="tx1"/>
                </a:solidFill>
                <a:latin typeface="+mn-lt"/>
                <a:ea typeface="+mn-ea"/>
                <a:cs typeface="+mn-cs"/>
              </a:rPr>
              <a:t> in all four databases: </a:t>
            </a:r>
            <a:r>
              <a:rPr lang="en-US" sz="1200" b="0" i="0" u="sng" kern="1200" dirty="0" err="1" smtClean="0">
                <a:solidFill>
                  <a:schemeClr val="tx1"/>
                </a:solidFill>
                <a:latin typeface="+mn-lt"/>
                <a:ea typeface="+mn-ea"/>
                <a:cs typeface="+mn-cs"/>
                <a:hlinkClick r:id="rId3"/>
              </a:rPr>
              <a:t>Reactome</a:t>
            </a:r>
            <a:r>
              <a:rPr lang="en-US" sz="1200" b="0" i="0" kern="1200" dirty="0" smtClean="0">
                <a:solidFill>
                  <a:schemeClr val="tx1"/>
                </a:solidFill>
                <a:latin typeface="+mn-lt"/>
                <a:ea typeface="+mn-ea"/>
                <a:cs typeface="+mn-cs"/>
              </a:rPr>
              <a:t>, </a:t>
            </a:r>
            <a:r>
              <a:rPr lang="en-US" sz="1200" b="0" i="0" u="sng" kern="1200" dirty="0" err="1" smtClean="0">
                <a:solidFill>
                  <a:schemeClr val="tx1"/>
                </a:solidFill>
                <a:latin typeface="+mn-lt"/>
                <a:ea typeface="+mn-ea"/>
                <a:cs typeface="+mn-cs"/>
                <a:hlinkClick r:id="rId4"/>
              </a:rPr>
              <a:t>NetPath</a:t>
            </a:r>
            <a:r>
              <a:rPr lang="en-US" sz="1200" b="0" i="0" kern="1200" dirty="0" smtClean="0">
                <a:solidFill>
                  <a:schemeClr val="tx1"/>
                </a:solidFill>
                <a:latin typeface="+mn-lt"/>
                <a:ea typeface="+mn-ea"/>
                <a:cs typeface="+mn-cs"/>
              </a:rPr>
              <a:t>, </a:t>
            </a:r>
            <a:r>
              <a:rPr lang="en-US" sz="1200" b="0" i="0" u="sng" kern="1200" dirty="0" smtClean="0">
                <a:solidFill>
                  <a:schemeClr val="tx1"/>
                </a:solidFill>
                <a:latin typeface="+mn-lt"/>
                <a:ea typeface="+mn-ea"/>
                <a:cs typeface="+mn-cs"/>
                <a:hlinkClick r:id="rId5"/>
              </a:rPr>
              <a:t>KEGG</a:t>
            </a:r>
            <a:r>
              <a:rPr lang="en-US" sz="1200" b="0" i="0" kern="1200" dirty="0" smtClean="0">
                <a:solidFill>
                  <a:schemeClr val="tx1"/>
                </a:solidFill>
                <a:latin typeface="+mn-lt"/>
                <a:ea typeface="+mn-ea"/>
                <a:cs typeface="+mn-cs"/>
              </a:rPr>
              <a:t>, and </a:t>
            </a:r>
            <a:r>
              <a:rPr lang="en-US" sz="1200" b="0" i="0" u="sng" kern="1200" dirty="0" err="1" smtClean="0">
                <a:solidFill>
                  <a:schemeClr val="tx1"/>
                </a:solidFill>
                <a:latin typeface="+mn-lt"/>
                <a:ea typeface="+mn-ea"/>
                <a:cs typeface="+mn-cs"/>
                <a:hlinkClick r:id="rId6"/>
              </a:rPr>
              <a:t>SignaLink</a:t>
            </a:r>
            <a:r>
              <a:rPr lang="en-US" sz="1200" b="0" i="0" kern="1200" dirty="0" smtClean="0">
                <a:solidFill>
                  <a:schemeClr val="tx1"/>
                </a:solidFill>
                <a:latin typeface="+mn-lt"/>
                <a:ea typeface="+mn-ea"/>
                <a:cs typeface="+mn-cs"/>
              </a:rPr>
              <a:t>. Each section of the diagram shows the number of proteins in that set. The total number of proteins in the four pathways of each database is shown below the name of the database. For this figure only proteins listed in </a:t>
            </a:r>
            <a:r>
              <a:rPr lang="en-US" sz="1200" b="0" i="0" kern="1200" dirty="0" err="1" smtClean="0">
                <a:solidFill>
                  <a:schemeClr val="tx1"/>
                </a:solidFill>
                <a:latin typeface="+mn-lt"/>
                <a:ea typeface="+mn-ea"/>
                <a:cs typeface="+mn-cs"/>
              </a:rPr>
              <a:t>UniProt</a:t>
            </a:r>
            <a:r>
              <a:rPr lang="en-US" sz="1200" b="0" i="0" kern="1200" dirty="0" smtClean="0">
                <a:solidFill>
                  <a:schemeClr val="tx1"/>
                </a:solidFill>
                <a:latin typeface="+mn-lt"/>
                <a:ea typeface="+mn-ea"/>
                <a:cs typeface="+mn-cs"/>
              </a:rPr>
              <a:t>/Swiss-Prot were used (no </a:t>
            </a:r>
            <a:r>
              <a:rPr lang="en-US" sz="1200" b="0" i="0" kern="1200" dirty="0" err="1" smtClean="0">
                <a:solidFill>
                  <a:schemeClr val="tx1"/>
                </a:solidFill>
                <a:latin typeface="+mn-lt"/>
                <a:ea typeface="+mn-ea"/>
                <a:cs typeface="+mn-cs"/>
              </a:rPr>
              <a:t>TrEMBL</a:t>
            </a:r>
            <a:r>
              <a:rPr lang="en-US" sz="1200" b="0" i="0" kern="1200" dirty="0" smtClean="0">
                <a:solidFill>
                  <a:schemeClr val="tx1"/>
                </a:solidFill>
                <a:latin typeface="+mn-lt"/>
                <a:ea typeface="+mn-ea"/>
                <a:cs typeface="+mn-cs"/>
              </a:rPr>
              <a:t> proteins). Background image from R. Millard</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Interactions are verified physical interactions and </a:t>
            </a:r>
            <a:r>
              <a:rPr lang="en-US" sz="1200" b="0" i="0" kern="1200" smtClean="0">
                <a:solidFill>
                  <a:schemeClr val="tx1"/>
                </a:solidFill>
                <a:latin typeface="+mn-lt"/>
                <a:ea typeface="+mn-ea"/>
                <a:cs typeface="+mn-cs"/>
              </a:rPr>
              <a:t>are directed</a:t>
            </a:r>
            <a:endParaRPr lang="en-US" dirty="0"/>
          </a:p>
        </p:txBody>
      </p:sp>
      <p:sp>
        <p:nvSpPr>
          <p:cNvPr id="4" name="Slide Number Placeholder 3"/>
          <p:cNvSpPr>
            <a:spLocks noGrp="1"/>
          </p:cNvSpPr>
          <p:nvPr>
            <p:ph type="sldNum" sz="quarter" idx="10"/>
          </p:nvPr>
        </p:nvSpPr>
        <p:spPr/>
        <p:txBody>
          <a:bodyPr/>
          <a:lstStyle/>
          <a:p>
            <a:fld id="{7D1CF907-F9A9-48E5-85A7-092F32C9BFA9}"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Doesn’t affect network</a:t>
            </a:r>
            <a:r>
              <a:rPr lang="en-US" baseline="0" dirty="0" smtClean="0"/>
              <a:t> stats and it’s an entire pathway</a:t>
            </a:r>
          </a:p>
          <a:p>
            <a:r>
              <a:rPr lang="en-US" baseline="0" dirty="0" smtClean="0"/>
              <a:t>Skew </a:t>
            </a:r>
            <a:r>
              <a:rPr lang="en-US" baseline="0" dirty="0" err="1" smtClean="0"/>
              <a:t>corelation</a:t>
            </a:r>
            <a:r>
              <a:rPr lang="en-US" baseline="0" dirty="0" smtClean="0"/>
              <a:t> analyses/relationship</a:t>
            </a:r>
            <a:endParaRPr lang="en-US" dirty="0"/>
          </a:p>
        </p:txBody>
      </p:sp>
      <p:sp>
        <p:nvSpPr>
          <p:cNvPr id="4" name="Slide Number Placeholder 3"/>
          <p:cNvSpPr>
            <a:spLocks noGrp="1"/>
          </p:cNvSpPr>
          <p:nvPr>
            <p:ph type="sldNum" sz="quarter" idx="10"/>
          </p:nvPr>
        </p:nvSpPr>
        <p:spPr/>
        <p:txBody>
          <a:bodyPr/>
          <a:lstStyle/>
          <a:p>
            <a:fld id="{93937EE9-908D-4405-BD5E-0BF45BD54588}"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937EE9-908D-4405-BD5E-0BF45BD5458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84C3CF-AB6D-4D83-922F-7A1FB5571396}" type="datetimeFigureOut">
              <a:rPr lang="en-US" smtClean="0"/>
              <a:pPr/>
              <a:t>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0BA362-2694-4CE5-B65D-1132A6311B3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84C3CF-AB6D-4D83-922F-7A1FB5571396}" type="datetimeFigureOut">
              <a:rPr lang="en-US" smtClean="0"/>
              <a:pPr/>
              <a:t>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0BA362-2694-4CE5-B65D-1132A6311B3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84C3CF-AB6D-4D83-922F-7A1FB5571396}" type="datetimeFigureOut">
              <a:rPr lang="en-US" smtClean="0"/>
              <a:pPr/>
              <a:t>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0BA362-2694-4CE5-B65D-1132A6311B3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84C3CF-AB6D-4D83-922F-7A1FB5571396}" type="datetimeFigureOut">
              <a:rPr lang="en-US" smtClean="0"/>
              <a:pPr/>
              <a:t>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0BA362-2694-4CE5-B65D-1132A6311B3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4C3CF-AB6D-4D83-922F-7A1FB5571396}" type="datetimeFigureOut">
              <a:rPr lang="en-US" smtClean="0"/>
              <a:pPr/>
              <a:t>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0BA362-2694-4CE5-B65D-1132A6311B3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84C3CF-AB6D-4D83-922F-7A1FB5571396}" type="datetimeFigureOut">
              <a:rPr lang="en-US" smtClean="0"/>
              <a:pPr/>
              <a:t>3/1/2012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0BA362-2694-4CE5-B65D-1132A6311B3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84C3CF-AB6D-4D83-922F-7A1FB5571396}" type="datetimeFigureOut">
              <a:rPr lang="en-US" smtClean="0"/>
              <a:pPr/>
              <a:t>3/1/2012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0BA362-2694-4CE5-B65D-1132A6311B3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84C3CF-AB6D-4D83-922F-7A1FB5571396}" type="datetimeFigureOut">
              <a:rPr lang="en-US" smtClean="0"/>
              <a:pPr/>
              <a:t>3/1/2012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0BA362-2694-4CE5-B65D-1132A6311B3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4C3CF-AB6D-4D83-922F-7A1FB5571396}" type="datetimeFigureOut">
              <a:rPr lang="en-US" smtClean="0"/>
              <a:pPr/>
              <a:t>3/1/2012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0BA362-2694-4CE5-B65D-1132A6311B3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4C3CF-AB6D-4D83-922F-7A1FB5571396}" type="datetimeFigureOut">
              <a:rPr lang="en-US" smtClean="0"/>
              <a:pPr/>
              <a:t>3/1/2012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0BA362-2694-4CE5-B65D-1132A6311B3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4C3CF-AB6D-4D83-922F-7A1FB5571396}" type="datetimeFigureOut">
              <a:rPr lang="en-US" smtClean="0"/>
              <a:pPr/>
              <a:t>3/1/2012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0BA362-2694-4CE5-B65D-1132A6311B3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84C3CF-AB6D-4D83-922F-7A1FB5571396}" type="datetimeFigureOut">
              <a:rPr lang="en-US" smtClean="0"/>
              <a:pPr/>
              <a:t>3/1/2012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0BA362-2694-4CE5-B65D-1132A6311B3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SignalSNPs</a:t>
            </a:r>
            <a:endParaRPr lang="en-US" dirty="0"/>
          </a:p>
        </p:txBody>
      </p:sp>
      <p:sp>
        <p:nvSpPr>
          <p:cNvPr id="3" name="Subtitle 2"/>
          <p:cNvSpPr>
            <a:spLocks noGrp="1"/>
          </p:cNvSpPr>
          <p:nvPr>
            <p:ph type="subTitle" idx="1"/>
          </p:nvPr>
        </p:nvSpPr>
        <p:spPr/>
        <p:txBody>
          <a:bodyPr/>
          <a:lstStyle/>
          <a:p>
            <a:r>
              <a:rPr lang="en-US" dirty="0" smtClean="0"/>
              <a:t>Jieming</a:t>
            </a:r>
          </a:p>
          <a:p>
            <a:r>
              <a:rPr lang="en-US" dirty="0" err="1" smtClean="0"/>
              <a:t>Netz</a:t>
            </a:r>
            <a:endParaRPr lang="en-US" dirty="0" smtClean="0"/>
          </a:p>
          <a:p>
            <a:r>
              <a:rPr lang="en-US" dirty="0" smtClean="0"/>
              <a:t>1</a:t>
            </a:r>
            <a:r>
              <a:rPr lang="en-US" baseline="30000" dirty="0" smtClean="0"/>
              <a:t>st</a:t>
            </a:r>
            <a:r>
              <a:rPr lang="en-US" dirty="0" smtClean="0"/>
              <a:t> March </a:t>
            </a:r>
            <a:r>
              <a:rPr lang="en-US" dirty="0" smtClean="0"/>
              <a:t>2012</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447800" y="2057400"/>
            <a:ext cx="1600200"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562600" y="2133600"/>
            <a:ext cx="1600200"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990600" y="1295400"/>
            <a:ext cx="838200" cy="838200"/>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endCxn id="4" idx="0"/>
          </p:cNvCxnSpPr>
          <p:nvPr/>
        </p:nvCxnSpPr>
        <p:spPr>
          <a:xfrm flipH="1">
            <a:off x="2247900" y="1219200"/>
            <a:ext cx="38100" cy="838200"/>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4" idx="7"/>
          </p:cNvCxnSpPr>
          <p:nvPr/>
        </p:nvCxnSpPr>
        <p:spPr>
          <a:xfrm flipH="1">
            <a:off x="2813656" y="1219200"/>
            <a:ext cx="691544" cy="1072544"/>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4" idx="4"/>
          </p:cNvCxnSpPr>
          <p:nvPr/>
        </p:nvCxnSpPr>
        <p:spPr>
          <a:xfrm flipH="1">
            <a:off x="2209800" y="3657600"/>
            <a:ext cx="38100" cy="1066800"/>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1371600" y="4724400"/>
            <a:ext cx="1600200"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a:endCxn id="5" idx="0"/>
          </p:cNvCxnSpPr>
          <p:nvPr/>
        </p:nvCxnSpPr>
        <p:spPr>
          <a:xfrm flipH="1">
            <a:off x="6362700" y="1219200"/>
            <a:ext cx="38100" cy="914400"/>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5" idx="3"/>
          </p:cNvCxnSpPr>
          <p:nvPr/>
        </p:nvCxnSpPr>
        <p:spPr>
          <a:xfrm flipH="1">
            <a:off x="5181600" y="3499456"/>
            <a:ext cx="615344" cy="1306888"/>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5" idx="4"/>
          </p:cNvCxnSpPr>
          <p:nvPr/>
        </p:nvCxnSpPr>
        <p:spPr>
          <a:xfrm flipH="1">
            <a:off x="6324600" y="3733800"/>
            <a:ext cx="38100" cy="1143000"/>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5" idx="5"/>
          </p:cNvCxnSpPr>
          <p:nvPr/>
        </p:nvCxnSpPr>
        <p:spPr>
          <a:xfrm>
            <a:off x="6928456" y="3499456"/>
            <a:ext cx="615344" cy="1301144"/>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4114800" y="4800600"/>
            <a:ext cx="1600200"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486400" y="4876800"/>
            <a:ext cx="1600200"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7010400" y="4800600"/>
            <a:ext cx="1600200"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itle 1"/>
          <p:cNvSpPr>
            <a:spLocks noGrp="1"/>
          </p:cNvSpPr>
          <p:nvPr>
            <p:ph type="title"/>
          </p:nvPr>
        </p:nvSpPr>
        <p:spPr>
          <a:xfrm>
            <a:off x="457200" y="0"/>
            <a:ext cx="8229600" cy="1143000"/>
          </a:xfrm>
        </p:spPr>
        <p:txBody>
          <a:bodyPr>
            <a:noAutofit/>
          </a:bodyPr>
          <a:lstStyle/>
          <a:p>
            <a:r>
              <a:rPr lang="en-US" sz="3200" dirty="0" smtClean="0"/>
              <a:t>Degree relationship between upstream and downstream and the implication in specificity??</a:t>
            </a:r>
            <a:endParaRPr lang="en-US" sz="3200" dirty="0"/>
          </a:p>
        </p:txBody>
      </p:sp>
      <p:cxnSp>
        <p:nvCxnSpPr>
          <p:cNvPr id="40" name="Straight Arrow Connector 39"/>
          <p:cNvCxnSpPr>
            <a:endCxn id="33" idx="1"/>
          </p:cNvCxnSpPr>
          <p:nvPr/>
        </p:nvCxnSpPr>
        <p:spPr>
          <a:xfrm>
            <a:off x="4191000" y="3886200"/>
            <a:ext cx="158144" cy="1148744"/>
          </a:xfrm>
          <a:prstGeom prst="straightConnector1">
            <a:avLst/>
          </a:prstGeom>
          <a:ln w="22225">
            <a:prstDash val="dash"/>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endCxn id="33" idx="0"/>
          </p:cNvCxnSpPr>
          <p:nvPr/>
        </p:nvCxnSpPr>
        <p:spPr>
          <a:xfrm>
            <a:off x="4724400" y="3581400"/>
            <a:ext cx="190500" cy="1219200"/>
          </a:xfrm>
          <a:prstGeom prst="straightConnector1">
            <a:avLst/>
          </a:prstGeom>
          <a:ln w="22225">
            <a:prstDash val="dash"/>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endCxn id="35" idx="0"/>
          </p:cNvCxnSpPr>
          <p:nvPr/>
        </p:nvCxnSpPr>
        <p:spPr>
          <a:xfrm flipH="1">
            <a:off x="7810500" y="3810000"/>
            <a:ext cx="190500" cy="990600"/>
          </a:xfrm>
          <a:prstGeom prst="straightConnector1">
            <a:avLst/>
          </a:prstGeom>
          <a:ln w="22225">
            <a:prstDash val="dash"/>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endCxn id="35" idx="7"/>
          </p:cNvCxnSpPr>
          <p:nvPr/>
        </p:nvCxnSpPr>
        <p:spPr>
          <a:xfrm flipH="1">
            <a:off x="8376256" y="3962400"/>
            <a:ext cx="234344" cy="1072544"/>
          </a:xfrm>
          <a:prstGeom prst="straightConnector1">
            <a:avLst/>
          </a:prstGeom>
          <a:ln w="22225">
            <a:prstDash val="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MPP </a:t>
            </a:r>
            <a:r>
              <a:rPr lang="en-US" dirty="0" err="1" smtClean="0"/>
              <a:t>vs</a:t>
            </a:r>
            <a:r>
              <a:rPr lang="en-US" dirty="0" smtClean="0"/>
              <a:t> </a:t>
            </a:r>
            <a:r>
              <a:rPr lang="en-US" dirty="0" err="1" smtClean="0"/>
              <a:t>nonMPP</a:t>
            </a:r>
            <a:endParaRPr lang="en-US" dirty="0"/>
          </a:p>
        </p:txBody>
      </p:sp>
      <p:sp>
        <p:nvSpPr>
          <p:cNvPr id="3" name="Content Placeholder 2"/>
          <p:cNvSpPr>
            <a:spLocks noGrp="1"/>
          </p:cNvSpPr>
          <p:nvPr>
            <p:ph idx="1"/>
          </p:nvPr>
        </p:nvSpPr>
        <p:spPr/>
        <p:txBody>
          <a:bodyPr>
            <a:normAutofit fontScale="85000" lnSpcReduction="20000"/>
          </a:bodyPr>
          <a:lstStyle/>
          <a:p>
            <a:r>
              <a:rPr lang="en-US" dirty="0" err="1" smtClean="0"/>
              <a:t>Crosstalks</a:t>
            </a:r>
            <a:r>
              <a:rPr lang="en-US" dirty="0" smtClean="0"/>
              <a:t> between 2 or more pathways: multi-pathway protein (MPP)</a:t>
            </a:r>
            <a:endParaRPr lang="en-US" dirty="0" smtClean="0"/>
          </a:p>
          <a:p>
            <a:r>
              <a:rPr lang="en-US" dirty="0" smtClean="0"/>
              <a:t>SNPs </a:t>
            </a:r>
            <a:r>
              <a:rPr lang="en-US" dirty="0" smtClean="0"/>
              <a:t>VS no SNPs </a:t>
            </a:r>
            <a:r>
              <a:rPr lang="en-US" dirty="0" smtClean="0">
                <a:sym typeface="Wingdings" pitchFamily="2" charset="2"/>
              </a:rPr>
              <a:t> no significance</a:t>
            </a:r>
          </a:p>
          <a:p>
            <a:r>
              <a:rPr lang="en-US" dirty="0" smtClean="0">
                <a:sym typeface="Wingdings" pitchFamily="2" charset="2"/>
              </a:rPr>
              <a:t># NS SNPs </a:t>
            </a:r>
            <a:r>
              <a:rPr lang="en-US" dirty="0" err="1" smtClean="0">
                <a:sym typeface="Wingdings" pitchFamily="2" charset="2"/>
              </a:rPr>
              <a:t>vs</a:t>
            </a:r>
            <a:r>
              <a:rPr lang="en-US" dirty="0" smtClean="0">
                <a:sym typeface="Wingdings" pitchFamily="2" charset="2"/>
              </a:rPr>
              <a:t> # S SNPs in MPP </a:t>
            </a:r>
            <a:r>
              <a:rPr lang="en-US" dirty="0" err="1" smtClean="0">
                <a:sym typeface="Wingdings" pitchFamily="2" charset="2"/>
              </a:rPr>
              <a:t>vs</a:t>
            </a:r>
            <a:r>
              <a:rPr lang="en-US" dirty="0" smtClean="0">
                <a:sym typeface="Wingdings" pitchFamily="2" charset="2"/>
              </a:rPr>
              <a:t> non-MPP</a:t>
            </a:r>
            <a:br>
              <a:rPr lang="en-US" dirty="0" smtClean="0">
                <a:sym typeface="Wingdings" pitchFamily="2" charset="2"/>
              </a:rPr>
            </a:br>
            <a:r>
              <a:rPr lang="en-US" dirty="0" smtClean="0">
                <a:sym typeface="Wingdings" pitchFamily="2" charset="2"/>
              </a:rPr>
              <a:t> significant depletion of NS SNPs in MPP</a:t>
            </a:r>
            <a:br>
              <a:rPr lang="en-US" dirty="0" smtClean="0">
                <a:sym typeface="Wingdings" pitchFamily="2" charset="2"/>
              </a:rPr>
            </a:br>
            <a:r>
              <a:rPr lang="en-US" dirty="0" smtClean="0">
                <a:sym typeface="Wingdings" pitchFamily="2" charset="2"/>
              </a:rPr>
              <a:t> OR=0.49, p=0.0002224</a:t>
            </a:r>
          </a:p>
          <a:p>
            <a:r>
              <a:rPr lang="en-US" dirty="0" smtClean="0">
                <a:sym typeface="Wingdings" pitchFamily="2" charset="2"/>
              </a:rPr>
              <a:t># disease-related genes VS # non-disease-related genes (relatedness from HGNC db)</a:t>
            </a:r>
            <a:br>
              <a:rPr lang="en-US" dirty="0" smtClean="0">
                <a:sym typeface="Wingdings" pitchFamily="2" charset="2"/>
              </a:rPr>
            </a:br>
            <a:r>
              <a:rPr lang="en-US" dirty="0" smtClean="0">
                <a:sym typeface="Wingdings" pitchFamily="2" charset="2"/>
              </a:rPr>
              <a:t> no significance</a:t>
            </a:r>
            <a:br>
              <a:rPr lang="en-US" dirty="0" smtClean="0">
                <a:sym typeface="Wingdings" pitchFamily="2" charset="2"/>
              </a:rPr>
            </a:br>
            <a:r>
              <a:rPr lang="en-US" dirty="0" smtClean="0">
                <a:sym typeface="Wingdings" pitchFamily="2" charset="2"/>
              </a:rPr>
              <a:t> but </a:t>
            </a:r>
            <a:r>
              <a:rPr lang="en-US" dirty="0" err="1" smtClean="0">
                <a:sym typeface="Wingdings" pitchFamily="2" charset="2"/>
              </a:rPr>
              <a:t>Signalink</a:t>
            </a:r>
            <a:r>
              <a:rPr lang="en-US" dirty="0" smtClean="0">
                <a:sym typeface="Wingdings" pitchFamily="2" charset="2"/>
              </a:rPr>
              <a:t> paper shows significance (they got their list of disease related genes from specific literature), will do further check.</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MPP </a:t>
            </a:r>
            <a:r>
              <a:rPr lang="en-US" dirty="0" err="1" smtClean="0"/>
              <a:t>vs</a:t>
            </a:r>
            <a:r>
              <a:rPr lang="en-US" dirty="0" smtClean="0"/>
              <a:t> </a:t>
            </a:r>
            <a:r>
              <a:rPr lang="en-US" dirty="0" err="1" smtClean="0"/>
              <a:t>nonMPP</a:t>
            </a:r>
            <a:endParaRPr lang="en-US" dirty="0"/>
          </a:p>
        </p:txBody>
      </p:sp>
      <p:sp>
        <p:nvSpPr>
          <p:cNvPr id="3" name="Content Placeholder 2"/>
          <p:cNvSpPr>
            <a:spLocks noGrp="1"/>
          </p:cNvSpPr>
          <p:nvPr>
            <p:ph idx="1"/>
          </p:nvPr>
        </p:nvSpPr>
        <p:spPr>
          <a:xfrm>
            <a:off x="457200" y="1066800"/>
            <a:ext cx="8229600" cy="2133600"/>
          </a:xfrm>
        </p:spPr>
        <p:txBody>
          <a:bodyPr/>
          <a:lstStyle/>
          <a:p>
            <a:r>
              <a:rPr lang="en-US" dirty="0" smtClean="0"/>
              <a:t>Degrees</a:t>
            </a:r>
            <a:br>
              <a:rPr lang="en-US" dirty="0" smtClean="0"/>
            </a:br>
            <a:r>
              <a:rPr lang="en-US" dirty="0" smtClean="0">
                <a:sym typeface="Wingdings" pitchFamily="2" charset="2"/>
              </a:rPr>
              <a:t> whether MPP have different degree distribution from </a:t>
            </a:r>
            <a:r>
              <a:rPr lang="en-US" dirty="0" err="1" smtClean="0">
                <a:sym typeface="Wingdings" pitchFamily="2" charset="2"/>
              </a:rPr>
              <a:t>nonMPP</a:t>
            </a:r>
            <a:r>
              <a:rPr lang="en-US" dirty="0" smtClean="0">
                <a:sym typeface="Wingdings" pitchFamily="2" charset="2"/>
              </a:rPr>
              <a:t/>
            </a:r>
            <a:br>
              <a:rPr lang="en-US" dirty="0" smtClean="0">
                <a:sym typeface="Wingdings" pitchFamily="2" charset="2"/>
              </a:rPr>
            </a:br>
            <a:r>
              <a:rPr lang="en-US" dirty="0" smtClean="0">
                <a:sym typeface="Wingdings" pitchFamily="2" charset="2"/>
              </a:rPr>
              <a:t> KS test: p&lt;0.0001, MWW test: p&lt;0.0001</a:t>
            </a:r>
          </a:p>
        </p:txBody>
      </p:sp>
      <p:pic>
        <p:nvPicPr>
          <p:cNvPr id="6" name="Picture 5" descr="boxplot_in.png"/>
          <p:cNvPicPr>
            <a:picLocks noChangeAspect="1"/>
          </p:cNvPicPr>
          <p:nvPr/>
        </p:nvPicPr>
        <p:blipFill>
          <a:blip r:embed="rId2" cstate="print"/>
          <a:srcRect t="9813" b="8410"/>
          <a:stretch>
            <a:fillRect/>
          </a:stretch>
        </p:blipFill>
        <p:spPr>
          <a:xfrm>
            <a:off x="4495800" y="3200400"/>
            <a:ext cx="4276344" cy="3505200"/>
          </a:xfrm>
          <a:prstGeom prst="rect">
            <a:avLst/>
          </a:prstGeom>
        </p:spPr>
      </p:pic>
      <p:pic>
        <p:nvPicPr>
          <p:cNvPr id="7" name="Picture 6" descr="boxplot_out.png"/>
          <p:cNvPicPr>
            <a:picLocks noChangeAspect="1"/>
          </p:cNvPicPr>
          <p:nvPr/>
        </p:nvPicPr>
        <p:blipFill>
          <a:blip r:embed="rId3" cstate="print"/>
          <a:srcRect t="8410" b="6542"/>
          <a:stretch>
            <a:fillRect/>
          </a:stretch>
        </p:blipFill>
        <p:spPr>
          <a:xfrm>
            <a:off x="304800" y="3124200"/>
            <a:ext cx="4038600" cy="3733800"/>
          </a:xfrm>
          <a:prstGeom prst="rect">
            <a:avLst/>
          </a:prstGeom>
        </p:spPr>
      </p:pic>
      <p:sp>
        <p:nvSpPr>
          <p:cNvPr id="8" name="TextBox 7"/>
          <p:cNvSpPr txBox="1"/>
          <p:nvPr/>
        </p:nvSpPr>
        <p:spPr>
          <a:xfrm>
            <a:off x="1066800" y="3505200"/>
            <a:ext cx="838200" cy="369332"/>
          </a:xfrm>
          <a:prstGeom prst="rect">
            <a:avLst/>
          </a:prstGeom>
          <a:noFill/>
        </p:spPr>
        <p:txBody>
          <a:bodyPr wrap="square" rtlCol="0">
            <a:spAutoFit/>
          </a:bodyPr>
          <a:lstStyle/>
          <a:p>
            <a:r>
              <a:rPr lang="en-US" dirty="0" err="1" smtClean="0"/>
              <a:t>MPPin</a:t>
            </a:r>
            <a:endParaRPr lang="en-US" dirty="0"/>
          </a:p>
        </p:txBody>
      </p:sp>
      <p:sp>
        <p:nvSpPr>
          <p:cNvPr id="9" name="TextBox 8"/>
          <p:cNvSpPr txBox="1"/>
          <p:nvPr/>
        </p:nvSpPr>
        <p:spPr>
          <a:xfrm>
            <a:off x="2590800" y="3505200"/>
            <a:ext cx="1295400" cy="369332"/>
          </a:xfrm>
          <a:prstGeom prst="rect">
            <a:avLst/>
          </a:prstGeom>
          <a:noFill/>
        </p:spPr>
        <p:txBody>
          <a:bodyPr wrap="square" rtlCol="0">
            <a:spAutoFit/>
          </a:bodyPr>
          <a:lstStyle/>
          <a:p>
            <a:r>
              <a:rPr lang="en-US" dirty="0" err="1" smtClean="0"/>
              <a:t>nonMPPin</a:t>
            </a:r>
            <a:endParaRPr lang="en-US" dirty="0"/>
          </a:p>
        </p:txBody>
      </p:sp>
      <p:sp>
        <p:nvSpPr>
          <p:cNvPr id="10" name="TextBox 9"/>
          <p:cNvSpPr txBox="1"/>
          <p:nvPr/>
        </p:nvSpPr>
        <p:spPr>
          <a:xfrm>
            <a:off x="5334000" y="3962400"/>
            <a:ext cx="990600" cy="369332"/>
          </a:xfrm>
          <a:prstGeom prst="rect">
            <a:avLst/>
          </a:prstGeom>
          <a:noFill/>
        </p:spPr>
        <p:txBody>
          <a:bodyPr wrap="square" rtlCol="0">
            <a:spAutoFit/>
          </a:bodyPr>
          <a:lstStyle/>
          <a:p>
            <a:r>
              <a:rPr lang="en-US" dirty="0" err="1" smtClean="0"/>
              <a:t>MPPout</a:t>
            </a:r>
            <a:endParaRPr lang="en-US" dirty="0"/>
          </a:p>
        </p:txBody>
      </p:sp>
      <p:sp>
        <p:nvSpPr>
          <p:cNvPr id="11" name="TextBox 10"/>
          <p:cNvSpPr txBox="1"/>
          <p:nvPr/>
        </p:nvSpPr>
        <p:spPr>
          <a:xfrm>
            <a:off x="6934200" y="3962400"/>
            <a:ext cx="1371600" cy="369332"/>
          </a:xfrm>
          <a:prstGeom prst="rect">
            <a:avLst/>
          </a:prstGeom>
          <a:noFill/>
        </p:spPr>
        <p:txBody>
          <a:bodyPr wrap="square" rtlCol="0">
            <a:spAutoFit/>
          </a:bodyPr>
          <a:lstStyle/>
          <a:p>
            <a:r>
              <a:rPr lang="en-US" dirty="0" err="1" smtClean="0"/>
              <a:t>nonMPPout</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ULL_no0deg_nodedegree.png"/>
          <p:cNvPicPr>
            <a:picLocks noGrp="1" noChangeAspect="1"/>
          </p:cNvPicPr>
          <p:nvPr>
            <p:ph idx="1"/>
          </p:nvPr>
        </p:nvPicPr>
        <p:blipFill>
          <a:blip r:embed="rId2" cstate="print"/>
          <a:srcRect l="9042" t="2370" r="14601" b="2675"/>
          <a:stretch>
            <a:fillRect/>
          </a:stretch>
        </p:blipFill>
        <p:spPr>
          <a:xfrm>
            <a:off x="838200" y="0"/>
            <a:ext cx="7315200" cy="6833937"/>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no0deg_colorIndeg.png"/>
          <p:cNvPicPr>
            <a:picLocks noGrp="1" noChangeAspect="1"/>
          </p:cNvPicPr>
          <p:nvPr>
            <p:ph idx="1"/>
          </p:nvPr>
        </p:nvPicPr>
        <p:blipFill>
          <a:blip r:embed="rId2" cstate="print"/>
          <a:stretch>
            <a:fillRect/>
          </a:stretch>
        </p:blipFill>
        <p:spPr>
          <a:xfrm>
            <a:off x="76200" y="152400"/>
            <a:ext cx="8986910" cy="655320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no0deg_coloroutdeg.png"/>
          <p:cNvPicPr>
            <a:picLocks noGrp="1" noChangeAspect="1"/>
          </p:cNvPicPr>
          <p:nvPr>
            <p:ph idx="1"/>
          </p:nvPr>
        </p:nvPicPr>
        <p:blipFill>
          <a:blip r:embed="rId2" cstate="print"/>
          <a:stretch>
            <a:fillRect/>
          </a:stretch>
        </p:blipFill>
        <p:spPr>
          <a:xfrm>
            <a:off x="121010" y="152400"/>
            <a:ext cx="8870589" cy="662940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Further Analyses?</a:t>
            </a:r>
            <a:endParaRPr lang="en-US" dirty="0"/>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US" dirty="0" smtClean="0"/>
              <a:t>Investigate graph theory parameters and their relevance in the context of signaling pathways and relationship with selection and disease-relatedness:</a:t>
            </a:r>
            <a:br>
              <a:rPr lang="en-US" dirty="0" smtClean="0"/>
            </a:br>
            <a:r>
              <a:rPr lang="en-US" dirty="0" smtClean="0">
                <a:sym typeface="Wingdings" pitchFamily="2" charset="2"/>
              </a:rPr>
              <a:t> </a:t>
            </a:r>
            <a:r>
              <a:rPr lang="en-US" dirty="0" err="1" smtClean="0"/>
              <a:t>betweenness</a:t>
            </a:r>
            <a:r>
              <a:rPr lang="en-US" dirty="0" smtClean="0"/>
              <a:t> centrality</a:t>
            </a:r>
            <a:r>
              <a:rPr lang="en-US" dirty="0"/>
              <a:t/>
            </a:r>
            <a:br>
              <a:rPr lang="en-US" dirty="0"/>
            </a:br>
            <a:r>
              <a:rPr lang="en-US" dirty="0" smtClean="0">
                <a:sym typeface="Wingdings" pitchFamily="2" charset="2"/>
              </a:rPr>
              <a:t> closeness centrality</a:t>
            </a:r>
            <a:br>
              <a:rPr lang="en-US" dirty="0" smtClean="0">
                <a:sym typeface="Wingdings" pitchFamily="2" charset="2"/>
              </a:rPr>
            </a:br>
            <a:r>
              <a:rPr lang="en-US" dirty="0" smtClean="0">
                <a:sym typeface="Wingdings" pitchFamily="2" charset="2"/>
              </a:rPr>
              <a:t> eigenvector centrality</a:t>
            </a:r>
            <a:br>
              <a:rPr lang="en-US" dirty="0" smtClean="0">
                <a:sym typeface="Wingdings" pitchFamily="2" charset="2"/>
              </a:rPr>
            </a:br>
            <a:r>
              <a:rPr lang="en-US" dirty="0" smtClean="0">
                <a:sym typeface="Wingdings" pitchFamily="2" charset="2"/>
              </a:rPr>
              <a:t> shortest path</a:t>
            </a:r>
          </a:p>
          <a:p>
            <a:pPr marL="514350" indent="-514350">
              <a:buFont typeface="+mj-lt"/>
              <a:buAutoNum type="arabicPeriod"/>
            </a:pPr>
            <a:r>
              <a:rPr lang="en-US" dirty="0" smtClean="0">
                <a:sym typeface="Wingdings" pitchFamily="2" charset="2"/>
              </a:rPr>
              <a:t>Edges: Activation and inhibitory </a:t>
            </a:r>
            <a:br>
              <a:rPr lang="en-US" dirty="0" smtClean="0">
                <a:sym typeface="Wingdings" pitchFamily="2" charset="2"/>
              </a:rPr>
            </a:br>
            <a:r>
              <a:rPr lang="en-US" dirty="0" smtClean="0">
                <a:sym typeface="Wingdings" pitchFamily="2" charset="2"/>
              </a:rPr>
              <a:t> </a:t>
            </a:r>
            <a:r>
              <a:rPr lang="en-US" dirty="0" err="1" smtClean="0">
                <a:sym typeface="Wingdings" pitchFamily="2" charset="2"/>
              </a:rPr>
              <a:t>wrt</a:t>
            </a:r>
            <a:r>
              <a:rPr lang="en-US" dirty="0" smtClean="0">
                <a:sym typeface="Wingdings" pitchFamily="2" charset="2"/>
              </a:rPr>
              <a:t> disease-relatedness</a:t>
            </a:r>
          </a:p>
          <a:p>
            <a:pPr marL="514350" indent="-514350">
              <a:buFont typeface="+mj-lt"/>
              <a:buAutoNum type="arabicPeriod"/>
            </a:pPr>
            <a:endParaRPr lang="en-US" dirty="0" smtClean="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SignaLink</a:t>
            </a:r>
            <a:endParaRPr lang="en-US" dirty="0"/>
          </a:p>
        </p:txBody>
      </p:sp>
      <p:sp>
        <p:nvSpPr>
          <p:cNvPr id="3" name="Content Placeholder 2"/>
          <p:cNvSpPr>
            <a:spLocks noGrp="1"/>
          </p:cNvSpPr>
          <p:nvPr>
            <p:ph idx="1"/>
          </p:nvPr>
        </p:nvSpPr>
        <p:spPr/>
        <p:txBody>
          <a:bodyPr/>
          <a:lstStyle/>
          <a:p>
            <a:r>
              <a:rPr lang="en-US" dirty="0" smtClean="0"/>
              <a:t>8 major signal transduction pathways (for </a:t>
            </a:r>
            <a:r>
              <a:rPr lang="en-US" i="1" dirty="0" smtClean="0"/>
              <a:t>C. </a:t>
            </a:r>
            <a:r>
              <a:rPr lang="en-US" i="1" dirty="0" err="1" smtClean="0"/>
              <a:t>elegans</a:t>
            </a:r>
            <a:r>
              <a:rPr lang="en-US" dirty="0" smtClean="0"/>
              <a:t>, </a:t>
            </a:r>
            <a:r>
              <a:rPr lang="en-US" i="1" dirty="0" smtClean="0"/>
              <a:t>Drosophila</a:t>
            </a:r>
            <a:r>
              <a:rPr lang="en-US" dirty="0" smtClean="0"/>
              <a:t> and human)</a:t>
            </a:r>
          </a:p>
          <a:p>
            <a:r>
              <a:rPr lang="en-US" dirty="0" smtClean="0"/>
              <a:t>EGF/MAPK, INS/IGF, </a:t>
            </a:r>
            <a:r>
              <a:rPr lang="en-US" dirty="0"/>
              <a:t>Insulin/IGF, TGF-ß, Wingless/WNT, Hedgehog, JAK/STAT, Notch, and </a:t>
            </a:r>
            <a:r>
              <a:rPr lang="en-US" u="sng" dirty="0" err="1"/>
              <a:t>Nhr</a:t>
            </a:r>
            <a:r>
              <a:rPr lang="en-US" u="sng" dirty="0"/>
              <a:t> (Nuclear hormone receptor</a:t>
            </a:r>
            <a:r>
              <a:rPr lang="en-US" u="sng" dirty="0" smtClean="0"/>
              <a:t>)</a:t>
            </a:r>
          </a:p>
          <a:p>
            <a:r>
              <a:rPr lang="en-US" dirty="0" err="1" smtClean="0"/>
              <a:t>Ensembl</a:t>
            </a:r>
            <a:r>
              <a:rPr lang="en-US" dirty="0" smtClean="0"/>
              <a:t> protein IDs</a:t>
            </a:r>
          </a:p>
          <a:p>
            <a:endParaRPr lang="en-US" u="sng" dirty="0"/>
          </a:p>
        </p:txBody>
      </p:sp>
      <p:pic>
        <p:nvPicPr>
          <p:cNvPr id="4" name="Picture 3" descr="VennDiagram251x208.png"/>
          <p:cNvPicPr>
            <a:picLocks noChangeAspect="1"/>
          </p:cNvPicPr>
          <p:nvPr/>
        </p:nvPicPr>
        <p:blipFill>
          <a:blip r:embed="rId3" cstate="print"/>
          <a:stretch>
            <a:fillRect/>
          </a:stretch>
        </p:blipFill>
        <p:spPr>
          <a:xfrm>
            <a:off x="5313486" y="4191000"/>
            <a:ext cx="3678114" cy="2590800"/>
          </a:xfrm>
          <a:prstGeom prst="rect">
            <a:avLst/>
          </a:prstGeom>
        </p:spPr>
      </p:pic>
      <p:sp>
        <p:nvSpPr>
          <p:cNvPr id="6" name="TextBox 5"/>
          <p:cNvSpPr txBox="1"/>
          <p:nvPr/>
        </p:nvSpPr>
        <p:spPr>
          <a:xfrm>
            <a:off x="3048000" y="6488668"/>
            <a:ext cx="2590800" cy="369332"/>
          </a:xfrm>
          <a:prstGeom prst="rect">
            <a:avLst/>
          </a:prstGeom>
          <a:noFill/>
        </p:spPr>
        <p:txBody>
          <a:bodyPr wrap="square" rtlCol="0">
            <a:spAutoFit/>
          </a:bodyPr>
          <a:lstStyle/>
          <a:p>
            <a:r>
              <a:rPr lang="en-US" dirty="0" err="1" smtClean="0"/>
              <a:t>Korcsmaros</a:t>
            </a:r>
            <a:r>
              <a:rPr lang="en-US" dirty="0" smtClean="0"/>
              <a:t> et. al. (2010)</a:t>
            </a:r>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Analyses on original network</a:t>
            </a:r>
          </a:p>
          <a:p>
            <a:pPr marL="514350" indent="-514350">
              <a:buFont typeface="+mj-lt"/>
              <a:buAutoNum type="arabicPeriod"/>
            </a:pPr>
            <a:r>
              <a:rPr lang="en-US" dirty="0" smtClean="0"/>
              <a:t>Exclusion of nodes with 0 degree</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Original network (without 0 degrees)</a:t>
            </a:r>
            <a:endParaRPr lang="en-US" dirty="0"/>
          </a:p>
        </p:txBody>
      </p:sp>
      <p:pic>
        <p:nvPicPr>
          <p:cNvPr id="8" name="Content Placeholder 3" descr="FULL.png"/>
          <p:cNvPicPr>
            <a:picLocks noGrp="1" noChangeAspect="1"/>
          </p:cNvPicPr>
          <p:nvPr>
            <p:ph sz="half" idx="1"/>
          </p:nvPr>
        </p:nvPicPr>
        <p:blipFill>
          <a:blip r:embed="rId3" cstate="print"/>
          <a:srcRect l="21429" r="21428"/>
          <a:stretch>
            <a:fillRect/>
          </a:stretch>
        </p:blipFill>
        <p:spPr>
          <a:xfrm>
            <a:off x="228600" y="1219200"/>
            <a:ext cx="4038600" cy="3659747"/>
          </a:xfrm>
          <a:ln>
            <a:solidFill>
              <a:schemeClr val="tx1"/>
            </a:solidFill>
          </a:ln>
        </p:spPr>
      </p:pic>
      <p:pic>
        <p:nvPicPr>
          <p:cNvPr id="10" name="Picture 2" descr="C:\Users\JM\Desktop\FULL.png"/>
          <p:cNvPicPr>
            <a:picLocks noGrp="1" noChangeAspect="1" noChangeArrowheads="1"/>
          </p:cNvPicPr>
          <p:nvPr>
            <p:ph sz="half" idx="2"/>
          </p:nvPr>
        </p:nvPicPr>
        <p:blipFill>
          <a:blip r:embed="rId4" cstate="print"/>
          <a:srcRect l="22641" r="22642"/>
          <a:stretch>
            <a:fillRect/>
          </a:stretch>
        </p:blipFill>
        <p:spPr bwMode="auto">
          <a:xfrm>
            <a:off x="4648200" y="1219200"/>
            <a:ext cx="4191000" cy="3696167"/>
          </a:xfrm>
          <a:prstGeom prst="rect">
            <a:avLst/>
          </a:prstGeom>
          <a:noFill/>
          <a:ln>
            <a:solidFill>
              <a:schemeClr val="tx1"/>
            </a:solidFill>
          </a:ln>
        </p:spPr>
      </p:pic>
      <p:pic>
        <p:nvPicPr>
          <p:cNvPr id="11" name="Picture 10" descr="color_keys.PNG"/>
          <p:cNvPicPr>
            <a:picLocks noChangeAspect="1"/>
          </p:cNvPicPr>
          <p:nvPr/>
        </p:nvPicPr>
        <p:blipFill>
          <a:blip r:embed="rId5" cstate="print"/>
          <a:srcRect l="12562" t="5060" r="45320" b="29777"/>
          <a:stretch>
            <a:fillRect/>
          </a:stretch>
        </p:blipFill>
        <p:spPr>
          <a:xfrm>
            <a:off x="6858000" y="4953000"/>
            <a:ext cx="2057400" cy="1905000"/>
          </a:xfrm>
          <a:prstGeom prst="rect">
            <a:avLst/>
          </a:prstGeom>
        </p:spPr>
      </p:pic>
      <p:sp>
        <p:nvSpPr>
          <p:cNvPr id="12" name="TextBox 11"/>
          <p:cNvSpPr txBox="1"/>
          <p:nvPr/>
        </p:nvSpPr>
        <p:spPr>
          <a:xfrm>
            <a:off x="533400" y="5105400"/>
            <a:ext cx="5562600" cy="830997"/>
          </a:xfrm>
          <a:prstGeom prst="rect">
            <a:avLst/>
          </a:prstGeom>
          <a:noFill/>
        </p:spPr>
        <p:txBody>
          <a:bodyPr wrap="square" rtlCol="0">
            <a:spAutoFit/>
          </a:bodyPr>
          <a:lstStyle/>
          <a:p>
            <a:r>
              <a:rPr lang="en-US" sz="2400" dirty="0" smtClean="0"/>
              <a:t>Decided to use network without nodes of 0 degrees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Correlations</a:t>
            </a:r>
            <a:endParaRPr lang="en-US" dirty="0"/>
          </a:p>
        </p:txBody>
      </p:sp>
      <p:sp>
        <p:nvSpPr>
          <p:cNvPr id="6" name="Content Placeholder 5"/>
          <p:cNvSpPr>
            <a:spLocks noGrp="1"/>
          </p:cNvSpPr>
          <p:nvPr>
            <p:ph idx="1"/>
          </p:nvPr>
        </p:nvSpPr>
        <p:spPr>
          <a:xfrm>
            <a:off x="457200" y="1600200"/>
            <a:ext cx="8229600" cy="4953000"/>
          </a:xfrm>
        </p:spPr>
        <p:txBody>
          <a:bodyPr>
            <a:normAutofit fontScale="77500" lnSpcReduction="20000"/>
          </a:bodyPr>
          <a:lstStyle/>
          <a:p>
            <a:pPr marL="514350" indent="-514350">
              <a:buNone/>
            </a:pPr>
            <a:r>
              <a:rPr lang="en-US" dirty="0" smtClean="0"/>
              <a:t>Entire network</a:t>
            </a:r>
          </a:p>
          <a:p>
            <a:pPr marL="514350" indent="-514350">
              <a:buFont typeface="+mj-lt"/>
              <a:buAutoNum type="arabicPeriod"/>
            </a:pPr>
            <a:r>
              <a:rPr lang="en-US" dirty="0" smtClean="0"/>
              <a:t>Selection (particularly non-synonymous SNPs) VS degree centrality</a:t>
            </a:r>
            <a:br>
              <a:rPr lang="en-US" dirty="0" smtClean="0"/>
            </a:br>
            <a:r>
              <a:rPr lang="en-US" dirty="0" smtClean="0">
                <a:sym typeface="Wingdings" pitchFamily="2" charset="2"/>
              </a:rPr>
              <a:t> in-degree</a:t>
            </a:r>
            <a:br>
              <a:rPr lang="en-US" dirty="0" smtClean="0">
                <a:sym typeface="Wingdings" pitchFamily="2" charset="2"/>
              </a:rPr>
            </a:br>
            <a:r>
              <a:rPr lang="en-US" dirty="0" smtClean="0">
                <a:sym typeface="Wingdings" pitchFamily="2" charset="2"/>
              </a:rPr>
              <a:t> out-degree</a:t>
            </a:r>
            <a:br>
              <a:rPr lang="en-US" dirty="0" smtClean="0">
                <a:sym typeface="Wingdings" pitchFamily="2" charset="2"/>
              </a:rPr>
            </a:br>
            <a:r>
              <a:rPr lang="en-US" dirty="0" smtClean="0">
                <a:sym typeface="Wingdings" pitchFamily="2" charset="2"/>
              </a:rPr>
              <a:t> total degree (edge count)</a:t>
            </a:r>
          </a:p>
          <a:p>
            <a:pPr marL="514350" indent="-514350">
              <a:buNone/>
            </a:pPr>
            <a:r>
              <a:rPr lang="en-US" dirty="0" smtClean="0">
                <a:sym typeface="Wingdings" pitchFamily="2" charset="2"/>
              </a:rPr>
              <a:t>MPP</a:t>
            </a:r>
          </a:p>
          <a:p>
            <a:pPr marL="514350" indent="-514350">
              <a:buFont typeface="+mj-lt"/>
              <a:buAutoNum type="arabicPeriod"/>
            </a:pPr>
            <a:r>
              <a:rPr lang="en-US" dirty="0" smtClean="0">
                <a:sym typeface="Wingdings" pitchFamily="2" charset="2"/>
              </a:rPr>
              <a:t>Multi-pathway proteins/genes (MPP/MPG) VS non-multi-pathway proteins/genes</a:t>
            </a:r>
            <a:br>
              <a:rPr lang="en-US" dirty="0" smtClean="0">
                <a:sym typeface="Wingdings" pitchFamily="2" charset="2"/>
              </a:rPr>
            </a:br>
            <a:r>
              <a:rPr lang="en-US" dirty="0" smtClean="0">
                <a:sym typeface="Wingdings" pitchFamily="2" charset="2"/>
              </a:rPr>
              <a:t> VS in-, out-, total-degree</a:t>
            </a:r>
            <a:br>
              <a:rPr lang="en-US" dirty="0" smtClean="0">
                <a:sym typeface="Wingdings" pitchFamily="2" charset="2"/>
              </a:rPr>
            </a:br>
            <a:r>
              <a:rPr lang="en-US" dirty="0" smtClean="0">
                <a:sym typeface="Wingdings" pitchFamily="2" charset="2"/>
              </a:rPr>
              <a:t> VS selection</a:t>
            </a:r>
            <a:br>
              <a:rPr lang="en-US" dirty="0" smtClean="0">
                <a:sym typeface="Wingdings" pitchFamily="2" charset="2"/>
              </a:rPr>
            </a:br>
            <a:r>
              <a:rPr lang="en-US" dirty="0" smtClean="0">
                <a:sym typeface="Wingdings" pitchFamily="2" charset="2"/>
              </a:rPr>
              <a:t> Disease-related genes</a:t>
            </a:r>
            <a:endParaRPr lang="en-US" dirty="0" smtClean="0"/>
          </a:p>
          <a:p>
            <a:pPr marL="514350" indent="-514350">
              <a:buFont typeface="+mj-lt"/>
              <a:buAutoNum type="arabicPeriod"/>
            </a:pPr>
            <a:r>
              <a:rPr lang="en-US" dirty="0" smtClean="0"/>
              <a:t>Further explore tripartite relationship in MPP: selection-degree-disease-relatedness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Selection VS degree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Metrics for selection: </a:t>
            </a:r>
            <a:br>
              <a:rPr lang="en-US" dirty="0" smtClean="0"/>
            </a:br>
            <a:r>
              <a:rPr lang="en-US" dirty="0" smtClean="0">
                <a:sym typeface="Wingdings" pitchFamily="2" charset="2"/>
              </a:rPr>
              <a:t> in SNPs (~1000) : </a:t>
            </a:r>
            <a:r>
              <a:rPr lang="en-US" dirty="0" smtClean="0"/>
              <a:t>AF, DAF</a:t>
            </a:r>
            <a:br>
              <a:rPr lang="en-US" dirty="0" smtClean="0"/>
            </a:br>
            <a:r>
              <a:rPr lang="en-US" dirty="0" smtClean="0"/>
              <a:t>- NS (44%), S (55%) SNPs</a:t>
            </a:r>
            <a:br>
              <a:rPr lang="en-US" dirty="0" smtClean="0"/>
            </a:br>
            <a:r>
              <a:rPr lang="en-US" dirty="0" smtClean="0"/>
              <a:t>- no significant results</a:t>
            </a:r>
            <a:br>
              <a:rPr lang="en-US" dirty="0" smtClean="0"/>
            </a:br>
            <a:r>
              <a:rPr lang="en-US" dirty="0" smtClean="0">
                <a:sym typeface="Wingdings" pitchFamily="2" charset="2"/>
              </a:rPr>
              <a:t> in genes: </a:t>
            </a:r>
            <a:r>
              <a:rPr lang="en-US" dirty="0" err="1" smtClean="0"/>
              <a:t>dN</a:t>
            </a:r>
            <a:r>
              <a:rPr lang="en-US" dirty="0" smtClean="0"/>
              <a:t>/</a:t>
            </a:r>
            <a:r>
              <a:rPr lang="en-US" dirty="0" err="1" smtClean="0"/>
              <a:t>dS</a:t>
            </a:r>
            <a:r>
              <a:rPr lang="en-US" dirty="0" smtClean="0"/>
              <a:t>, SNP density</a:t>
            </a:r>
            <a:br>
              <a:rPr lang="en-US" dirty="0" smtClean="0"/>
            </a:br>
            <a:r>
              <a:rPr lang="en-US" dirty="0" smtClean="0"/>
              <a:t>- NS, S SNP density</a:t>
            </a:r>
          </a:p>
          <a:p>
            <a:pPr>
              <a:buNone/>
            </a:pPr>
            <a:endParaRPr lang="en-US" dirty="0" smtClean="0"/>
          </a:p>
          <a:p>
            <a:r>
              <a:rPr lang="en-US" dirty="0" smtClean="0"/>
              <a:t>Degree</a:t>
            </a:r>
            <a:br>
              <a:rPr lang="en-US" dirty="0" smtClean="0"/>
            </a:br>
            <a:r>
              <a:rPr lang="en-US" dirty="0" smtClean="0">
                <a:sym typeface="Wingdings" pitchFamily="2" charset="2"/>
              </a:rPr>
              <a:t> in-degree</a:t>
            </a:r>
            <a:br>
              <a:rPr lang="en-US" dirty="0" smtClean="0">
                <a:sym typeface="Wingdings" pitchFamily="2" charset="2"/>
              </a:rPr>
            </a:br>
            <a:r>
              <a:rPr lang="en-US" dirty="0" smtClean="0">
                <a:sym typeface="Wingdings" pitchFamily="2" charset="2"/>
              </a:rPr>
              <a:t> out-degree</a:t>
            </a:r>
            <a:br>
              <a:rPr lang="en-US" dirty="0" smtClean="0">
                <a:sym typeface="Wingdings" pitchFamily="2" charset="2"/>
              </a:rPr>
            </a:br>
            <a:r>
              <a:rPr lang="en-US" dirty="0" smtClean="0">
                <a:sym typeface="Wingdings" pitchFamily="2" charset="2"/>
              </a:rPr>
              <a:t> total degree</a:t>
            </a:r>
            <a:endParaRPr lang="en-US"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Gene-level analyses</a:t>
            </a:r>
            <a:endParaRPr lang="en-US" dirty="0"/>
          </a:p>
        </p:txBody>
      </p:sp>
      <p:graphicFrame>
        <p:nvGraphicFramePr>
          <p:cNvPr id="4" name="Content Placeholder 3"/>
          <p:cNvGraphicFramePr>
            <a:graphicFrameLocks noGrp="1"/>
          </p:cNvGraphicFramePr>
          <p:nvPr>
            <p:ph idx="1"/>
          </p:nvPr>
        </p:nvGraphicFramePr>
        <p:xfrm>
          <a:off x="304800" y="1295400"/>
          <a:ext cx="8229600" cy="1483360"/>
        </p:xfrm>
        <a:graphic>
          <a:graphicData uri="http://schemas.openxmlformats.org/drawingml/2006/table">
            <a:tbl>
              <a:tblPr firstRow="1" bandRow="1">
                <a:tableStyleId>{5940675A-B579-460E-94D1-54222C63F5DA}</a:tableStyleId>
              </a:tblPr>
              <a:tblGrid>
                <a:gridCol w="1645920"/>
                <a:gridCol w="1645920"/>
                <a:gridCol w="1645920"/>
                <a:gridCol w="1645920"/>
                <a:gridCol w="1645920"/>
              </a:tblGrid>
              <a:tr h="370840">
                <a:tc>
                  <a:txBody>
                    <a:bodyPr/>
                    <a:lstStyle/>
                    <a:p>
                      <a:pPr marL="0" marR="0">
                        <a:lnSpc>
                          <a:spcPct val="115000"/>
                        </a:lnSpc>
                        <a:spcBef>
                          <a:spcPts val="0"/>
                        </a:spcBef>
                        <a:spcAft>
                          <a:spcPts val="0"/>
                        </a:spcAft>
                      </a:pPr>
                      <a:r>
                        <a:rPr lang="en-US" sz="1800" dirty="0" smtClean="0">
                          <a:solidFill>
                            <a:schemeClr val="tx1"/>
                          </a:solidFill>
                          <a:latin typeface="Calibri"/>
                          <a:ea typeface="SimSun"/>
                          <a:cs typeface="Times New Roman"/>
                        </a:rPr>
                        <a:t>Category</a:t>
                      </a:r>
                      <a:endParaRPr lang="en-US" sz="1800" dirty="0">
                        <a:solidFill>
                          <a:schemeClr val="tx1"/>
                        </a:solidFill>
                        <a:latin typeface="Calibri"/>
                        <a:ea typeface="SimSun"/>
                        <a:cs typeface="Times New Roman"/>
                      </a:endParaRPr>
                    </a:p>
                  </a:txBody>
                  <a:tcPr marL="68580" marR="68580" marT="0" marB="0"/>
                </a:tc>
                <a:tc>
                  <a:txBody>
                    <a:bodyPr/>
                    <a:lstStyle/>
                    <a:p>
                      <a:pPr marL="0" marR="0">
                        <a:lnSpc>
                          <a:spcPct val="115000"/>
                        </a:lnSpc>
                        <a:spcBef>
                          <a:spcPts val="0"/>
                        </a:spcBef>
                        <a:spcAft>
                          <a:spcPts val="0"/>
                        </a:spcAft>
                      </a:pPr>
                      <a:r>
                        <a:rPr lang="en-US" sz="1800" dirty="0" smtClean="0">
                          <a:solidFill>
                            <a:schemeClr val="tx1"/>
                          </a:solidFill>
                          <a:latin typeface="Calibri"/>
                          <a:ea typeface="SimSun"/>
                          <a:cs typeface="Times New Roman"/>
                        </a:rPr>
                        <a:t># of genes</a:t>
                      </a:r>
                      <a:endParaRPr lang="en-US" sz="1800" dirty="0">
                        <a:solidFill>
                          <a:schemeClr val="tx1"/>
                        </a:solidFill>
                        <a:latin typeface="Calibri"/>
                        <a:ea typeface="SimSun"/>
                        <a:cs typeface="Times New Roman"/>
                      </a:endParaRPr>
                    </a:p>
                  </a:txBody>
                  <a:tcPr marL="68580" marR="68580" marT="0" marB="0"/>
                </a:tc>
                <a:tc>
                  <a:txBody>
                    <a:bodyPr/>
                    <a:lstStyle/>
                    <a:p>
                      <a:pPr marL="0" marR="0">
                        <a:lnSpc>
                          <a:spcPct val="115000"/>
                        </a:lnSpc>
                        <a:spcBef>
                          <a:spcPts val="0"/>
                        </a:spcBef>
                        <a:spcAft>
                          <a:spcPts val="0"/>
                        </a:spcAft>
                      </a:pPr>
                      <a:endParaRPr lang="en-US" sz="1800" dirty="0">
                        <a:solidFill>
                          <a:srgbClr val="FF0000"/>
                        </a:solidFill>
                        <a:latin typeface="Calibri"/>
                        <a:ea typeface="SimSun"/>
                        <a:cs typeface="Times New Roman"/>
                      </a:endParaRPr>
                    </a:p>
                  </a:txBody>
                  <a:tcPr marL="68580" marR="68580" marT="0" marB="0"/>
                </a:tc>
                <a:tc>
                  <a:txBody>
                    <a:bodyPr/>
                    <a:lstStyle/>
                    <a:p>
                      <a:r>
                        <a:rPr lang="en-US" sz="1800" dirty="0" smtClean="0">
                          <a:solidFill>
                            <a:schemeClr val="tx1"/>
                          </a:solidFill>
                          <a:latin typeface="Calibri"/>
                          <a:cs typeface="Times New Roman"/>
                        </a:rPr>
                        <a:t>Spearman</a:t>
                      </a:r>
                      <a:r>
                        <a:rPr lang="en-US" sz="1800" baseline="0" dirty="0" smtClean="0">
                          <a:solidFill>
                            <a:schemeClr val="tx1"/>
                          </a:solidFill>
                          <a:latin typeface="Calibri"/>
                          <a:cs typeface="Times New Roman"/>
                        </a:rPr>
                        <a:t> rho</a:t>
                      </a:r>
                      <a:endParaRPr lang="en-US" sz="1800" dirty="0">
                        <a:solidFill>
                          <a:schemeClr val="tx1"/>
                        </a:solidFill>
                        <a:latin typeface="Calibri"/>
                        <a:cs typeface="Times New Roman"/>
                      </a:endParaRPr>
                    </a:p>
                  </a:txBody>
                  <a:tcPr marL="68580" marR="68580" marT="0" marB="0"/>
                </a:tc>
                <a:tc>
                  <a:txBody>
                    <a:bodyPr/>
                    <a:lstStyle/>
                    <a:p>
                      <a:r>
                        <a:rPr lang="en-US" sz="1800" dirty="0" smtClean="0">
                          <a:solidFill>
                            <a:schemeClr val="tx1"/>
                          </a:solidFill>
                          <a:latin typeface="Calibri"/>
                          <a:cs typeface="Times New Roman"/>
                        </a:rPr>
                        <a:t>P value</a:t>
                      </a:r>
                      <a:endParaRPr lang="en-US" sz="1800" dirty="0">
                        <a:solidFill>
                          <a:schemeClr val="tx1"/>
                        </a:solidFill>
                        <a:latin typeface="Calibri"/>
                        <a:cs typeface="Times New Roman"/>
                      </a:endParaRPr>
                    </a:p>
                  </a:txBody>
                  <a:tcPr marL="68580" marR="68580" marT="0" marB="0"/>
                </a:tc>
              </a:tr>
              <a:tr h="370840">
                <a:tc>
                  <a:txBody>
                    <a:bodyPr/>
                    <a:lstStyle/>
                    <a:p>
                      <a:pPr marL="0" marR="0">
                        <a:lnSpc>
                          <a:spcPct val="115000"/>
                        </a:lnSpc>
                        <a:spcBef>
                          <a:spcPts val="0"/>
                        </a:spcBef>
                        <a:spcAft>
                          <a:spcPts val="0"/>
                        </a:spcAft>
                      </a:pPr>
                      <a:r>
                        <a:rPr lang="en-US" sz="1800" dirty="0" err="1"/>
                        <a:t>dN</a:t>
                      </a:r>
                      <a:r>
                        <a:rPr lang="en-US" sz="1800" dirty="0"/>
                        <a:t>/</a:t>
                      </a:r>
                      <a:r>
                        <a:rPr lang="en-US" sz="1800" dirty="0" err="1"/>
                        <a:t>dS</a:t>
                      </a:r>
                      <a:r>
                        <a:rPr lang="en-US" sz="1800" dirty="0"/>
                        <a:t> (by gene)</a:t>
                      </a:r>
                      <a:endParaRPr lang="en-US" sz="1800" dirty="0">
                        <a:solidFill>
                          <a:schemeClr val="tx1"/>
                        </a:solidFill>
                        <a:latin typeface="Calibri"/>
                        <a:ea typeface="SimSun"/>
                        <a:cs typeface="Times New Roman"/>
                      </a:endParaRPr>
                    </a:p>
                  </a:txBody>
                  <a:tcPr marL="68580" marR="68580" marT="0" marB="0"/>
                </a:tc>
                <a:tc>
                  <a:txBody>
                    <a:bodyPr/>
                    <a:lstStyle/>
                    <a:p>
                      <a:pPr marL="0" marR="0">
                        <a:lnSpc>
                          <a:spcPct val="115000"/>
                        </a:lnSpc>
                        <a:spcBef>
                          <a:spcPts val="0"/>
                        </a:spcBef>
                        <a:spcAft>
                          <a:spcPts val="0"/>
                        </a:spcAft>
                      </a:pPr>
                      <a:r>
                        <a:rPr lang="en-US" sz="1800" dirty="0" smtClean="0"/>
                        <a:t>339</a:t>
                      </a:r>
                      <a:endParaRPr lang="en-US" sz="1800" dirty="0">
                        <a:solidFill>
                          <a:schemeClr val="tx1"/>
                        </a:solidFill>
                        <a:latin typeface="Calibri"/>
                        <a:ea typeface="SimSun"/>
                        <a:cs typeface="Times New Roman"/>
                      </a:endParaRPr>
                    </a:p>
                  </a:txBody>
                  <a:tcPr marL="68580" marR="68580" marT="0" marB="0"/>
                </a:tc>
                <a:tc>
                  <a:txBody>
                    <a:bodyPr/>
                    <a:lstStyle/>
                    <a:p>
                      <a:pPr marL="0" marR="0">
                        <a:lnSpc>
                          <a:spcPct val="115000"/>
                        </a:lnSpc>
                        <a:spcBef>
                          <a:spcPts val="0"/>
                        </a:spcBef>
                        <a:spcAft>
                          <a:spcPts val="0"/>
                        </a:spcAft>
                      </a:pPr>
                      <a:r>
                        <a:rPr lang="en-US" sz="1800" dirty="0">
                          <a:solidFill>
                            <a:srgbClr val="FF0000"/>
                          </a:solidFill>
                        </a:rPr>
                        <a:t>Degree (All)</a:t>
                      </a:r>
                      <a:endParaRPr lang="en-US" sz="1800" dirty="0">
                        <a:solidFill>
                          <a:srgbClr val="FF0000"/>
                        </a:solidFill>
                        <a:latin typeface="Calibri"/>
                        <a:ea typeface="SimSun"/>
                        <a:cs typeface="Times New Roman"/>
                      </a:endParaRPr>
                    </a:p>
                  </a:txBody>
                  <a:tcPr marL="68580" marR="68580" marT="0" marB="0"/>
                </a:tc>
                <a:tc>
                  <a:txBody>
                    <a:bodyPr/>
                    <a:lstStyle/>
                    <a:p>
                      <a:r>
                        <a:rPr lang="en-US" sz="1800" dirty="0">
                          <a:solidFill>
                            <a:srgbClr val="FF0000"/>
                          </a:solidFill>
                        </a:rPr>
                        <a:t>-0.105525</a:t>
                      </a:r>
                      <a:endParaRPr lang="en-US" sz="1800" dirty="0">
                        <a:solidFill>
                          <a:srgbClr val="FF0000"/>
                        </a:solidFill>
                        <a:latin typeface="Calibri"/>
                        <a:cs typeface="Times New Roman"/>
                      </a:endParaRPr>
                    </a:p>
                  </a:txBody>
                  <a:tcPr marL="68580" marR="68580" marT="0" marB="0"/>
                </a:tc>
                <a:tc>
                  <a:txBody>
                    <a:bodyPr/>
                    <a:lstStyle/>
                    <a:p>
                      <a:r>
                        <a:rPr lang="en-US" sz="1800" dirty="0">
                          <a:solidFill>
                            <a:srgbClr val="FF0000"/>
                          </a:solidFill>
                        </a:rPr>
                        <a:t>0.05259</a:t>
                      </a:r>
                      <a:endParaRPr lang="en-US" sz="1800" dirty="0">
                        <a:solidFill>
                          <a:srgbClr val="FF0000"/>
                        </a:solidFill>
                        <a:latin typeface="Calibri"/>
                        <a:cs typeface="Times New Roman"/>
                      </a:endParaRPr>
                    </a:p>
                  </a:txBody>
                  <a:tcPr marL="68580" marR="68580" marT="0" marB="0"/>
                </a:tc>
              </a:tr>
              <a:tr h="370840">
                <a:tc>
                  <a:txBody>
                    <a:bodyPr/>
                    <a:lstStyle/>
                    <a:p>
                      <a:pPr marL="0" marR="0">
                        <a:lnSpc>
                          <a:spcPct val="115000"/>
                        </a:lnSpc>
                        <a:spcBef>
                          <a:spcPts val="0"/>
                        </a:spcBef>
                        <a:spcAft>
                          <a:spcPts val="0"/>
                        </a:spcAft>
                      </a:pPr>
                      <a:endParaRPr lang="en-US" sz="1800" dirty="0">
                        <a:solidFill>
                          <a:schemeClr val="tx1"/>
                        </a:solidFill>
                        <a:latin typeface="Calibri"/>
                        <a:ea typeface="SimSun"/>
                        <a:cs typeface="Times New Roman"/>
                      </a:endParaRPr>
                    </a:p>
                  </a:txBody>
                  <a:tcPr marL="68580" marR="68580" marT="0" marB="0"/>
                </a:tc>
                <a:tc>
                  <a:txBody>
                    <a:bodyPr/>
                    <a:lstStyle/>
                    <a:p>
                      <a:pPr marL="0" marR="0">
                        <a:lnSpc>
                          <a:spcPct val="115000"/>
                        </a:lnSpc>
                        <a:spcBef>
                          <a:spcPts val="0"/>
                        </a:spcBef>
                        <a:spcAft>
                          <a:spcPts val="0"/>
                        </a:spcAft>
                      </a:pPr>
                      <a:endParaRPr lang="en-US" sz="1800" dirty="0">
                        <a:solidFill>
                          <a:schemeClr val="tx1"/>
                        </a:solidFill>
                        <a:latin typeface="Calibri"/>
                        <a:ea typeface="SimSun"/>
                        <a:cs typeface="Times New Roman"/>
                      </a:endParaRPr>
                    </a:p>
                  </a:txBody>
                  <a:tcPr marL="68580" marR="68580" marT="0" marB="0"/>
                </a:tc>
                <a:tc>
                  <a:txBody>
                    <a:bodyPr/>
                    <a:lstStyle/>
                    <a:p>
                      <a:pPr marL="0" marR="0">
                        <a:lnSpc>
                          <a:spcPct val="115000"/>
                        </a:lnSpc>
                        <a:spcBef>
                          <a:spcPts val="0"/>
                        </a:spcBef>
                        <a:spcAft>
                          <a:spcPts val="0"/>
                        </a:spcAft>
                      </a:pPr>
                      <a:r>
                        <a:rPr lang="en-US" sz="1800" dirty="0">
                          <a:solidFill>
                            <a:srgbClr val="FF0000"/>
                          </a:solidFill>
                        </a:rPr>
                        <a:t>Degree (in)</a:t>
                      </a:r>
                      <a:endParaRPr lang="en-US" sz="1800" dirty="0">
                        <a:solidFill>
                          <a:srgbClr val="FF0000"/>
                        </a:solidFill>
                        <a:latin typeface="Calibri"/>
                        <a:ea typeface="SimSun"/>
                        <a:cs typeface="Times New Roman"/>
                      </a:endParaRPr>
                    </a:p>
                  </a:txBody>
                  <a:tcPr marL="68580" marR="68580" marT="0" marB="0"/>
                </a:tc>
                <a:tc>
                  <a:txBody>
                    <a:bodyPr/>
                    <a:lstStyle/>
                    <a:p>
                      <a:r>
                        <a:rPr lang="en-US" sz="1800" dirty="0">
                          <a:solidFill>
                            <a:srgbClr val="FF0000"/>
                          </a:solidFill>
                        </a:rPr>
                        <a:t>-0.1397374</a:t>
                      </a:r>
                      <a:endParaRPr lang="en-US" sz="1800" dirty="0">
                        <a:solidFill>
                          <a:srgbClr val="FF0000"/>
                        </a:solidFill>
                        <a:latin typeface="Calibri"/>
                        <a:cs typeface="Times New Roman"/>
                      </a:endParaRPr>
                    </a:p>
                  </a:txBody>
                  <a:tcPr marL="68580" marR="68580" marT="0" marB="0"/>
                </a:tc>
                <a:tc>
                  <a:txBody>
                    <a:bodyPr/>
                    <a:lstStyle/>
                    <a:p>
                      <a:r>
                        <a:rPr lang="en-US" sz="1800" dirty="0">
                          <a:solidFill>
                            <a:srgbClr val="FF0000"/>
                          </a:solidFill>
                        </a:rPr>
                        <a:t>0.01011</a:t>
                      </a:r>
                      <a:endParaRPr lang="en-US" sz="1800" dirty="0">
                        <a:solidFill>
                          <a:srgbClr val="FF0000"/>
                        </a:solidFill>
                        <a:latin typeface="Calibri"/>
                        <a:cs typeface="Times New Roman"/>
                      </a:endParaRPr>
                    </a:p>
                  </a:txBody>
                  <a:tcPr marL="68580" marR="68580" marT="0" marB="0"/>
                </a:tc>
              </a:tr>
              <a:tr h="370840">
                <a:tc>
                  <a:txBody>
                    <a:bodyPr/>
                    <a:lstStyle/>
                    <a:p>
                      <a:pPr marL="0" marR="0">
                        <a:lnSpc>
                          <a:spcPct val="115000"/>
                        </a:lnSpc>
                        <a:spcBef>
                          <a:spcPts val="0"/>
                        </a:spcBef>
                        <a:spcAft>
                          <a:spcPts val="0"/>
                        </a:spcAft>
                      </a:pPr>
                      <a:endParaRPr lang="en-US" sz="1800">
                        <a:solidFill>
                          <a:schemeClr val="tx1"/>
                        </a:solidFill>
                        <a:latin typeface="Calibri"/>
                        <a:ea typeface="SimSun"/>
                        <a:cs typeface="Times New Roman"/>
                      </a:endParaRPr>
                    </a:p>
                  </a:txBody>
                  <a:tcPr marL="68580" marR="68580" marT="0" marB="0"/>
                </a:tc>
                <a:tc>
                  <a:txBody>
                    <a:bodyPr/>
                    <a:lstStyle/>
                    <a:p>
                      <a:pPr marL="0" marR="0">
                        <a:lnSpc>
                          <a:spcPct val="115000"/>
                        </a:lnSpc>
                        <a:spcBef>
                          <a:spcPts val="0"/>
                        </a:spcBef>
                        <a:spcAft>
                          <a:spcPts val="0"/>
                        </a:spcAft>
                      </a:pPr>
                      <a:endParaRPr lang="en-US" sz="1800" dirty="0">
                        <a:solidFill>
                          <a:schemeClr val="tx1"/>
                        </a:solidFill>
                        <a:latin typeface="Calibri"/>
                        <a:ea typeface="SimSun"/>
                        <a:cs typeface="Times New Roman"/>
                      </a:endParaRPr>
                    </a:p>
                  </a:txBody>
                  <a:tcPr marL="68580" marR="68580" marT="0" marB="0"/>
                </a:tc>
                <a:tc>
                  <a:txBody>
                    <a:bodyPr/>
                    <a:lstStyle/>
                    <a:p>
                      <a:pPr marL="0" marR="0">
                        <a:lnSpc>
                          <a:spcPct val="115000"/>
                        </a:lnSpc>
                        <a:spcBef>
                          <a:spcPts val="0"/>
                        </a:spcBef>
                        <a:spcAft>
                          <a:spcPts val="0"/>
                        </a:spcAft>
                      </a:pPr>
                      <a:r>
                        <a:rPr lang="en-US" sz="1800" dirty="0"/>
                        <a:t>Degree (out)</a:t>
                      </a:r>
                      <a:endParaRPr lang="en-US" sz="1800" dirty="0">
                        <a:solidFill>
                          <a:schemeClr val="tx1"/>
                        </a:solidFill>
                        <a:latin typeface="Calibri"/>
                        <a:ea typeface="SimSun"/>
                        <a:cs typeface="Times New Roman"/>
                      </a:endParaRPr>
                    </a:p>
                  </a:txBody>
                  <a:tcPr marL="68580" marR="68580" marT="0" marB="0"/>
                </a:tc>
                <a:tc>
                  <a:txBody>
                    <a:bodyPr/>
                    <a:lstStyle/>
                    <a:p>
                      <a:r>
                        <a:rPr lang="en-US" sz="1800"/>
                        <a:t>0.01825966</a:t>
                      </a:r>
                      <a:endParaRPr lang="en-US" sz="1800">
                        <a:solidFill>
                          <a:schemeClr val="tx1"/>
                        </a:solidFill>
                        <a:latin typeface="Calibri"/>
                        <a:cs typeface="Times New Roman"/>
                      </a:endParaRPr>
                    </a:p>
                  </a:txBody>
                  <a:tcPr marL="68580" marR="68580" marT="0" marB="0"/>
                </a:tc>
                <a:tc>
                  <a:txBody>
                    <a:bodyPr/>
                    <a:lstStyle/>
                    <a:p>
                      <a:r>
                        <a:rPr lang="en-US" sz="1800" dirty="0" smtClean="0"/>
                        <a:t>0.738</a:t>
                      </a:r>
                      <a:endParaRPr lang="en-US" sz="1800" dirty="0">
                        <a:solidFill>
                          <a:schemeClr val="tx1"/>
                        </a:solidFill>
                        <a:latin typeface="Calibri"/>
                        <a:cs typeface="Times New Roman"/>
                      </a:endParaRPr>
                    </a:p>
                  </a:txBody>
                  <a:tcPr marL="68580" marR="68580" marT="0" marB="0"/>
                </a:tc>
              </a:tr>
            </a:tbl>
          </a:graphicData>
        </a:graphic>
      </p:graphicFrame>
      <p:graphicFrame>
        <p:nvGraphicFramePr>
          <p:cNvPr id="6" name="Table 5"/>
          <p:cNvGraphicFramePr>
            <a:graphicFrameLocks noGrp="1"/>
          </p:cNvGraphicFramePr>
          <p:nvPr/>
        </p:nvGraphicFramePr>
        <p:xfrm>
          <a:off x="304800" y="2918206"/>
          <a:ext cx="8229601" cy="1443736"/>
        </p:xfrm>
        <a:graphic>
          <a:graphicData uri="http://schemas.openxmlformats.org/drawingml/2006/table">
            <a:tbl>
              <a:tblPr/>
              <a:tblGrid>
                <a:gridCol w="1999716"/>
                <a:gridCol w="1461331"/>
                <a:gridCol w="1461331"/>
                <a:gridCol w="1863970"/>
                <a:gridCol w="1443253"/>
              </a:tblGrid>
              <a:tr h="406400">
                <a:tc>
                  <a:txBody>
                    <a:bodyPr/>
                    <a:lstStyle/>
                    <a:p>
                      <a:pPr marL="0" marR="0">
                        <a:lnSpc>
                          <a:spcPct val="115000"/>
                        </a:lnSpc>
                        <a:spcBef>
                          <a:spcPts val="0"/>
                        </a:spcBef>
                        <a:spcAft>
                          <a:spcPts val="0"/>
                        </a:spcAft>
                      </a:pPr>
                      <a:r>
                        <a:rPr lang="en-US" sz="1800" dirty="0">
                          <a:solidFill>
                            <a:schemeClr val="tx1"/>
                          </a:solidFill>
                          <a:latin typeface="Calibri"/>
                          <a:ea typeface="SimSun"/>
                          <a:cs typeface="Times New Roman"/>
                        </a:rPr>
                        <a:t>SNP density </a:t>
                      </a:r>
                      <a:endParaRPr lang="en-US" sz="1800" dirty="0" smtClean="0">
                        <a:solidFill>
                          <a:schemeClr val="tx1"/>
                        </a:solidFill>
                        <a:latin typeface="Calibri"/>
                        <a:ea typeface="SimSun"/>
                        <a:cs typeface="Times New Roman"/>
                      </a:endParaRPr>
                    </a:p>
                    <a:p>
                      <a:pPr marL="0" marR="0">
                        <a:lnSpc>
                          <a:spcPct val="115000"/>
                        </a:lnSpc>
                        <a:spcBef>
                          <a:spcPts val="0"/>
                        </a:spcBef>
                        <a:spcAft>
                          <a:spcPts val="0"/>
                        </a:spcAft>
                      </a:pPr>
                      <a:r>
                        <a:rPr lang="en-US" sz="1800" dirty="0" smtClean="0">
                          <a:solidFill>
                            <a:schemeClr val="tx1"/>
                          </a:solidFill>
                          <a:latin typeface="Calibri"/>
                          <a:ea typeface="SimSun"/>
                          <a:cs typeface="Times New Roman"/>
                        </a:rPr>
                        <a:t>(</a:t>
                      </a:r>
                      <a:r>
                        <a:rPr lang="en-US" sz="1800" dirty="0">
                          <a:solidFill>
                            <a:schemeClr val="tx1"/>
                          </a:solidFill>
                          <a:latin typeface="Calibri"/>
                          <a:ea typeface="SimSun"/>
                          <a:cs typeface="Times New Roman"/>
                        </a:rPr>
                        <a:t>NS SNPs by gene)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solidFill>
                            <a:schemeClr val="tx1"/>
                          </a:solidFill>
                          <a:latin typeface="Calibri"/>
                          <a:ea typeface="SimSun"/>
                          <a:cs typeface="Times New Roman"/>
                        </a:rPr>
                        <a:t>219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solidFill>
                            <a:srgbClr val="FF0000"/>
                          </a:solidFill>
                          <a:latin typeface="Calibri"/>
                          <a:ea typeface="SimSun"/>
                          <a:cs typeface="Times New Roman"/>
                        </a:rPr>
                        <a:t>Degree (All)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dirty="0">
                          <a:solidFill>
                            <a:srgbClr val="FF0000"/>
                          </a:solidFill>
                          <a:latin typeface="Lucida Console"/>
                          <a:cs typeface="Times New Roman"/>
                        </a:rPr>
                        <a:t>-0.2042935</a:t>
                      </a:r>
                      <a:endParaRPr lang="en-US" sz="1800" dirty="0">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a:solidFill>
                            <a:srgbClr val="FF0000"/>
                          </a:solidFill>
                          <a:latin typeface="Lucida Console"/>
                          <a:cs typeface="Times New Roman"/>
                        </a:rPr>
                        <a:t>0.002381</a:t>
                      </a:r>
                      <a:endParaRPr lang="en-US" sz="1800">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6400">
                <a:tc>
                  <a:txBody>
                    <a:bodyPr/>
                    <a:lstStyle/>
                    <a:p>
                      <a:pPr marL="0" marR="0">
                        <a:lnSpc>
                          <a:spcPct val="115000"/>
                        </a:lnSpc>
                        <a:spcBef>
                          <a:spcPts val="0"/>
                        </a:spcBef>
                        <a:spcAft>
                          <a:spcPts val="0"/>
                        </a:spcAft>
                      </a:pPr>
                      <a:endParaRPr lang="en-US" sz="18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800">
                        <a:solidFill>
                          <a:srgbClr val="FF0000"/>
                        </a:solidFill>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solidFill>
                            <a:srgbClr val="FF0000"/>
                          </a:solidFill>
                          <a:latin typeface="Calibri"/>
                          <a:ea typeface="SimSun"/>
                          <a:cs typeface="Times New Roman"/>
                        </a:rPr>
                        <a:t>Degree (in)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a:solidFill>
                            <a:srgbClr val="FF0000"/>
                          </a:solidFill>
                          <a:latin typeface="Lucida Console"/>
                          <a:cs typeface="Times New Roman"/>
                        </a:rPr>
                        <a:t>-0.1545487</a:t>
                      </a:r>
                      <a:endParaRPr lang="en-US" sz="1800">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a:solidFill>
                            <a:srgbClr val="FF0000"/>
                          </a:solidFill>
                          <a:latin typeface="Lucida Console"/>
                          <a:cs typeface="Times New Roman"/>
                        </a:rPr>
                        <a:t>0.02215</a:t>
                      </a:r>
                      <a:endParaRPr lang="en-US" sz="1800">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6400">
                <a:tc>
                  <a:txBody>
                    <a:bodyPr/>
                    <a:lstStyle/>
                    <a:p>
                      <a:pPr marL="0" marR="0">
                        <a:lnSpc>
                          <a:spcPct val="115000"/>
                        </a:lnSpc>
                        <a:spcBef>
                          <a:spcPts val="0"/>
                        </a:spcBef>
                        <a:spcAft>
                          <a:spcPts val="0"/>
                        </a:spcAft>
                      </a:pPr>
                      <a:endParaRPr lang="en-US" sz="1800">
                        <a:solidFill>
                          <a:srgbClr val="FF0000"/>
                        </a:solidFill>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800" dirty="0">
                        <a:solidFill>
                          <a:srgbClr val="FF0000"/>
                        </a:solidFill>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solidFill>
                            <a:srgbClr val="FF0000"/>
                          </a:solidFill>
                          <a:latin typeface="Calibri"/>
                          <a:ea typeface="SimSun"/>
                          <a:cs typeface="Times New Roman"/>
                        </a:rPr>
                        <a:t>Degree (out)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a:solidFill>
                            <a:srgbClr val="FF0000"/>
                          </a:solidFill>
                          <a:latin typeface="Lucida Console"/>
                          <a:cs typeface="Times New Roman"/>
                        </a:rPr>
                        <a:t>-0.1570541</a:t>
                      </a:r>
                      <a:endParaRPr lang="en-US" sz="1800">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dirty="0">
                          <a:solidFill>
                            <a:srgbClr val="FF0000"/>
                          </a:solidFill>
                          <a:latin typeface="Lucida Console"/>
                          <a:cs typeface="Times New Roman"/>
                        </a:rPr>
                        <a:t>0.02005</a:t>
                      </a:r>
                      <a:endParaRPr lang="en-US" sz="1800" dirty="0">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nvGraphicFramePr>
        <p:xfrm>
          <a:off x="304800" y="4518406"/>
          <a:ext cx="8229600" cy="1443736"/>
        </p:xfrm>
        <a:graphic>
          <a:graphicData uri="http://schemas.openxmlformats.org/drawingml/2006/table">
            <a:tbl>
              <a:tblPr/>
              <a:tblGrid>
                <a:gridCol w="1981200"/>
                <a:gridCol w="1447800"/>
                <a:gridCol w="1524000"/>
                <a:gridCol w="1846710"/>
                <a:gridCol w="1429890"/>
              </a:tblGrid>
              <a:tr h="406400">
                <a:tc>
                  <a:txBody>
                    <a:bodyPr/>
                    <a:lstStyle/>
                    <a:p>
                      <a:pPr marL="0" marR="0">
                        <a:lnSpc>
                          <a:spcPct val="115000"/>
                        </a:lnSpc>
                        <a:spcBef>
                          <a:spcPts val="0"/>
                        </a:spcBef>
                        <a:spcAft>
                          <a:spcPts val="0"/>
                        </a:spcAft>
                      </a:pPr>
                      <a:r>
                        <a:rPr lang="en-US" sz="1800" dirty="0">
                          <a:solidFill>
                            <a:schemeClr val="tx1"/>
                          </a:solidFill>
                          <a:latin typeface="Calibri"/>
                          <a:ea typeface="SimSun"/>
                          <a:cs typeface="Times New Roman"/>
                        </a:rPr>
                        <a:t>SNP density </a:t>
                      </a:r>
                      <a:endParaRPr lang="en-US" sz="1800" dirty="0" smtClean="0">
                        <a:solidFill>
                          <a:schemeClr val="tx1"/>
                        </a:solidFill>
                        <a:latin typeface="Calibri"/>
                        <a:ea typeface="SimSun"/>
                        <a:cs typeface="Times New Roman"/>
                      </a:endParaRPr>
                    </a:p>
                    <a:p>
                      <a:pPr marL="0" marR="0">
                        <a:lnSpc>
                          <a:spcPct val="115000"/>
                        </a:lnSpc>
                        <a:spcBef>
                          <a:spcPts val="0"/>
                        </a:spcBef>
                        <a:spcAft>
                          <a:spcPts val="0"/>
                        </a:spcAft>
                      </a:pPr>
                      <a:r>
                        <a:rPr lang="en-US" sz="1800" dirty="0" smtClean="0">
                          <a:solidFill>
                            <a:schemeClr val="tx1"/>
                          </a:solidFill>
                          <a:latin typeface="Calibri"/>
                          <a:ea typeface="SimSun"/>
                          <a:cs typeface="Times New Roman"/>
                        </a:rPr>
                        <a:t>(</a:t>
                      </a:r>
                      <a:r>
                        <a:rPr lang="en-US" sz="1800" dirty="0">
                          <a:solidFill>
                            <a:schemeClr val="tx1"/>
                          </a:solidFill>
                          <a:latin typeface="Calibri"/>
                          <a:ea typeface="SimSun"/>
                          <a:cs typeface="Times New Roman"/>
                        </a:rPr>
                        <a:t>S SNPs by gene)</a:t>
                      </a: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solidFill>
                            <a:schemeClr val="tx1"/>
                          </a:solidFill>
                          <a:latin typeface="Calibri"/>
                          <a:ea typeface="SimSun"/>
                          <a:cs typeface="Times New Roman"/>
                        </a:rPr>
                        <a:t>257</a:t>
                      </a: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solidFill>
                            <a:schemeClr val="tx1"/>
                          </a:solidFill>
                          <a:latin typeface="Calibri"/>
                          <a:ea typeface="SimSun"/>
                          <a:cs typeface="Times New Roman"/>
                        </a:rPr>
                        <a:t>Degree (All)</a:t>
                      </a: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dirty="0">
                          <a:solidFill>
                            <a:schemeClr val="tx1"/>
                          </a:solidFill>
                          <a:latin typeface="Lucida Console"/>
                          <a:cs typeface="Times New Roman"/>
                        </a:rPr>
                        <a:t>-0.08529432</a:t>
                      </a:r>
                      <a:endParaRPr lang="en-US" sz="1800" dirty="0">
                        <a:solidFill>
                          <a:schemeClr val="tx1"/>
                        </a:solidFill>
                        <a:latin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dirty="0">
                          <a:solidFill>
                            <a:schemeClr val="tx1"/>
                          </a:solidFill>
                          <a:latin typeface="Lucida Console"/>
                          <a:cs typeface="Times New Roman"/>
                        </a:rPr>
                        <a:t>0.1728</a:t>
                      </a:r>
                      <a:endParaRPr lang="en-US" sz="1800" dirty="0">
                        <a:solidFill>
                          <a:schemeClr val="tx1"/>
                        </a:solidFill>
                        <a:latin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6400">
                <a:tc>
                  <a:txBody>
                    <a:bodyPr/>
                    <a:lstStyle/>
                    <a:p>
                      <a:pPr marL="0" marR="0">
                        <a:lnSpc>
                          <a:spcPct val="115000"/>
                        </a:lnSpc>
                        <a:spcBef>
                          <a:spcPts val="0"/>
                        </a:spcBef>
                        <a:spcAft>
                          <a:spcPts val="0"/>
                        </a:spcAft>
                      </a:pPr>
                      <a:endParaRPr lang="en-US" sz="1800" dirty="0">
                        <a:solidFill>
                          <a:schemeClr val="tx1"/>
                        </a:solidFill>
                        <a:latin typeface="Calibri"/>
                        <a:ea typeface="SimSun"/>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800">
                        <a:solidFill>
                          <a:schemeClr val="tx1"/>
                        </a:solidFill>
                        <a:latin typeface="Calibri"/>
                        <a:ea typeface="SimSun"/>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solidFill>
                            <a:schemeClr val="tx1"/>
                          </a:solidFill>
                          <a:latin typeface="Calibri"/>
                          <a:ea typeface="SimSun"/>
                          <a:cs typeface="Times New Roman"/>
                        </a:rPr>
                        <a:t>Degree (in)</a:t>
                      </a: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a:solidFill>
                            <a:schemeClr val="tx1"/>
                          </a:solidFill>
                          <a:latin typeface="Lucida Console"/>
                          <a:cs typeface="Times New Roman"/>
                        </a:rPr>
                        <a:t>-0.002168202</a:t>
                      </a:r>
                      <a:endParaRPr lang="en-US" sz="1800">
                        <a:solidFill>
                          <a:schemeClr val="tx1"/>
                        </a:solidFill>
                        <a:latin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dirty="0">
                          <a:solidFill>
                            <a:schemeClr val="tx1"/>
                          </a:solidFill>
                          <a:latin typeface="Lucida Console"/>
                          <a:cs typeface="Times New Roman"/>
                        </a:rPr>
                        <a:t>0.9724</a:t>
                      </a:r>
                      <a:endParaRPr lang="en-US" sz="1800" dirty="0">
                        <a:solidFill>
                          <a:schemeClr val="tx1"/>
                        </a:solidFill>
                        <a:latin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6400">
                <a:tc>
                  <a:txBody>
                    <a:bodyPr/>
                    <a:lstStyle/>
                    <a:p>
                      <a:pPr marL="0" marR="0">
                        <a:lnSpc>
                          <a:spcPct val="115000"/>
                        </a:lnSpc>
                        <a:spcBef>
                          <a:spcPts val="0"/>
                        </a:spcBef>
                        <a:spcAft>
                          <a:spcPts val="0"/>
                        </a:spcAft>
                      </a:pPr>
                      <a:endParaRPr lang="en-US" sz="1800">
                        <a:solidFill>
                          <a:srgbClr val="FF0000"/>
                        </a:solidFill>
                        <a:latin typeface="Calibri"/>
                        <a:ea typeface="SimSun"/>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800" dirty="0">
                        <a:solidFill>
                          <a:srgbClr val="FF0000"/>
                        </a:solidFill>
                        <a:latin typeface="Calibri"/>
                        <a:ea typeface="SimSun"/>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solidFill>
                            <a:srgbClr val="FF0000"/>
                          </a:solidFill>
                          <a:latin typeface="Calibri"/>
                          <a:ea typeface="SimSun"/>
                          <a:cs typeface="Times New Roman"/>
                        </a:rPr>
                        <a:t>Degree (out)</a:t>
                      </a:r>
                      <a:endParaRPr lang="en-US" sz="1800" dirty="0">
                        <a:latin typeface="Calibri"/>
                        <a:ea typeface="SimSun"/>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a:solidFill>
                            <a:srgbClr val="FF0000"/>
                          </a:solidFill>
                          <a:latin typeface="Lucida Console"/>
                          <a:cs typeface="Times New Roman"/>
                        </a:rPr>
                        <a:t>-0.1553967</a:t>
                      </a:r>
                      <a:endParaRPr lang="en-US" sz="1800">
                        <a:latin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dirty="0">
                          <a:solidFill>
                            <a:srgbClr val="FF0000"/>
                          </a:solidFill>
                          <a:latin typeface="Lucida Console"/>
                          <a:cs typeface="Times New Roman"/>
                        </a:rPr>
                        <a:t>0.01262</a:t>
                      </a:r>
                      <a:endParaRPr lang="en-US" sz="1800" dirty="0">
                        <a:latin typeface="Calibri"/>
                        <a:cs typeface="Times New Roman"/>
                      </a:endParaRPr>
                    </a:p>
                  </a:txBody>
                  <a:tcPr marL="59765" marR="59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descr="snpdensity_no0_hist_outdeg.png"/>
          <p:cNvPicPr>
            <a:picLocks noGrp="1" noChangeAspect="1"/>
          </p:cNvPicPr>
          <p:nvPr>
            <p:ph idx="1"/>
          </p:nvPr>
        </p:nvPicPr>
        <p:blipFill>
          <a:blip r:embed="rId2" cstate="print"/>
          <a:stretch>
            <a:fillRect/>
          </a:stretch>
        </p:blipFill>
        <p:spPr>
          <a:xfrm>
            <a:off x="457200" y="1766621"/>
            <a:ext cx="8229600" cy="4193120"/>
          </a:xfrm>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Degrees</a:t>
            </a:r>
            <a:endParaRPr lang="en-US" dirty="0"/>
          </a:p>
        </p:txBody>
      </p:sp>
      <p:pic>
        <p:nvPicPr>
          <p:cNvPr id="5" name="Picture 4" descr="edgecount_indeg.png"/>
          <p:cNvPicPr>
            <a:picLocks noChangeAspect="1"/>
          </p:cNvPicPr>
          <p:nvPr/>
        </p:nvPicPr>
        <p:blipFill>
          <a:blip r:embed="rId3" cstate="print"/>
          <a:stretch>
            <a:fillRect/>
          </a:stretch>
        </p:blipFill>
        <p:spPr>
          <a:xfrm>
            <a:off x="0" y="1676400"/>
            <a:ext cx="4572001" cy="4343400"/>
          </a:xfrm>
          <a:prstGeom prst="rect">
            <a:avLst/>
          </a:prstGeom>
        </p:spPr>
      </p:pic>
      <p:pic>
        <p:nvPicPr>
          <p:cNvPr id="7" name="Picture 6" descr="edgecount_outdeg.png"/>
          <p:cNvPicPr>
            <a:picLocks noChangeAspect="1"/>
          </p:cNvPicPr>
          <p:nvPr/>
        </p:nvPicPr>
        <p:blipFill>
          <a:blip r:embed="rId4" cstate="print"/>
          <a:stretch>
            <a:fillRect/>
          </a:stretch>
        </p:blipFill>
        <p:spPr>
          <a:xfrm>
            <a:off x="4495800" y="1828800"/>
            <a:ext cx="4572000" cy="4191000"/>
          </a:xfrm>
          <a:prstGeom prst="rect">
            <a:avLst/>
          </a:prstGeom>
        </p:spPr>
      </p:pic>
      <p:cxnSp>
        <p:nvCxnSpPr>
          <p:cNvPr id="9" name="Straight Connector 8"/>
          <p:cNvCxnSpPr/>
          <p:nvPr/>
        </p:nvCxnSpPr>
        <p:spPr>
          <a:xfrm flipH="1">
            <a:off x="1371600" y="1066800"/>
            <a:ext cx="76200" cy="533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5867400" y="1219200"/>
            <a:ext cx="76200" cy="53340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1262</TotalTime>
  <Words>312</Words>
  <Application>Microsoft Office PowerPoint</Application>
  <PresentationFormat>On-screen Show (4:3)</PresentationFormat>
  <Paragraphs>88</Paragraphs>
  <Slides>16</Slides>
  <Notes>3</Notes>
  <HiddenSlides>2</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SignalSNPs</vt:lpstr>
      <vt:lpstr>SignaLink</vt:lpstr>
      <vt:lpstr>Issues</vt:lpstr>
      <vt:lpstr>Original network (without 0 degrees)</vt:lpstr>
      <vt:lpstr>Correlations</vt:lpstr>
      <vt:lpstr>Selection VS degree</vt:lpstr>
      <vt:lpstr>Gene-level analyses</vt:lpstr>
      <vt:lpstr>Slide 8</vt:lpstr>
      <vt:lpstr>Degrees</vt:lpstr>
      <vt:lpstr>Degree relationship between upstream and downstream and the implication in specificity??</vt:lpstr>
      <vt:lpstr>MPP vs nonMPP</vt:lpstr>
      <vt:lpstr>MPP vs nonMPP</vt:lpstr>
      <vt:lpstr>Slide 13</vt:lpstr>
      <vt:lpstr>Slide 14</vt:lpstr>
      <vt:lpstr>Slide 15</vt:lpstr>
      <vt:lpstr>Possible Further Analyses?</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SignalSNPs</dc:title>
  <dc:creator>JM</dc:creator>
  <cp:lastModifiedBy>JM</cp:lastModifiedBy>
  <cp:revision>88</cp:revision>
  <dcterms:created xsi:type="dcterms:W3CDTF">2012-03-01T05:52:42Z</dcterms:created>
  <dcterms:modified xsi:type="dcterms:W3CDTF">2012-03-02T03:13:29Z</dcterms:modified>
</cp:coreProperties>
</file>