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1.bin" ContentType="application/vnd.openxmlformats-officedocument.oleObject"/>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00" r:id="rId1"/>
  </p:sldMasterIdLst>
  <p:notesMasterIdLst>
    <p:notesMasterId r:id="rId46"/>
  </p:notesMasterIdLst>
  <p:handoutMasterIdLst>
    <p:handoutMasterId r:id="rId47"/>
  </p:handoutMasterIdLst>
  <p:sldIdLst>
    <p:sldId id="297" r:id="rId2"/>
    <p:sldId id="299" r:id="rId3"/>
    <p:sldId id="300" r:id="rId4"/>
    <p:sldId id="307" r:id="rId5"/>
    <p:sldId id="312" r:id="rId6"/>
    <p:sldId id="313" r:id="rId7"/>
    <p:sldId id="301" r:id="rId8"/>
    <p:sldId id="302" r:id="rId9"/>
    <p:sldId id="315" r:id="rId10"/>
    <p:sldId id="303" r:id="rId11"/>
    <p:sldId id="308" r:id="rId12"/>
    <p:sldId id="309" r:id="rId13"/>
    <p:sldId id="310" r:id="rId14"/>
    <p:sldId id="311" r:id="rId15"/>
    <p:sldId id="317" r:id="rId16"/>
    <p:sldId id="316" r:id="rId17"/>
    <p:sldId id="304" r:id="rId18"/>
    <p:sldId id="314" r:id="rId19"/>
    <p:sldId id="305" r:id="rId20"/>
    <p:sldId id="256" r:id="rId21"/>
    <p:sldId id="287" r:id="rId22"/>
    <p:sldId id="289" r:id="rId23"/>
    <p:sldId id="290" r:id="rId24"/>
    <p:sldId id="291" r:id="rId25"/>
    <p:sldId id="259" r:id="rId26"/>
    <p:sldId id="260" r:id="rId27"/>
    <p:sldId id="261" r:id="rId28"/>
    <p:sldId id="264" r:id="rId29"/>
    <p:sldId id="257" r:id="rId30"/>
    <p:sldId id="271" r:id="rId31"/>
    <p:sldId id="263" r:id="rId32"/>
    <p:sldId id="280" r:id="rId33"/>
    <p:sldId id="274" r:id="rId34"/>
    <p:sldId id="283" r:id="rId35"/>
    <p:sldId id="275" r:id="rId36"/>
    <p:sldId id="292" r:id="rId37"/>
    <p:sldId id="293" r:id="rId38"/>
    <p:sldId id="294" r:id="rId39"/>
    <p:sldId id="270" r:id="rId40"/>
    <p:sldId id="269" r:id="rId41"/>
    <p:sldId id="306" r:id="rId42"/>
    <p:sldId id="295" r:id="rId43"/>
    <p:sldId id="272" r:id="rId44"/>
    <p:sldId id="281"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A421"/>
    <a:srgbClr val="DDB375"/>
    <a:srgbClr val="69ADFF"/>
    <a:srgbClr val="DD5461"/>
    <a:srgbClr val="1E758D"/>
    <a:srgbClr val="3F3BC8"/>
    <a:srgbClr val="CD18A8"/>
    <a:srgbClr val="FFD709"/>
    <a:srgbClr val="B3DD5A"/>
    <a:srgbClr val="FFB1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7426" autoAdjust="0"/>
  </p:normalViewPr>
  <p:slideViewPr>
    <p:cSldViewPr snapToGrid="0" snapToObjects="1">
      <p:cViewPr>
        <p:scale>
          <a:sx n="90" d="100"/>
          <a:sy n="90" d="100"/>
        </p:scale>
        <p:origin x="-88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A986C6-D08B-DA4E-B97D-FE011447F483}"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26ECACE5-32EE-6548-91C7-1782BF82C447}">
      <dgm:prSet phldrT="[Text]"/>
      <dgm:spPr>
        <a:noFill/>
      </dgm:spPr>
      <dgm:t>
        <a:bodyPr/>
        <a:lstStyle/>
        <a:p>
          <a:r>
            <a:rPr lang="en-US" dirty="0" smtClean="0">
              <a:solidFill>
                <a:schemeClr val="tx1"/>
              </a:solidFill>
              <a:latin typeface="Times"/>
              <a:cs typeface="Times"/>
            </a:rPr>
            <a:t>211</a:t>
          </a:r>
          <a:endParaRPr lang="en-US" dirty="0">
            <a:solidFill>
              <a:schemeClr val="tx1"/>
            </a:solidFill>
            <a:latin typeface="Times"/>
            <a:cs typeface="Times"/>
          </a:endParaRPr>
        </a:p>
      </dgm:t>
    </dgm:pt>
    <dgm:pt modelId="{7051E9E8-257C-C640-89A8-19A4F85BA014}" type="parTrans" cxnId="{E3104D6E-8BD8-254C-834E-5DB44DB1F98C}">
      <dgm:prSet/>
      <dgm:spPr/>
      <dgm:t>
        <a:bodyPr/>
        <a:lstStyle/>
        <a:p>
          <a:endParaRPr lang="en-US"/>
        </a:p>
      </dgm:t>
    </dgm:pt>
    <dgm:pt modelId="{0B22989B-9145-7A45-B6E5-98D6B6BE2018}" type="sibTrans" cxnId="{E3104D6E-8BD8-254C-834E-5DB44DB1F98C}">
      <dgm:prSet/>
      <dgm:spPr/>
      <dgm:t>
        <a:bodyPr/>
        <a:lstStyle/>
        <a:p>
          <a:endParaRPr lang="en-US"/>
        </a:p>
      </dgm:t>
    </dgm:pt>
    <dgm:pt modelId="{06B327A5-D586-7348-A3E3-E8752C24ABFA}">
      <dgm:prSet phldrT="[Text]"/>
      <dgm:spPr>
        <a:noFill/>
      </dgm:spPr>
      <dgm:t>
        <a:bodyPr/>
        <a:lstStyle/>
        <a:p>
          <a:r>
            <a:rPr lang="en-US" dirty="0" smtClean="0">
              <a:solidFill>
                <a:schemeClr val="tx1"/>
              </a:solidFill>
              <a:latin typeface="Times"/>
              <a:cs typeface="Times"/>
            </a:rPr>
            <a:t>M(12)</a:t>
          </a:r>
          <a:endParaRPr lang="en-US" dirty="0">
            <a:solidFill>
              <a:schemeClr val="tx1"/>
            </a:solidFill>
            <a:latin typeface="Times"/>
            <a:cs typeface="Times"/>
          </a:endParaRPr>
        </a:p>
      </dgm:t>
    </dgm:pt>
    <dgm:pt modelId="{2BA0CA6D-A725-9944-A646-9A262B00740C}" type="parTrans" cxnId="{D65E9A2A-68F9-CB48-A128-A1A6E8BF1DB3}">
      <dgm:prSet/>
      <dgm:spPr/>
      <dgm:t>
        <a:bodyPr/>
        <a:lstStyle/>
        <a:p>
          <a:endParaRPr lang="en-US"/>
        </a:p>
      </dgm:t>
    </dgm:pt>
    <dgm:pt modelId="{1587832C-BA72-F94B-877F-2599F5651D9F}" type="sibTrans" cxnId="{D65E9A2A-68F9-CB48-A128-A1A6E8BF1DB3}">
      <dgm:prSet/>
      <dgm:spPr/>
      <dgm:t>
        <a:bodyPr/>
        <a:lstStyle/>
        <a:p>
          <a:endParaRPr lang="en-US"/>
        </a:p>
      </dgm:t>
    </dgm:pt>
    <dgm:pt modelId="{9A595941-FA3D-BF47-8CFC-37971B5D86CC}">
      <dgm:prSet phldrT="[Text]"/>
      <dgm:spPr>
        <a:noFill/>
      </dgm:spPr>
      <dgm:t>
        <a:bodyPr/>
        <a:lstStyle/>
        <a:p>
          <a:r>
            <a:rPr lang="en-US" dirty="0" smtClean="0">
              <a:solidFill>
                <a:schemeClr val="tx1"/>
              </a:solidFill>
              <a:latin typeface="Times"/>
              <a:cs typeface="Times"/>
            </a:rPr>
            <a:t>Other(123)</a:t>
          </a:r>
          <a:endParaRPr lang="en-US" dirty="0">
            <a:solidFill>
              <a:schemeClr val="tx1"/>
            </a:solidFill>
            <a:latin typeface="Times"/>
            <a:cs typeface="Times"/>
          </a:endParaRPr>
        </a:p>
      </dgm:t>
    </dgm:pt>
    <dgm:pt modelId="{B90DD267-5270-8540-AC7C-270A1325E6E7}" type="parTrans" cxnId="{45DCE98E-E32F-304F-87F5-DD508F73AFC3}">
      <dgm:prSet/>
      <dgm:spPr/>
      <dgm:t>
        <a:bodyPr/>
        <a:lstStyle/>
        <a:p>
          <a:endParaRPr lang="en-US"/>
        </a:p>
      </dgm:t>
    </dgm:pt>
    <dgm:pt modelId="{40034C98-F2B5-9541-878B-5C745E3B29FE}" type="sibTrans" cxnId="{45DCE98E-E32F-304F-87F5-DD508F73AFC3}">
      <dgm:prSet/>
      <dgm:spPr/>
      <dgm:t>
        <a:bodyPr/>
        <a:lstStyle/>
        <a:p>
          <a:endParaRPr lang="en-US"/>
        </a:p>
      </dgm:t>
    </dgm:pt>
    <dgm:pt modelId="{3571B508-3BE0-4A46-9E7D-BEA525CC0241}">
      <dgm:prSet phldrT="[Text]"/>
      <dgm:spPr>
        <a:noFill/>
      </dgm:spPr>
      <dgm:t>
        <a:bodyPr/>
        <a:lstStyle/>
        <a:p>
          <a:r>
            <a:rPr lang="en-US" dirty="0" smtClean="0">
              <a:solidFill>
                <a:schemeClr val="tx1"/>
              </a:solidFill>
              <a:latin typeface="Times"/>
              <a:cs typeface="Times"/>
            </a:rPr>
            <a:t>G1(53)</a:t>
          </a:r>
          <a:endParaRPr lang="en-US" dirty="0">
            <a:solidFill>
              <a:schemeClr val="tx1"/>
            </a:solidFill>
            <a:latin typeface="Times"/>
            <a:cs typeface="Times"/>
          </a:endParaRPr>
        </a:p>
      </dgm:t>
    </dgm:pt>
    <dgm:pt modelId="{54B1DADF-222B-474A-B046-533BA50818F3}" type="sibTrans" cxnId="{21A96938-FA73-A543-AA86-DDD382A7B73D}">
      <dgm:prSet/>
      <dgm:spPr/>
      <dgm:t>
        <a:bodyPr/>
        <a:lstStyle/>
        <a:p>
          <a:endParaRPr lang="en-US"/>
        </a:p>
      </dgm:t>
    </dgm:pt>
    <dgm:pt modelId="{EA9DFC87-5DA4-C44A-8FAC-B4499CA6B784}" type="parTrans" cxnId="{21A96938-FA73-A543-AA86-DDD382A7B73D}">
      <dgm:prSet/>
      <dgm:spPr/>
      <dgm:t>
        <a:bodyPr/>
        <a:lstStyle/>
        <a:p>
          <a:endParaRPr lang="en-US"/>
        </a:p>
      </dgm:t>
    </dgm:pt>
    <dgm:pt modelId="{135D2A7A-F415-1D4E-89B4-EA27D2A76123}">
      <dgm:prSet/>
      <dgm:spPr>
        <a:noFill/>
      </dgm:spPr>
      <dgm:t>
        <a:bodyPr/>
        <a:lstStyle/>
        <a:p>
          <a:r>
            <a:rPr lang="en-US" dirty="0" smtClean="0">
              <a:solidFill>
                <a:schemeClr val="tx1"/>
              </a:solidFill>
              <a:latin typeface="Times"/>
              <a:cs typeface="Times"/>
            </a:rPr>
            <a:t>S(14)</a:t>
          </a:r>
          <a:endParaRPr lang="en-US" dirty="0">
            <a:solidFill>
              <a:schemeClr val="tx1"/>
            </a:solidFill>
            <a:latin typeface="Times"/>
            <a:cs typeface="Times"/>
          </a:endParaRPr>
        </a:p>
      </dgm:t>
    </dgm:pt>
    <dgm:pt modelId="{2912E3CC-8BA1-9245-85EB-96E2682E8A69}" type="parTrans" cxnId="{0DF70512-0BC4-6F43-B78B-F4276D080690}">
      <dgm:prSet/>
      <dgm:spPr/>
      <dgm:t>
        <a:bodyPr/>
        <a:lstStyle/>
        <a:p>
          <a:endParaRPr lang="en-US"/>
        </a:p>
      </dgm:t>
    </dgm:pt>
    <dgm:pt modelId="{75EE96BC-2A8A-EB47-9746-B30D5AC6905D}" type="sibTrans" cxnId="{0DF70512-0BC4-6F43-B78B-F4276D080690}">
      <dgm:prSet/>
      <dgm:spPr/>
      <dgm:t>
        <a:bodyPr/>
        <a:lstStyle/>
        <a:p>
          <a:endParaRPr lang="en-US"/>
        </a:p>
      </dgm:t>
    </dgm:pt>
    <dgm:pt modelId="{06A66DBC-F6E7-854F-BA1D-1A63E24D8B18}">
      <dgm:prSet/>
      <dgm:spPr>
        <a:noFill/>
      </dgm:spPr>
      <dgm:t>
        <a:bodyPr/>
        <a:lstStyle/>
        <a:p>
          <a:r>
            <a:rPr lang="en-US" dirty="0" smtClean="0">
              <a:solidFill>
                <a:schemeClr val="tx1"/>
              </a:solidFill>
              <a:latin typeface="Times"/>
              <a:cs typeface="Times"/>
            </a:rPr>
            <a:t>G2(9)</a:t>
          </a:r>
          <a:endParaRPr lang="en-US" dirty="0">
            <a:solidFill>
              <a:schemeClr val="tx1"/>
            </a:solidFill>
            <a:latin typeface="Times"/>
            <a:cs typeface="Times"/>
          </a:endParaRPr>
        </a:p>
      </dgm:t>
    </dgm:pt>
    <dgm:pt modelId="{61DA74D9-00F1-EA41-B0A4-BA3EA405E043}" type="parTrans" cxnId="{2C8BA287-A227-0D4B-B866-91D43EAEA0B9}">
      <dgm:prSet/>
      <dgm:spPr/>
      <dgm:t>
        <a:bodyPr/>
        <a:lstStyle/>
        <a:p>
          <a:endParaRPr lang="en-US"/>
        </a:p>
      </dgm:t>
    </dgm:pt>
    <dgm:pt modelId="{F01AE452-9C0D-4A40-9638-6D370B42225D}" type="sibTrans" cxnId="{2C8BA287-A227-0D4B-B866-91D43EAEA0B9}">
      <dgm:prSet/>
      <dgm:spPr/>
      <dgm:t>
        <a:bodyPr/>
        <a:lstStyle/>
        <a:p>
          <a:endParaRPr lang="en-US"/>
        </a:p>
      </dgm:t>
    </dgm:pt>
    <dgm:pt modelId="{023E29C4-564C-EB45-96C8-FBF2C016D125}" type="pres">
      <dgm:prSet presAssocID="{BCA986C6-D08B-DA4E-B97D-FE011447F483}" presName="hierChild1" presStyleCnt="0">
        <dgm:presLayoutVars>
          <dgm:orgChart val="1"/>
          <dgm:chPref val="1"/>
          <dgm:dir/>
          <dgm:animOne val="branch"/>
          <dgm:animLvl val="lvl"/>
          <dgm:resizeHandles/>
        </dgm:presLayoutVars>
      </dgm:prSet>
      <dgm:spPr/>
      <dgm:t>
        <a:bodyPr/>
        <a:lstStyle/>
        <a:p>
          <a:endParaRPr lang="en-US"/>
        </a:p>
      </dgm:t>
    </dgm:pt>
    <dgm:pt modelId="{AEA37301-A9A5-024E-8897-42E8D9B082A5}" type="pres">
      <dgm:prSet presAssocID="{26ECACE5-32EE-6548-91C7-1782BF82C447}" presName="hierRoot1" presStyleCnt="0">
        <dgm:presLayoutVars>
          <dgm:hierBranch val="init"/>
        </dgm:presLayoutVars>
      </dgm:prSet>
      <dgm:spPr/>
    </dgm:pt>
    <dgm:pt modelId="{A602CD1F-A688-1445-A9DE-F5DB6CF789B9}" type="pres">
      <dgm:prSet presAssocID="{26ECACE5-32EE-6548-91C7-1782BF82C447}" presName="rootComposite1" presStyleCnt="0"/>
      <dgm:spPr/>
    </dgm:pt>
    <dgm:pt modelId="{1BE9AF15-876D-D342-97EF-BED0ADCB2113}" type="pres">
      <dgm:prSet presAssocID="{26ECACE5-32EE-6548-91C7-1782BF82C447}" presName="rootText1" presStyleLbl="node0" presStyleIdx="0" presStyleCnt="1">
        <dgm:presLayoutVars>
          <dgm:chPref val="3"/>
        </dgm:presLayoutVars>
      </dgm:prSet>
      <dgm:spPr/>
      <dgm:t>
        <a:bodyPr/>
        <a:lstStyle/>
        <a:p>
          <a:endParaRPr lang="en-US"/>
        </a:p>
      </dgm:t>
    </dgm:pt>
    <dgm:pt modelId="{0DBAC07B-D252-8F4E-8280-1DD5F747F4AE}" type="pres">
      <dgm:prSet presAssocID="{26ECACE5-32EE-6548-91C7-1782BF82C447}" presName="rootConnector1" presStyleLbl="node1" presStyleIdx="0" presStyleCnt="0"/>
      <dgm:spPr/>
      <dgm:t>
        <a:bodyPr/>
        <a:lstStyle/>
        <a:p>
          <a:endParaRPr lang="en-US"/>
        </a:p>
      </dgm:t>
    </dgm:pt>
    <dgm:pt modelId="{8A9324AE-A559-0F4D-A4DA-46F5945CD3E8}" type="pres">
      <dgm:prSet presAssocID="{26ECACE5-32EE-6548-91C7-1782BF82C447}" presName="hierChild2" presStyleCnt="0"/>
      <dgm:spPr/>
    </dgm:pt>
    <dgm:pt modelId="{5327616D-E25F-0848-8729-70B7B25FFBF4}" type="pres">
      <dgm:prSet presAssocID="{EA9DFC87-5DA4-C44A-8FAC-B4499CA6B784}" presName="Name37" presStyleLbl="parChTrans1D2" presStyleIdx="0" presStyleCnt="5"/>
      <dgm:spPr/>
      <dgm:t>
        <a:bodyPr/>
        <a:lstStyle/>
        <a:p>
          <a:endParaRPr lang="en-US"/>
        </a:p>
      </dgm:t>
    </dgm:pt>
    <dgm:pt modelId="{25F929C4-126F-2E46-9474-49327E5BEE04}" type="pres">
      <dgm:prSet presAssocID="{3571B508-3BE0-4A46-9E7D-BEA525CC0241}" presName="hierRoot2" presStyleCnt="0">
        <dgm:presLayoutVars>
          <dgm:hierBranch val="init"/>
        </dgm:presLayoutVars>
      </dgm:prSet>
      <dgm:spPr/>
    </dgm:pt>
    <dgm:pt modelId="{68C4DB85-BC1C-F149-B001-E1EB421AFA4A}" type="pres">
      <dgm:prSet presAssocID="{3571B508-3BE0-4A46-9E7D-BEA525CC0241}" presName="rootComposite" presStyleCnt="0"/>
      <dgm:spPr/>
    </dgm:pt>
    <dgm:pt modelId="{CAC2C039-B35D-7741-B66E-66062B853EC8}" type="pres">
      <dgm:prSet presAssocID="{3571B508-3BE0-4A46-9E7D-BEA525CC0241}" presName="rootText" presStyleLbl="node2" presStyleIdx="0" presStyleCnt="5">
        <dgm:presLayoutVars>
          <dgm:chPref val="3"/>
        </dgm:presLayoutVars>
      </dgm:prSet>
      <dgm:spPr/>
      <dgm:t>
        <a:bodyPr/>
        <a:lstStyle/>
        <a:p>
          <a:endParaRPr lang="en-US"/>
        </a:p>
      </dgm:t>
    </dgm:pt>
    <dgm:pt modelId="{644672C5-39EA-1E41-90B0-2F3D4ED24C82}" type="pres">
      <dgm:prSet presAssocID="{3571B508-3BE0-4A46-9E7D-BEA525CC0241}" presName="rootConnector" presStyleLbl="node2" presStyleIdx="0" presStyleCnt="5"/>
      <dgm:spPr/>
      <dgm:t>
        <a:bodyPr/>
        <a:lstStyle/>
        <a:p>
          <a:endParaRPr lang="en-US"/>
        </a:p>
      </dgm:t>
    </dgm:pt>
    <dgm:pt modelId="{60532B18-C042-BF44-A5C1-0220809BA26F}" type="pres">
      <dgm:prSet presAssocID="{3571B508-3BE0-4A46-9E7D-BEA525CC0241}" presName="hierChild4" presStyleCnt="0"/>
      <dgm:spPr/>
    </dgm:pt>
    <dgm:pt modelId="{2AFF36BE-8EDE-5040-BE7C-129BCE7EBFE5}" type="pres">
      <dgm:prSet presAssocID="{3571B508-3BE0-4A46-9E7D-BEA525CC0241}" presName="hierChild5" presStyleCnt="0"/>
      <dgm:spPr/>
    </dgm:pt>
    <dgm:pt modelId="{F08CE333-BE09-4942-A76F-DCB7C3D1015F}" type="pres">
      <dgm:prSet presAssocID="{2912E3CC-8BA1-9245-85EB-96E2682E8A69}" presName="Name37" presStyleLbl="parChTrans1D2" presStyleIdx="1" presStyleCnt="5"/>
      <dgm:spPr/>
      <dgm:t>
        <a:bodyPr/>
        <a:lstStyle/>
        <a:p>
          <a:endParaRPr lang="en-US"/>
        </a:p>
      </dgm:t>
    </dgm:pt>
    <dgm:pt modelId="{8014C147-4B69-0147-8E64-0B924E5586FF}" type="pres">
      <dgm:prSet presAssocID="{135D2A7A-F415-1D4E-89B4-EA27D2A76123}" presName="hierRoot2" presStyleCnt="0">
        <dgm:presLayoutVars>
          <dgm:hierBranch val="init"/>
        </dgm:presLayoutVars>
      </dgm:prSet>
      <dgm:spPr/>
    </dgm:pt>
    <dgm:pt modelId="{843FD032-6694-6342-83B4-B476C382D3B9}" type="pres">
      <dgm:prSet presAssocID="{135D2A7A-F415-1D4E-89B4-EA27D2A76123}" presName="rootComposite" presStyleCnt="0"/>
      <dgm:spPr/>
    </dgm:pt>
    <dgm:pt modelId="{49C68EF5-1BF2-7541-B645-B5FBAEB62ADE}" type="pres">
      <dgm:prSet presAssocID="{135D2A7A-F415-1D4E-89B4-EA27D2A76123}" presName="rootText" presStyleLbl="node2" presStyleIdx="1" presStyleCnt="5">
        <dgm:presLayoutVars>
          <dgm:chPref val="3"/>
        </dgm:presLayoutVars>
      </dgm:prSet>
      <dgm:spPr/>
      <dgm:t>
        <a:bodyPr/>
        <a:lstStyle/>
        <a:p>
          <a:endParaRPr lang="en-US"/>
        </a:p>
      </dgm:t>
    </dgm:pt>
    <dgm:pt modelId="{9CC77916-3187-4447-91E0-A176D8E0D6EA}" type="pres">
      <dgm:prSet presAssocID="{135D2A7A-F415-1D4E-89B4-EA27D2A76123}" presName="rootConnector" presStyleLbl="node2" presStyleIdx="1" presStyleCnt="5"/>
      <dgm:spPr/>
      <dgm:t>
        <a:bodyPr/>
        <a:lstStyle/>
        <a:p>
          <a:endParaRPr lang="en-US"/>
        </a:p>
      </dgm:t>
    </dgm:pt>
    <dgm:pt modelId="{80EFE06B-7375-AC49-94FF-7116AF7F7FF3}" type="pres">
      <dgm:prSet presAssocID="{135D2A7A-F415-1D4E-89B4-EA27D2A76123}" presName="hierChild4" presStyleCnt="0"/>
      <dgm:spPr/>
    </dgm:pt>
    <dgm:pt modelId="{94508917-26A2-9640-A473-6C2D1DB012E5}" type="pres">
      <dgm:prSet presAssocID="{135D2A7A-F415-1D4E-89B4-EA27D2A76123}" presName="hierChild5" presStyleCnt="0"/>
      <dgm:spPr/>
    </dgm:pt>
    <dgm:pt modelId="{6A834F0F-92BD-2442-AEF7-9D8E1FFE604A}" type="pres">
      <dgm:prSet presAssocID="{61DA74D9-00F1-EA41-B0A4-BA3EA405E043}" presName="Name37" presStyleLbl="parChTrans1D2" presStyleIdx="2" presStyleCnt="5"/>
      <dgm:spPr/>
      <dgm:t>
        <a:bodyPr/>
        <a:lstStyle/>
        <a:p>
          <a:endParaRPr lang="en-US"/>
        </a:p>
      </dgm:t>
    </dgm:pt>
    <dgm:pt modelId="{65E6E6F9-9B99-3F4B-B0FA-6560C5277B0C}" type="pres">
      <dgm:prSet presAssocID="{06A66DBC-F6E7-854F-BA1D-1A63E24D8B18}" presName="hierRoot2" presStyleCnt="0">
        <dgm:presLayoutVars>
          <dgm:hierBranch val="init"/>
        </dgm:presLayoutVars>
      </dgm:prSet>
      <dgm:spPr/>
    </dgm:pt>
    <dgm:pt modelId="{3F2037AB-00A0-034E-8F3B-78A90B6A7AD9}" type="pres">
      <dgm:prSet presAssocID="{06A66DBC-F6E7-854F-BA1D-1A63E24D8B18}" presName="rootComposite" presStyleCnt="0"/>
      <dgm:spPr/>
    </dgm:pt>
    <dgm:pt modelId="{754711E9-053F-F84E-B8C4-20121893E6E6}" type="pres">
      <dgm:prSet presAssocID="{06A66DBC-F6E7-854F-BA1D-1A63E24D8B18}" presName="rootText" presStyleLbl="node2" presStyleIdx="2" presStyleCnt="5">
        <dgm:presLayoutVars>
          <dgm:chPref val="3"/>
        </dgm:presLayoutVars>
      </dgm:prSet>
      <dgm:spPr/>
      <dgm:t>
        <a:bodyPr/>
        <a:lstStyle/>
        <a:p>
          <a:endParaRPr lang="en-US"/>
        </a:p>
      </dgm:t>
    </dgm:pt>
    <dgm:pt modelId="{F5134855-0227-B749-86A9-B3F56DD65614}" type="pres">
      <dgm:prSet presAssocID="{06A66DBC-F6E7-854F-BA1D-1A63E24D8B18}" presName="rootConnector" presStyleLbl="node2" presStyleIdx="2" presStyleCnt="5"/>
      <dgm:spPr/>
      <dgm:t>
        <a:bodyPr/>
        <a:lstStyle/>
        <a:p>
          <a:endParaRPr lang="en-US"/>
        </a:p>
      </dgm:t>
    </dgm:pt>
    <dgm:pt modelId="{78A05E78-7184-8645-9C13-177BEDE0D81A}" type="pres">
      <dgm:prSet presAssocID="{06A66DBC-F6E7-854F-BA1D-1A63E24D8B18}" presName="hierChild4" presStyleCnt="0"/>
      <dgm:spPr/>
    </dgm:pt>
    <dgm:pt modelId="{A1BADBE6-5FB0-694D-931A-FA7120FB179A}" type="pres">
      <dgm:prSet presAssocID="{06A66DBC-F6E7-854F-BA1D-1A63E24D8B18}" presName="hierChild5" presStyleCnt="0"/>
      <dgm:spPr/>
    </dgm:pt>
    <dgm:pt modelId="{2927B1B0-122C-804E-9594-920FA77B47FA}" type="pres">
      <dgm:prSet presAssocID="{2BA0CA6D-A725-9944-A646-9A262B00740C}" presName="Name37" presStyleLbl="parChTrans1D2" presStyleIdx="3" presStyleCnt="5"/>
      <dgm:spPr/>
      <dgm:t>
        <a:bodyPr/>
        <a:lstStyle/>
        <a:p>
          <a:endParaRPr lang="en-US"/>
        </a:p>
      </dgm:t>
    </dgm:pt>
    <dgm:pt modelId="{0A751A1D-C180-1D43-9086-765DB2579B65}" type="pres">
      <dgm:prSet presAssocID="{06B327A5-D586-7348-A3E3-E8752C24ABFA}" presName="hierRoot2" presStyleCnt="0">
        <dgm:presLayoutVars>
          <dgm:hierBranch val="init"/>
        </dgm:presLayoutVars>
      </dgm:prSet>
      <dgm:spPr/>
    </dgm:pt>
    <dgm:pt modelId="{667D5DF7-483D-154C-A744-A9591C1991CC}" type="pres">
      <dgm:prSet presAssocID="{06B327A5-D586-7348-A3E3-E8752C24ABFA}" presName="rootComposite" presStyleCnt="0"/>
      <dgm:spPr/>
    </dgm:pt>
    <dgm:pt modelId="{66050C7F-CB5A-4F41-84A9-0EFA4EA4E747}" type="pres">
      <dgm:prSet presAssocID="{06B327A5-D586-7348-A3E3-E8752C24ABFA}" presName="rootText" presStyleLbl="node2" presStyleIdx="3" presStyleCnt="5">
        <dgm:presLayoutVars>
          <dgm:chPref val="3"/>
        </dgm:presLayoutVars>
      </dgm:prSet>
      <dgm:spPr/>
      <dgm:t>
        <a:bodyPr/>
        <a:lstStyle/>
        <a:p>
          <a:endParaRPr lang="en-US"/>
        </a:p>
      </dgm:t>
    </dgm:pt>
    <dgm:pt modelId="{621117F6-DD63-BA46-9EE7-C238DA77445B}" type="pres">
      <dgm:prSet presAssocID="{06B327A5-D586-7348-A3E3-E8752C24ABFA}" presName="rootConnector" presStyleLbl="node2" presStyleIdx="3" presStyleCnt="5"/>
      <dgm:spPr/>
      <dgm:t>
        <a:bodyPr/>
        <a:lstStyle/>
        <a:p>
          <a:endParaRPr lang="en-US"/>
        </a:p>
      </dgm:t>
    </dgm:pt>
    <dgm:pt modelId="{3B0B2A0C-27FF-4C4C-A4CD-3461C45BAB3C}" type="pres">
      <dgm:prSet presAssocID="{06B327A5-D586-7348-A3E3-E8752C24ABFA}" presName="hierChild4" presStyleCnt="0"/>
      <dgm:spPr/>
    </dgm:pt>
    <dgm:pt modelId="{0E49F2F8-1EBC-704B-BDF6-A05E1179CF93}" type="pres">
      <dgm:prSet presAssocID="{06B327A5-D586-7348-A3E3-E8752C24ABFA}" presName="hierChild5" presStyleCnt="0"/>
      <dgm:spPr/>
    </dgm:pt>
    <dgm:pt modelId="{BF81F4C1-7557-234D-A1FF-BB6AD99FBAC3}" type="pres">
      <dgm:prSet presAssocID="{B90DD267-5270-8540-AC7C-270A1325E6E7}" presName="Name37" presStyleLbl="parChTrans1D2" presStyleIdx="4" presStyleCnt="5"/>
      <dgm:spPr/>
      <dgm:t>
        <a:bodyPr/>
        <a:lstStyle/>
        <a:p>
          <a:endParaRPr lang="en-US"/>
        </a:p>
      </dgm:t>
    </dgm:pt>
    <dgm:pt modelId="{EC9F3049-6C28-C941-A9DF-B242C6A3A610}" type="pres">
      <dgm:prSet presAssocID="{9A595941-FA3D-BF47-8CFC-37971B5D86CC}" presName="hierRoot2" presStyleCnt="0">
        <dgm:presLayoutVars>
          <dgm:hierBranch val="init"/>
        </dgm:presLayoutVars>
      </dgm:prSet>
      <dgm:spPr/>
    </dgm:pt>
    <dgm:pt modelId="{5E56C996-2339-7041-85EA-A5630B730109}" type="pres">
      <dgm:prSet presAssocID="{9A595941-FA3D-BF47-8CFC-37971B5D86CC}" presName="rootComposite" presStyleCnt="0"/>
      <dgm:spPr/>
    </dgm:pt>
    <dgm:pt modelId="{89695636-3C9D-6A40-A186-978CC60209C4}" type="pres">
      <dgm:prSet presAssocID="{9A595941-FA3D-BF47-8CFC-37971B5D86CC}" presName="rootText" presStyleLbl="node2" presStyleIdx="4" presStyleCnt="5">
        <dgm:presLayoutVars>
          <dgm:chPref val="3"/>
        </dgm:presLayoutVars>
      </dgm:prSet>
      <dgm:spPr/>
      <dgm:t>
        <a:bodyPr/>
        <a:lstStyle/>
        <a:p>
          <a:endParaRPr lang="en-US"/>
        </a:p>
      </dgm:t>
    </dgm:pt>
    <dgm:pt modelId="{2DA70C7D-172E-4748-AB88-E84FF827517E}" type="pres">
      <dgm:prSet presAssocID="{9A595941-FA3D-BF47-8CFC-37971B5D86CC}" presName="rootConnector" presStyleLbl="node2" presStyleIdx="4" presStyleCnt="5"/>
      <dgm:spPr/>
      <dgm:t>
        <a:bodyPr/>
        <a:lstStyle/>
        <a:p>
          <a:endParaRPr lang="en-US"/>
        </a:p>
      </dgm:t>
    </dgm:pt>
    <dgm:pt modelId="{71501F15-A839-A247-AF60-2FB488E2C61F}" type="pres">
      <dgm:prSet presAssocID="{9A595941-FA3D-BF47-8CFC-37971B5D86CC}" presName="hierChild4" presStyleCnt="0"/>
      <dgm:spPr/>
    </dgm:pt>
    <dgm:pt modelId="{DC39D3FC-59E6-1449-847E-8ABE9D1123BD}" type="pres">
      <dgm:prSet presAssocID="{9A595941-FA3D-BF47-8CFC-37971B5D86CC}" presName="hierChild5" presStyleCnt="0"/>
      <dgm:spPr/>
    </dgm:pt>
    <dgm:pt modelId="{0947DD97-B705-8F4E-9E64-616AEFC492D3}" type="pres">
      <dgm:prSet presAssocID="{26ECACE5-32EE-6548-91C7-1782BF82C447}" presName="hierChild3" presStyleCnt="0"/>
      <dgm:spPr/>
    </dgm:pt>
  </dgm:ptLst>
  <dgm:cxnLst>
    <dgm:cxn modelId="{9FBE7E36-58F0-8A43-B1C2-EB7D9E6400B2}" type="presOf" srcId="{9A595941-FA3D-BF47-8CFC-37971B5D86CC}" destId="{2DA70C7D-172E-4748-AB88-E84FF827517E}" srcOrd="1" destOrd="0" presId="urn:microsoft.com/office/officeart/2005/8/layout/orgChart1"/>
    <dgm:cxn modelId="{2C8BA287-A227-0D4B-B866-91D43EAEA0B9}" srcId="{26ECACE5-32EE-6548-91C7-1782BF82C447}" destId="{06A66DBC-F6E7-854F-BA1D-1A63E24D8B18}" srcOrd="2" destOrd="0" parTransId="{61DA74D9-00F1-EA41-B0A4-BA3EA405E043}" sibTransId="{F01AE452-9C0D-4A40-9638-6D370B42225D}"/>
    <dgm:cxn modelId="{2E129F88-C9A4-8A45-897A-CF93C5E960E0}" type="presOf" srcId="{3571B508-3BE0-4A46-9E7D-BEA525CC0241}" destId="{CAC2C039-B35D-7741-B66E-66062B853EC8}" srcOrd="0" destOrd="0" presId="urn:microsoft.com/office/officeart/2005/8/layout/orgChart1"/>
    <dgm:cxn modelId="{58C14FDA-CDA4-9945-91E6-AE75E720E933}" type="presOf" srcId="{BCA986C6-D08B-DA4E-B97D-FE011447F483}" destId="{023E29C4-564C-EB45-96C8-FBF2C016D125}" srcOrd="0" destOrd="0" presId="urn:microsoft.com/office/officeart/2005/8/layout/orgChart1"/>
    <dgm:cxn modelId="{86E656FA-6B0A-154B-9E68-7504E9BCA6F6}" type="presOf" srcId="{2BA0CA6D-A725-9944-A646-9A262B00740C}" destId="{2927B1B0-122C-804E-9594-920FA77B47FA}" srcOrd="0" destOrd="0" presId="urn:microsoft.com/office/officeart/2005/8/layout/orgChart1"/>
    <dgm:cxn modelId="{8177D1EA-D8F0-0944-9FAD-F78B12BBEC73}" type="presOf" srcId="{2912E3CC-8BA1-9245-85EB-96E2682E8A69}" destId="{F08CE333-BE09-4942-A76F-DCB7C3D1015F}" srcOrd="0" destOrd="0" presId="urn:microsoft.com/office/officeart/2005/8/layout/orgChart1"/>
    <dgm:cxn modelId="{D65E9A2A-68F9-CB48-A128-A1A6E8BF1DB3}" srcId="{26ECACE5-32EE-6548-91C7-1782BF82C447}" destId="{06B327A5-D586-7348-A3E3-E8752C24ABFA}" srcOrd="3" destOrd="0" parTransId="{2BA0CA6D-A725-9944-A646-9A262B00740C}" sibTransId="{1587832C-BA72-F94B-877F-2599F5651D9F}"/>
    <dgm:cxn modelId="{83D45EA5-B9E6-D244-9E06-B119A606ADAE}" type="presOf" srcId="{61DA74D9-00F1-EA41-B0A4-BA3EA405E043}" destId="{6A834F0F-92BD-2442-AEF7-9D8E1FFE604A}" srcOrd="0" destOrd="0" presId="urn:microsoft.com/office/officeart/2005/8/layout/orgChart1"/>
    <dgm:cxn modelId="{197A6F7D-C6E5-9C43-961C-B5ACD9AC7939}" type="presOf" srcId="{06B327A5-D586-7348-A3E3-E8752C24ABFA}" destId="{621117F6-DD63-BA46-9EE7-C238DA77445B}" srcOrd="1" destOrd="0" presId="urn:microsoft.com/office/officeart/2005/8/layout/orgChart1"/>
    <dgm:cxn modelId="{64A02063-B1E1-4146-A451-346DFA632131}" type="presOf" srcId="{26ECACE5-32EE-6548-91C7-1782BF82C447}" destId="{0DBAC07B-D252-8F4E-8280-1DD5F747F4AE}" srcOrd="1" destOrd="0" presId="urn:microsoft.com/office/officeart/2005/8/layout/orgChart1"/>
    <dgm:cxn modelId="{21A96938-FA73-A543-AA86-DDD382A7B73D}" srcId="{26ECACE5-32EE-6548-91C7-1782BF82C447}" destId="{3571B508-3BE0-4A46-9E7D-BEA525CC0241}" srcOrd="0" destOrd="0" parTransId="{EA9DFC87-5DA4-C44A-8FAC-B4499CA6B784}" sibTransId="{54B1DADF-222B-474A-B046-533BA50818F3}"/>
    <dgm:cxn modelId="{2CD3BF56-6740-324B-A993-0BA38511DA28}" type="presOf" srcId="{135D2A7A-F415-1D4E-89B4-EA27D2A76123}" destId="{49C68EF5-1BF2-7541-B645-B5FBAEB62ADE}" srcOrd="0" destOrd="0" presId="urn:microsoft.com/office/officeart/2005/8/layout/orgChart1"/>
    <dgm:cxn modelId="{A7CB0AF5-592B-2F4F-A8F7-717A9A26D548}" type="presOf" srcId="{135D2A7A-F415-1D4E-89B4-EA27D2A76123}" destId="{9CC77916-3187-4447-91E0-A176D8E0D6EA}" srcOrd="1" destOrd="0" presId="urn:microsoft.com/office/officeart/2005/8/layout/orgChart1"/>
    <dgm:cxn modelId="{23A71217-7E96-F944-B95C-B602F5B70474}" type="presOf" srcId="{3571B508-3BE0-4A46-9E7D-BEA525CC0241}" destId="{644672C5-39EA-1E41-90B0-2F3D4ED24C82}" srcOrd="1" destOrd="0" presId="urn:microsoft.com/office/officeart/2005/8/layout/orgChart1"/>
    <dgm:cxn modelId="{F1FEC387-7D8D-104E-BC33-27A80C513993}" type="presOf" srcId="{B90DD267-5270-8540-AC7C-270A1325E6E7}" destId="{BF81F4C1-7557-234D-A1FF-BB6AD99FBAC3}" srcOrd="0" destOrd="0" presId="urn:microsoft.com/office/officeart/2005/8/layout/orgChart1"/>
    <dgm:cxn modelId="{A9050EB9-DDCA-D04E-9E0F-718D1F862761}" type="presOf" srcId="{06A66DBC-F6E7-854F-BA1D-1A63E24D8B18}" destId="{754711E9-053F-F84E-B8C4-20121893E6E6}" srcOrd="0" destOrd="0" presId="urn:microsoft.com/office/officeart/2005/8/layout/orgChart1"/>
    <dgm:cxn modelId="{D391A4EB-1B49-1347-A608-C72DEC9C5B06}" type="presOf" srcId="{9A595941-FA3D-BF47-8CFC-37971B5D86CC}" destId="{89695636-3C9D-6A40-A186-978CC60209C4}" srcOrd="0" destOrd="0" presId="urn:microsoft.com/office/officeart/2005/8/layout/orgChart1"/>
    <dgm:cxn modelId="{1ABB770C-6F39-ED46-834A-1DCF35760526}" type="presOf" srcId="{26ECACE5-32EE-6548-91C7-1782BF82C447}" destId="{1BE9AF15-876D-D342-97EF-BED0ADCB2113}" srcOrd="0" destOrd="0" presId="urn:microsoft.com/office/officeart/2005/8/layout/orgChart1"/>
    <dgm:cxn modelId="{39A77126-37A1-934C-8C2B-60C1C9BC06AE}" type="presOf" srcId="{EA9DFC87-5DA4-C44A-8FAC-B4499CA6B784}" destId="{5327616D-E25F-0848-8729-70B7B25FFBF4}" srcOrd="0" destOrd="0" presId="urn:microsoft.com/office/officeart/2005/8/layout/orgChart1"/>
    <dgm:cxn modelId="{69324112-A7DD-3641-8627-C7F6BD304F48}" type="presOf" srcId="{06A66DBC-F6E7-854F-BA1D-1A63E24D8B18}" destId="{F5134855-0227-B749-86A9-B3F56DD65614}" srcOrd="1" destOrd="0" presId="urn:microsoft.com/office/officeart/2005/8/layout/orgChart1"/>
    <dgm:cxn modelId="{E3104D6E-8BD8-254C-834E-5DB44DB1F98C}" srcId="{BCA986C6-D08B-DA4E-B97D-FE011447F483}" destId="{26ECACE5-32EE-6548-91C7-1782BF82C447}" srcOrd="0" destOrd="0" parTransId="{7051E9E8-257C-C640-89A8-19A4F85BA014}" sibTransId="{0B22989B-9145-7A45-B6E5-98D6B6BE2018}"/>
    <dgm:cxn modelId="{0DF70512-0BC4-6F43-B78B-F4276D080690}" srcId="{26ECACE5-32EE-6548-91C7-1782BF82C447}" destId="{135D2A7A-F415-1D4E-89B4-EA27D2A76123}" srcOrd="1" destOrd="0" parTransId="{2912E3CC-8BA1-9245-85EB-96E2682E8A69}" sibTransId="{75EE96BC-2A8A-EB47-9746-B30D5AC6905D}"/>
    <dgm:cxn modelId="{9827D973-3C26-E742-A512-3B8A4804AA70}" type="presOf" srcId="{06B327A5-D586-7348-A3E3-E8752C24ABFA}" destId="{66050C7F-CB5A-4F41-84A9-0EFA4EA4E747}" srcOrd="0" destOrd="0" presId="urn:microsoft.com/office/officeart/2005/8/layout/orgChart1"/>
    <dgm:cxn modelId="{45DCE98E-E32F-304F-87F5-DD508F73AFC3}" srcId="{26ECACE5-32EE-6548-91C7-1782BF82C447}" destId="{9A595941-FA3D-BF47-8CFC-37971B5D86CC}" srcOrd="4" destOrd="0" parTransId="{B90DD267-5270-8540-AC7C-270A1325E6E7}" sibTransId="{40034C98-F2B5-9541-878B-5C745E3B29FE}"/>
    <dgm:cxn modelId="{B1B5B324-316A-0E41-A056-9228AF152DDF}" type="presParOf" srcId="{023E29C4-564C-EB45-96C8-FBF2C016D125}" destId="{AEA37301-A9A5-024E-8897-42E8D9B082A5}" srcOrd="0" destOrd="0" presId="urn:microsoft.com/office/officeart/2005/8/layout/orgChart1"/>
    <dgm:cxn modelId="{E0EAB9FA-2E70-D74D-9E7B-CB0840DD5202}" type="presParOf" srcId="{AEA37301-A9A5-024E-8897-42E8D9B082A5}" destId="{A602CD1F-A688-1445-A9DE-F5DB6CF789B9}" srcOrd="0" destOrd="0" presId="urn:microsoft.com/office/officeart/2005/8/layout/orgChart1"/>
    <dgm:cxn modelId="{987B0336-030B-B446-9776-3651C80B904B}" type="presParOf" srcId="{A602CD1F-A688-1445-A9DE-F5DB6CF789B9}" destId="{1BE9AF15-876D-D342-97EF-BED0ADCB2113}" srcOrd="0" destOrd="0" presId="urn:microsoft.com/office/officeart/2005/8/layout/orgChart1"/>
    <dgm:cxn modelId="{7564C4D8-E2B3-DC48-9860-E72FAA63E266}" type="presParOf" srcId="{A602CD1F-A688-1445-A9DE-F5DB6CF789B9}" destId="{0DBAC07B-D252-8F4E-8280-1DD5F747F4AE}" srcOrd="1" destOrd="0" presId="urn:microsoft.com/office/officeart/2005/8/layout/orgChart1"/>
    <dgm:cxn modelId="{DC79B203-2DB9-B945-8DC9-201BA7735AC0}" type="presParOf" srcId="{AEA37301-A9A5-024E-8897-42E8D9B082A5}" destId="{8A9324AE-A559-0F4D-A4DA-46F5945CD3E8}" srcOrd="1" destOrd="0" presId="urn:microsoft.com/office/officeart/2005/8/layout/orgChart1"/>
    <dgm:cxn modelId="{91EEA1CA-F50D-0C44-85E2-2CE6CEEF8DD4}" type="presParOf" srcId="{8A9324AE-A559-0F4D-A4DA-46F5945CD3E8}" destId="{5327616D-E25F-0848-8729-70B7B25FFBF4}" srcOrd="0" destOrd="0" presId="urn:microsoft.com/office/officeart/2005/8/layout/orgChart1"/>
    <dgm:cxn modelId="{3793488B-1157-D343-AE3C-2D876AEDC77C}" type="presParOf" srcId="{8A9324AE-A559-0F4D-A4DA-46F5945CD3E8}" destId="{25F929C4-126F-2E46-9474-49327E5BEE04}" srcOrd="1" destOrd="0" presId="urn:microsoft.com/office/officeart/2005/8/layout/orgChart1"/>
    <dgm:cxn modelId="{62358B48-CE4A-3242-80DB-EA1B3BB5C7D8}" type="presParOf" srcId="{25F929C4-126F-2E46-9474-49327E5BEE04}" destId="{68C4DB85-BC1C-F149-B001-E1EB421AFA4A}" srcOrd="0" destOrd="0" presId="urn:microsoft.com/office/officeart/2005/8/layout/orgChart1"/>
    <dgm:cxn modelId="{318ED013-EA66-3C4E-9231-05183E20D3C9}" type="presParOf" srcId="{68C4DB85-BC1C-F149-B001-E1EB421AFA4A}" destId="{CAC2C039-B35D-7741-B66E-66062B853EC8}" srcOrd="0" destOrd="0" presId="urn:microsoft.com/office/officeart/2005/8/layout/orgChart1"/>
    <dgm:cxn modelId="{AA0BF7BF-8637-2C4F-A6DC-8D4CA1B9F430}" type="presParOf" srcId="{68C4DB85-BC1C-F149-B001-E1EB421AFA4A}" destId="{644672C5-39EA-1E41-90B0-2F3D4ED24C82}" srcOrd="1" destOrd="0" presId="urn:microsoft.com/office/officeart/2005/8/layout/orgChart1"/>
    <dgm:cxn modelId="{13EE877B-045C-C845-AF60-A590F80CB7B7}" type="presParOf" srcId="{25F929C4-126F-2E46-9474-49327E5BEE04}" destId="{60532B18-C042-BF44-A5C1-0220809BA26F}" srcOrd="1" destOrd="0" presId="urn:microsoft.com/office/officeart/2005/8/layout/orgChart1"/>
    <dgm:cxn modelId="{E2B24BFB-73D1-0D42-A535-D1ED7DC5ACCB}" type="presParOf" srcId="{25F929C4-126F-2E46-9474-49327E5BEE04}" destId="{2AFF36BE-8EDE-5040-BE7C-129BCE7EBFE5}" srcOrd="2" destOrd="0" presId="urn:microsoft.com/office/officeart/2005/8/layout/orgChart1"/>
    <dgm:cxn modelId="{BF9728ED-FB22-AD48-A5CC-903D6908E789}" type="presParOf" srcId="{8A9324AE-A559-0F4D-A4DA-46F5945CD3E8}" destId="{F08CE333-BE09-4942-A76F-DCB7C3D1015F}" srcOrd="2" destOrd="0" presId="urn:microsoft.com/office/officeart/2005/8/layout/orgChart1"/>
    <dgm:cxn modelId="{A59202B9-185E-A342-BFAE-9A32DA2ADE22}" type="presParOf" srcId="{8A9324AE-A559-0F4D-A4DA-46F5945CD3E8}" destId="{8014C147-4B69-0147-8E64-0B924E5586FF}" srcOrd="3" destOrd="0" presId="urn:microsoft.com/office/officeart/2005/8/layout/orgChart1"/>
    <dgm:cxn modelId="{DD037E11-DA48-3F4B-BAA9-8874334EA7B1}" type="presParOf" srcId="{8014C147-4B69-0147-8E64-0B924E5586FF}" destId="{843FD032-6694-6342-83B4-B476C382D3B9}" srcOrd="0" destOrd="0" presId="urn:microsoft.com/office/officeart/2005/8/layout/orgChart1"/>
    <dgm:cxn modelId="{F444B81E-DB83-B043-B96C-F347AD0BF065}" type="presParOf" srcId="{843FD032-6694-6342-83B4-B476C382D3B9}" destId="{49C68EF5-1BF2-7541-B645-B5FBAEB62ADE}" srcOrd="0" destOrd="0" presId="urn:microsoft.com/office/officeart/2005/8/layout/orgChart1"/>
    <dgm:cxn modelId="{F9121791-95F0-694A-B7D0-7CDBBC163CCB}" type="presParOf" srcId="{843FD032-6694-6342-83B4-B476C382D3B9}" destId="{9CC77916-3187-4447-91E0-A176D8E0D6EA}" srcOrd="1" destOrd="0" presId="urn:microsoft.com/office/officeart/2005/8/layout/orgChart1"/>
    <dgm:cxn modelId="{F5CA385C-8665-FA4C-A3BB-C6923EDFBDB7}" type="presParOf" srcId="{8014C147-4B69-0147-8E64-0B924E5586FF}" destId="{80EFE06B-7375-AC49-94FF-7116AF7F7FF3}" srcOrd="1" destOrd="0" presId="urn:microsoft.com/office/officeart/2005/8/layout/orgChart1"/>
    <dgm:cxn modelId="{9B09CA6D-0C74-C34E-9EA3-FE3715D94950}" type="presParOf" srcId="{8014C147-4B69-0147-8E64-0B924E5586FF}" destId="{94508917-26A2-9640-A473-6C2D1DB012E5}" srcOrd="2" destOrd="0" presId="urn:microsoft.com/office/officeart/2005/8/layout/orgChart1"/>
    <dgm:cxn modelId="{AD336671-1D74-F942-B00B-952AC3532090}" type="presParOf" srcId="{8A9324AE-A559-0F4D-A4DA-46F5945CD3E8}" destId="{6A834F0F-92BD-2442-AEF7-9D8E1FFE604A}" srcOrd="4" destOrd="0" presId="urn:microsoft.com/office/officeart/2005/8/layout/orgChart1"/>
    <dgm:cxn modelId="{1F175672-DC0E-7A43-BAF5-DC624B9D4572}" type="presParOf" srcId="{8A9324AE-A559-0F4D-A4DA-46F5945CD3E8}" destId="{65E6E6F9-9B99-3F4B-B0FA-6560C5277B0C}" srcOrd="5" destOrd="0" presId="urn:microsoft.com/office/officeart/2005/8/layout/orgChart1"/>
    <dgm:cxn modelId="{FDDD911F-9126-2C4A-A3AD-39EA3F7FC854}" type="presParOf" srcId="{65E6E6F9-9B99-3F4B-B0FA-6560C5277B0C}" destId="{3F2037AB-00A0-034E-8F3B-78A90B6A7AD9}" srcOrd="0" destOrd="0" presId="urn:microsoft.com/office/officeart/2005/8/layout/orgChart1"/>
    <dgm:cxn modelId="{A4EB06C3-6E16-744C-8E25-D7EA2E09E633}" type="presParOf" srcId="{3F2037AB-00A0-034E-8F3B-78A90B6A7AD9}" destId="{754711E9-053F-F84E-B8C4-20121893E6E6}" srcOrd="0" destOrd="0" presId="urn:microsoft.com/office/officeart/2005/8/layout/orgChart1"/>
    <dgm:cxn modelId="{19E185C3-BAE1-264E-9CBB-1098A23FAC89}" type="presParOf" srcId="{3F2037AB-00A0-034E-8F3B-78A90B6A7AD9}" destId="{F5134855-0227-B749-86A9-B3F56DD65614}" srcOrd="1" destOrd="0" presId="urn:microsoft.com/office/officeart/2005/8/layout/orgChart1"/>
    <dgm:cxn modelId="{E30FE006-5115-3648-807E-02B60FE38F46}" type="presParOf" srcId="{65E6E6F9-9B99-3F4B-B0FA-6560C5277B0C}" destId="{78A05E78-7184-8645-9C13-177BEDE0D81A}" srcOrd="1" destOrd="0" presId="urn:microsoft.com/office/officeart/2005/8/layout/orgChart1"/>
    <dgm:cxn modelId="{919AC12A-B27B-6B4A-AC9B-21893C3C32C2}" type="presParOf" srcId="{65E6E6F9-9B99-3F4B-B0FA-6560C5277B0C}" destId="{A1BADBE6-5FB0-694D-931A-FA7120FB179A}" srcOrd="2" destOrd="0" presId="urn:microsoft.com/office/officeart/2005/8/layout/orgChart1"/>
    <dgm:cxn modelId="{A0B30216-2DFE-5F43-9922-94DF4C39EB2F}" type="presParOf" srcId="{8A9324AE-A559-0F4D-A4DA-46F5945CD3E8}" destId="{2927B1B0-122C-804E-9594-920FA77B47FA}" srcOrd="6" destOrd="0" presId="urn:microsoft.com/office/officeart/2005/8/layout/orgChart1"/>
    <dgm:cxn modelId="{B9DB3395-8595-A74E-9AB3-C07D248995D0}" type="presParOf" srcId="{8A9324AE-A559-0F4D-A4DA-46F5945CD3E8}" destId="{0A751A1D-C180-1D43-9086-765DB2579B65}" srcOrd="7" destOrd="0" presId="urn:microsoft.com/office/officeart/2005/8/layout/orgChart1"/>
    <dgm:cxn modelId="{21DD1D2D-C25F-4048-889F-2AEB084B6F89}" type="presParOf" srcId="{0A751A1D-C180-1D43-9086-765DB2579B65}" destId="{667D5DF7-483D-154C-A744-A9591C1991CC}" srcOrd="0" destOrd="0" presId="urn:microsoft.com/office/officeart/2005/8/layout/orgChart1"/>
    <dgm:cxn modelId="{BBD4276C-D4D1-4442-80CF-599B06014759}" type="presParOf" srcId="{667D5DF7-483D-154C-A744-A9591C1991CC}" destId="{66050C7F-CB5A-4F41-84A9-0EFA4EA4E747}" srcOrd="0" destOrd="0" presId="urn:microsoft.com/office/officeart/2005/8/layout/orgChart1"/>
    <dgm:cxn modelId="{4AC6B39E-99B0-9E46-814F-10A76131CA1C}" type="presParOf" srcId="{667D5DF7-483D-154C-A744-A9591C1991CC}" destId="{621117F6-DD63-BA46-9EE7-C238DA77445B}" srcOrd="1" destOrd="0" presId="urn:microsoft.com/office/officeart/2005/8/layout/orgChart1"/>
    <dgm:cxn modelId="{E3421259-CC7E-9744-8070-D403CD309CA1}" type="presParOf" srcId="{0A751A1D-C180-1D43-9086-765DB2579B65}" destId="{3B0B2A0C-27FF-4C4C-A4CD-3461C45BAB3C}" srcOrd="1" destOrd="0" presId="urn:microsoft.com/office/officeart/2005/8/layout/orgChart1"/>
    <dgm:cxn modelId="{B045F9A5-B3B6-1643-8BA3-B77B709DDAA7}" type="presParOf" srcId="{0A751A1D-C180-1D43-9086-765DB2579B65}" destId="{0E49F2F8-1EBC-704B-BDF6-A05E1179CF93}" srcOrd="2" destOrd="0" presId="urn:microsoft.com/office/officeart/2005/8/layout/orgChart1"/>
    <dgm:cxn modelId="{40E3A345-F926-0C48-B17F-9D61DCD75622}" type="presParOf" srcId="{8A9324AE-A559-0F4D-A4DA-46F5945CD3E8}" destId="{BF81F4C1-7557-234D-A1FF-BB6AD99FBAC3}" srcOrd="8" destOrd="0" presId="urn:microsoft.com/office/officeart/2005/8/layout/orgChart1"/>
    <dgm:cxn modelId="{89A3E79B-C7D5-D04A-B7F0-718E17ABC5F9}" type="presParOf" srcId="{8A9324AE-A559-0F4D-A4DA-46F5945CD3E8}" destId="{EC9F3049-6C28-C941-A9DF-B242C6A3A610}" srcOrd="9" destOrd="0" presId="urn:microsoft.com/office/officeart/2005/8/layout/orgChart1"/>
    <dgm:cxn modelId="{5F0906C2-AE64-7B4B-9AFF-576610C7E0D1}" type="presParOf" srcId="{EC9F3049-6C28-C941-A9DF-B242C6A3A610}" destId="{5E56C996-2339-7041-85EA-A5630B730109}" srcOrd="0" destOrd="0" presId="urn:microsoft.com/office/officeart/2005/8/layout/orgChart1"/>
    <dgm:cxn modelId="{33CEF9A0-9BA6-EC46-AEBD-96DF4B073D49}" type="presParOf" srcId="{5E56C996-2339-7041-85EA-A5630B730109}" destId="{89695636-3C9D-6A40-A186-978CC60209C4}" srcOrd="0" destOrd="0" presId="urn:microsoft.com/office/officeart/2005/8/layout/orgChart1"/>
    <dgm:cxn modelId="{4D3F929C-A5FA-0644-A1EC-65D0ADE98FB2}" type="presParOf" srcId="{5E56C996-2339-7041-85EA-A5630B730109}" destId="{2DA70C7D-172E-4748-AB88-E84FF827517E}" srcOrd="1" destOrd="0" presId="urn:microsoft.com/office/officeart/2005/8/layout/orgChart1"/>
    <dgm:cxn modelId="{F40B59C6-4419-C543-B726-EBF44F6F18C2}" type="presParOf" srcId="{EC9F3049-6C28-C941-A9DF-B242C6A3A610}" destId="{71501F15-A839-A247-AF60-2FB488E2C61F}" srcOrd="1" destOrd="0" presId="urn:microsoft.com/office/officeart/2005/8/layout/orgChart1"/>
    <dgm:cxn modelId="{93DCB91F-AD34-3C4B-96B1-1882B1175FD4}" type="presParOf" srcId="{EC9F3049-6C28-C941-A9DF-B242C6A3A610}" destId="{DC39D3FC-59E6-1449-847E-8ABE9D1123BD}" srcOrd="2" destOrd="0" presId="urn:microsoft.com/office/officeart/2005/8/layout/orgChart1"/>
    <dgm:cxn modelId="{26C5CF5B-A294-4B43-838A-782807D27983}" type="presParOf" srcId="{AEA37301-A9A5-024E-8897-42E8D9B082A5}" destId="{0947DD97-B705-8F4E-9E64-616AEFC492D3}" srcOrd="2" destOrd="0" presId="urn:microsoft.com/office/officeart/2005/8/layout/orgChart1"/>
  </dgm:cxnLst>
  <dgm:bg>
    <a:solidFill>
      <a:schemeClr val="bg1"/>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1F4C1-7557-234D-A1FF-BB6AD99FBAC3}">
      <dsp:nvSpPr>
        <dsp:cNvPr id="0" name=""/>
        <dsp:cNvSpPr/>
      </dsp:nvSpPr>
      <dsp:spPr>
        <a:xfrm>
          <a:off x="3241419" y="1888752"/>
          <a:ext cx="2685922" cy="233075"/>
        </a:xfrm>
        <a:custGeom>
          <a:avLst/>
          <a:gdLst/>
          <a:ahLst/>
          <a:cxnLst/>
          <a:rect l="0" t="0" r="0" b="0"/>
          <a:pathLst>
            <a:path>
              <a:moveTo>
                <a:pt x="0" y="0"/>
              </a:moveTo>
              <a:lnTo>
                <a:pt x="0" y="116537"/>
              </a:lnTo>
              <a:lnTo>
                <a:pt x="2685922" y="116537"/>
              </a:lnTo>
              <a:lnTo>
                <a:pt x="2685922" y="23307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927B1B0-122C-804E-9594-920FA77B47FA}">
      <dsp:nvSpPr>
        <dsp:cNvPr id="0" name=""/>
        <dsp:cNvSpPr/>
      </dsp:nvSpPr>
      <dsp:spPr>
        <a:xfrm>
          <a:off x="3241419" y="1888752"/>
          <a:ext cx="1342961" cy="233075"/>
        </a:xfrm>
        <a:custGeom>
          <a:avLst/>
          <a:gdLst/>
          <a:ahLst/>
          <a:cxnLst/>
          <a:rect l="0" t="0" r="0" b="0"/>
          <a:pathLst>
            <a:path>
              <a:moveTo>
                <a:pt x="0" y="0"/>
              </a:moveTo>
              <a:lnTo>
                <a:pt x="0" y="116537"/>
              </a:lnTo>
              <a:lnTo>
                <a:pt x="1342961" y="116537"/>
              </a:lnTo>
              <a:lnTo>
                <a:pt x="1342961" y="23307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A834F0F-92BD-2442-AEF7-9D8E1FFE604A}">
      <dsp:nvSpPr>
        <dsp:cNvPr id="0" name=""/>
        <dsp:cNvSpPr/>
      </dsp:nvSpPr>
      <dsp:spPr>
        <a:xfrm>
          <a:off x="3195699" y="1888752"/>
          <a:ext cx="91440" cy="233075"/>
        </a:xfrm>
        <a:custGeom>
          <a:avLst/>
          <a:gdLst/>
          <a:ahLst/>
          <a:cxnLst/>
          <a:rect l="0" t="0" r="0" b="0"/>
          <a:pathLst>
            <a:path>
              <a:moveTo>
                <a:pt x="45720" y="0"/>
              </a:moveTo>
              <a:lnTo>
                <a:pt x="45720" y="23307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08CE333-BE09-4942-A76F-DCB7C3D1015F}">
      <dsp:nvSpPr>
        <dsp:cNvPr id="0" name=""/>
        <dsp:cNvSpPr/>
      </dsp:nvSpPr>
      <dsp:spPr>
        <a:xfrm>
          <a:off x="1898458" y="1888752"/>
          <a:ext cx="1342961" cy="233075"/>
        </a:xfrm>
        <a:custGeom>
          <a:avLst/>
          <a:gdLst/>
          <a:ahLst/>
          <a:cxnLst/>
          <a:rect l="0" t="0" r="0" b="0"/>
          <a:pathLst>
            <a:path>
              <a:moveTo>
                <a:pt x="1342961" y="0"/>
              </a:moveTo>
              <a:lnTo>
                <a:pt x="1342961" y="116537"/>
              </a:lnTo>
              <a:lnTo>
                <a:pt x="0" y="116537"/>
              </a:lnTo>
              <a:lnTo>
                <a:pt x="0" y="23307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327616D-E25F-0848-8729-70B7B25FFBF4}">
      <dsp:nvSpPr>
        <dsp:cNvPr id="0" name=""/>
        <dsp:cNvSpPr/>
      </dsp:nvSpPr>
      <dsp:spPr>
        <a:xfrm>
          <a:off x="555496" y="1888752"/>
          <a:ext cx="2685922" cy="233075"/>
        </a:xfrm>
        <a:custGeom>
          <a:avLst/>
          <a:gdLst/>
          <a:ahLst/>
          <a:cxnLst/>
          <a:rect l="0" t="0" r="0" b="0"/>
          <a:pathLst>
            <a:path>
              <a:moveTo>
                <a:pt x="2685922" y="0"/>
              </a:moveTo>
              <a:lnTo>
                <a:pt x="2685922" y="116537"/>
              </a:lnTo>
              <a:lnTo>
                <a:pt x="0" y="116537"/>
              </a:lnTo>
              <a:lnTo>
                <a:pt x="0" y="23307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BE9AF15-876D-D342-97EF-BED0ADCB2113}">
      <dsp:nvSpPr>
        <dsp:cNvPr id="0" name=""/>
        <dsp:cNvSpPr/>
      </dsp:nvSpPr>
      <dsp:spPr>
        <a:xfrm>
          <a:off x="2686476" y="1333809"/>
          <a:ext cx="1109885" cy="554942"/>
        </a:xfrm>
        <a:prstGeom prst="rect">
          <a:avLst/>
        </a:prstGeom>
        <a:no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latin typeface="Times"/>
              <a:cs typeface="Times"/>
            </a:rPr>
            <a:t>211</a:t>
          </a:r>
          <a:endParaRPr lang="en-US" sz="1900" kern="1200" dirty="0">
            <a:solidFill>
              <a:schemeClr val="tx1"/>
            </a:solidFill>
            <a:latin typeface="Times"/>
            <a:cs typeface="Times"/>
          </a:endParaRPr>
        </a:p>
      </dsp:txBody>
      <dsp:txXfrm>
        <a:off x="2686476" y="1333809"/>
        <a:ext cx="1109885" cy="554942"/>
      </dsp:txXfrm>
    </dsp:sp>
    <dsp:sp modelId="{CAC2C039-B35D-7741-B66E-66062B853EC8}">
      <dsp:nvSpPr>
        <dsp:cNvPr id="0" name=""/>
        <dsp:cNvSpPr/>
      </dsp:nvSpPr>
      <dsp:spPr>
        <a:xfrm>
          <a:off x="553" y="2121828"/>
          <a:ext cx="1109885" cy="554942"/>
        </a:xfrm>
        <a:prstGeom prst="rect">
          <a:avLst/>
        </a:prstGeom>
        <a:no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latin typeface="Times"/>
              <a:cs typeface="Times"/>
            </a:rPr>
            <a:t>G1(53)</a:t>
          </a:r>
          <a:endParaRPr lang="en-US" sz="1900" kern="1200" dirty="0">
            <a:solidFill>
              <a:schemeClr val="tx1"/>
            </a:solidFill>
            <a:latin typeface="Times"/>
            <a:cs typeface="Times"/>
          </a:endParaRPr>
        </a:p>
      </dsp:txBody>
      <dsp:txXfrm>
        <a:off x="553" y="2121828"/>
        <a:ext cx="1109885" cy="554942"/>
      </dsp:txXfrm>
    </dsp:sp>
    <dsp:sp modelId="{49C68EF5-1BF2-7541-B645-B5FBAEB62ADE}">
      <dsp:nvSpPr>
        <dsp:cNvPr id="0" name=""/>
        <dsp:cNvSpPr/>
      </dsp:nvSpPr>
      <dsp:spPr>
        <a:xfrm>
          <a:off x="1343515" y="2121828"/>
          <a:ext cx="1109885" cy="554942"/>
        </a:xfrm>
        <a:prstGeom prst="rect">
          <a:avLst/>
        </a:prstGeom>
        <a:no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latin typeface="Times"/>
              <a:cs typeface="Times"/>
            </a:rPr>
            <a:t>S(14)</a:t>
          </a:r>
          <a:endParaRPr lang="en-US" sz="1900" kern="1200" dirty="0">
            <a:solidFill>
              <a:schemeClr val="tx1"/>
            </a:solidFill>
            <a:latin typeface="Times"/>
            <a:cs typeface="Times"/>
          </a:endParaRPr>
        </a:p>
      </dsp:txBody>
      <dsp:txXfrm>
        <a:off x="1343515" y="2121828"/>
        <a:ext cx="1109885" cy="554942"/>
      </dsp:txXfrm>
    </dsp:sp>
    <dsp:sp modelId="{754711E9-053F-F84E-B8C4-20121893E6E6}">
      <dsp:nvSpPr>
        <dsp:cNvPr id="0" name=""/>
        <dsp:cNvSpPr/>
      </dsp:nvSpPr>
      <dsp:spPr>
        <a:xfrm>
          <a:off x="2686476" y="2121828"/>
          <a:ext cx="1109885" cy="554942"/>
        </a:xfrm>
        <a:prstGeom prst="rect">
          <a:avLst/>
        </a:prstGeom>
        <a:no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latin typeface="Times"/>
              <a:cs typeface="Times"/>
            </a:rPr>
            <a:t>G2(9)</a:t>
          </a:r>
          <a:endParaRPr lang="en-US" sz="1900" kern="1200" dirty="0">
            <a:solidFill>
              <a:schemeClr val="tx1"/>
            </a:solidFill>
            <a:latin typeface="Times"/>
            <a:cs typeface="Times"/>
          </a:endParaRPr>
        </a:p>
      </dsp:txBody>
      <dsp:txXfrm>
        <a:off x="2686476" y="2121828"/>
        <a:ext cx="1109885" cy="554942"/>
      </dsp:txXfrm>
    </dsp:sp>
    <dsp:sp modelId="{66050C7F-CB5A-4F41-84A9-0EFA4EA4E747}">
      <dsp:nvSpPr>
        <dsp:cNvPr id="0" name=""/>
        <dsp:cNvSpPr/>
      </dsp:nvSpPr>
      <dsp:spPr>
        <a:xfrm>
          <a:off x="4029438" y="2121828"/>
          <a:ext cx="1109885" cy="554942"/>
        </a:xfrm>
        <a:prstGeom prst="rect">
          <a:avLst/>
        </a:prstGeom>
        <a:no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latin typeface="Times"/>
              <a:cs typeface="Times"/>
            </a:rPr>
            <a:t>M(12)</a:t>
          </a:r>
          <a:endParaRPr lang="en-US" sz="1900" kern="1200" dirty="0">
            <a:solidFill>
              <a:schemeClr val="tx1"/>
            </a:solidFill>
            <a:latin typeface="Times"/>
            <a:cs typeface="Times"/>
          </a:endParaRPr>
        </a:p>
      </dsp:txBody>
      <dsp:txXfrm>
        <a:off x="4029438" y="2121828"/>
        <a:ext cx="1109885" cy="554942"/>
      </dsp:txXfrm>
    </dsp:sp>
    <dsp:sp modelId="{89695636-3C9D-6A40-A186-978CC60209C4}">
      <dsp:nvSpPr>
        <dsp:cNvPr id="0" name=""/>
        <dsp:cNvSpPr/>
      </dsp:nvSpPr>
      <dsp:spPr>
        <a:xfrm>
          <a:off x="5372399" y="2121828"/>
          <a:ext cx="1109885" cy="554942"/>
        </a:xfrm>
        <a:prstGeom prst="rect">
          <a:avLst/>
        </a:prstGeom>
        <a:no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latin typeface="Times"/>
              <a:cs typeface="Times"/>
            </a:rPr>
            <a:t>Other(123)</a:t>
          </a:r>
          <a:endParaRPr lang="en-US" sz="1900" kern="1200" dirty="0">
            <a:solidFill>
              <a:schemeClr val="tx1"/>
            </a:solidFill>
            <a:latin typeface="Times"/>
            <a:cs typeface="Times"/>
          </a:endParaRPr>
        </a:p>
      </dsp:txBody>
      <dsp:txXfrm>
        <a:off x="5372399" y="2121828"/>
        <a:ext cx="1109885" cy="55494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410E2D-31F7-4445-96F8-EA0060E46CED}" type="datetimeFigureOut">
              <a:rPr lang="en-US" smtClean="0"/>
              <a:t>3/1/12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0F639C-0B07-4248-A436-D09E1B658AC3}" type="slidenum">
              <a:rPr lang="en-US" smtClean="0"/>
              <a:t>‹#›</a:t>
            </a:fld>
            <a:endParaRPr lang="en-US"/>
          </a:p>
        </p:txBody>
      </p:sp>
    </p:spTree>
    <p:extLst>
      <p:ext uri="{BB962C8B-B14F-4D97-AF65-F5344CB8AC3E}">
        <p14:creationId xmlns:p14="http://schemas.microsoft.com/office/powerpoint/2010/main" val="19366075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4E2D1A-433C-7E4B-8884-683D5E33D8A4}" type="datetimeFigureOut">
              <a:rPr lang="en-US" smtClean="0"/>
              <a:t>3/1/12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1B47CF-521A-FC49-BECB-039A8862E5D5}" type="slidenum">
              <a:rPr lang="en-US" smtClean="0"/>
              <a:t>‹#›</a:t>
            </a:fld>
            <a:endParaRPr lang="en-US"/>
          </a:p>
        </p:txBody>
      </p:sp>
    </p:spTree>
    <p:extLst>
      <p:ext uri="{BB962C8B-B14F-4D97-AF65-F5344CB8AC3E}">
        <p14:creationId xmlns:p14="http://schemas.microsoft.com/office/powerpoint/2010/main" val="35727843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D1B47CF-521A-FC49-BECB-039A8862E5D5}" type="slidenum">
              <a:rPr lang="en-US" smtClean="0"/>
              <a:t>2</a:t>
            </a:fld>
            <a:endParaRPr lang="en-US"/>
          </a:p>
        </p:txBody>
      </p:sp>
    </p:spTree>
    <p:extLst>
      <p:ext uri="{BB962C8B-B14F-4D97-AF65-F5344CB8AC3E}">
        <p14:creationId xmlns:p14="http://schemas.microsoft.com/office/powerpoint/2010/main" val="4024603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Number</a:t>
            </a:r>
            <a:r>
              <a:rPr lang="en-US" baseline="0" dirty="0" smtClean="0"/>
              <a:t> of interacting interfaces. </a:t>
            </a:r>
            <a:endParaRPr lang="en-US" dirty="0"/>
          </a:p>
        </p:txBody>
      </p:sp>
      <p:sp>
        <p:nvSpPr>
          <p:cNvPr id="4" name="Slide Number Placeholder 3"/>
          <p:cNvSpPr>
            <a:spLocks noGrp="1"/>
          </p:cNvSpPr>
          <p:nvPr>
            <p:ph type="sldNum" sz="quarter" idx="10"/>
          </p:nvPr>
        </p:nvSpPr>
        <p:spPr/>
        <p:txBody>
          <a:bodyPr/>
          <a:lstStyle/>
          <a:p>
            <a:fld id="{7D1B47CF-521A-FC49-BECB-039A8862E5D5}" type="slidenum">
              <a:rPr lang="en-US" smtClean="0"/>
              <a:t>15</a:t>
            </a:fld>
            <a:endParaRPr lang="en-US"/>
          </a:p>
        </p:txBody>
      </p:sp>
    </p:spTree>
    <p:extLst>
      <p:ext uri="{BB962C8B-B14F-4D97-AF65-F5344CB8AC3E}">
        <p14:creationId xmlns:p14="http://schemas.microsoft.com/office/powerpoint/2010/main" val="3901072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doesn’t work.</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D1B47CF-521A-FC49-BECB-039A8862E5D5}" type="slidenum">
              <a:rPr lang="en-US" smtClean="0"/>
              <a:t>16</a:t>
            </a:fld>
            <a:endParaRPr lang="en-US"/>
          </a:p>
        </p:txBody>
      </p:sp>
    </p:spTree>
    <p:extLst>
      <p:ext uri="{BB962C8B-B14F-4D97-AF65-F5344CB8AC3E}">
        <p14:creationId xmlns:p14="http://schemas.microsoft.com/office/powerpoint/2010/main" val="1794551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D1B47CF-521A-FC49-BECB-039A8862E5D5}" type="slidenum">
              <a:rPr lang="en-US" smtClean="0"/>
              <a:t>17</a:t>
            </a:fld>
            <a:endParaRPr lang="en-US"/>
          </a:p>
        </p:txBody>
      </p:sp>
    </p:spTree>
    <p:extLst>
      <p:ext uri="{BB962C8B-B14F-4D97-AF65-F5344CB8AC3E}">
        <p14:creationId xmlns:p14="http://schemas.microsoft.com/office/powerpoint/2010/main" val="4024603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1B47CF-521A-FC49-BECB-039A8862E5D5}" type="slidenum">
              <a:rPr lang="en-US" smtClean="0"/>
              <a:t>18</a:t>
            </a:fld>
            <a:endParaRPr lang="en-US"/>
          </a:p>
        </p:txBody>
      </p:sp>
    </p:spTree>
    <p:extLst>
      <p:ext uri="{BB962C8B-B14F-4D97-AF65-F5344CB8AC3E}">
        <p14:creationId xmlns:p14="http://schemas.microsoft.com/office/powerpoint/2010/main" val="490465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D1B47CF-521A-FC49-BECB-039A8862E5D5}" type="slidenum">
              <a:rPr lang="en-US" smtClean="0"/>
              <a:t>19</a:t>
            </a:fld>
            <a:endParaRPr lang="en-US"/>
          </a:p>
        </p:txBody>
      </p:sp>
    </p:spTree>
    <p:extLst>
      <p:ext uri="{BB962C8B-B14F-4D97-AF65-F5344CB8AC3E}">
        <p14:creationId xmlns:p14="http://schemas.microsoft.com/office/powerpoint/2010/main" val="4024603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a:t>
            </a:r>
            <a:r>
              <a:rPr lang="en-US" baseline="0" dirty="0" smtClean="0"/>
              <a:t> cell cycle stages need different gene function. Gene expression, activity need to be regulated in a stage specific manner. We could imagine that genes that are required as certain stage, would express in this stage to fulfill its function. </a:t>
            </a:r>
          </a:p>
          <a:p>
            <a:r>
              <a:rPr lang="en-US" baseline="0" dirty="0" smtClean="0"/>
              <a:t>Periodic genes are genes expressed at a certain stage of cell cycle and repressed at other stages. First identified periodic genes are </a:t>
            </a:r>
            <a:r>
              <a:rPr lang="en-US" baseline="0" dirty="0" err="1" smtClean="0"/>
              <a:t>cyclins</a:t>
            </a:r>
            <a:r>
              <a:rPr lang="en-US" baseline="0" dirty="0" smtClean="0"/>
              <a:t>. </a:t>
            </a:r>
            <a:r>
              <a:rPr lang="en-US" sz="1200" kern="1200" dirty="0" err="1" smtClean="0">
                <a:solidFill>
                  <a:schemeClr val="tx1"/>
                </a:solidFill>
                <a:latin typeface="+mn-lt"/>
                <a:ea typeface="+mn-ea"/>
                <a:cs typeface="+mn-cs"/>
              </a:rPr>
              <a:t>Cyclins</a:t>
            </a:r>
            <a:r>
              <a:rPr lang="en-US" sz="1200" kern="1200" dirty="0" smtClean="0">
                <a:solidFill>
                  <a:schemeClr val="tx1"/>
                </a:solidFill>
                <a:latin typeface="+mn-lt"/>
                <a:ea typeface="+mn-ea"/>
                <a:cs typeface="+mn-cs"/>
              </a:rPr>
              <a:t> were originally named because their concentration varies in a cyclical fashion during the cell cycle.</a:t>
            </a:r>
          </a:p>
          <a:p>
            <a:r>
              <a:rPr lang="en-US" sz="1200" kern="1200" dirty="0" smtClean="0">
                <a:solidFill>
                  <a:schemeClr val="tx1"/>
                </a:solidFill>
                <a:effectLst/>
                <a:latin typeface="+mn-lt"/>
                <a:ea typeface="+mn-ea"/>
                <a:cs typeface="+mn-cs"/>
              </a:rPr>
              <a:t>Identifying these genes would help us to better understand cell cycle mechanism. </a:t>
            </a:r>
            <a:r>
              <a:rPr lang="en-US" dirty="0" smtClean="0">
                <a:effectLst/>
              </a:rPr>
              <a:t> </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D1B47CF-521A-FC49-BECB-039A8862E5D5}" type="slidenum">
              <a:rPr lang="en-US" smtClean="0"/>
              <a:t>21</a:t>
            </a:fld>
            <a:endParaRPr lang="en-US"/>
          </a:p>
        </p:txBody>
      </p:sp>
    </p:spTree>
    <p:extLst>
      <p:ext uri="{BB962C8B-B14F-4D97-AF65-F5344CB8AC3E}">
        <p14:creationId xmlns:p14="http://schemas.microsoft.com/office/powerpoint/2010/main" val="4024603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D1B47CF-521A-FC49-BECB-039A8862E5D5}" type="slidenum">
              <a:rPr lang="en-US" smtClean="0"/>
              <a:t>22</a:t>
            </a:fld>
            <a:endParaRPr lang="en-US"/>
          </a:p>
        </p:txBody>
      </p:sp>
    </p:spTree>
    <p:extLst>
      <p:ext uri="{BB962C8B-B14F-4D97-AF65-F5344CB8AC3E}">
        <p14:creationId xmlns:p14="http://schemas.microsoft.com/office/powerpoint/2010/main" val="4024603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D1B47CF-521A-FC49-BECB-039A8862E5D5}" type="slidenum">
              <a:rPr lang="en-US" smtClean="0"/>
              <a:t>23</a:t>
            </a:fld>
            <a:endParaRPr lang="en-US"/>
          </a:p>
        </p:txBody>
      </p:sp>
    </p:spTree>
    <p:extLst>
      <p:ext uri="{BB962C8B-B14F-4D97-AF65-F5344CB8AC3E}">
        <p14:creationId xmlns:p14="http://schemas.microsoft.com/office/powerpoint/2010/main" val="4024603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We combine TF and</a:t>
            </a:r>
            <a:r>
              <a:rPr lang="en-US" sz="1200" kern="1200" baseline="0" dirty="0" smtClean="0">
                <a:solidFill>
                  <a:schemeClr val="tx1"/>
                </a:solidFill>
                <a:latin typeface="+mn-lt"/>
                <a:ea typeface="+mn-ea"/>
                <a:cs typeface="+mn-cs"/>
              </a:rPr>
              <a:t> motif data together. Complementary effect of the two. Motif indicates potential binding. TF is condition specific.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D1B47CF-521A-FC49-BECB-039A8862E5D5}" type="slidenum">
              <a:rPr lang="en-US" smtClean="0"/>
              <a:t>24</a:t>
            </a:fld>
            <a:endParaRPr lang="en-US"/>
          </a:p>
        </p:txBody>
      </p:sp>
    </p:spTree>
    <p:extLst>
      <p:ext uri="{BB962C8B-B14F-4D97-AF65-F5344CB8AC3E}">
        <p14:creationId xmlns:p14="http://schemas.microsoft.com/office/powerpoint/2010/main" val="4024603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A Dominant Suppressor Mutation of the </a:t>
            </a:r>
            <a:r>
              <a:rPr lang="en-US" sz="1200" b="1" i="1" kern="1200" dirty="0" smtClean="0">
                <a:solidFill>
                  <a:schemeClr val="tx1"/>
                </a:solidFill>
                <a:latin typeface="+mn-lt"/>
                <a:ea typeface="+mn-ea"/>
                <a:cs typeface="+mn-cs"/>
              </a:rPr>
              <a:t>met30</a:t>
            </a:r>
            <a:r>
              <a:rPr lang="en-US" sz="1200" b="1" i="0" kern="1200" dirty="0" smtClean="0">
                <a:solidFill>
                  <a:schemeClr val="tx1"/>
                </a:solidFill>
                <a:latin typeface="+mn-lt"/>
                <a:ea typeface="+mn-ea"/>
                <a:cs typeface="+mn-cs"/>
              </a:rPr>
              <a:t> Cell Cycle Defect Suggests Regulation of the </a:t>
            </a:r>
            <a:r>
              <a:rPr lang="en-US" sz="1200" b="1" i="1" kern="1200" dirty="0" smtClean="0">
                <a:solidFill>
                  <a:schemeClr val="tx1"/>
                </a:solidFill>
                <a:latin typeface="+mn-lt"/>
                <a:ea typeface="+mn-ea"/>
                <a:cs typeface="+mn-cs"/>
              </a:rPr>
              <a:t>Saccharomyces </a:t>
            </a:r>
            <a:r>
              <a:rPr lang="en-US" sz="1200" b="1" i="1" kern="1200" dirty="0" err="1" smtClean="0">
                <a:solidFill>
                  <a:schemeClr val="tx1"/>
                </a:solidFill>
                <a:latin typeface="+mn-lt"/>
                <a:ea typeface="+mn-ea"/>
                <a:cs typeface="+mn-cs"/>
              </a:rPr>
              <a:t>cerevisiae</a:t>
            </a:r>
            <a:r>
              <a:rPr lang="en-US" sz="1200" b="1" i="0" kern="1200" smtClean="0">
                <a:solidFill>
                  <a:schemeClr val="tx1"/>
                </a:solidFill>
                <a:latin typeface="+mn-lt"/>
                <a:ea typeface="+mn-ea"/>
                <a:cs typeface="+mn-cs"/>
              </a:rPr>
              <a:t> Met4-Cbf1 Transcription Complex by Met32*</a:t>
            </a:r>
            <a:endParaRPr lang="en-US"/>
          </a:p>
        </p:txBody>
      </p:sp>
      <p:sp>
        <p:nvSpPr>
          <p:cNvPr id="4" name="Slide Number Placeholder 3"/>
          <p:cNvSpPr>
            <a:spLocks noGrp="1"/>
          </p:cNvSpPr>
          <p:nvPr>
            <p:ph type="sldNum" sz="quarter" idx="10"/>
          </p:nvPr>
        </p:nvSpPr>
        <p:spPr/>
        <p:txBody>
          <a:bodyPr/>
          <a:lstStyle/>
          <a:p>
            <a:fld id="{7D1B47CF-521A-FC49-BECB-039A8862E5D5}" type="slidenum">
              <a:rPr lang="en-US" smtClean="0"/>
              <a:t>32</a:t>
            </a:fld>
            <a:endParaRPr lang="en-US"/>
          </a:p>
        </p:txBody>
      </p:sp>
    </p:spTree>
    <p:extLst>
      <p:ext uri="{BB962C8B-B14F-4D97-AF65-F5344CB8AC3E}">
        <p14:creationId xmlns:p14="http://schemas.microsoft.com/office/powerpoint/2010/main" val="1631210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D1B47CF-521A-FC49-BECB-039A8862E5D5}" type="slidenum">
              <a:rPr lang="en-US" smtClean="0"/>
              <a:t>3</a:t>
            </a:fld>
            <a:endParaRPr lang="en-US"/>
          </a:p>
        </p:txBody>
      </p:sp>
    </p:spTree>
    <p:extLst>
      <p:ext uri="{BB962C8B-B14F-4D97-AF65-F5344CB8AC3E}">
        <p14:creationId xmlns:p14="http://schemas.microsoft.com/office/powerpoint/2010/main" val="4024603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D1B47CF-521A-FC49-BECB-039A8862E5D5}" type="slidenum">
              <a:rPr lang="en-US" smtClean="0"/>
              <a:t>7</a:t>
            </a:fld>
            <a:endParaRPr lang="en-US"/>
          </a:p>
        </p:txBody>
      </p:sp>
    </p:spTree>
    <p:extLst>
      <p:ext uri="{BB962C8B-B14F-4D97-AF65-F5344CB8AC3E}">
        <p14:creationId xmlns:p14="http://schemas.microsoft.com/office/powerpoint/2010/main" val="4024603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D1B47CF-521A-FC49-BECB-039A8862E5D5}" type="slidenum">
              <a:rPr lang="en-US" smtClean="0"/>
              <a:t>8</a:t>
            </a:fld>
            <a:endParaRPr lang="en-US"/>
          </a:p>
        </p:txBody>
      </p:sp>
    </p:spTree>
    <p:extLst>
      <p:ext uri="{BB962C8B-B14F-4D97-AF65-F5344CB8AC3E}">
        <p14:creationId xmlns:p14="http://schemas.microsoft.com/office/powerpoint/2010/main" val="4024603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HGMD genes</a:t>
            </a:r>
            <a:r>
              <a:rPr lang="en-US" sz="1200" kern="1200" baseline="0" dirty="0" smtClean="0">
                <a:solidFill>
                  <a:schemeClr val="tx1"/>
                </a:solidFill>
                <a:latin typeface="+mn-lt"/>
                <a:ea typeface="+mn-ea"/>
                <a:cs typeface="+mn-cs"/>
              </a:rPr>
              <a:t> are more clustered in the inner part of physical interaction network.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D1B47CF-521A-FC49-BECB-039A8862E5D5}" type="slidenum">
              <a:rPr lang="en-US" smtClean="0"/>
              <a:t>10</a:t>
            </a:fld>
            <a:endParaRPr lang="en-US"/>
          </a:p>
        </p:txBody>
      </p:sp>
    </p:spTree>
    <p:extLst>
      <p:ext uri="{BB962C8B-B14F-4D97-AF65-F5344CB8AC3E}">
        <p14:creationId xmlns:p14="http://schemas.microsoft.com/office/powerpoint/2010/main" val="4024603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D1B47CF-521A-FC49-BECB-039A8862E5D5}" type="slidenum">
              <a:rPr lang="en-US" smtClean="0"/>
              <a:t>11</a:t>
            </a:fld>
            <a:endParaRPr lang="en-US"/>
          </a:p>
        </p:txBody>
      </p:sp>
    </p:spTree>
    <p:extLst>
      <p:ext uri="{BB962C8B-B14F-4D97-AF65-F5344CB8AC3E}">
        <p14:creationId xmlns:p14="http://schemas.microsoft.com/office/powerpoint/2010/main" val="4024603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Out</a:t>
            </a:r>
            <a:r>
              <a:rPr lang="en-US" sz="1200" kern="1200" baseline="0" dirty="0" smtClean="0">
                <a:solidFill>
                  <a:schemeClr val="tx1"/>
                </a:solidFill>
                <a:latin typeface="+mn-lt"/>
                <a:ea typeface="+mn-ea"/>
                <a:cs typeface="+mn-cs"/>
              </a:rPr>
              <a:t> degree means how many genes that gene could phosphorylate. There is no different in Out degree distribution. That shows most of the mutations happen on the bottom of the phosphorylation network.  In degree means how many genes can phosphorylate this gene. HGMD genes are in genes that could be phosphorylated by less genes. Also not significant.  Genes with direct effect in regulating transcriptional activity.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D1B47CF-521A-FC49-BECB-039A8862E5D5}" type="slidenum">
              <a:rPr lang="en-US" smtClean="0"/>
              <a:t>12</a:t>
            </a:fld>
            <a:endParaRPr lang="en-US"/>
          </a:p>
        </p:txBody>
      </p:sp>
    </p:spTree>
    <p:extLst>
      <p:ext uri="{BB962C8B-B14F-4D97-AF65-F5344CB8AC3E}">
        <p14:creationId xmlns:p14="http://schemas.microsoft.com/office/powerpoint/2010/main" val="4024603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Most mutations occur</a:t>
            </a:r>
            <a:r>
              <a:rPr lang="en-US" sz="1200" kern="1200" baseline="0" dirty="0" smtClean="0">
                <a:solidFill>
                  <a:schemeClr val="tx1"/>
                </a:solidFill>
                <a:latin typeface="+mn-lt"/>
                <a:ea typeface="+mn-ea"/>
                <a:cs typeface="+mn-cs"/>
              </a:rPr>
              <a:t> at the bottom level of regulatory network. Mutations in genes regulated by more genes are more likely be disease causing. These genes are under delicate regulation, that are more important.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D1B47CF-521A-FC49-BECB-039A8862E5D5}" type="slidenum">
              <a:rPr lang="en-US" smtClean="0"/>
              <a:t>13</a:t>
            </a:fld>
            <a:endParaRPr lang="en-US"/>
          </a:p>
        </p:txBody>
      </p:sp>
    </p:spTree>
    <p:extLst>
      <p:ext uri="{BB962C8B-B14F-4D97-AF65-F5344CB8AC3E}">
        <p14:creationId xmlns:p14="http://schemas.microsoft.com/office/powerpoint/2010/main" val="4024603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D1B47CF-521A-FC49-BECB-039A8862E5D5}" type="slidenum">
              <a:rPr lang="en-US" smtClean="0"/>
              <a:t>14</a:t>
            </a:fld>
            <a:endParaRPr lang="en-US"/>
          </a:p>
        </p:txBody>
      </p:sp>
    </p:spTree>
    <p:extLst>
      <p:ext uri="{BB962C8B-B14F-4D97-AF65-F5344CB8AC3E}">
        <p14:creationId xmlns:p14="http://schemas.microsoft.com/office/powerpoint/2010/main" val="4024603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ltLang="zh-CN"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ltLang="zh-CN"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B6012416-A4D5-8649-8C0E-F711095C544B}" type="datetime1">
              <a:rPr lang="en-US" smtClean="0"/>
              <a:t>3/1/12</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CFE4BAC9-6D41-4691-9299-18EF07EF0177}"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altLang="zh-CN"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Date Placeholder 3"/>
          <p:cNvSpPr>
            <a:spLocks noGrp="1"/>
          </p:cNvSpPr>
          <p:nvPr>
            <p:ph type="dt" sz="half" idx="10"/>
          </p:nvPr>
        </p:nvSpPr>
        <p:spPr/>
        <p:txBody>
          <a:bodyPr/>
          <a:lstStyle>
            <a:extLst/>
          </a:lstStyle>
          <a:p>
            <a:fld id="{3B9A567A-26FB-FF4C-9F56-E60B26698EA0}" type="datetime1">
              <a:rPr lang="en-US" smtClean="0"/>
              <a:t>3/1/12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F85FED7-214F-AE43-AC53-56ECF9934C1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altLang="zh-CN"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Date Placeholder 3"/>
          <p:cNvSpPr>
            <a:spLocks noGrp="1"/>
          </p:cNvSpPr>
          <p:nvPr>
            <p:ph type="dt" sz="half" idx="10"/>
          </p:nvPr>
        </p:nvSpPr>
        <p:spPr/>
        <p:txBody>
          <a:bodyPr/>
          <a:lstStyle>
            <a:extLst/>
          </a:lstStyle>
          <a:p>
            <a:fld id="{2C06AA4B-6007-BD47-B538-0D69346FA393}" type="datetime1">
              <a:rPr lang="en-US" smtClean="0"/>
              <a:t>3/1/12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F85FED7-214F-AE43-AC53-56ECF9934C1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altLang="zh-CN"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Date Placeholder 3"/>
          <p:cNvSpPr>
            <a:spLocks noGrp="1"/>
          </p:cNvSpPr>
          <p:nvPr>
            <p:ph type="dt" sz="half" idx="10"/>
          </p:nvPr>
        </p:nvSpPr>
        <p:spPr/>
        <p:txBody>
          <a:bodyPr/>
          <a:lstStyle>
            <a:extLst/>
          </a:lstStyle>
          <a:p>
            <a:fld id="{5AF1E3C4-CD5D-034A-A34D-3E9317F91C92}" type="datetime1">
              <a:rPr lang="en-US" smtClean="0"/>
              <a:t>3/1/12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F85FED7-214F-AE43-AC53-56ECF9934C1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ltLang="zh-CN"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ltLang="zh-CN" smtClean="0"/>
              <a:t>Click to edit Master text styles</a:t>
            </a:r>
          </a:p>
        </p:txBody>
      </p:sp>
      <p:sp>
        <p:nvSpPr>
          <p:cNvPr id="4" name="Date Placeholder 3"/>
          <p:cNvSpPr>
            <a:spLocks noGrp="1"/>
          </p:cNvSpPr>
          <p:nvPr>
            <p:ph type="dt" sz="half" idx="10"/>
          </p:nvPr>
        </p:nvSpPr>
        <p:spPr/>
        <p:txBody>
          <a:bodyPr/>
          <a:lstStyle>
            <a:extLst/>
          </a:lstStyle>
          <a:p>
            <a:fld id="{87AE630D-E528-6743-B2E6-7D233A5C9A7C}" type="datetime1">
              <a:rPr lang="en-US" smtClean="0"/>
              <a:t>3/1/12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F85FED7-214F-AE43-AC53-56ECF9934C12}"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altLang="zh-CN"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5" name="Date Placeholder 4"/>
          <p:cNvSpPr>
            <a:spLocks noGrp="1"/>
          </p:cNvSpPr>
          <p:nvPr>
            <p:ph type="dt" sz="half" idx="10"/>
          </p:nvPr>
        </p:nvSpPr>
        <p:spPr/>
        <p:txBody>
          <a:bodyPr/>
          <a:lstStyle>
            <a:extLst/>
          </a:lstStyle>
          <a:p>
            <a:fld id="{A75ED8BE-61D1-AC41-A10D-3929058DECB4}" type="datetime1">
              <a:rPr lang="en-US" smtClean="0"/>
              <a:t>3/1/12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F85FED7-214F-AE43-AC53-56ECF9934C1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ltLang="zh-CN"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ltLang="zh-CN"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ltLang="zh-CN"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7" name="Date Placeholder 6"/>
          <p:cNvSpPr>
            <a:spLocks noGrp="1"/>
          </p:cNvSpPr>
          <p:nvPr>
            <p:ph type="dt" sz="half" idx="10"/>
          </p:nvPr>
        </p:nvSpPr>
        <p:spPr/>
        <p:txBody>
          <a:bodyPr/>
          <a:lstStyle>
            <a:extLst/>
          </a:lstStyle>
          <a:p>
            <a:fld id="{73A86043-2797-DB47-8D73-AD52039F1BA0}" type="datetime1">
              <a:rPr lang="en-US" smtClean="0"/>
              <a:t>3/1/12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F85FED7-214F-AE43-AC53-56ECF9934C1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altLang="zh-CN"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B515EB0-1344-364F-97B4-8DB10637094D}" type="datetime1">
              <a:rPr lang="en-US" smtClean="0"/>
              <a:t>3/1/12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F85FED7-214F-AE43-AC53-56ECF9934C1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A06E815F-C92C-1242-87E3-39C789DE75CE}" type="datetime1">
              <a:rPr lang="en-US" smtClean="0"/>
              <a:t>3/1/12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F85FED7-214F-AE43-AC53-56ECF9934C12}"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ltLang="zh-CN"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ltLang="zh-CN"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5" name="Date Placeholder 4"/>
          <p:cNvSpPr>
            <a:spLocks noGrp="1"/>
          </p:cNvSpPr>
          <p:nvPr>
            <p:ph type="dt" sz="half" idx="10"/>
          </p:nvPr>
        </p:nvSpPr>
        <p:spPr/>
        <p:txBody>
          <a:bodyPr/>
          <a:lstStyle>
            <a:extLst/>
          </a:lstStyle>
          <a:p>
            <a:fld id="{3E823748-59E9-FC4B-98DD-564EFF63A410}" type="datetime1">
              <a:rPr lang="en-US" smtClean="0"/>
              <a:t>3/1/12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FE4BAC9-6D41-4691-9299-18EF07EF017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ltLang="zh-CN"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27947D19-4504-8B41-A9D5-E44E95FCF1E7}" type="datetime1">
              <a:rPr lang="en-US" smtClean="0"/>
              <a:t>3/1/12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F85FED7-214F-AE43-AC53-56ECF9934C12}"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ltLang="zh-CN" smtClean="0"/>
              <a:t>Drag picture to placeholder or click icon to add</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ltLang="zh-CN"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altLang="zh-CN"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altLang="zh-CN" smtClean="0"/>
              <a:t>Click to edit Master text styles</a:t>
            </a:r>
          </a:p>
          <a:p>
            <a:pPr lvl="1" eaLnBrk="1" latinLnBrk="0" hangingPunct="1"/>
            <a:r>
              <a:rPr kumimoji="0" lang="en-US" altLang="zh-CN" smtClean="0"/>
              <a:t>Second level</a:t>
            </a:r>
          </a:p>
          <a:p>
            <a:pPr lvl="2" eaLnBrk="1" latinLnBrk="0" hangingPunct="1"/>
            <a:r>
              <a:rPr kumimoji="0" lang="en-US" altLang="zh-CN" smtClean="0"/>
              <a:t>Third level</a:t>
            </a:r>
          </a:p>
          <a:p>
            <a:pPr lvl="3" eaLnBrk="1" latinLnBrk="0" hangingPunct="1"/>
            <a:r>
              <a:rPr kumimoji="0" lang="en-US" altLang="zh-CN" smtClean="0"/>
              <a:t>Fourth level</a:t>
            </a:r>
          </a:p>
          <a:p>
            <a:pPr lvl="4" eaLnBrk="1" latinLnBrk="0" hangingPunct="1"/>
            <a:r>
              <a:rPr kumimoji="0" lang="en-US" altLang="zh-CN"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65A8A22-EFD0-8C4B-8C5C-A132F29C6E38}" type="datetime1">
              <a:rPr lang="en-US" smtClean="0"/>
              <a:t>3/1/12</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F85FED7-214F-AE43-AC53-56ECF9934C12}"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5"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3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4.xml.rels><?xml version="1.0" encoding="UTF-8" standalone="yes"?>
<Relationships xmlns="http://schemas.openxmlformats.org/package/2006/relationships"><Relationship Id="rId3" Type="http://schemas.openxmlformats.org/officeDocument/2006/relationships/image" Target="../media/image38.emf"/><Relationship Id="rId4" Type="http://schemas.openxmlformats.org/officeDocument/2006/relationships/image" Target="../media/image39.emf"/><Relationship Id="rId5" Type="http://schemas.openxmlformats.org/officeDocument/2006/relationships/image" Target="../media/image40.emf"/><Relationship Id="rId6" Type="http://schemas.openxmlformats.org/officeDocument/2006/relationships/image" Target="../media/image41.emf"/><Relationship Id="rId1" Type="http://schemas.openxmlformats.org/officeDocument/2006/relationships/slideLayout" Target="../slideLayouts/slideLayout2.xml"/><Relationship Id="rId2" Type="http://schemas.openxmlformats.org/officeDocument/2006/relationships/image" Target="../media/image37.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4208" y="808104"/>
            <a:ext cx="7406640" cy="1472184"/>
          </a:xfrm>
        </p:spPr>
        <p:txBody>
          <a:bodyPr/>
          <a:lstStyle/>
          <a:p>
            <a:r>
              <a:rPr lang="en-US" dirty="0" smtClean="0">
                <a:latin typeface="Times"/>
                <a:cs typeface="Times"/>
              </a:rPr>
              <a:t>Group Meeting</a:t>
            </a:r>
            <a:endParaRPr lang="en-US" dirty="0">
              <a:latin typeface="Times"/>
              <a:cs typeface="Times"/>
            </a:endParaRPr>
          </a:p>
        </p:txBody>
      </p:sp>
      <p:sp>
        <p:nvSpPr>
          <p:cNvPr id="3" name="Subtitle 2"/>
          <p:cNvSpPr>
            <a:spLocks noGrp="1"/>
          </p:cNvSpPr>
          <p:nvPr>
            <p:ph type="subTitle" idx="1"/>
          </p:nvPr>
        </p:nvSpPr>
        <p:spPr>
          <a:xfrm>
            <a:off x="3289582" y="3970650"/>
            <a:ext cx="7406640" cy="1752600"/>
          </a:xfrm>
        </p:spPr>
        <p:txBody>
          <a:bodyPr/>
          <a:lstStyle/>
          <a:p>
            <a:pPr algn="ctr"/>
            <a:r>
              <a:rPr lang="en-US" dirty="0" smtClean="0">
                <a:solidFill>
                  <a:schemeClr val="bg1">
                    <a:lumMod val="50000"/>
                  </a:schemeClr>
                </a:solidFill>
                <a:latin typeface="Times"/>
                <a:cs typeface="Times"/>
              </a:rPr>
              <a:t>YF</a:t>
            </a:r>
          </a:p>
          <a:p>
            <a:pPr algn="ctr"/>
            <a:r>
              <a:rPr lang="en-US" dirty="0">
                <a:solidFill>
                  <a:schemeClr val="bg1">
                    <a:lumMod val="50000"/>
                  </a:schemeClr>
                </a:solidFill>
                <a:latin typeface="Times"/>
                <a:cs typeface="Times"/>
              </a:rPr>
              <a:t>3</a:t>
            </a:r>
            <a:r>
              <a:rPr lang="en-US" dirty="0" smtClean="0">
                <a:solidFill>
                  <a:schemeClr val="bg1">
                    <a:lumMod val="50000"/>
                  </a:schemeClr>
                </a:solidFill>
                <a:latin typeface="Times"/>
                <a:cs typeface="Times"/>
              </a:rPr>
              <a:t>-2-2012</a:t>
            </a:r>
            <a:endParaRPr lang="en-US" dirty="0">
              <a:solidFill>
                <a:schemeClr val="bg1">
                  <a:lumMod val="50000"/>
                </a:schemeClr>
              </a:solidFill>
              <a:latin typeface="Times"/>
              <a:cs typeface="Times"/>
            </a:endParaRPr>
          </a:p>
        </p:txBody>
      </p:sp>
      <p:sp>
        <p:nvSpPr>
          <p:cNvPr id="4" name="Slide Number Placeholder 3"/>
          <p:cNvSpPr>
            <a:spLocks noGrp="1"/>
          </p:cNvSpPr>
          <p:nvPr>
            <p:ph type="sldNum" sz="quarter" idx="12"/>
          </p:nvPr>
        </p:nvSpPr>
        <p:spPr/>
        <p:txBody>
          <a:bodyPr/>
          <a:lstStyle/>
          <a:p>
            <a:fld id="{CFE4BAC9-6D41-4691-9299-18EF07EF0177}" type="slidenum">
              <a:rPr lang="en-US" smtClean="0"/>
              <a:t>1</a:t>
            </a:fld>
            <a:endParaRPr lang="en-US"/>
          </a:p>
        </p:txBody>
      </p:sp>
    </p:spTree>
    <p:extLst>
      <p:ext uri="{BB962C8B-B14F-4D97-AF65-F5344CB8AC3E}">
        <p14:creationId xmlns:p14="http://schemas.microsoft.com/office/powerpoint/2010/main" val="42751906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19416"/>
            <a:ext cx="7498080" cy="1143000"/>
          </a:xfrm>
        </p:spPr>
        <p:txBody>
          <a:bodyPr/>
          <a:lstStyle/>
          <a:p>
            <a:pPr algn="l"/>
            <a:r>
              <a:rPr lang="en-US" sz="3200" dirty="0" smtClean="0"/>
              <a:t>Comparison (Physical Interaction)</a:t>
            </a:r>
            <a:endParaRPr lang="en-US" sz="3200" dirty="0"/>
          </a:p>
        </p:txBody>
      </p:sp>
      <p:sp>
        <p:nvSpPr>
          <p:cNvPr id="4" name="Slide Number Placeholder 3"/>
          <p:cNvSpPr>
            <a:spLocks noGrp="1"/>
          </p:cNvSpPr>
          <p:nvPr>
            <p:ph type="sldNum" sz="quarter" idx="12"/>
          </p:nvPr>
        </p:nvSpPr>
        <p:spPr/>
        <p:txBody>
          <a:bodyPr/>
          <a:lstStyle/>
          <a:p>
            <a:fld id="{1F85FED7-214F-AE43-AC53-56ECF9934C12}" type="slidenum">
              <a:rPr lang="en-US" smtClean="0"/>
              <a:t>10</a:t>
            </a:fld>
            <a:endParaRPr lang="en-US"/>
          </a:p>
        </p:txBody>
      </p:sp>
      <p:pic>
        <p:nvPicPr>
          <p:cNvPr id="6" name="Picture 5"/>
          <p:cNvPicPr>
            <a:picLocks noChangeAspect="1"/>
          </p:cNvPicPr>
          <p:nvPr/>
        </p:nvPicPr>
        <p:blipFill>
          <a:blip r:embed="rId3"/>
          <a:stretch>
            <a:fillRect/>
          </a:stretch>
        </p:blipFill>
        <p:spPr>
          <a:xfrm>
            <a:off x="1082830" y="957519"/>
            <a:ext cx="5690503" cy="3916963"/>
          </a:xfrm>
          <a:prstGeom prst="rect">
            <a:avLst/>
          </a:prstGeom>
        </p:spPr>
      </p:pic>
      <p:pic>
        <p:nvPicPr>
          <p:cNvPr id="3" name="Picture 2"/>
          <p:cNvPicPr>
            <a:picLocks noChangeAspect="1"/>
          </p:cNvPicPr>
          <p:nvPr/>
        </p:nvPicPr>
        <p:blipFill>
          <a:blip r:embed="rId4"/>
          <a:stretch>
            <a:fillRect/>
          </a:stretch>
        </p:blipFill>
        <p:spPr>
          <a:xfrm>
            <a:off x="4429647" y="2895054"/>
            <a:ext cx="4641201" cy="3962946"/>
          </a:xfrm>
          <a:prstGeom prst="rect">
            <a:avLst/>
          </a:prstGeom>
        </p:spPr>
      </p:pic>
      <p:sp>
        <p:nvSpPr>
          <p:cNvPr id="8" name="TextBox 7"/>
          <p:cNvSpPr txBox="1"/>
          <p:nvPr/>
        </p:nvSpPr>
        <p:spPr>
          <a:xfrm>
            <a:off x="6492412" y="4689816"/>
            <a:ext cx="280921"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9" name="TextBox 8"/>
          <p:cNvSpPr txBox="1"/>
          <p:nvPr/>
        </p:nvSpPr>
        <p:spPr>
          <a:xfrm>
            <a:off x="7383808" y="4689816"/>
            <a:ext cx="280921"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5" name="TextBox 4"/>
          <p:cNvSpPr txBox="1"/>
          <p:nvPr/>
        </p:nvSpPr>
        <p:spPr>
          <a:xfrm>
            <a:off x="5291667" y="5320002"/>
            <a:ext cx="606777" cy="338554"/>
          </a:xfrm>
          <a:prstGeom prst="rect">
            <a:avLst/>
          </a:prstGeom>
          <a:noFill/>
        </p:spPr>
        <p:txBody>
          <a:bodyPr wrap="square" rtlCol="0">
            <a:spAutoFit/>
          </a:bodyPr>
          <a:lstStyle/>
          <a:p>
            <a:r>
              <a:rPr lang="en-US" sz="1600" b="1" dirty="0" smtClean="0">
                <a:solidFill>
                  <a:srgbClr val="FFFFFF"/>
                </a:solidFill>
                <a:latin typeface="Times"/>
                <a:cs typeface="Times"/>
              </a:rPr>
              <a:t>9190</a:t>
            </a:r>
            <a:endParaRPr lang="en-US" sz="1600" b="1" dirty="0">
              <a:solidFill>
                <a:srgbClr val="FFFFFF"/>
              </a:solidFill>
              <a:latin typeface="Times"/>
              <a:cs typeface="Times"/>
            </a:endParaRPr>
          </a:p>
        </p:txBody>
      </p:sp>
      <p:sp>
        <p:nvSpPr>
          <p:cNvPr id="10" name="TextBox 9"/>
          <p:cNvSpPr txBox="1"/>
          <p:nvPr/>
        </p:nvSpPr>
        <p:spPr>
          <a:xfrm>
            <a:off x="6166556" y="5150725"/>
            <a:ext cx="606777" cy="338554"/>
          </a:xfrm>
          <a:prstGeom prst="rect">
            <a:avLst/>
          </a:prstGeom>
          <a:noFill/>
        </p:spPr>
        <p:txBody>
          <a:bodyPr wrap="square" rtlCol="0">
            <a:spAutoFit/>
          </a:bodyPr>
          <a:lstStyle/>
          <a:p>
            <a:r>
              <a:rPr lang="en-US" sz="1600" b="1" dirty="0" smtClean="0">
                <a:solidFill>
                  <a:srgbClr val="FFFFFF"/>
                </a:solidFill>
                <a:latin typeface="Times"/>
                <a:cs typeface="Times"/>
              </a:rPr>
              <a:t>1425</a:t>
            </a:r>
            <a:endParaRPr lang="en-US" sz="1600" b="1" dirty="0">
              <a:solidFill>
                <a:srgbClr val="FFFFFF"/>
              </a:solidFill>
              <a:latin typeface="Times"/>
              <a:cs typeface="Times"/>
            </a:endParaRPr>
          </a:p>
        </p:txBody>
      </p:sp>
      <p:sp>
        <p:nvSpPr>
          <p:cNvPr id="11" name="TextBox 10"/>
          <p:cNvSpPr txBox="1"/>
          <p:nvPr/>
        </p:nvSpPr>
        <p:spPr>
          <a:xfrm>
            <a:off x="7057952" y="5133848"/>
            <a:ext cx="606777" cy="338554"/>
          </a:xfrm>
          <a:prstGeom prst="rect">
            <a:avLst/>
          </a:prstGeom>
          <a:noFill/>
        </p:spPr>
        <p:txBody>
          <a:bodyPr wrap="square" rtlCol="0">
            <a:spAutoFit/>
          </a:bodyPr>
          <a:lstStyle/>
          <a:p>
            <a:r>
              <a:rPr lang="en-US" sz="1600" b="1" dirty="0" smtClean="0">
                <a:solidFill>
                  <a:srgbClr val="FFFFFF"/>
                </a:solidFill>
                <a:latin typeface="Times"/>
                <a:cs typeface="Times"/>
              </a:rPr>
              <a:t>686</a:t>
            </a:r>
            <a:endParaRPr lang="en-US" sz="1600" b="1" dirty="0">
              <a:solidFill>
                <a:srgbClr val="FFFFFF"/>
              </a:solidFill>
              <a:latin typeface="Times"/>
              <a:cs typeface="Times"/>
            </a:endParaRPr>
          </a:p>
        </p:txBody>
      </p:sp>
      <p:sp>
        <p:nvSpPr>
          <p:cNvPr id="12" name="TextBox 11"/>
          <p:cNvSpPr txBox="1"/>
          <p:nvPr/>
        </p:nvSpPr>
        <p:spPr>
          <a:xfrm>
            <a:off x="7992759" y="5331404"/>
            <a:ext cx="606777" cy="338554"/>
          </a:xfrm>
          <a:prstGeom prst="rect">
            <a:avLst/>
          </a:prstGeom>
          <a:noFill/>
        </p:spPr>
        <p:txBody>
          <a:bodyPr wrap="square" rtlCol="0">
            <a:spAutoFit/>
          </a:bodyPr>
          <a:lstStyle/>
          <a:p>
            <a:r>
              <a:rPr lang="en-US" sz="1600" b="1" dirty="0" smtClean="0">
                <a:latin typeface="Times"/>
                <a:cs typeface="Times"/>
              </a:rPr>
              <a:t>69</a:t>
            </a:r>
            <a:endParaRPr lang="en-US" sz="1600" b="1" dirty="0">
              <a:latin typeface="Times"/>
              <a:cs typeface="Times"/>
            </a:endParaRPr>
          </a:p>
        </p:txBody>
      </p:sp>
    </p:spTree>
    <p:extLst>
      <p:ext uri="{BB962C8B-B14F-4D97-AF65-F5344CB8AC3E}">
        <p14:creationId xmlns:p14="http://schemas.microsoft.com/office/powerpoint/2010/main" val="2557429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83597"/>
            <a:ext cx="7498080" cy="1143000"/>
          </a:xfrm>
        </p:spPr>
        <p:txBody>
          <a:bodyPr/>
          <a:lstStyle/>
          <a:p>
            <a:pPr algn="l"/>
            <a:r>
              <a:rPr lang="en-US" sz="3200" dirty="0" smtClean="0"/>
              <a:t>Comparison (Genetic Interaction)</a:t>
            </a:r>
            <a:endParaRPr lang="en-US" sz="3200" dirty="0"/>
          </a:p>
        </p:txBody>
      </p:sp>
      <p:sp>
        <p:nvSpPr>
          <p:cNvPr id="4" name="Slide Number Placeholder 3"/>
          <p:cNvSpPr>
            <a:spLocks noGrp="1"/>
          </p:cNvSpPr>
          <p:nvPr>
            <p:ph type="sldNum" sz="quarter" idx="12"/>
          </p:nvPr>
        </p:nvSpPr>
        <p:spPr/>
        <p:txBody>
          <a:bodyPr/>
          <a:lstStyle/>
          <a:p>
            <a:fld id="{1F85FED7-214F-AE43-AC53-56ECF9934C12}" type="slidenum">
              <a:rPr lang="en-US" smtClean="0"/>
              <a:t>11</a:t>
            </a:fld>
            <a:endParaRPr lang="en-US"/>
          </a:p>
        </p:txBody>
      </p:sp>
      <p:pic>
        <p:nvPicPr>
          <p:cNvPr id="3" name="Picture 2"/>
          <p:cNvPicPr>
            <a:picLocks noChangeAspect="1"/>
          </p:cNvPicPr>
          <p:nvPr/>
        </p:nvPicPr>
        <p:blipFill>
          <a:blip r:embed="rId3"/>
          <a:stretch>
            <a:fillRect/>
          </a:stretch>
        </p:blipFill>
        <p:spPr>
          <a:xfrm>
            <a:off x="1435608" y="1326597"/>
            <a:ext cx="4847167" cy="3713939"/>
          </a:xfrm>
          <a:prstGeom prst="rect">
            <a:avLst/>
          </a:prstGeom>
        </p:spPr>
      </p:pic>
      <p:pic>
        <p:nvPicPr>
          <p:cNvPr id="5" name="Picture 4"/>
          <p:cNvPicPr>
            <a:picLocks noChangeAspect="1"/>
          </p:cNvPicPr>
          <p:nvPr/>
        </p:nvPicPr>
        <p:blipFill>
          <a:blip r:embed="rId4"/>
          <a:stretch>
            <a:fillRect/>
          </a:stretch>
        </p:blipFill>
        <p:spPr>
          <a:xfrm>
            <a:off x="4854222" y="3088721"/>
            <a:ext cx="3872315" cy="3306423"/>
          </a:xfrm>
          <a:prstGeom prst="rect">
            <a:avLst/>
          </a:prstGeom>
        </p:spPr>
      </p:pic>
      <p:sp>
        <p:nvSpPr>
          <p:cNvPr id="6" name="TextBox 5"/>
          <p:cNvSpPr txBox="1"/>
          <p:nvPr/>
        </p:nvSpPr>
        <p:spPr>
          <a:xfrm>
            <a:off x="7243347" y="4561594"/>
            <a:ext cx="280921"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167111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5686"/>
            <a:ext cx="7498080" cy="1143000"/>
          </a:xfrm>
        </p:spPr>
        <p:txBody>
          <a:bodyPr/>
          <a:lstStyle/>
          <a:p>
            <a:pPr algn="l"/>
            <a:r>
              <a:rPr lang="en-US" sz="3200" dirty="0" smtClean="0"/>
              <a:t>Comparison (Phosphorylation Network)</a:t>
            </a:r>
            <a:endParaRPr lang="en-US" sz="3200" dirty="0"/>
          </a:p>
        </p:txBody>
      </p:sp>
      <p:sp>
        <p:nvSpPr>
          <p:cNvPr id="4" name="Slide Number Placeholder 3"/>
          <p:cNvSpPr>
            <a:spLocks noGrp="1"/>
          </p:cNvSpPr>
          <p:nvPr>
            <p:ph type="sldNum" sz="quarter" idx="12"/>
          </p:nvPr>
        </p:nvSpPr>
        <p:spPr/>
        <p:txBody>
          <a:bodyPr/>
          <a:lstStyle/>
          <a:p>
            <a:fld id="{1F85FED7-214F-AE43-AC53-56ECF9934C12}" type="slidenum">
              <a:rPr lang="en-US" smtClean="0"/>
              <a:t>12</a:t>
            </a:fld>
            <a:endParaRPr lang="en-US"/>
          </a:p>
        </p:txBody>
      </p:sp>
      <p:pic>
        <p:nvPicPr>
          <p:cNvPr id="3" name="Picture 2"/>
          <p:cNvPicPr>
            <a:picLocks noChangeAspect="1"/>
          </p:cNvPicPr>
          <p:nvPr/>
        </p:nvPicPr>
        <p:blipFill>
          <a:blip r:embed="rId3"/>
          <a:stretch>
            <a:fillRect/>
          </a:stretch>
        </p:blipFill>
        <p:spPr>
          <a:xfrm>
            <a:off x="1095023" y="1158686"/>
            <a:ext cx="4648200" cy="3805655"/>
          </a:xfrm>
          <a:prstGeom prst="rect">
            <a:avLst/>
          </a:prstGeom>
        </p:spPr>
      </p:pic>
      <p:pic>
        <p:nvPicPr>
          <p:cNvPr id="5" name="Picture 4"/>
          <p:cNvPicPr>
            <a:picLocks noChangeAspect="1"/>
          </p:cNvPicPr>
          <p:nvPr/>
        </p:nvPicPr>
        <p:blipFill>
          <a:blip r:embed="rId4"/>
          <a:stretch>
            <a:fillRect/>
          </a:stretch>
        </p:blipFill>
        <p:spPr>
          <a:xfrm>
            <a:off x="4196870" y="3061514"/>
            <a:ext cx="4537908" cy="3409841"/>
          </a:xfrm>
          <a:prstGeom prst="rect">
            <a:avLst/>
          </a:prstGeom>
        </p:spPr>
      </p:pic>
      <p:pic>
        <p:nvPicPr>
          <p:cNvPr id="6" name="Picture 5"/>
          <p:cNvPicPr>
            <a:picLocks noChangeAspect="1"/>
          </p:cNvPicPr>
          <p:nvPr/>
        </p:nvPicPr>
        <p:blipFill>
          <a:blip r:embed="rId5"/>
          <a:stretch>
            <a:fillRect/>
          </a:stretch>
        </p:blipFill>
        <p:spPr>
          <a:xfrm>
            <a:off x="1258712" y="1158686"/>
            <a:ext cx="3476381" cy="3476381"/>
          </a:xfrm>
          <a:prstGeom prst="rect">
            <a:avLst/>
          </a:prstGeom>
        </p:spPr>
      </p:pic>
    </p:spTree>
    <p:extLst>
      <p:ext uri="{BB962C8B-B14F-4D97-AF65-F5344CB8AC3E}">
        <p14:creationId xmlns:p14="http://schemas.microsoft.com/office/powerpoint/2010/main" val="1017826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91195"/>
            <a:ext cx="7498080" cy="1143000"/>
          </a:xfrm>
        </p:spPr>
        <p:txBody>
          <a:bodyPr/>
          <a:lstStyle/>
          <a:p>
            <a:pPr algn="l"/>
            <a:r>
              <a:rPr lang="en-US" sz="3200" dirty="0" smtClean="0"/>
              <a:t>Comparison (Regulatory Network)</a:t>
            </a:r>
            <a:endParaRPr lang="en-US" sz="3200" dirty="0"/>
          </a:p>
        </p:txBody>
      </p:sp>
      <p:sp>
        <p:nvSpPr>
          <p:cNvPr id="4" name="Slide Number Placeholder 3"/>
          <p:cNvSpPr>
            <a:spLocks noGrp="1"/>
          </p:cNvSpPr>
          <p:nvPr>
            <p:ph type="sldNum" sz="quarter" idx="12"/>
          </p:nvPr>
        </p:nvSpPr>
        <p:spPr/>
        <p:txBody>
          <a:bodyPr/>
          <a:lstStyle/>
          <a:p>
            <a:fld id="{1F85FED7-214F-AE43-AC53-56ECF9934C12}" type="slidenum">
              <a:rPr lang="en-US" smtClean="0"/>
              <a:t>13</a:t>
            </a:fld>
            <a:endParaRPr lang="en-US"/>
          </a:p>
        </p:txBody>
      </p:sp>
      <p:pic>
        <p:nvPicPr>
          <p:cNvPr id="3" name="Picture 2"/>
          <p:cNvPicPr>
            <a:picLocks noChangeAspect="1"/>
          </p:cNvPicPr>
          <p:nvPr/>
        </p:nvPicPr>
        <p:blipFill>
          <a:blip r:embed="rId3"/>
          <a:stretch>
            <a:fillRect/>
          </a:stretch>
        </p:blipFill>
        <p:spPr>
          <a:xfrm>
            <a:off x="4875332" y="3137827"/>
            <a:ext cx="4423890" cy="3167723"/>
          </a:xfrm>
          <a:prstGeom prst="rect">
            <a:avLst/>
          </a:prstGeom>
        </p:spPr>
      </p:pic>
      <p:pic>
        <p:nvPicPr>
          <p:cNvPr id="8" name="Picture 7"/>
          <p:cNvPicPr>
            <a:picLocks noChangeAspect="1"/>
          </p:cNvPicPr>
          <p:nvPr/>
        </p:nvPicPr>
        <p:blipFill>
          <a:blip r:embed="rId4"/>
          <a:stretch>
            <a:fillRect/>
          </a:stretch>
        </p:blipFill>
        <p:spPr>
          <a:xfrm>
            <a:off x="995057" y="1167126"/>
            <a:ext cx="4057839" cy="3231242"/>
          </a:xfrm>
          <a:prstGeom prst="rect">
            <a:avLst/>
          </a:prstGeom>
        </p:spPr>
      </p:pic>
      <p:sp>
        <p:nvSpPr>
          <p:cNvPr id="7" name="TextBox 6"/>
          <p:cNvSpPr txBox="1"/>
          <p:nvPr/>
        </p:nvSpPr>
        <p:spPr>
          <a:xfrm>
            <a:off x="5522236" y="3659704"/>
            <a:ext cx="280921"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9" name="TextBox 8"/>
          <p:cNvSpPr txBox="1"/>
          <p:nvPr/>
        </p:nvSpPr>
        <p:spPr>
          <a:xfrm>
            <a:off x="5663347" y="4029036"/>
            <a:ext cx="280921"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10" name="TextBox 9"/>
          <p:cNvSpPr txBox="1"/>
          <p:nvPr/>
        </p:nvSpPr>
        <p:spPr>
          <a:xfrm>
            <a:off x="5575634" y="4185480"/>
            <a:ext cx="280921"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1017826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1143000"/>
          </a:xfrm>
        </p:spPr>
        <p:txBody>
          <a:bodyPr/>
          <a:lstStyle/>
          <a:p>
            <a:pPr algn="l"/>
            <a:r>
              <a:rPr lang="en-US" sz="3200" dirty="0" smtClean="0"/>
              <a:t>Comparison (Metabolic Network)</a:t>
            </a:r>
            <a:endParaRPr lang="en-US" sz="3200" dirty="0"/>
          </a:p>
        </p:txBody>
      </p:sp>
      <p:sp>
        <p:nvSpPr>
          <p:cNvPr id="4" name="Slide Number Placeholder 3"/>
          <p:cNvSpPr>
            <a:spLocks noGrp="1"/>
          </p:cNvSpPr>
          <p:nvPr>
            <p:ph type="sldNum" sz="quarter" idx="12"/>
          </p:nvPr>
        </p:nvSpPr>
        <p:spPr/>
        <p:txBody>
          <a:bodyPr/>
          <a:lstStyle/>
          <a:p>
            <a:fld id="{1F85FED7-214F-AE43-AC53-56ECF9934C12}" type="slidenum">
              <a:rPr lang="en-US" smtClean="0"/>
              <a:t>14</a:t>
            </a:fld>
            <a:endParaRPr lang="en-US"/>
          </a:p>
        </p:txBody>
      </p:sp>
      <p:pic>
        <p:nvPicPr>
          <p:cNvPr id="5" name="Picture 4"/>
          <p:cNvPicPr>
            <a:picLocks noChangeAspect="1"/>
          </p:cNvPicPr>
          <p:nvPr/>
        </p:nvPicPr>
        <p:blipFill>
          <a:blip r:embed="rId3"/>
          <a:stretch>
            <a:fillRect/>
          </a:stretch>
        </p:blipFill>
        <p:spPr>
          <a:xfrm>
            <a:off x="4524192" y="3206828"/>
            <a:ext cx="4089456" cy="2985833"/>
          </a:xfrm>
          <a:prstGeom prst="rect">
            <a:avLst/>
          </a:prstGeom>
        </p:spPr>
      </p:pic>
      <p:pic>
        <p:nvPicPr>
          <p:cNvPr id="8" name="Picture 7"/>
          <p:cNvPicPr>
            <a:picLocks noChangeAspect="1"/>
          </p:cNvPicPr>
          <p:nvPr/>
        </p:nvPicPr>
        <p:blipFill>
          <a:blip r:embed="rId4"/>
          <a:stretch>
            <a:fillRect/>
          </a:stretch>
        </p:blipFill>
        <p:spPr>
          <a:xfrm>
            <a:off x="1125164" y="954527"/>
            <a:ext cx="4194725" cy="3062691"/>
          </a:xfrm>
          <a:prstGeom prst="rect">
            <a:avLst/>
          </a:prstGeom>
        </p:spPr>
      </p:pic>
    </p:spTree>
    <p:extLst>
      <p:ext uri="{BB962C8B-B14F-4D97-AF65-F5344CB8AC3E}">
        <p14:creationId xmlns:p14="http://schemas.microsoft.com/office/powerpoint/2010/main" val="1017826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Singlish</a:t>
            </a:r>
            <a:r>
              <a:rPr lang="en-US" sz="3200" dirty="0" smtClean="0"/>
              <a:t> Vs. Multiple Hubs </a:t>
            </a:r>
            <a:endParaRPr lang="en-US" sz="3200" dirty="0"/>
          </a:p>
        </p:txBody>
      </p:sp>
      <p:sp>
        <p:nvSpPr>
          <p:cNvPr id="4" name="Slide Number Placeholder 3"/>
          <p:cNvSpPr>
            <a:spLocks noGrp="1"/>
          </p:cNvSpPr>
          <p:nvPr>
            <p:ph type="sldNum" sz="quarter" idx="12"/>
          </p:nvPr>
        </p:nvSpPr>
        <p:spPr/>
        <p:txBody>
          <a:bodyPr/>
          <a:lstStyle/>
          <a:p>
            <a:fld id="{1F85FED7-214F-AE43-AC53-56ECF9934C12}" type="slidenum">
              <a:rPr lang="en-US" smtClean="0"/>
              <a:t>15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006462361"/>
              </p:ext>
            </p:extLst>
          </p:nvPr>
        </p:nvGraphicFramePr>
        <p:xfrm>
          <a:off x="1162788" y="1454837"/>
          <a:ext cx="7770900" cy="1825468"/>
        </p:xfrm>
        <a:graphic>
          <a:graphicData uri="http://schemas.openxmlformats.org/drawingml/2006/table">
            <a:tbl>
              <a:tblPr firstRow="1" bandRow="1">
                <a:tableStyleId>{93296810-A885-4BE3-A3E7-6D5BEEA58F35}</a:tableStyleId>
              </a:tblPr>
              <a:tblGrid>
                <a:gridCol w="2590300"/>
                <a:gridCol w="2126825"/>
                <a:gridCol w="3053775"/>
              </a:tblGrid>
              <a:tr h="456367">
                <a:tc>
                  <a:txBody>
                    <a:bodyPr/>
                    <a:lstStyle/>
                    <a:p>
                      <a:endParaRPr lang="en-US" sz="1400" dirty="0">
                        <a:latin typeface="Times"/>
                        <a:cs typeface="Times"/>
                      </a:endParaRPr>
                    </a:p>
                  </a:txBody>
                  <a:tcPr/>
                </a:tc>
                <a:tc>
                  <a:txBody>
                    <a:bodyPr/>
                    <a:lstStyle/>
                    <a:p>
                      <a:r>
                        <a:rPr lang="en-US" sz="1400" dirty="0" err="1" smtClean="0">
                          <a:latin typeface="Times"/>
                          <a:cs typeface="Times"/>
                        </a:rPr>
                        <a:t>Singlish</a:t>
                      </a:r>
                      <a:r>
                        <a:rPr lang="en-US" sz="1400" dirty="0" smtClean="0">
                          <a:latin typeface="Times"/>
                          <a:cs typeface="Times"/>
                        </a:rPr>
                        <a:t> Hubs (848)</a:t>
                      </a:r>
                      <a:endParaRPr lang="en-US" sz="1400" dirty="0">
                        <a:latin typeface="Times"/>
                        <a:cs typeface="Times"/>
                      </a:endParaRPr>
                    </a:p>
                  </a:txBody>
                  <a:tcPr/>
                </a:tc>
                <a:tc>
                  <a:txBody>
                    <a:bodyPr/>
                    <a:lstStyle/>
                    <a:p>
                      <a:r>
                        <a:rPr lang="en-US" sz="1400" dirty="0" smtClean="0">
                          <a:latin typeface="Times"/>
                          <a:cs typeface="Times"/>
                        </a:rPr>
                        <a:t>Multiple interfaces</a:t>
                      </a:r>
                      <a:r>
                        <a:rPr lang="en-US" sz="1400" baseline="0" dirty="0" smtClean="0">
                          <a:latin typeface="Times"/>
                          <a:cs typeface="Times"/>
                        </a:rPr>
                        <a:t> Hubs (236)</a:t>
                      </a:r>
                      <a:endParaRPr lang="en-US" sz="1400" dirty="0">
                        <a:latin typeface="Times"/>
                        <a:cs typeface="Times"/>
                      </a:endParaRPr>
                    </a:p>
                  </a:txBody>
                  <a:tcPr/>
                </a:tc>
              </a:tr>
              <a:tr h="456367">
                <a:tc>
                  <a:txBody>
                    <a:bodyPr/>
                    <a:lstStyle/>
                    <a:p>
                      <a:r>
                        <a:rPr lang="en-US" sz="1400" dirty="0" smtClean="0">
                          <a:latin typeface="Times"/>
                          <a:cs typeface="Times"/>
                        </a:rPr>
                        <a:t>Phase</a:t>
                      </a:r>
                      <a:r>
                        <a:rPr lang="en-US" sz="1400" baseline="0" dirty="0" smtClean="0">
                          <a:latin typeface="Times"/>
                          <a:cs typeface="Times"/>
                        </a:rPr>
                        <a:t> I </a:t>
                      </a:r>
                      <a:r>
                        <a:rPr lang="en-US" sz="1400" dirty="0" smtClean="0">
                          <a:latin typeface="Times"/>
                          <a:cs typeface="Times"/>
                        </a:rPr>
                        <a:t>(19510)</a:t>
                      </a:r>
                      <a:endParaRPr lang="en-US" sz="1400" dirty="0">
                        <a:latin typeface="Times"/>
                        <a:cs typeface="Time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Times"/>
                          <a:cs typeface="Times"/>
                        </a:rPr>
                        <a:t>797</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Times"/>
                          <a:cs typeface="Times"/>
                        </a:rPr>
                        <a:t>226</a:t>
                      </a:r>
                    </a:p>
                  </a:txBody>
                  <a:tcPr/>
                </a:tc>
              </a:tr>
              <a:tr h="456367">
                <a:tc>
                  <a:txBody>
                    <a:bodyPr/>
                    <a:lstStyle/>
                    <a:p>
                      <a:r>
                        <a:rPr lang="en-US" sz="1400" dirty="0" smtClean="0">
                          <a:latin typeface="Times"/>
                          <a:cs typeface="Times"/>
                        </a:rPr>
                        <a:t>HGMD (2117)</a:t>
                      </a:r>
                      <a:endParaRPr lang="en-US" sz="1400" dirty="0">
                        <a:latin typeface="Times"/>
                        <a:cs typeface="Time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Times"/>
                          <a:cs typeface="Times"/>
                        </a:rPr>
                        <a:t>158</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Times"/>
                          <a:cs typeface="Times"/>
                        </a:rPr>
                        <a:t>75</a:t>
                      </a:r>
                    </a:p>
                  </a:txBody>
                  <a:tcPr/>
                </a:tc>
              </a:tr>
              <a:tr h="456367">
                <a:tc>
                  <a:txBody>
                    <a:bodyPr/>
                    <a:lstStyle/>
                    <a:p>
                      <a:r>
                        <a:rPr lang="en-US" sz="1400" dirty="0" smtClean="0">
                          <a:latin typeface="Times"/>
                          <a:cs typeface="Times"/>
                        </a:rPr>
                        <a:t>HGMD associated (974)</a:t>
                      </a:r>
                      <a:endParaRPr lang="en-US" sz="1400" dirty="0">
                        <a:latin typeface="Times"/>
                        <a:cs typeface="Time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Times"/>
                          <a:cs typeface="Times"/>
                        </a:rPr>
                        <a:t>98</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Times"/>
                          <a:cs typeface="Times"/>
                        </a:rPr>
                        <a:t>38</a:t>
                      </a:r>
                    </a:p>
                  </a:txBody>
                  <a:tcPr/>
                </a:tc>
              </a:tr>
            </a:tbl>
          </a:graphicData>
        </a:graphic>
      </p:graphicFrame>
      <p:sp>
        <p:nvSpPr>
          <p:cNvPr id="6" name="TextBox 5"/>
          <p:cNvSpPr txBox="1"/>
          <p:nvPr/>
        </p:nvSpPr>
        <p:spPr>
          <a:xfrm>
            <a:off x="993454" y="3857782"/>
            <a:ext cx="8316182" cy="1569660"/>
          </a:xfrm>
          <a:prstGeom prst="rect">
            <a:avLst/>
          </a:prstGeom>
          <a:noFill/>
        </p:spPr>
        <p:txBody>
          <a:bodyPr wrap="square" rtlCol="0">
            <a:spAutoFit/>
          </a:bodyPr>
          <a:lstStyle/>
          <a:p>
            <a:pPr marL="285750" indent="-285750">
              <a:buClr>
                <a:schemeClr val="accent5">
                  <a:lumMod val="60000"/>
                  <a:lumOff val="40000"/>
                </a:schemeClr>
              </a:buClr>
              <a:buFont typeface="Wingdings" charset="2"/>
              <a:buChar char="v"/>
            </a:pPr>
            <a:r>
              <a:rPr lang="en-US" sz="1600" dirty="0" smtClean="0">
                <a:latin typeface="Times New Roman"/>
                <a:cs typeface="Times New Roman"/>
              </a:rPr>
              <a:t>HGMD genes tend to be hubs. (p &lt; </a:t>
            </a:r>
            <a:r>
              <a:rPr lang="en-US" sz="1600" dirty="0">
                <a:latin typeface="Times New Roman"/>
                <a:cs typeface="Times New Roman"/>
              </a:rPr>
              <a:t>2</a:t>
            </a:r>
            <a:r>
              <a:rPr lang="en-US" sz="1600" dirty="0" smtClean="0">
                <a:latin typeface="Times New Roman"/>
                <a:cs typeface="Times New Roman"/>
              </a:rPr>
              <a:t>e-16)</a:t>
            </a:r>
          </a:p>
          <a:p>
            <a:pPr marL="285750" indent="-285750">
              <a:buClr>
                <a:schemeClr val="accent5">
                  <a:lumMod val="60000"/>
                  <a:lumOff val="40000"/>
                </a:schemeClr>
              </a:buClr>
              <a:buFont typeface="Wingdings" charset="2"/>
              <a:buChar char="v"/>
            </a:pPr>
            <a:r>
              <a:rPr lang="en-US" sz="1600" dirty="0" smtClean="0">
                <a:latin typeface="Times New Roman"/>
                <a:cs typeface="Times New Roman"/>
              </a:rPr>
              <a:t>Pilot genes no preference for </a:t>
            </a:r>
            <a:r>
              <a:rPr lang="en-US" sz="1600" dirty="0" err="1" smtClean="0">
                <a:latin typeface="Times New Roman"/>
                <a:cs typeface="Times New Roman"/>
              </a:rPr>
              <a:t>singlish</a:t>
            </a:r>
            <a:r>
              <a:rPr lang="en-US" sz="1600" dirty="0" smtClean="0">
                <a:latin typeface="Times New Roman"/>
                <a:cs typeface="Times New Roman"/>
              </a:rPr>
              <a:t> and multiple hubs.</a:t>
            </a:r>
          </a:p>
          <a:p>
            <a:pPr marL="285750" indent="-285750">
              <a:buClr>
                <a:schemeClr val="accent5">
                  <a:lumMod val="60000"/>
                  <a:lumOff val="40000"/>
                </a:schemeClr>
              </a:buClr>
              <a:buFont typeface="Wingdings" charset="2"/>
              <a:buChar char="v"/>
            </a:pPr>
            <a:r>
              <a:rPr lang="en-US" sz="1600" dirty="0" smtClean="0">
                <a:latin typeface="Times New Roman"/>
                <a:cs typeface="Times New Roman"/>
              </a:rPr>
              <a:t>HGMD genes are more likely to be multiple interfaces hubs (p = 0.0009)</a:t>
            </a:r>
          </a:p>
          <a:p>
            <a:pPr marL="285750" indent="-285750">
              <a:buClr>
                <a:schemeClr val="accent5">
                  <a:lumMod val="60000"/>
                  <a:lumOff val="40000"/>
                </a:schemeClr>
              </a:buClr>
              <a:buFont typeface="Wingdings" charset="2"/>
              <a:buChar char="v"/>
            </a:pPr>
            <a:r>
              <a:rPr lang="en-US" sz="1600" dirty="0" smtClean="0">
                <a:latin typeface="Times New Roman"/>
                <a:cs typeface="Times New Roman"/>
              </a:rPr>
              <a:t>HGMD associate genes are not significantly enriched in multiple interface hubs. (p=0.12)</a:t>
            </a:r>
          </a:p>
          <a:p>
            <a:pPr marL="285750" indent="-285750">
              <a:buClr>
                <a:schemeClr val="accent5">
                  <a:lumMod val="60000"/>
                  <a:lumOff val="40000"/>
                </a:schemeClr>
              </a:buClr>
              <a:buFont typeface="Wingdings" charset="2"/>
              <a:buChar char="v"/>
            </a:pPr>
            <a:r>
              <a:rPr lang="en-US" sz="1600" dirty="0" smtClean="0">
                <a:latin typeface="Times New Roman"/>
                <a:cs typeface="Times New Roman"/>
              </a:rPr>
              <a:t>Compared to HGMD, HGMD associated genes are more in </a:t>
            </a:r>
            <a:r>
              <a:rPr lang="en-US" sz="1600" dirty="0" err="1" smtClean="0">
                <a:latin typeface="Times New Roman"/>
                <a:cs typeface="Times New Roman"/>
              </a:rPr>
              <a:t>singlish</a:t>
            </a:r>
            <a:r>
              <a:rPr lang="en-US" sz="1600" dirty="0" smtClean="0">
                <a:latin typeface="Times New Roman"/>
                <a:cs typeface="Times New Roman"/>
              </a:rPr>
              <a:t> hubs (p = 0.03), but not in multiple hubs. (p =0.7 )</a:t>
            </a:r>
            <a:endParaRPr lang="en-US" sz="1600" dirty="0">
              <a:latin typeface="Times New Roman"/>
              <a:cs typeface="Times New Roman"/>
            </a:endParaRPr>
          </a:p>
        </p:txBody>
      </p:sp>
      <p:sp>
        <p:nvSpPr>
          <p:cNvPr id="7" name="TextBox 6"/>
          <p:cNvSpPr txBox="1"/>
          <p:nvPr/>
        </p:nvSpPr>
        <p:spPr>
          <a:xfrm>
            <a:off x="2488347" y="2403815"/>
            <a:ext cx="280921"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125188080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4949" y="-7053"/>
            <a:ext cx="7498080" cy="1143000"/>
          </a:xfrm>
        </p:spPr>
        <p:txBody>
          <a:bodyPr>
            <a:normAutofit/>
          </a:bodyPr>
          <a:lstStyle/>
          <a:p>
            <a:r>
              <a:rPr lang="en-US" sz="3200" dirty="0" smtClean="0"/>
              <a:t>Structure Interaction Net</a:t>
            </a:r>
            <a:endParaRPr lang="en-US" sz="3200" dirty="0"/>
          </a:p>
        </p:txBody>
      </p:sp>
      <p:sp>
        <p:nvSpPr>
          <p:cNvPr id="4" name="Slide Number Placeholder 3"/>
          <p:cNvSpPr>
            <a:spLocks noGrp="1"/>
          </p:cNvSpPr>
          <p:nvPr>
            <p:ph type="sldNum" sz="quarter" idx="12"/>
          </p:nvPr>
        </p:nvSpPr>
        <p:spPr/>
        <p:txBody>
          <a:bodyPr/>
          <a:lstStyle/>
          <a:p>
            <a:fld id="{1F85FED7-214F-AE43-AC53-56ECF9934C12}" type="slidenum">
              <a:rPr lang="en-US" smtClean="0"/>
              <a:t>16</a:t>
            </a:fld>
            <a:endParaRPr lang="en-US"/>
          </a:p>
        </p:txBody>
      </p:sp>
      <p:pic>
        <p:nvPicPr>
          <p:cNvPr id="5" name="Picture 4"/>
          <p:cNvPicPr>
            <a:picLocks noChangeAspect="1"/>
          </p:cNvPicPr>
          <p:nvPr/>
        </p:nvPicPr>
        <p:blipFill>
          <a:blip r:embed="rId3"/>
          <a:stretch>
            <a:fillRect/>
          </a:stretch>
        </p:blipFill>
        <p:spPr>
          <a:xfrm>
            <a:off x="1026385" y="762001"/>
            <a:ext cx="4535196" cy="3231444"/>
          </a:xfrm>
          <a:prstGeom prst="rect">
            <a:avLst/>
          </a:prstGeom>
        </p:spPr>
      </p:pic>
      <p:pic>
        <p:nvPicPr>
          <p:cNvPr id="7" name="Picture 6"/>
          <p:cNvPicPr>
            <a:picLocks noChangeAspect="1"/>
          </p:cNvPicPr>
          <p:nvPr/>
        </p:nvPicPr>
        <p:blipFill>
          <a:blip r:embed="rId4"/>
          <a:stretch>
            <a:fillRect/>
          </a:stretch>
        </p:blipFill>
        <p:spPr>
          <a:xfrm>
            <a:off x="3926963" y="3499556"/>
            <a:ext cx="4846066" cy="2805994"/>
          </a:xfrm>
          <a:prstGeom prst="rect">
            <a:avLst/>
          </a:prstGeom>
        </p:spPr>
      </p:pic>
    </p:spTree>
    <p:extLst>
      <p:ext uri="{BB962C8B-B14F-4D97-AF65-F5344CB8AC3E}">
        <p14:creationId xmlns:p14="http://schemas.microsoft.com/office/powerpoint/2010/main" val="205332765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smtClean="0"/>
              <a:t>Overlap Networks</a:t>
            </a:r>
            <a:endParaRPr lang="en-US" sz="3200" dirty="0"/>
          </a:p>
        </p:txBody>
      </p:sp>
      <p:sp>
        <p:nvSpPr>
          <p:cNvPr id="4" name="Slide Number Placeholder 3"/>
          <p:cNvSpPr>
            <a:spLocks noGrp="1"/>
          </p:cNvSpPr>
          <p:nvPr>
            <p:ph type="sldNum" sz="quarter" idx="12"/>
          </p:nvPr>
        </p:nvSpPr>
        <p:spPr/>
        <p:txBody>
          <a:bodyPr/>
          <a:lstStyle/>
          <a:p>
            <a:fld id="{1F85FED7-214F-AE43-AC53-56ECF9934C12}" type="slidenum">
              <a:rPr lang="en-US" smtClean="0"/>
              <a:t>17</a:t>
            </a:fld>
            <a:endParaRPr lang="en-US"/>
          </a:p>
        </p:txBody>
      </p:sp>
      <p:sp>
        <p:nvSpPr>
          <p:cNvPr id="5" name="Oval 4"/>
          <p:cNvSpPr/>
          <p:nvPr/>
        </p:nvSpPr>
        <p:spPr>
          <a:xfrm>
            <a:off x="2967564" y="3180571"/>
            <a:ext cx="2669825" cy="2686830"/>
          </a:xfrm>
          <a:prstGeom prst="ellipse">
            <a:avLst/>
          </a:prstGeom>
          <a:solidFill>
            <a:schemeClr val="accent2">
              <a:alpha val="42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noFill/>
              </a:rPr>
              <a:t>PPI</a:t>
            </a:r>
          </a:p>
          <a:p>
            <a:pPr algn="ctr"/>
            <a:endParaRPr lang="en-US" dirty="0">
              <a:noFill/>
            </a:endParaRPr>
          </a:p>
        </p:txBody>
      </p:sp>
      <p:sp>
        <p:nvSpPr>
          <p:cNvPr id="7" name="Oval 6"/>
          <p:cNvSpPr/>
          <p:nvPr/>
        </p:nvSpPr>
        <p:spPr>
          <a:xfrm>
            <a:off x="4258730" y="3180571"/>
            <a:ext cx="2669825" cy="2686830"/>
          </a:xfrm>
          <a:prstGeom prst="ellipse">
            <a:avLst/>
          </a:prstGeom>
          <a:solidFill>
            <a:schemeClr val="accent2">
              <a:alpha val="42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noFill/>
              </a:rPr>
              <a:t>PPI</a:t>
            </a:r>
          </a:p>
          <a:p>
            <a:pPr algn="ctr"/>
            <a:endParaRPr lang="en-US" dirty="0">
              <a:noFill/>
            </a:endParaRPr>
          </a:p>
        </p:txBody>
      </p:sp>
      <p:sp>
        <p:nvSpPr>
          <p:cNvPr id="9" name="Oval 8"/>
          <p:cNvSpPr/>
          <p:nvPr/>
        </p:nvSpPr>
        <p:spPr>
          <a:xfrm>
            <a:off x="4258730" y="1935969"/>
            <a:ext cx="2669825" cy="2686830"/>
          </a:xfrm>
          <a:prstGeom prst="ellipse">
            <a:avLst/>
          </a:prstGeom>
          <a:solidFill>
            <a:schemeClr val="accent2">
              <a:alpha val="42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noFill/>
              </a:rPr>
              <a:t>PPI</a:t>
            </a:r>
          </a:p>
          <a:p>
            <a:pPr algn="ctr"/>
            <a:endParaRPr lang="en-US" dirty="0">
              <a:noFill/>
            </a:endParaRPr>
          </a:p>
        </p:txBody>
      </p:sp>
      <p:sp>
        <p:nvSpPr>
          <p:cNvPr id="10" name="Oval 9"/>
          <p:cNvSpPr/>
          <p:nvPr/>
        </p:nvSpPr>
        <p:spPr>
          <a:xfrm>
            <a:off x="2967564" y="1935970"/>
            <a:ext cx="2669825" cy="2686830"/>
          </a:xfrm>
          <a:prstGeom prst="ellipse">
            <a:avLst/>
          </a:prstGeom>
          <a:solidFill>
            <a:schemeClr val="accent2">
              <a:alpha val="42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tx1"/>
              </a:solidFill>
            </a:endParaRPr>
          </a:p>
        </p:txBody>
      </p:sp>
      <p:sp>
        <p:nvSpPr>
          <p:cNvPr id="12" name="TextBox 11"/>
          <p:cNvSpPr txBox="1"/>
          <p:nvPr/>
        </p:nvSpPr>
        <p:spPr>
          <a:xfrm>
            <a:off x="4797777" y="3711222"/>
            <a:ext cx="415498" cy="369332"/>
          </a:xfrm>
          <a:prstGeom prst="rect">
            <a:avLst/>
          </a:prstGeom>
          <a:noFill/>
        </p:spPr>
        <p:txBody>
          <a:bodyPr wrap="none" rtlCol="0">
            <a:spAutoFit/>
          </a:bodyPr>
          <a:lstStyle/>
          <a:p>
            <a:r>
              <a:rPr lang="en-US" dirty="0" smtClean="0">
                <a:latin typeface="Times"/>
                <a:cs typeface="Times"/>
              </a:rPr>
              <a:t>29</a:t>
            </a:r>
            <a:endParaRPr lang="en-US" dirty="0">
              <a:latin typeface="Times"/>
              <a:cs typeface="Times"/>
            </a:endParaRPr>
          </a:p>
        </p:txBody>
      </p:sp>
      <p:sp>
        <p:nvSpPr>
          <p:cNvPr id="13" name="TextBox 12"/>
          <p:cNvSpPr txBox="1"/>
          <p:nvPr/>
        </p:nvSpPr>
        <p:spPr>
          <a:xfrm>
            <a:off x="3493162" y="2321468"/>
            <a:ext cx="556500" cy="369332"/>
          </a:xfrm>
          <a:prstGeom prst="rect">
            <a:avLst/>
          </a:prstGeom>
          <a:noFill/>
        </p:spPr>
        <p:txBody>
          <a:bodyPr wrap="none" rtlCol="0">
            <a:spAutoFit/>
          </a:bodyPr>
          <a:lstStyle/>
          <a:p>
            <a:r>
              <a:rPr lang="en-US" b="1" dirty="0" smtClean="0">
                <a:latin typeface="Times"/>
                <a:cs typeface="Times"/>
              </a:rPr>
              <a:t>PPI</a:t>
            </a:r>
            <a:endParaRPr lang="en-US" b="1" dirty="0">
              <a:latin typeface="Times"/>
              <a:cs typeface="Times"/>
            </a:endParaRPr>
          </a:p>
        </p:txBody>
      </p:sp>
      <p:sp>
        <p:nvSpPr>
          <p:cNvPr id="14" name="TextBox 13"/>
          <p:cNvSpPr txBox="1"/>
          <p:nvPr/>
        </p:nvSpPr>
        <p:spPr>
          <a:xfrm>
            <a:off x="5768373" y="2193247"/>
            <a:ext cx="659293" cy="369332"/>
          </a:xfrm>
          <a:prstGeom prst="rect">
            <a:avLst/>
          </a:prstGeom>
          <a:noFill/>
        </p:spPr>
        <p:txBody>
          <a:bodyPr wrap="none" rtlCol="0">
            <a:spAutoFit/>
          </a:bodyPr>
          <a:lstStyle/>
          <a:p>
            <a:r>
              <a:rPr lang="en-US" b="1" dirty="0" err="1" smtClean="0">
                <a:latin typeface="Times"/>
                <a:cs typeface="Times"/>
              </a:rPr>
              <a:t>Phos</a:t>
            </a:r>
            <a:endParaRPr lang="en-US" b="1" dirty="0">
              <a:latin typeface="Times"/>
              <a:cs typeface="Times"/>
            </a:endParaRPr>
          </a:p>
        </p:txBody>
      </p:sp>
      <p:sp>
        <p:nvSpPr>
          <p:cNvPr id="15" name="TextBox 14"/>
          <p:cNvSpPr txBox="1"/>
          <p:nvPr/>
        </p:nvSpPr>
        <p:spPr>
          <a:xfrm>
            <a:off x="3447558" y="5211044"/>
            <a:ext cx="569387" cy="369332"/>
          </a:xfrm>
          <a:prstGeom prst="rect">
            <a:avLst/>
          </a:prstGeom>
          <a:noFill/>
        </p:spPr>
        <p:txBody>
          <a:bodyPr wrap="none" rtlCol="0">
            <a:spAutoFit/>
          </a:bodyPr>
          <a:lstStyle/>
          <a:p>
            <a:r>
              <a:rPr lang="en-US" b="1" dirty="0" err="1" smtClean="0">
                <a:latin typeface="Times"/>
                <a:cs typeface="Times"/>
              </a:rPr>
              <a:t>Reg</a:t>
            </a:r>
            <a:endParaRPr lang="en-US" b="1" dirty="0">
              <a:latin typeface="Times"/>
              <a:cs typeface="Times"/>
            </a:endParaRPr>
          </a:p>
        </p:txBody>
      </p:sp>
      <p:sp>
        <p:nvSpPr>
          <p:cNvPr id="16" name="TextBox 15"/>
          <p:cNvSpPr txBox="1"/>
          <p:nvPr/>
        </p:nvSpPr>
        <p:spPr>
          <a:xfrm>
            <a:off x="5748640" y="5268711"/>
            <a:ext cx="697627" cy="369332"/>
          </a:xfrm>
          <a:prstGeom prst="rect">
            <a:avLst/>
          </a:prstGeom>
          <a:noFill/>
        </p:spPr>
        <p:txBody>
          <a:bodyPr wrap="none" rtlCol="0">
            <a:spAutoFit/>
          </a:bodyPr>
          <a:lstStyle/>
          <a:p>
            <a:r>
              <a:rPr lang="en-US" b="1" dirty="0" smtClean="0">
                <a:latin typeface="Times"/>
                <a:cs typeface="Times"/>
              </a:rPr>
              <a:t>Meta</a:t>
            </a:r>
            <a:endParaRPr lang="en-US" b="1" dirty="0">
              <a:latin typeface="Times"/>
              <a:cs typeface="Times"/>
            </a:endParaRPr>
          </a:p>
        </p:txBody>
      </p:sp>
      <p:sp>
        <p:nvSpPr>
          <p:cNvPr id="17" name="Rectangle 16"/>
          <p:cNvSpPr/>
          <p:nvPr/>
        </p:nvSpPr>
        <p:spPr>
          <a:xfrm>
            <a:off x="4250098" y="3216112"/>
            <a:ext cx="530915" cy="369332"/>
          </a:xfrm>
          <a:prstGeom prst="rect">
            <a:avLst/>
          </a:prstGeom>
        </p:spPr>
        <p:txBody>
          <a:bodyPr wrap="none">
            <a:spAutoFit/>
          </a:bodyPr>
          <a:lstStyle/>
          <a:p>
            <a:r>
              <a:rPr lang="en-US" dirty="0">
                <a:latin typeface="Times"/>
                <a:cs typeface="Times"/>
              </a:rPr>
              <a:t>435</a:t>
            </a:r>
          </a:p>
        </p:txBody>
      </p:sp>
      <p:sp>
        <p:nvSpPr>
          <p:cNvPr id="18" name="Rectangle 17"/>
          <p:cNvSpPr/>
          <p:nvPr/>
        </p:nvSpPr>
        <p:spPr>
          <a:xfrm>
            <a:off x="4238640" y="4211135"/>
            <a:ext cx="530915" cy="369332"/>
          </a:xfrm>
          <a:prstGeom prst="rect">
            <a:avLst/>
          </a:prstGeom>
        </p:spPr>
        <p:txBody>
          <a:bodyPr wrap="none">
            <a:spAutoFit/>
          </a:bodyPr>
          <a:lstStyle/>
          <a:p>
            <a:r>
              <a:rPr lang="en-US" dirty="0" smtClean="0">
                <a:latin typeface="Times"/>
                <a:cs typeface="Times"/>
              </a:rPr>
              <a:t>155</a:t>
            </a:r>
            <a:endParaRPr lang="en-US" dirty="0">
              <a:latin typeface="Times"/>
              <a:cs typeface="Times"/>
            </a:endParaRPr>
          </a:p>
        </p:txBody>
      </p:sp>
      <p:sp>
        <p:nvSpPr>
          <p:cNvPr id="19" name="Rectangle 18"/>
          <p:cNvSpPr/>
          <p:nvPr/>
        </p:nvSpPr>
        <p:spPr>
          <a:xfrm>
            <a:off x="5213275" y="3244334"/>
            <a:ext cx="415498" cy="369332"/>
          </a:xfrm>
          <a:prstGeom prst="rect">
            <a:avLst/>
          </a:prstGeom>
        </p:spPr>
        <p:txBody>
          <a:bodyPr wrap="none">
            <a:spAutoFit/>
          </a:bodyPr>
          <a:lstStyle/>
          <a:p>
            <a:r>
              <a:rPr lang="en-US" dirty="0" smtClean="0">
                <a:latin typeface="Times"/>
                <a:cs typeface="Times"/>
              </a:rPr>
              <a:t>55</a:t>
            </a:r>
            <a:endParaRPr lang="en-US" dirty="0">
              <a:latin typeface="Times"/>
              <a:cs typeface="Times"/>
            </a:endParaRPr>
          </a:p>
        </p:txBody>
      </p:sp>
      <p:sp>
        <p:nvSpPr>
          <p:cNvPr id="20" name="Rectangle 19"/>
          <p:cNvSpPr/>
          <p:nvPr/>
        </p:nvSpPr>
        <p:spPr>
          <a:xfrm>
            <a:off x="5328691" y="4211135"/>
            <a:ext cx="300082" cy="369332"/>
          </a:xfrm>
          <a:prstGeom prst="rect">
            <a:avLst/>
          </a:prstGeom>
        </p:spPr>
        <p:txBody>
          <a:bodyPr wrap="none">
            <a:spAutoFit/>
          </a:bodyPr>
          <a:lstStyle/>
          <a:p>
            <a:r>
              <a:rPr lang="en-US" dirty="0" smtClean="0">
                <a:latin typeface="Times"/>
                <a:cs typeface="Times"/>
              </a:rPr>
              <a:t>7</a:t>
            </a:r>
            <a:endParaRPr lang="en-US" dirty="0">
              <a:latin typeface="Times"/>
              <a:cs typeface="Times"/>
            </a:endParaRPr>
          </a:p>
        </p:txBody>
      </p:sp>
      <p:sp>
        <p:nvSpPr>
          <p:cNvPr id="21" name="Rectangle 20"/>
          <p:cNvSpPr/>
          <p:nvPr/>
        </p:nvSpPr>
        <p:spPr>
          <a:xfrm>
            <a:off x="4629707" y="2693622"/>
            <a:ext cx="646331" cy="369332"/>
          </a:xfrm>
          <a:prstGeom prst="rect">
            <a:avLst/>
          </a:prstGeom>
        </p:spPr>
        <p:txBody>
          <a:bodyPr wrap="none">
            <a:spAutoFit/>
          </a:bodyPr>
          <a:lstStyle/>
          <a:p>
            <a:r>
              <a:rPr lang="en-US" dirty="0" smtClean="0">
                <a:latin typeface="Times"/>
                <a:cs typeface="Times"/>
              </a:rPr>
              <a:t>1147</a:t>
            </a:r>
            <a:endParaRPr lang="en-US" dirty="0">
              <a:latin typeface="Times"/>
              <a:cs typeface="Times"/>
            </a:endParaRPr>
          </a:p>
        </p:txBody>
      </p:sp>
      <p:sp>
        <p:nvSpPr>
          <p:cNvPr id="22" name="Rectangle 21"/>
          <p:cNvSpPr/>
          <p:nvPr/>
        </p:nvSpPr>
        <p:spPr>
          <a:xfrm>
            <a:off x="3592308" y="3724112"/>
            <a:ext cx="646331" cy="369332"/>
          </a:xfrm>
          <a:prstGeom prst="rect">
            <a:avLst/>
          </a:prstGeom>
        </p:spPr>
        <p:txBody>
          <a:bodyPr wrap="none">
            <a:spAutoFit/>
          </a:bodyPr>
          <a:lstStyle/>
          <a:p>
            <a:r>
              <a:rPr lang="en-US" dirty="0" smtClean="0">
                <a:latin typeface="Times"/>
                <a:cs typeface="Times"/>
              </a:rPr>
              <a:t>1344</a:t>
            </a:r>
            <a:endParaRPr lang="en-US" dirty="0">
              <a:latin typeface="Times"/>
              <a:cs typeface="Times"/>
            </a:endParaRPr>
          </a:p>
        </p:txBody>
      </p:sp>
      <p:sp>
        <p:nvSpPr>
          <p:cNvPr id="23" name="Rectangle 22"/>
          <p:cNvSpPr/>
          <p:nvPr/>
        </p:nvSpPr>
        <p:spPr>
          <a:xfrm>
            <a:off x="4682360" y="4805023"/>
            <a:ext cx="530915" cy="369332"/>
          </a:xfrm>
          <a:prstGeom prst="rect">
            <a:avLst/>
          </a:prstGeom>
        </p:spPr>
        <p:txBody>
          <a:bodyPr wrap="none">
            <a:spAutoFit/>
          </a:bodyPr>
          <a:lstStyle/>
          <a:p>
            <a:r>
              <a:rPr lang="en-US" dirty="0" smtClean="0">
                <a:latin typeface="Times"/>
                <a:cs typeface="Times"/>
              </a:rPr>
              <a:t>107</a:t>
            </a:r>
          </a:p>
        </p:txBody>
      </p:sp>
      <p:sp>
        <p:nvSpPr>
          <p:cNvPr id="24" name="Rectangle 23"/>
          <p:cNvSpPr/>
          <p:nvPr/>
        </p:nvSpPr>
        <p:spPr>
          <a:xfrm>
            <a:off x="5682522" y="3720068"/>
            <a:ext cx="415498" cy="369332"/>
          </a:xfrm>
          <a:prstGeom prst="rect">
            <a:avLst/>
          </a:prstGeom>
        </p:spPr>
        <p:txBody>
          <a:bodyPr wrap="none">
            <a:spAutoFit/>
          </a:bodyPr>
          <a:lstStyle/>
          <a:p>
            <a:r>
              <a:rPr lang="en-US" dirty="0" smtClean="0">
                <a:latin typeface="Times"/>
                <a:cs typeface="Times"/>
              </a:rPr>
              <a:t>16</a:t>
            </a:r>
            <a:endParaRPr lang="en-US" dirty="0">
              <a:latin typeface="Times"/>
              <a:cs typeface="Times"/>
            </a:endParaRPr>
          </a:p>
        </p:txBody>
      </p:sp>
      <p:sp>
        <p:nvSpPr>
          <p:cNvPr id="25" name="Rectangle 24"/>
          <p:cNvSpPr/>
          <p:nvPr/>
        </p:nvSpPr>
        <p:spPr>
          <a:xfrm>
            <a:off x="3447558" y="2700025"/>
            <a:ext cx="646331" cy="369332"/>
          </a:xfrm>
          <a:prstGeom prst="rect">
            <a:avLst/>
          </a:prstGeom>
        </p:spPr>
        <p:txBody>
          <a:bodyPr wrap="none">
            <a:spAutoFit/>
          </a:bodyPr>
          <a:lstStyle/>
          <a:p>
            <a:r>
              <a:rPr lang="en-US" dirty="0" smtClean="0">
                <a:latin typeface="Times"/>
                <a:cs typeface="Times"/>
              </a:rPr>
              <a:t>8059</a:t>
            </a:r>
          </a:p>
        </p:txBody>
      </p:sp>
      <p:sp>
        <p:nvSpPr>
          <p:cNvPr id="26" name="Rectangle 25"/>
          <p:cNvSpPr/>
          <p:nvPr/>
        </p:nvSpPr>
        <p:spPr>
          <a:xfrm>
            <a:off x="5896751" y="2562579"/>
            <a:ext cx="530915" cy="369332"/>
          </a:xfrm>
          <a:prstGeom prst="rect">
            <a:avLst/>
          </a:prstGeom>
        </p:spPr>
        <p:txBody>
          <a:bodyPr wrap="none">
            <a:spAutoFit/>
          </a:bodyPr>
          <a:lstStyle/>
          <a:p>
            <a:r>
              <a:rPr lang="en-US" dirty="0" smtClean="0">
                <a:latin typeface="Times"/>
                <a:cs typeface="Times"/>
              </a:rPr>
              <a:t>703</a:t>
            </a:r>
            <a:endParaRPr lang="en-US" dirty="0">
              <a:latin typeface="Times"/>
              <a:cs typeface="Times"/>
            </a:endParaRPr>
          </a:p>
        </p:txBody>
      </p:sp>
      <p:sp>
        <p:nvSpPr>
          <p:cNvPr id="27" name="Rectangle 26"/>
          <p:cNvSpPr/>
          <p:nvPr/>
        </p:nvSpPr>
        <p:spPr>
          <a:xfrm>
            <a:off x="3370614" y="4837668"/>
            <a:ext cx="646331" cy="369332"/>
          </a:xfrm>
          <a:prstGeom prst="rect">
            <a:avLst/>
          </a:prstGeom>
        </p:spPr>
        <p:txBody>
          <a:bodyPr wrap="none">
            <a:spAutoFit/>
          </a:bodyPr>
          <a:lstStyle/>
          <a:p>
            <a:r>
              <a:rPr lang="en-US" dirty="0" smtClean="0">
                <a:latin typeface="Times"/>
                <a:cs typeface="Times"/>
              </a:rPr>
              <a:t>1032</a:t>
            </a:r>
          </a:p>
        </p:txBody>
      </p:sp>
      <p:sp>
        <p:nvSpPr>
          <p:cNvPr id="28" name="Rectangle 27"/>
          <p:cNvSpPr/>
          <p:nvPr/>
        </p:nvSpPr>
        <p:spPr>
          <a:xfrm>
            <a:off x="5959352" y="4841712"/>
            <a:ext cx="530915" cy="369332"/>
          </a:xfrm>
          <a:prstGeom prst="rect">
            <a:avLst/>
          </a:prstGeom>
        </p:spPr>
        <p:txBody>
          <a:bodyPr wrap="none">
            <a:spAutoFit/>
          </a:bodyPr>
          <a:lstStyle/>
          <a:p>
            <a:r>
              <a:rPr lang="en-US" dirty="0" smtClean="0">
                <a:latin typeface="Times"/>
                <a:cs typeface="Times"/>
              </a:rPr>
              <a:t>666</a:t>
            </a:r>
            <a:endParaRPr lang="en-US" dirty="0">
              <a:latin typeface="Times"/>
              <a:cs typeface="Times"/>
            </a:endParaRPr>
          </a:p>
        </p:txBody>
      </p:sp>
    </p:spTree>
    <p:extLst>
      <p:ext uri="{BB962C8B-B14F-4D97-AF65-F5344CB8AC3E}">
        <p14:creationId xmlns:p14="http://schemas.microsoft.com/office/powerpoint/2010/main" val="2557429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4900" y="274638"/>
            <a:ext cx="8331878" cy="1143000"/>
          </a:xfrm>
        </p:spPr>
        <p:txBody>
          <a:bodyPr>
            <a:normAutofit/>
          </a:bodyPr>
          <a:lstStyle/>
          <a:p>
            <a:r>
              <a:rPr lang="en-US" sz="3200" dirty="0" smtClean="0">
                <a:latin typeface="Times"/>
                <a:cs typeface="Times"/>
              </a:rPr>
              <a:t>Overlapping genes between physical, regulatory and phosphorylation networks</a:t>
            </a:r>
            <a:endParaRPr lang="en-US" sz="3200" dirty="0">
              <a:latin typeface="Times"/>
              <a:cs typeface="Times"/>
            </a:endParaRPr>
          </a:p>
        </p:txBody>
      </p:sp>
      <p:sp>
        <p:nvSpPr>
          <p:cNvPr id="4" name="Slide Number Placeholder 3"/>
          <p:cNvSpPr>
            <a:spLocks noGrp="1"/>
          </p:cNvSpPr>
          <p:nvPr>
            <p:ph type="sldNum" sz="quarter" idx="12"/>
          </p:nvPr>
        </p:nvSpPr>
        <p:spPr/>
        <p:txBody>
          <a:bodyPr/>
          <a:lstStyle/>
          <a:p>
            <a:fld id="{1F85FED7-214F-AE43-AC53-56ECF9934C12}" type="slidenum">
              <a:rPr lang="en-US" smtClean="0"/>
              <a:t>18</a:t>
            </a:fld>
            <a:endParaRPr lang="en-US"/>
          </a:p>
        </p:txBody>
      </p:sp>
      <p:sp>
        <p:nvSpPr>
          <p:cNvPr id="6" name="Rectangle 5"/>
          <p:cNvSpPr/>
          <p:nvPr/>
        </p:nvSpPr>
        <p:spPr>
          <a:xfrm>
            <a:off x="1376567" y="4826000"/>
            <a:ext cx="6858000" cy="1477328"/>
          </a:xfrm>
          <a:prstGeom prst="rect">
            <a:avLst/>
          </a:prstGeom>
        </p:spPr>
        <p:txBody>
          <a:bodyPr wrap="square">
            <a:spAutoFit/>
          </a:bodyPr>
          <a:lstStyle/>
          <a:p>
            <a:pPr marL="285750" indent="-285750">
              <a:buClr>
                <a:schemeClr val="accent5">
                  <a:lumMod val="60000"/>
                  <a:lumOff val="40000"/>
                </a:schemeClr>
              </a:buClr>
              <a:buFont typeface="Wingdings" charset="2"/>
              <a:buChar char="v"/>
            </a:pPr>
            <a:r>
              <a:rPr lang="en-US" dirty="0" smtClean="0">
                <a:latin typeface="Times New Roman"/>
                <a:cs typeface="Times New Roman"/>
              </a:rPr>
              <a:t>Overlap genes have significantly higher out-degree centrality in regulatory network &amp; phosphorylation network. </a:t>
            </a:r>
          </a:p>
          <a:p>
            <a:pPr marL="285750" indent="-285750">
              <a:buClr>
                <a:schemeClr val="accent5">
                  <a:lumMod val="60000"/>
                  <a:lumOff val="40000"/>
                </a:schemeClr>
              </a:buClr>
              <a:buFont typeface="Wingdings" charset="2"/>
              <a:buChar char="v"/>
            </a:pPr>
            <a:r>
              <a:rPr lang="en-US" dirty="0" smtClean="0">
                <a:latin typeface="Times New Roman"/>
                <a:cs typeface="Times New Roman"/>
              </a:rPr>
              <a:t>Generally, overlapping genes are more central in Physical interaction network, and also function in upper level in phosphorylation &amp; regulatory networks. </a:t>
            </a:r>
            <a:endParaRPr lang="en-US" dirty="0">
              <a:latin typeface="Times New Roman"/>
              <a:cs typeface="Times New Roman"/>
            </a:endParaRPr>
          </a:p>
        </p:txBody>
      </p:sp>
      <p:pic>
        <p:nvPicPr>
          <p:cNvPr id="7" name="Picture 6"/>
          <p:cNvPicPr>
            <a:picLocks noChangeAspect="1"/>
          </p:cNvPicPr>
          <p:nvPr/>
        </p:nvPicPr>
        <p:blipFill>
          <a:blip r:embed="rId3"/>
          <a:stretch>
            <a:fillRect/>
          </a:stretch>
        </p:blipFill>
        <p:spPr>
          <a:xfrm>
            <a:off x="3467326" y="1668144"/>
            <a:ext cx="5815189" cy="2914473"/>
          </a:xfrm>
          <a:prstGeom prst="rect">
            <a:avLst/>
          </a:prstGeom>
        </p:spPr>
      </p:pic>
      <p:pic>
        <p:nvPicPr>
          <p:cNvPr id="9" name="Picture 8"/>
          <p:cNvPicPr>
            <a:picLocks noChangeAspect="1"/>
          </p:cNvPicPr>
          <p:nvPr/>
        </p:nvPicPr>
        <p:blipFill>
          <a:blip r:embed="rId4"/>
          <a:stretch>
            <a:fillRect/>
          </a:stretch>
        </p:blipFill>
        <p:spPr>
          <a:xfrm>
            <a:off x="872068" y="1735207"/>
            <a:ext cx="2722259" cy="2805077"/>
          </a:xfrm>
          <a:prstGeom prst="rect">
            <a:avLst/>
          </a:prstGeom>
        </p:spPr>
      </p:pic>
      <p:sp>
        <p:nvSpPr>
          <p:cNvPr id="10" name="TextBox 9"/>
          <p:cNvSpPr txBox="1"/>
          <p:nvPr/>
        </p:nvSpPr>
        <p:spPr>
          <a:xfrm>
            <a:off x="1811014" y="2869481"/>
            <a:ext cx="280921"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204535072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035" y="163751"/>
            <a:ext cx="7498080" cy="1143000"/>
          </a:xfrm>
        </p:spPr>
        <p:txBody>
          <a:bodyPr/>
          <a:lstStyle/>
          <a:p>
            <a:pPr algn="l"/>
            <a:r>
              <a:rPr lang="en-US" sz="3200" dirty="0" smtClean="0"/>
              <a:t>Summary</a:t>
            </a:r>
            <a:endParaRPr lang="en-US" sz="3200" dirty="0"/>
          </a:p>
        </p:txBody>
      </p:sp>
      <p:sp>
        <p:nvSpPr>
          <p:cNvPr id="3" name="Content Placeholder 2"/>
          <p:cNvSpPr>
            <a:spLocks noGrp="1"/>
          </p:cNvSpPr>
          <p:nvPr>
            <p:ph idx="1"/>
          </p:nvPr>
        </p:nvSpPr>
        <p:spPr>
          <a:xfrm>
            <a:off x="1300035" y="1109196"/>
            <a:ext cx="7313613" cy="4056062"/>
          </a:xfrm>
        </p:spPr>
        <p:txBody>
          <a:bodyPr>
            <a:normAutofit/>
          </a:bodyPr>
          <a:lstStyle/>
          <a:p>
            <a:r>
              <a:rPr lang="en-US" sz="2000" dirty="0" smtClean="0">
                <a:latin typeface="Times"/>
                <a:cs typeface="Times"/>
              </a:rPr>
              <a:t>Allele frequency is negative correlated with degree of centrality in physical, genetic, regulatory, phosphorylation and metabolic networks. </a:t>
            </a:r>
          </a:p>
          <a:p>
            <a:r>
              <a:rPr lang="en-US" sz="2000" dirty="0" smtClean="0">
                <a:latin typeface="Times"/>
                <a:cs typeface="Times"/>
              </a:rPr>
              <a:t>For physical &amp; genetic interaction networks, disease mutation tends to occur in genes with higher degree. </a:t>
            </a:r>
          </a:p>
          <a:p>
            <a:r>
              <a:rPr lang="en-US" sz="2000" dirty="0" smtClean="0">
                <a:latin typeface="Times"/>
                <a:cs typeface="Times"/>
              </a:rPr>
              <a:t>In phosphorylation network, disease mutations are more in genes with less in-degree. (genes could be phosphorylated by few interacting partners). </a:t>
            </a:r>
          </a:p>
          <a:p>
            <a:r>
              <a:rPr lang="en-US" sz="2000" dirty="0" smtClean="0">
                <a:latin typeface="Times"/>
                <a:cs typeface="Times"/>
              </a:rPr>
              <a:t>But in the regulatory networks, disease mutations are more in gene with larger in-degree. (Genes regulated by more transcription factors). </a:t>
            </a:r>
            <a:endParaRPr lang="en-US" sz="2000" dirty="0">
              <a:latin typeface="Times"/>
              <a:cs typeface="Times"/>
            </a:endParaRPr>
          </a:p>
        </p:txBody>
      </p:sp>
      <p:sp>
        <p:nvSpPr>
          <p:cNvPr id="4" name="Slide Number Placeholder 3"/>
          <p:cNvSpPr>
            <a:spLocks noGrp="1"/>
          </p:cNvSpPr>
          <p:nvPr>
            <p:ph type="sldNum" sz="quarter" idx="12"/>
          </p:nvPr>
        </p:nvSpPr>
        <p:spPr/>
        <p:txBody>
          <a:bodyPr/>
          <a:lstStyle/>
          <a:p>
            <a:fld id="{1F85FED7-214F-AE43-AC53-56ECF9934C12}" type="slidenum">
              <a:rPr lang="en-US" smtClean="0"/>
              <a:t>19</a:t>
            </a:fld>
            <a:endParaRPr lang="en-US"/>
          </a:p>
        </p:txBody>
      </p:sp>
    </p:spTree>
    <p:extLst>
      <p:ext uri="{BB962C8B-B14F-4D97-AF65-F5344CB8AC3E}">
        <p14:creationId xmlns:p14="http://schemas.microsoft.com/office/powerpoint/2010/main" val="2557429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568" y="274638"/>
            <a:ext cx="7498080" cy="1143000"/>
          </a:xfrm>
        </p:spPr>
        <p:txBody>
          <a:bodyPr/>
          <a:lstStyle/>
          <a:p>
            <a:pPr algn="l"/>
            <a:r>
              <a:rPr lang="en-US" sz="3200" dirty="0" smtClean="0"/>
              <a:t>Outline</a:t>
            </a:r>
            <a:endParaRPr lang="en-US" sz="3200" dirty="0"/>
          </a:p>
        </p:txBody>
      </p:sp>
      <p:sp>
        <p:nvSpPr>
          <p:cNvPr id="3" name="Content Placeholder 2"/>
          <p:cNvSpPr>
            <a:spLocks noGrp="1"/>
          </p:cNvSpPr>
          <p:nvPr>
            <p:ph idx="1"/>
          </p:nvPr>
        </p:nvSpPr>
        <p:spPr>
          <a:xfrm>
            <a:off x="1115568" y="1574862"/>
            <a:ext cx="7313613" cy="4056062"/>
          </a:xfrm>
        </p:spPr>
        <p:txBody>
          <a:bodyPr>
            <a:normAutofit/>
          </a:bodyPr>
          <a:lstStyle/>
          <a:p>
            <a:r>
              <a:rPr lang="en-US" sz="2000" dirty="0" err="1" smtClean="0">
                <a:latin typeface="Times"/>
                <a:cs typeface="Times"/>
              </a:rPr>
              <a:t>NetSNPs</a:t>
            </a:r>
            <a:r>
              <a:rPr lang="en-US" sz="2000" dirty="0" smtClean="0">
                <a:latin typeface="Times"/>
                <a:cs typeface="Times"/>
              </a:rPr>
              <a:t>   (EK &amp; YF)</a:t>
            </a:r>
          </a:p>
          <a:p>
            <a:r>
              <a:rPr lang="en-US" sz="2000" dirty="0" smtClean="0">
                <a:latin typeface="Times"/>
                <a:cs typeface="Times"/>
              </a:rPr>
              <a:t>Cell cycle genes prediction (CC &amp; YF)</a:t>
            </a:r>
            <a:endParaRPr lang="en-US" sz="2000" dirty="0">
              <a:latin typeface="Times"/>
              <a:cs typeface="Times"/>
            </a:endParaRPr>
          </a:p>
        </p:txBody>
      </p:sp>
      <p:sp>
        <p:nvSpPr>
          <p:cNvPr id="4" name="Slide Number Placeholder 3"/>
          <p:cNvSpPr>
            <a:spLocks noGrp="1"/>
          </p:cNvSpPr>
          <p:nvPr>
            <p:ph type="sldNum" sz="quarter" idx="12"/>
          </p:nvPr>
        </p:nvSpPr>
        <p:spPr/>
        <p:txBody>
          <a:bodyPr/>
          <a:lstStyle/>
          <a:p>
            <a:fld id="{1F85FED7-214F-AE43-AC53-56ECF9934C12}" type="slidenum">
              <a:rPr lang="en-US" smtClean="0"/>
              <a:t>2</a:t>
            </a:fld>
            <a:endParaRPr lang="en-US"/>
          </a:p>
        </p:txBody>
      </p:sp>
    </p:spTree>
    <p:extLst>
      <p:ext uri="{BB962C8B-B14F-4D97-AF65-F5344CB8AC3E}">
        <p14:creationId xmlns:p14="http://schemas.microsoft.com/office/powerpoint/2010/main" val="4136164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8413" y="1020558"/>
            <a:ext cx="7992534" cy="1914144"/>
          </a:xfrm>
        </p:spPr>
        <p:txBody>
          <a:bodyPr/>
          <a:lstStyle/>
          <a:p>
            <a:pPr algn="ctr"/>
            <a:r>
              <a:rPr lang="en-US" sz="3200" dirty="0" smtClean="0">
                <a:latin typeface="Times"/>
                <a:cs typeface="Times"/>
              </a:rPr>
              <a:t>Using regulatory features to predict Cell Cycle regulated genes (CC genes) in yeast </a:t>
            </a:r>
            <a:endParaRPr lang="en-US" sz="3200" dirty="0">
              <a:latin typeface="Times"/>
              <a:cs typeface="Times"/>
            </a:endParaRPr>
          </a:p>
        </p:txBody>
      </p:sp>
      <p:sp>
        <p:nvSpPr>
          <p:cNvPr id="3" name="Subtitle 2"/>
          <p:cNvSpPr>
            <a:spLocks noGrp="1"/>
          </p:cNvSpPr>
          <p:nvPr>
            <p:ph type="subTitle" idx="1"/>
          </p:nvPr>
        </p:nvSpPr>
        <p:spPr>
          <a:xfrm>
            <a:off x="5977057" y="3507761"/>
            <a:ext cx="2709743" cy="1174088"/>
          </a:xfrm>
        </p:spPr>
        <p:txBody>
          <a:bodyPr/>
          <a:lstStyle/>
          <a:p>
            <a:r>
              <a:rPr lang="en-US" dirty="0" smtClean="0">
                <a:latin typeface="Times"/>
                <a:cs typeface="Times"/>
              </a:rPr>
              <a:t>CC &amp; YF</a:t>
            </a:r>
            <a:endParaRPr lang="en-US" dirty="0">
              <a:latin typeface="Times"/>
              <a:cs typeface="Times"/>
            </a:endParaRPr>
          </a:p>
        </p:txBody>
      </p:sp>
      <p:sp>
        <p:nvSpPr>
          <p:cNvPr id="4" name="Slide Number Placeholder 3"/>
          <p:cNvSpPr>
            <a:spLocks noGrp="1"/>
          </p:cNvSpPr>
          <p:nvPr>
            <p:ph type="sldNum" sz="quarter" idx="12"/>
          </p:nvPr>
        </p:nvSpPr>
        <p:spPr/>
        <p:txBody>
          <a:bodyPr/>
          <a:lstStyle/>
          <a:p>
            <a:fld id="{CFE4BAC9-6D41-4691-9299-18EF07EF0177}" type="slidenum">
              <a:rPr lang="en-US" smtClean="0"/>
              <a:t>20</a:t>
            </a:fld>
            <a:endParaRPr lang="en-US"/>
          </a:p>
        </p:txBody>
      </p:sp>
    </p:spTree>
    <p:extLst>
      <p:ext uri="{BB962C8B-B14F-4D97-AF65-F5344CB8AC3E}">
        <p14:creationId xmlns:p14="http://schemas.microsoft.com/office/powerpoint/2010/main" val="21638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smtClean="0"/>
              <a:t>Background</a:t>
            </a:r>
            <a:endParaRPr lang="en-US" sz="3200" dirty="0"/>
          </a:p>
        </p:txBody>
      </p:sp>
      <p:sp>
        <p:nvSpPr>
          <p:cNvPr id="3" name="Content Placeholder 2"/>
          <p:cNvSpPr>
            <a:spLocks noGrp="1"/>
          </p:cNvSpPr>
          <p:nvPr>
            <p:ph idx="1"/>
          </p:nvPr>
        </p:nvSpPr>
        <p:spPr>
          <a:xfrm>
            <a:off x="914400" y="1574862"/>
            <a:ext cx="7313613" cy="4056062"/>
          </a:xfrm>
        </p:spPr>
        <p:txBody>
          <a:bodyPr>
            <a:normAutofit/>
          </a:bodyPr>
          <a:lstStyle/>
          <a:p>
            <a:r>
              <a:rPr lang="en-US" sz="2000" dirty="0" smtClean="0">
                <a:latin typeface="Times"/>
                <a:cs typeface="Times"/>
              </a:rPr>
              <a:t>Cell cycle is a process leading to cell proliferation. It is under delicate regulation control, such as gene expression, protein activation, localization and degradation. </a:t>
            </a:r>
            <a:endParaRPr lang="en-US" sz="2000" dirty="0">
              <a:latin typeface="Times"/>
              <a:cs typeface="Times"/>
            </a:endParaRPr>
          </a:p>
          <a:p>
            <a:r>
              <a:rPr lang="en-US" sz="2000" dirty="0" smtClean="0">
                <a:latin typeface="Times"/>
                <a:cs typeface="Times"/>
              </a:rPr>
              <a:t>Disruption of cell cycle may cause cancer. </a:t>
            </a:r>
          </a:p>
          <a:p>
            <a:r>
              <a:rPr lang="en-US" sz="2000" dirty="0" smtClean="0">
                <a:latin typeface="Times"/>
                <a:cs typeface="Times"/>
              </a:rPr>
              <a:t>Many yeast genes have been identified as periodic genes. </a:t>
            </a:r>
            <a:endParaRPr lang="en-US" sz="2000" dirty="0">
              <a:latin typeface="Times"/>
              <a:cs typeface="Times"/>
            </a:endParaRPr>
          </a:p>
        </p:txBody>
      </p:sp>
      <p:pic>
        <p:nvPicPr>
          <p:cNvPr id="5" name="Picture 4" descr="figure 8-10"/>
          <p:cNvPicPr/>
          <p:nvPr/>
        </p:nvPicPr>
        <p:blipFill>
          <a:blip r:embed="rId3">
            <a:extLst>
              <a:ext uri="{28A0092B-C50C-407E-A947-70E740481C1C}">
                <a14:useLocalDpi xmlns:a14="http://schemas.microsoft.com/office/drawing/2010/main" val="0"/>
              </a:ext>
            </a:extLst>
          </a:blip>
          <a:srcRect/>
          <a:stretch>
            <a:fillRect/>
          </a:stretch>
        </p:blipFill>
        <p:spPr bwMode="auto">
          <a:xfrm>
            <a:off x="2401887" y="4390661"/>
            <a:ext cx="4340225" cy="168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1F85FED7-214F-AE43-AC53-56ECF9934C12}" type="slidenum">
              <a:rPr lang="en-US" smtClean="0"/>
              <a:t>21</a:t>
            </a:fld>
            <a:endParaRPr lang="en-US"/>
          </a:p>
        </p:txBody>
      </p:sp>
    </p:spTree>
    <p:extLst>
      <p:ext uri="{BB962C8B-B14F-4D97-AF65-F5344CB8AC3E}">
        <p14:creationId xmlns:p14="http://schemas.microsoft.com/office/powerpoint/2010/main" val="2670470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smtClean="0"/>
              <a:t>Approaches to identify CC genes</a:t>
            </a:r>
            <a:endParaRPr lang="en-US" sz="3200" dirty="0"/>
          </a:p>
        </p:txBody>
      </p:sp>
      <p:sp>
        <p:nvSpPr>
          <p:cNvPr id="3" name="Content Placeholder 2"/>
          <p:cNvSpPr>
            <a:spLocks noGrp="1"/>
          </p:cNvSpPr>
          <p:nvPr>
            <p:ph idx="1"/>
          </p:nvPr>
        </p:nvSpPr>
        <p:spPr>
          <a:xfrm>
            <a:off x="984956" y="1574862"/>
            <a:ext cx="4659489" cy="4056062"/>
          </a:xfrm>
        </p:spPr>
        <p:txBody>
          <a:bodyPr>
            <a:normAutofit/>
          </a:bodyPr>
          <a:lstStyle/>
          <a:p>
            <a:r>
              <a:rPr lang="en-US" sz="2000" dirty="0" smtClean="0">
                <a:latin typeface="Times"/>
                <a:cs typeface="Times"/>
              </a:rPr>
              <a:t>Microarray data.</a:t>
            </a:r>
          </a:p>
          <a:p>
            <a:endParaRPr lang="en-US" sz="2000" dirty="0" smtClean="0">
              <a:latin typeface="Times"/>
              <a:cs typeface="Times"/>
            </a:endParaRPr>
          </a:p>
          <a:p>
            <a:r>
              <a:rPr lang="en-US" sz="2000" dirty="0" smtClean="0">
                <a:latin typeface="Times"/>
                <a:cs typeface="Times"/>
              </a:rPr>
              <a:t>Problems with microarray experiments:</a:t>
            </a:r>
          </a:p>
          <a:p>
            <a:pPr lvl="1"/>
            <a:r>
              <a:rPr lang="en-US" sz="1800" dirty="0" smtClean="0">
                <a:latin typeface="Times"/>
                <a:cs typeface="Times"/>
              </a:rPr>
              <a:t>Inconsistency</a:t>
            </a:r>
          </a:p>
          <a:p>
            <a:pPr lvl="1"/>
            <a:r>
              <a:rPr lang="en-US" sz="1800" dirty="0" smtClean="0">
                <a:latin typeface="Times"/>
                <a:cs typeface="Times"/>
              </a:rPr>
              <a:t>Method noise (experiment condition; synchronization method)</a:t>
            </a:r>
          </a:p>
          <a:p>
            <a:pPr lvl="1"/>
            <a:r>
              <a:rPr lang="en-US" sz="1800" dirty="0" smtClean="0">
                <a:latin typeface="Times"/>
                <a:cs typeface="Times"/>
              </a:rPr>
              <a:t>Difficulty to identify lower expressed genes.  </a:t>
            </a:r>
            <a:endParaRPr lang="en-US" sz="1800" dirty="0">
              <a:latin typeface="Times"/>
              <a:cs typeface="Times"/>
            </a:endParaRPr>
          </a:p>
        </p:txBody>
      </p:sp>
      <p:pic>
        <p:nvPicPr>
          <p:cNvPr id="4" name="Picture 3"/>
          <p:cNvPicPr>
            <a:picLocks noChangeAspect="1"/>
          </p:cNvPicPr>
          <p:nvPr/>
        </p:nvPicPr>
        <p:blipFill>
          <a:blip r:embed="rId3"/>
          <a:stretch>
            <a:fillRect/>
          </a:stretch>
        </p:blipFill>
        <p:spPr>
          <a:xfrm>
            <a:off x="5223934" y="1371600"/>
            <a:ext cx="3482622" cy="2921861"/>
          </a:xfrm>
          <a:prstGeom prst="rect">
            <a:avLst/>
          </a:prstGeom>
        </p:spPr>
      </p:pic>
      <p:sp>
        <p:nvSpPr>
          <p:cNvPr id="6" name="TextBox 5"/>
          <p:cNvSpPr txBox="1"/>
          <p:nvPr/>
        </p:nvSpPr>
        <p:spPr>
          <a:xfrm>
            <a:off x="6329012" y="4414335"/>
            <a:ext cx="2038877" cy="369332"/>
          </a:xfrm>
          <a:prstGeom prst="rect">
            <a:avLst/>
          </a:prstGeom>
          <a:noFill/>
        </p:spPr>
        <p:txBody>
          <a:bodyPr wrap="none" rtlCol="0">
            <a:spAutoFit/>
          </a:bodyPr>
          <a:lstStyle/>
          <a:p>
            <a:r>
              <a:rPr lang="en-US" dirty="0" smtClean="0"/>
              <a:t>Spellman et al. 1998</a:t>
            </a:r>
            <a:endParaRPr lang="en-US" dirty="0"/>
          </a:p>
        </p:txBody>
      </p:sp>
      <p:pic>
        <p:nvPicPr>
          <p:cNvPr id="7" name="Picture 6"/>
          <p:cNvPicPr>
            <a:picLocks noChangeAspect="1"/>
          </p:cNvPicPr>
          <p:nvPr/>
        </p:nvPicPr>
        <p:blipFill>
          <a:blip r:embed="rId4"/>
          <a:stretch>
            <a:fillRect/>
          </a:stretch>
        </p:blipFill>
        <p:spPr>
          <a:xfrm>
            <a:off x="5404556" y="3442561"/>
            <a:ext cx="3009900" cy="2882900"/>
          </a:xfrm>
          <a:prstGeom prst="rect">
            <a:avLst/>
          </a:prstGeom>
        </p:spPr>
      </p:pic>
      <p:sp>
        <p:nvSpPr>
          <p:cNvPr id="5" name="Slide Number Placeholder 4"/>
          <p:cNvSpPr>
            <a:spLocks noGrp="1"/>
          </p:cNvSpPr>
          <p:nvPr>
            <p:ph type="sldNum" sz="quarter" idx="12"/>
          </p:nvPr>
        </p:nvSpPr>
        <p:spPr/>
        <p:txBody>
          <a:bodyPr/>
          <a:lstStyle/>
          <a:p>
            <a:fld id="{1F85FED7-214F-AE43-AC53-56ECF9934C12}" type="slidenum">
              <a:rPr lang="en-US" smtClean="0"/>
              <a:t>22</a:t>
            </a:fld>
            <a:endParaRPr lang="en-US"/>
          </a:p>
        </p:txBody>
      </p:sp>
    </p:spTree>
    <p:extLst>
      <p:ext uri="{BB962C8B-B14F-4D97-AF65-F5344CB8AC3E}">
        <p14:creationId xmlns:p14="http://schemas.microsoft.com/office/powerpoint/2010/main" val="2798236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smtClean="0"/>
              <a:t>Approaches to identify CC genes(cont.)</a:t>
            </a:r>
            <a:endParaRPr lang="en-US" sz="3200" dirty="0"/>
          </a:p>
        </p:txBody>
      </p:sp>
      <p:sp>
        <p:nvSpPr>
          <p:cNvPr id="3" name="Content Placeholder 2"/>
          <p:cNvSpPr>
            <a:spLocks noGrp="1"/>
          </p:cNvSpPr>
          <p:nvPr>
            <p:ph idx="1"/>
          </p:nvPr>
        </p:nvSpPr>
        <p:spPr>
          <a:xfrm>
            <a:off x="1099199" y="1540214"/>
            <a:ext cx="7834489" cy="4056062"/>
          </a:xfrm>
        </p:spPr>
        <p:txBody>
          <a:bodyPr>
            <a:normAutofit/>
          </a:bodyPr>
          <a:lstStyle/>
          <a:p>
            <a:r>
              <a:rPr lang="en-US" sz="2000" dirty="0" smtClean="0">
                <a:latin typeface="Times"/>
                <a:cs typeface="Times"/>
              </a:rPr>
              <a:t>Computational methods</a:t>
            </a:r>
          </a:p>
          <a:p>
            <a:pPr marL="0" indent="0">
              <a:buNone/>
            </a:pPr>
            <a:endParaRPr lang="en-US" sz="2000" dirty="0" smtClean="0">
              <a:latin typeface="Times"/>
              <a:cs typeface="Times"/>
            </a:endParaRPr>
          </a:p>
          <a:p>
            <a:pPr lvl="1"/>
            <a:r>
              <a:rPr lang="en-US" sz="1800" dirty="0" smtClean="0">
                <a:latin typeface="Times"/>
                <a:cs typeface="Times"/>
              </a:rPr>
              <a:t>Causal interaction (Frank et al. 2009)</a:t>
            </a:r>
          </a:p>
          <a:p>
            <a:pPr lvl="1"/>
            <a:endParaRPr lang="en-US" sz="1800" dirty="0">
              <a:latin typeface="Times"/>
              <a:cs typeface="Times"/>
            </a:endParaRPr>
          </a:p>
          <a:p>
            <a:pPr lvl="1"/>
            <a:r>
              <a:rPr lang="en-US" sz="1800" dirty="0" smtClean="0">
                <a:latin typeface="Times"/>
                <a:cs typeface="Times"/>
              </a:rPr>
              <a:t> E-MAP &amp; DNA microarray (Want et al. 2011)</a:t>
            </a:r>
          </a:p>
          <a:p>
            <a:pPr lvl="1"/>
            <a:endParaRPr lang="en-US" sz="1800" dirty="0" smtClean="0">
              <a:latin typeface="Times"/>
              <a:cs typeface="Times"/>
            </a:endParaRPr>
          </a:p>
          <a:p>
            <a:pPr lvl="1"/>
            <a:r>
              <a:rPr lang="en-US" sz="1800" dirty="0" smtClean="0">
                <a:latin typeface="Times"/>
                <a:cs typeface="Times"/>
              </a:rPr>
              <a:t>Protein features (de Lichtenberg et al.  2003)</a:t>
            </a:r>
            <a:endParaRPr lang="en-US" sz="1800" dirty="0">
              <a:latin typeface="Times"/>
              <a:cs typeface="Times"/>
            </a:endParaRPr>
          </a:p>
          <a:p>
            <a:pPr lvl="1"/>
            <a:endParaRPr lang="en-US" sz="1800" dirty="0" smtClean="0">
              <a:latin typeface="Times"/>
              <a:cs typeface="Times"/>
            </a:endParaRPr>
          </a:p>
          <a:p>
            <a:endParaRPr lang="en-US" sz="2000" dirty="0" smtClean="0">
              <a:latin typeface="Times"/>
              <a:cs typeface="Times"/>
            </a:endParaRPr>
          </a:p>
        </p:txBody>
      </p:sp>
      <p:pic>
        <p:nvPicPr>
          <p:cNvPr id="5" name="Picture 4"/>
          <p:cNvPicPr>
            <a:picLocks noChangeAspect="1"/>
          </p:cNvPicPr>
          <p:nvPr/>
        </p:nvPicPr>
        <p:blipFill>
          <a:blip r:embed="rId3"/>
          <a:stretch>
            <a:fillRect/>
          </a:stretch>
        </p:blipFill>
        <p:spPr>
          <a:xfrm>
            <a:off x="6334654" y="1371600"/>
            <a:ext cx="2809346" cy="2196645"/>
          </a:xfrm>
          <a:prstGeom prst="rect">
            <a:avLst/>
          </a:prstGeom>
        </p:spPr>
      </p:pic>
      <p:sp>
        <p:nvSpPr>
          <p:cNvPr id="4" name="Slide Number Placeholder 3"/>
          <p:cNvSpPr>
            <a:spLocks noGrp="1"/>
          </p:cNvSpPr>
          <p:nvPr>
            <p:ph type="sldNum" sz="quarter" idx="12"/>
          </p:nvPr>
        </p:nvSpPr>
        <p:spPr/>
        <p:txBody>
          <a:bodyPr/>
          <a:lstStyle/>
          <a:p>
            <a:fld id="{1F85FED7-214F-AE43-AC53-56ECF9934C12}" type="slidenum">
              <a:rPr lang="en-US" smtClean="0"/>
              <a:t>23</a:t>
            </a:fld>
            <a:endParaRPr lang="en-US"/>
          </a:p>
        </p:txBody>
      </p:sp>
    </p:spTree>
    <p:extLst>
      <p:ext uri="{BB962C8B-B14F-4D97-AF65-F5344CB8AC3E}">
        <p14:creationId xmlns:p14="http://schemas.microsoft.com/office/powerpoint/2010/main" val="103016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smtClean="0"/>
              <a:t>Our approach (regulatory features)</a:t>
            </a:r>
            <a:endParaRPr lang="en-US" sz="3200" dirty="0"/>
          </a:p>
        </p:txBody>
      </p:sp>
      <p:sp>
        <p:nvSpPr>
          <p:cNvPr id="3" name="Content Placeholder 2"/>
          <p:cNvSpPr>
            <a:spLocks noGrp="1"/>
          </p:cNvSpPr>
          <p:nvPr>
            <p:ph idx="1"/>
          </p:nvPr>
        </p:nvSpPr>
        <p:spPr>
          <a:xfrm>
            <a:off x="1099199" y="1165740"/>
            <a:ext cx="5025023" cy="4056062"/>
          </a:xfrm>
        </p:spPr>
        <p:txBody>
          <a:bodyPr>
            <a:normAutofit/>
          </a:bodyPr>
          <a:lstStyle/>
          <a:p>
            <a:pPr lvl="1"/>
            <a:endParaRPr lang="en-US" sz="1800" dirty="0" smtClean="0">
              <a:latin typeface="Times"/>
              <a:cs typeface="Times"/>
            </a:endParaRPr>
          </a:p>
          <a:p>
            <a:r>
              <a:rPr lang="en-US" sz="2000" dirty="0" smtClean="0">
                <a:latin typeface="Times"/>
                <a:cs typeface="Times"/>
              </a:rPr>
              <a:t>Data:  203 TF binding and motif profiles of promoter region (-1kb ~ +1kb TSS)</a:t>
            </a:r>
          </a:p>
          <a:p>
            <a:r>
              <a:rPr lang="en-US" sz="2000" dirty="0" smtClean="0">
                <a:latin typeface="Times"/>
                <a:cs typeface="Times"/>
              </a:rPr>
              <a:t>Method: Ridge Regression, 10 fold validation</a:t>
            </a:r>
          </a:p>
          <a:p>
            <a:r>
              <a:rPr lang="en-US" sz="2000" dirty="0" smtClean="0">
                <a:latin typeface="Times"/>
                <a:cs typeface="Times"/>
              </a:rPr>
              <a:t>Training data: 599 positive; 454 negative</a:t>
            </a:r>
          </a:p>
        </p:txBody>
      </p:sp>
      <p:pic>
        <p:nvPicPr>
          <p:cNvPr id="6" name="Picture 5"/>
          <p:cNvPicPr>
            <a:picLocks noChangeAspect="1"/>
          </p:cNvPicPr>
          <p:nvPr/>
        </p:nvPicPr>
        <p:blipFill>
          <a:blip r:embed="rId3"/>
          <a:stretch>
            <a:fillRect/>
          </a:stretch>
        </p:blipFill>
        <p:spPr>
          <a:xfrm>
            <a:off x="1571978" y="3520985"/>
            <a:ext cx="3112911" cy="3224352"/>
          </a:xfrm>
          <a:prstGeom prst="rect">
            <a:avLst/>
          </a:prstGeom>
        </p:spPr>
      </p:pic>
      <p:pic>
        <p:nvPicPr>
          <p:cNvPr id="8" name="Picture 7"/>
          <p:cNvPicPr>
            <a:picLocks noChangeAspect="1"/>
          </p:cNvPicPr>
          <p:nvPr/>
        </p:nvPicPr>
        <p:blipFill>
          <a:blip r:embed="rId4"/>
          <a:stretch>
            <a:fillRect/>
          </a:stretch>
        </p:blipFill>
        <p:spPr>
          <a:xfrm>
            <a:off x="5353658" y="3520985"/>
            <a:ext cx="3375939" cy="3146778"/>
          </a:xfrm>
          <a:prstGeom prst="rect">
            <a:avLst/>
          </a:prstGeom>
        </p:spPr>
      </p:pic>
      <p:sp>
        <p:nvSpPr>
          <p:cNvPr id="4" name="Slide Number Placeholder 3"/>
          <p:cNvSpPr>
            <a:spLocks noGrp="1"/>
          </p:cNvSpPr>
          <p:nvPr>
            <p:ph type="sldNum" sz="quarter" idx="12"/>
          </p:nvPr>
        </p:nvSpPr>
        <p:spPr/>
        <p:txBody>
          <a:bodyPr/>
          <a:lstStyle/>
          <a:p>
            <a:fld id="{1F85FED7-214F-AE43-AC53-56ECF9934C12}" type="slidenum">
              <a:rPr lang="en-US" smtClean="0"/>
              <a:t>24</a:t>
            </a:fld>
            <a:endParaRPr lang="en-US"/>
          </a:p>
        </p:txBody>
      </p:sp>
    </p:spTree>
    <p:extLst>
      <p:ext uri="{BB962C8B-B14F-4D97-AF65-F5344CB8AC3E}">
        <p14:creationId xmlns:p14="http://schemas.microsoft.com/office/powerpoint/2010/main" val="152818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UC (Chip,motif,both).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4354" y="1909233"/>
            <a:ext cx="4123267" cy="4123267"/>
          </a:xfrm>
          <a:prstGeom prst="rect">
            <a:avLst/>
          </a:prstGeom>
        </p:spPr>
      </p:pic>
      <p:sp>
        <p:nvSpPr>
          <p:cNvPr id="5" name="Content Placeholder 2"/>
          <p:cNvSpPr txBox="1">
            <a:spLocks/>
          </p:cNvSpPr>
          <p:nvPr/>
        </p:nvSpPr>
        <p:spPr>
          <a:xfrm>
            <a:off x="609600" y="1058334"/>
            <a:ext cx="4030133" cy="2006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accent6"/>
              </a:buClr>
              <a:buFont typeface="Wingdings" charset="2"/>
              <a:buChar char="q"/>
            </a:pPr>
            <a:endParaRPr lang="en-US" sz="1800" dirty="0" smtClean="0">
              <a:latin typeface="Times"/>
              <a:cs typeface="Times"/>
            </a:endParaRPr>
          </a:p>
          <a:p>
            <a:pPr marL="0" indent="0">
              <a:buClr>
                <a:schemeClr val="accent6"/>
              </a:buClr>
              <a:buFont typeface="Arial"/>
              <a:buNone/>
            </a:pPr>
            <a:endParaRPr lang="en-US" sz="1800" dirty="0">
              <a:latin typeface="Times"/>
              <a:cs typeface="Times"/>
            </a:endParaRPr>
          </a:p>
        </p:txBody>
      </p:sp>
      <p:sp>
        <p:nvSpPr>
          <p:cNvPr id="7" name="TextBox 6"/>
          <p:cNvSpPr txBox="1"/>
          <p:nvPr/>
        </p:nvSpPr>
        <p:spPr>
          <a:xfrm>
            <a:off x="4872490" y="3982302"/>
            <a:ext cx="2927865" cy="923330"/>
          </a:xfrm>
          <a:prstGeom prst="rect">
            <a:avLst/>
          </a:prstGeom>
          <a:noFill/>
        </p:spPr>
        <p:txBody>
          <a:bodyPr wrap="square" rtlCol="0">
            <a:spAutoFit/>
          </a:bodyPr>
          <a:lstStyle/>
          <a:p>
            <a:r>
              <a:rPr lang="en-US" dirty="0" smtClean="0">
                <a:latin typeface="Times"/>
                <a:cs typeface="Times"/>
              </a:rPr>
              <a:t>AUC:0.82</a:t>
            </a:r>
          </a:p>
          <a:p>
            <a:endParaRPr lang="en-US" dirty="0" smtClean="0"/>
          </a:p>
          <a:p>
            <a:r>
              <a:rPr lang="en-US" dirty="0" smtClean="0"/>
              <a:t> </a:t>
            </a:r>
            <a:endParaRPr lang="en-US" dirty="0"/>
          </a:p>
        </p:txBody>
      </p:sp>
      <p:sp>
        <p:nvSpPr>
          <p:cNvPr id="8" name="TextBox 7"/>
          <p:cNvSpPr txBox="1"/>
          <p:nvPr/>
        </p:nvSpPr>
        <p:spPr>
          <a:xfrm>
            <a:off x="5459398" y="5847834"/>
            <a:ext cx="750025" cy="369332"/>
          </a:xfrm>
          <a:prstGeom prst="rect">
            <a:avLst/>
          </a:prstGeom>
          <a:noFill/>
        </p:spPr>
        <p:txBody>
          <a:bodyPr wrap="none" rtlCol="0">
            <a:spAutoFit/>
          </a:bodyPr>
          <a:lstStyle/>
          <a:p>
            <a:r>
              <a:rPr lang="en-US" dirty="0" smtClean="0"/>
              <a:t> -</a:t>
            </a:r>
            <a:r>
              <a:rPr lang="en-US" dirty="0" smtClean="0">
                <a:latin typeface="Times"/>
                <a:cs typeface="Times"/>
              </a:rPr>
              <a:t>- CC</a:t>
            </a:r>
            <a:endParaRPr lang="en-US" dirty="0">
              <a:latin typeface="Times"/>
              <a:cs typeface="Times"/>
            </a:endParaRPr>
          </a:p>
        </p:txBody>
      </p:sp>
      <p:sp>
        <p:nvSpPr>
          <p:cNvPr id="2" name="Content Placeholder 1"/>
          <p:cNvSpPr>
            <a:spLocks noGrp="1"/>
          </p:cNvSpPr>
          <p:nvPr>
            <p:ph idx="1"/>
          </p:nvPr>
        </p:nvSpPr>
        <p:spPr>
          <a:xfrm>
            <a:off x="1178560" y="1231900"/>
            <a:ext cx="6723662" cy="4800600"/>
          </a:xfrm>
        </p:spPr>
        <p:txBody>
          <a:bodyPr>
            <a:normAutofit/>
          </a:bodyPr>
          <a:lstStyle/>
          <a:p>
            <a:r>
              <a:rPr lang="en-US" sz="2000" dirty="0" smtClean="0">
                <a:latin typeface="Times"/>
                <a:cs typeface="Times"/>
              </a:rPr>
              <a:t>TF + motif outperforms TF or motif only method</a:t>
            </a:r>
            <a:endParaRPr lang="en-US" sz="2000" dirty="0">
              <a:latin typeface="Times"/>
              <a:cs typeface="Times"/>
            </a:endParaRPr>
          </a:p>
        </p:txBody>
      </p:sp>
      <p:sp>
        <p:nvSpPr>
          <p:cNvPr id="9" name="Title 1"/>
          <p:cNvSpPr>
            <a:spLocks noGrp="1"/>
          </p:cNvSpPr>
          <p:nvPr>
            <p:ph type="title"/>
          </p:nvPr>
        </p:nvSpPr>
        <p:spPr>
          <a:xfrm>
            <a:off x="1435608" y="274638"/>
            <a:ext cx="7498080" cy="1143000"/>
          </a:xfrm>
        </p:spPr>
        <p:txBody>
          <a:bodyPr/>
          <a:lstStyle/>
          <a:p>
            <a:pPr algn="l"/>
            <a:r>
              <a:rPr lang="en-US" sz="3200" dirty="0" smtClean="0"/>
              <a:t>Result : part I </a:t>
            </a:r>
            <a:endParaRPr lang="en-US" sz="3200" dirty="0"/>
          </a:p>
        </p:txBody>
      </p:sp>
      <p:sp>
        <p:nvSpPr>
          <p:cNvPr id="3" name="Slide Number Placeholder 2"/>
          <p:cNvSpPr>
            <a:spLocks noGrp="1"/>
          </p:cNvSpPr>
          <p:nvPr>
            <p:ph type="sldNum" sz="quarter" idx="12"/>
          </p:nvPr>
        </p:nvSpPr>
        <p:spPr/>
        <p:txBody>
          <a:bodyPr/>
          <a:lstStyle/>
          <a:p>
            <a:fld id="{1F85FED7-214F-AE43-AC53-56ECF9934C12}" type="slidenum">
              <a:rPr lang="en-US" smtClean="0"/>
              <a:t>25</a:t>
            </a:fld>
            <a:endParaRPr lang="en-US"/>
          </a:p>
        </p:txBody>
      </p:sp>
    </p:spTree>
    <p:extLst>
      <p:ext uri="{BB962C8B-B14F-4D97-AF65-F5344CB8AC3E}">
        <p14:creationId xmlns:p14="http://schemas.microsoft.com/office/powerpoint/2010/main" val="955655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914609658"/>
              </p:ext>
            </p:extLst>
          </p:nvPr>
        </p:nvGraphicFramePr>
        <p:xfrm>
          <a:off x="-112889" y="1507066"/>
          <a:ext cx="9565114" cy="3445934"/>
        </p:xfrm>
        <a:graphic>
          <a:graphicData uri="http://schemas.openxmlformats.org/presentationml/2006/ole">
            <mc:AlternateContent xmlns:mc="http://schemas.openxmlformats.org/markup-compatibility/2006">
              <mc:Choice xmlns:v="urn:schemas-microsoft-com:vml" Requires="v">
                <p:oleObj spid="_x0000_s1736" name="Document" r:id="rId4" imgW="7175500" imgH="2514600" progId="Word.Document.12">
                  <p:embed/>
                </p:oleObj>
              </mc:Choice>
              <mc:Fallback>
                <p:oleObj name="Document" r:id="rId4" imgW="7175500" imgH="2514600" progId="Word.Document.12">
                  <p:embed/>
                  <p:pic>
                    <p:nvPicPr>
                      <p:cNvPr id="0" name=""/>
                      <p:cNvPicPr/>
                      <p:nvPr/>
                    </p:nvPicPr>
                    <p:blipFill>
                      <a:blip r:embed="rId5"/>
                      <a:stretch>
                        <a:fillRect/>
                      </a:stretch>
                    </p:blipFill>
                    <p:spPr>
                      <a:xfrm>
                        <a:off x="-112889" y="1507066"/>
                        <a:ext cx="9565114" cy="3445934"/>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1F85FED7-214F-AE43-AC53-56ECF9934C12}" type="slidenum">
              <a:rPr lang="en-US" smtClean="0"/>
              <a:t>26</a:t>
            </a:fld>
            <a:endParaRPr lang="en-US"/>
          </a:p>
        </p:txBody>
      </p:sp>
      <p:sp>
        <p:nvSpPr>
          <p:cNvPr id="6" name="Content Placeholder 1"/>
          <p:cNvSpPr>
            <a:spLocks noGrp="1"/>
          </p:cNvSpPr>
          <p:nvPr>
            <p:ph idx="1"/>
          </p:nvPr>
        </p:nvSpPr>
        <p:spPr>
          <a:xfrm>
            <a:off x="1178560" y="540455"/>
            <a:ext cx="6723662" cy="4800600"/>
          </a:xfrm>
        </p:spPr>
        <p:txBody>
          <a:bodyPr>
            <a:normAutofit/>
          </a:bodyPr>
          <a:lstStyle/>
          <a:p>
            <a:r>
              <a:rPr lang="en-US" sz="2000" dirty="0" smtClean="0">
                <a:latin typeface="Times"/>
                <a:cs typeface="Times"/>
              </a:rPr>
              <a:t>Prediction Function</a:t>
            </a:r>
            <a:endParaRPr lang="en-US" sz="2000" dirty="0">
              <a:latin typeface="Times"/>
              <a:cs typeface="Times"/>
            </a:endParaRPr>
          </a:p>
        </p:txBody>
      </p:sp>
    </p:spTree>
    <p:extLst>
      <p:ext uri="{BB962C8B-B14F-4D97-AF65-F5344CB8AC3E}">
        <p14:creationId xmlns:p14="http://schemas.microsoft.com/office/powerpoint/2010/main" val="3618089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1248" y="1065331"/>
            <a:ext cx="8229600" cy="2683934"/>
          </a:xfrm>
        </p:spPr>
        <p:txBody>
          <a:bodyPr>
            <a:normAutofit/>
          </a:bodyPr>
          <a:lstStyle/>
          <a:p>
            <a:pPr>
              <a:buClr>
                <a:srgbClr val="1E758D"/>
              </a:buClr>
              <a:buFont typeface="Courier New"/>
              <a:buChar char="o"/>
            </a:pPr>
            <a:r>
              <a:rPr lang="en-US" sz="2000" dirty="0">
                <a:latin typeface="Times"/>
                <a:cs typeface="Times"/>
              </a:rPr>
              <a:t>5168 genes, 211 genes above the threshold of 0.8, corresponding to 37.7% sensitivity and 5.5% false positive rate, were classified as cell cycle regulated genes</a:t>
            </a:r>
            <a:r>
              <a:rPr lang="en-US" sz="2000" dirty="0" smtClean="0">
                <a:latin typeface="Times"/>
                <a:cs typeface="Times"/>
              </a:rPr>
              <a:t>.</a:t>
            </a:r>
          </a:p>
          <a:p>
            <a:pPr>
              <a:buClr>
                <a:srgbClr val="1E758D"/>
              </a:buClr>
              <a:buFont typeface="Courier New"/>
              <a:buChar char="o"/>
            </a:pPr>
            <a:r>
              <a:rPr lang="en-US" sz="2000" dirty="0" smtClean="0">
                <a:latin typeface="Times"/>
                <a:cs typeface="Times"/>
              </a:rPr>
              <a:t> </a:t>
            </a:r>
            <a:r>
              <a:rPr lang="en-US" sz="2000" dirty="0">
                <a:latin typeface="Times"/>
                <a:cs typeface="Times"/>
              </a:rPr>
              <a:t>24 out of 211 has been verified as cell cycle regulated genes in at least one experiments in </a:t>
            </a:r>
            <a:r>
              <a:rPr lang="en-US" sz="2000" dirty="0" err="1" smtClean="0">
                <a:latin typeface="Times"/>
                <a:cs typeface="Times"/>
              </a:rPr>
              <a:t>Cyclebase.org</a:t>
            </a:r>
            <a:r>
              <a:rPr lang="en-US" sz="2000" dirty="0" smtClean="0">
                <a:latin typeface="Times"/>
                <a:cs typeface="Times"/>
              </a:rPr>
              <a:t>.  </a:t>
            </a:r>
          </a:p>
          <a:p>
            <a:pPr>
              <a:buClr>
                <a:srgbClr val="1E758D"/>
              </a:buClr>
              <a:buFont typeface="Courier New"/>
              <a:buChar char="o"/>
            </a:pPr>
            <a:r>
              <a:rPr lang="en-US" sz="2000" dirty="0" smtClean="0">
                <a:latin typeface="Times"/>
                <a:cs typeface="Times"/>
              </a:rPr>
              <a:t>The </a:t>
            </a:r>
            <a:r>
              <a:rPr lang="en-US" sz="2000" dirty="0">
                <a:latin typeface="Times"/>
                <a:cs typeface="Times"/>
              </a:rPr>
              <a:t>expression level </a:t>
            </a:r>
            <a:r>
              <a:rPr lang="en-US" sz="2000" dirty="0" smtClean="0">
                <a:latin typeface="Times"/>
                <a:cs typeface="Times"/>
              </a:rPr>
              <a:t>of </a:t>
            </a:r>
            <a:r>
              <a:rPr lang="en-US" sz="2000" dirty="0">
                <a:latin typeface="Times"/>
                <a:cs typeface="Times"/>
              </a:rPr>
              <a:t>the other 187 genes is lower than that of validated cell cycle regulated genes </a:t>
            </a:r>
            <a:r>
              <a:rPr lang="en-US" sz="2000" dirty="0" smtClean="0">
                <a:latin typeface="Times"/>
                <a:cs typeface="Times"/>
              </a:rPr>
              <a:t>(p </a:t>
            </a:r>
            <a:r>
              <a:rPr lang="en-US" sz="2000" dirty="0">
                <a:latin typeface="Times"/>
                <a:cs typeface="Times"/>
              </a:rPr>
              <a:t>value 0.04948, Wilcoxon rank sum </a:t>
            </a:r>
            <a:r>
              <a:rPr lang="en-US" sz="2000" dirty="0" smtClean="0">
                <a:latin typeface="Times"/>
                <a:cs typeface="Times"/>
              </a:rPr>
              <a:t>test</a:t>
            </a:r>
            <a:r>
              <a:rPr lang="en-US" sz="2000" dirty="0" smtClean="0">
                <a:effectLst/>
                <a:latin typeface="Times"/>
                <a:cs typeface="Times"/>
              </a:rPr>
              <a:t>)</a:t>
            </a:r>
          </a:p>
          <a:p>
            <a:pPr>
              <a:buClr>
                <a:schemeClr val="accent6">
                  <a:lumMod val="75000"/>
                </a:schemeClr>
              </a:buClr>
              <a:buFont typeface="Wingdings" charset="2"/>
              <a:buChar char="v"/>
            </a:pPr>
            <a:endParaRPr lang="en-US" sz="2000" dirty="0">
              <a:latin typeface="Times"/>
              <a:cs typeface="Times"/>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6057900" y="3324164"/>
            <a:ext cx="3086100" cy="2971165"/>
          </a:xfrm>
          <a:prstGeom prst="rect">
            <a:avLst/>
          </a:prstGeom>
        </p:spPr>
      </p:pic>
      <p:sp>
        <p:nvSpPr>
          <p:cNvPr id="6" name="TextBox 5"/>
          <p:cNvSpPr txBox="1"/>
          <p:nvPr/>
        </p:nvSpPr>
        <p:spPr>
          <a:xfrm>
            <a:off x="924560" y="3494562"/>
            <a:ext cx="5408097" cy="2800767"/>
          </a:xfrm>
          <a:prstGeom prst="rect">
            <a:avLst/>
          </a:prstGeom>
          <a:noFill/>
        </p:spPr>
        <p:txBody>
          <a:bodyPr wrap="square" rtlCol="0">
            <a:spAutoFit/>
          </a:bodyPr>
          <a:lstStyle/>
          <a:p>
            <a:endParaRPr lang="en-US" dirty="0"/>
          </a:p>
          <a:p>
            <a:pPr marL="342900" indent="-342900">
              <a:buClr>
                <a:srgbClr val="1E758D"/>
              </a:buClr>
              <a:buFont typeface="Courier New"/>
              <a:buChar char="o"/>
            </a:pPr>
            <a:r>
              <a:rPr lang="en-US" sz="2000" dirty="0" smtClean="0">
                <a:latin typeface="Times"/>
                <a:cs typeface="Times"/>
              </a:rPr>
              <a:t>DAVID: top GOs: cell walls, DNA condensing, cell cycle. </a:t>
            </a:r>
          </a:p>
          <a:p>
            <a:pPr marL="342900" indent="-342900">
              <a:buClr>
                <a:srgbClr val="1E758D"/>
              </a:buClr>
              <a:buFont typeface="Courier New"/>
              <a:buChar char="o"/>
            </a:pPr>
            <a:r>
              <a:rPr lang="en-US" sz="2000" dirty="0" smtClean="0">
                <a:latin typeface="Times"/>
                <a:cs typeface="Times"/>
              </a:rPr>
              <a:t>SGD: 51 has unknown function and others are involved in several different biological processes such as lipid metabolic process, response to chemical stimulus, mitotic cell cycle, cytoskeleton organization. </a:t>
            </a:r>
          </a:p>
          <a:p>
            <a:endParaRPr lang="en-US" dirty="0"/>
          </a:p>
        </p:txBody>
      </p:sp>
      <p:sp>
        <p:nvSpPr>
          <p:cNvPr id="2" name="Slide Number Placeholder 1"/>
          <p:cNvSpPr>
            <a:spLocks noGrp="1"/>
          </p:cNvSpPr>
          <p:nvPr>
            <p:ph type="sldNum" sz="quarter" idx="12"/>
          </p:nvPr>
        </p:nvSpPr>
        <p:spPr/>
        <p:txBody>
          <a:bodyPr/>
          <a:lstStyle/>
          <a:p>
            <a:fld id="{1F85FED7-214F-AE43-AC53-56ECF9934C12}" type="slidenum">
              <a:rPr lang="en-US" smtClean="0"/>
              <a:t>27</a:t>
            </a:fld>
            <a:endParaRPr lang="en-US"/>
          </a:p>
        </p:txBody>
      </p:sp>
      <p:sp>
        <p:nvSpPr>
          <p:cNvPr id="7" name="Content Placeholder 1"/>
          <p:cNvSpPr txBox="1">
            <a:spLocks/>
          </p:cNvSpPr>
          <p:nvPr/>
        </p:nvSpPr>
        <p:spPr>
          <a:xfrm>
            <a:off x="924560" y="300566"/>
            <a:ext cx="6723662" cy="4800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sz="2400" dirty="0" smtClean="0">
                <a:latin typeface="Times"/>
                <a:cs typeface="Times"/>
              </a:rPr>
              <a:t>Prediction Results</a:t>
            </a:r>
            <a:endParaRPr lang="en-US" sz="2400" dirty="0">
              <a:latin typeface="Times"/>
              <a:cs typeface="Times"/>
            </a:endParaRPr>
          </a:p>
        </p:txBody>
      </p:sp>
    </p:spTree>
    <p:extLst>
      <p:ext uri="{BB962C8B-B14F-4D97-AF65-F5344CB8AC3E}">
        <p14:creationId xmlns:p14="http://schemas.microsoft.com/office/powerpoint/2010/main" val="2534614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ell.cycle.time.his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845" y="1706033"/>
            <a:ext cx="8015155" cy="4248856"/>
          </a:xfrm>
          <a:prstGeom prst="rect">
            <a:avLst/>
          </a:prstGeom>
        </p:spPr>
      </p:pic>
      <p:sp>
        <p:nvSpPr>
          <p:cNvPr id="6" name="TextBox 5"/>
          <p:cNvSpPr txBox="1"/>
          <p:nvPr/>
        </p:nvSpPr>
        <p:spPr>
          <a:xfrm>
            <a:off x="3606800" y="1913466"/>
            <a:ext cx="813031" cy="369332"/>
          </a:xfrm>
          <a:prstGeom prst="rect">
            <a:avLst/>
          </a:prstGeom>
          <a:noFill/>
        </p:spPr>
        <p:txBody>
          <a:bodyPr wrap="none" rtlCol="0">
            <a:spAutoFit/>
          </a:bodyPr>
          <a:lstStyle/>
          <a:p>
            <a:r>
              <a:rPr lang="en-US" dirty="0" smtClean="0">
                <a:latin typeface="Times"/>
                <a:cs typeface="Times"/>
              </a:rPr>
              <a:t>S(157)</a:t>
            </a:r>
            <a:endParaRPr lang="en-US" dirty="0">
              <a:latin typeface="Times"/>
              <a:cs typeface="Times"/>
            </a:endParaRPr>
          </a:p>
        </p:txBody>
      </p:sp>
      <p:sp>
        <p:nvSpPr>
          <p:cNvPr id="7" name="TextBox 6"/>
          <p:cNvSpPr txBox="1"/>
          <p:nvPr/>
        </p:nvSpPr>
        <p:spPr>
          <a:xfrm>
            <a:off x="1625600" y="1913469"/>
            <a:ext cx="1024477" cy="369332"/>
          </a:xfrm>
          <a:prstGeom prst="rect">
            <a:avLst/>
          </a:prstGeom>
          <a:noFill/>
        </p:spPr>
        <p:txBody>
          <a:bodyPr wrap="none" rtlCol="0">
            <a:spAutoFit/>
          </a:bodyPr>
          <a:lstStyle/>
          <a:p>
            <a:r>
              <a:rPr lang="en-US" dirty="0" smtClean="0">
                <a:latin typeface="Times"/>
                <a:cs typeface="Times"/>
              </a:rPr>
              <a:t>G1 (219)</a:t>
            </a:r>
            <a:endParaRPr lang="en-US" dirty="0">
              <a:latin typeface="Times"/>
              <a:cs typeface="Times"/>
            </a:endParaRPr>
          </a:p>
        </p:txBody>
      </p:sp>
      <p:sp>
        <p:nvSpPr>
          <p:cNvPr id="8" name="TextBox 7"/>
          <p:cNvSpPr txBox="1"/>
          <p:nvPr/>
        </p:nvSpPr>
        <p:spPr>
          <a:xfrm>
            <a:off x="5621869" y="1896536"/>
            <a:ext cx="1024477" cy="369332"/>
          </a:xfrm>
          <a:prstGeom prst="rect">
            <a:avLst/>
          </a:prstGeom>
          <a:noFill/>
        </p:spPr>
        <p:txBody>
          <a:bodyPr wrap="none" rtlCol="0">
            <a:spAutoFit/>
          </a:bodyPr>
          <a:lstStyle/>
          <a:p>
            <a:r>
              <a:rPr lang="en-US" dirty="0" smtClean="0">
                <a:latin typeface="Times"/>
                <a:cs typeface="Times"/>
              </a:rPr>
              <a:t>G2 (101)</a:t>
            </a:r>
            <a:endParaRPr lang="en-US" dirty="0">
              <a:latin typeface="Times"/>
              <a:cs typeface="Times"/>
            </a:endParaRPr>
          </a:p>
        </p:txBody>
      </p:sp>
      <p:sp>
        <p:nvSpPr>
          <p:cNvPr id="9" name="TextBox 8"/>
          <p:cNvSpPr txBox="1"/>
          <p:nvPr/>
        </p:nvSpPr>
        <p:spPr>
          <a:xfrm>
            <a:off x="7399866" y="1881203"/>
            <a:ext cx="832191" cy="369332"/>
          </a:xfrm>
          <a:prstGeom prst="rect">
            <a:avLst/>
          </a:prstGeom>
          <a:noFill/>
        </p:spPr>
        <p:txBody>
          <a:bodyPr wrap="none" rtlCol="0">
            <a:spAutoFit/>
          </a:bodyPr>
          <a:lstStyle/>
          <a:p>
            <a:r>
              <a:rPr lang="en-US" dirty="0" smtClean="0">
                <a:latin typeface="Times"/>
                <a:cs typeface="Times"/>
              </a:rPr>
              <a:t>M (99)</a:t>
            </a:r>
            <a:endParaRPr lang="en-US" dirty="0">
              <a:latin typeface="Times"/>
              <a:cs typeface="Times"/>
            </a:endParaRPr>
          </a:p>
        </p:txBody>
      </p:sp>
      <p:sp>
        <p:nvSpPr>
          <p:cNvPr id="2" name="Slide Number Placeholder 1"/>
          <p:cNvSpPr>
            <a:spLocks noGrp="1"/>
          </p:cNvSpPr>
          <p:nvPr>
            <p:ph type="sldNum" sz="quarter" idx="12"/>
          </p:nvPr>
        </p:nvSpPr>
        <p:spPr/>
        <p:txBody>
          <a:bodyPr/>
          <a:lstStyle/>
          <a:p>
            <a:fld id="{1F85FED7-214F-AE43-AC53-56ECF9934C12}" type="slidenum">
              <a:rPr lang="en-US" smtClean="0"/>
              <a:t>28</a:t>
            </a:fld>
            <a:endParaRPr lang="en-US"/>
          </a:p>
        </p:txBody>
      </p:sp>
      <p:sp>
        <p:nvSpPr>
          <p:cNvPr id="10" name="Title 1"/>
          <p:cNvSpPr>
            <a:spLocks noGrp="1"/>
          </p:cNvSpPr>
          <p:nvPr>
            <p:ph type="title"/>
          </p:nvPr>
        </p:nvSpPr>
        <p:spPr>
          <a:xfrm>
            <a:off x="1358053" y="267054"/>
            <a:ext cx="7498080" cy="1143000"/>
          </a:xfrm>
        </p:spPr>
        <p:txBody>
          <a:bodyPr/>
          <a:lstStyle/>
          <a:p>
            <a:pPr algn="l"/>
            <a:r>
              <a:rPr lang="en-US" sz="3200" dirty="0" smtClean="0"/>
              <a:t>Result : part 2 (phase specific prediction) </a:t>
            </a:r>
            <a:endParaRPr lang="en-US" sz="3200" dirty="0"/>
          </a:p>
        </p:txBody>
      </p:sp>
    </p:spTree>
    <p:extLst>
      <p:ext uri="{BB962C8B-B14F-4D97-AF65-F5344CB8AC3E}">
        <p14:creationId xmlns:p14="http://schemas.microsoft.com/office/powerpoint/2010/main" val="2528872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1178560" y="965201"/>
            <a:ext cx="8229600" cy="4525963"/>
          </a:xfrm>
        </p:spPr>
        <p:txBody>
          <a:bodyPr>
            <a:normAutofit/>
          </a:bodyPr>
          <a:lstStyle/>
          <a:p>
            <a:pPr marL="0" indent="0">
              <a:buClr>
                <a:schemeClr val="accent6"/>
              </a:buClr>
              <a:buNone/>
            </a:pPr>
            <a:endParaRPr lang="en-US" sz="2000" dirty="0" smtClean="0">
              <a:latin typeface="Times"/>
              <a:cs typeface="Times"/>
            </a:endParaRPr>
          </a:p>
          <a:p>
            <a:pPr>
              <a:buClr>
                <a:srgbClr val="1E758D"/>
              </a:buClr>
              <a:buFont typeface="Courier New"/>
              <a:buChar char="o"/>
            </a:pPr>
            <a:r>
              <a:rPr lang="en-US" sz="2000" dirty="0">
                <a:latin typeface="Times"/>
                <a:cs typeface="Times"/>
              </a:rPr>
              <a:t>Training: phase specific genes Vs. other phase specific </a:t>
            </a:r>
            <a:r>
              <a:rPr lang="en-US" sz="2000" dirty="0" smtClean="0">
                <a:latin typeface="Times"/>
                <a:cs typeface="Times"/>
              </a:rPr>
              <a:t>genes</a:t>
            </a:r>
          </a:p>
          <a:p>
            <a:pPr>
              <a:buClr>
                <a:schemeClr val="accent6"/>
              </a:buClr>
              <a:buFont typeface="Wingdings" charset="2"/>
              <a:buChar char="v"/>
            </a:pPr>
            <a:endParaRPr lang="en-US" sz="2000" dirty="0" smtClean="0">
              <a:latin typeface="Times"/>
              <a:cs typeface="Times"/>
            </a:endParaRPr>
          </a:p>
          <a:p>
            <a:pPr>
              <a:buClr>
                <a:schemeClr val="accent6"/>
              </a:buClr>
              <a:buFont typeface="Wingdings" charset="2"/>
              <a:buChar char="v"/>
            </a:pPr>
            <a:endParaRPr lang="en-US" sz="2000" dirty="0">
              <a:latin typeface="Times"/>
              <a:cs typeface="Times"/>
            </a:endParaRPr>
          </a:p>
        </p:txBody>
      </p:sp>
      <p:pic>
        <p:nvPicPr>
          <p:cNvPr id="8" name="Picture 7" descr="Phase.AUC.withi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9099" y="1495734"/>
            <a:ext cx="5085875" cy="4954001"/>
          </a:xfrm>
          <a:prstGeom prst="rect">
            <a:avLst/>
          </a:prstGeom>
        </p:spPr>
      </p:pic>
      <p:sp>
        <p:nvSpPr>
          <p:cNvPr id="9" name="TextBox 8"/>
          <p:cNvSpPr txBox="1"/>
          <p:nvPr/>
        </p:nvSpPr>
        <p:spPr>
          <a:xfrm>
            <a:off x="6424507" y="2988745"/>
            <a:ext cx="1176637" cy="1200329"/>
          </a:xfrm>
          <a:prstGeom prst="rect">
            <a:avLst/>
          </a:prstGeom>
          <a:noFill/>
        </p:spPr>
        <p:txBody>
          <a:bodyPr wrap="none" rtlCol="0">
            <a:spAutoFit/>
          </a:bodyPr>
          <a:lstStyle/>
          <a:p>
            <a:r>
              <a:rPr lang="en-US" dirty="0" smtClean="0">
                <a:latin typeface="Times"/>
                <a:cs typeface="Times"/>
              </a:rPr>
              <a:t>G1:  0.825</a:t>
            </a:r>
          </a:p>
          <a:p>
            <a:r>
              <a:rPr lang="en-US" dirty="0" smtClean="0">
                <a:latin typeface="Times"/>
                <a:cs typeface="Times"/>
              </a:rPr>
              <a:t>S:     0.811</a:t>
            </a:r>
          </a:p>
          <a:p>
            <a:r>
              <a:rPr lang="en-US" dirty="0" smtClean="0">
                <a:latin typeface="Times"/>
                <a:cs typeface="Times"/>
              </a:rPr>
              <a:t>G2:  0.788</a:t>
            </a:r>
          </a:p>
          <a:p>
            <a:r>
              <a:rPr lang="en-US" dirty="0" smtClean="0">
                <a:latin typeface="Times"/>
                <a:cs typeface="Times"/>
              </a:rPr>
              <a:t>M:   0.859</a:t>
            </a:r>
            <a:endParaRPr lang="en-US" dirty="0">
              <a:latin typeface="Times"/>
              <a:cs typeface="Times"/>
            </a:endParaRPr>
          </a:p>
        </p:txBody>
      </p:sp>
      <p:sp>
        <p:nvSpPr>
          <p:cNvPr id="2" name="Slide Number Placeholder 1"/>
          <p:cNvSpPr>
            <a:spLocks noGrp="1"/>
          </p:cNvSpPr>
          <p:nvPr>
            <p:ph type="sldNum" sz="quarter" idx="12"/>
          </p:nvPr>
        </p:nvSpPr>
        <p:spPr/>
        <p:txBody>
          <a:bodyPr/>
          <a:lstStyle/>
          <a:p>
            <a:fld id="{1F85FED7-214F-AE43-AC53-56ECF9934C12}" type="slidenum">
              <a:rPr lang="en-US" smtClean="0"/>
              <a:t>29</a:t>
            </a:fld>
            <a:endParaRPr lang="en-US"/>
          </a:p>
        </p:txBody>
      </p:sp>
      <p:sp>
        <p:nvSpPr>
          <p:cNvPr id="10" name="Content Placeholder 1"/>
          <p:cNvSpPr txBox="1">
            <a:spLocks/>
          </p:cNvSpPr>
          <p:nvPr/>
        </p:nvSpPr>
        <p:spPr>
          <a:xfrm>
            <a:off x="1178560" y="690564"/>
            <a:ext cx="6723662" cy="4800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sz="2000" dirty="0" smtClean="0">
                <a:latin typeface="Times"/>
                <a:cs typeface="Times"/>
              </a:rPr>
              <a:t>Cell cycle </a:t>
            </a:r>
            <a:r>
              <a:rPr lang="en-US" sz="2000" dirty="0">
                <a:latin typeface="Times"/>
                <a:cs typeface="Times"/>
              </a:rPr>
              <a:t>phase specific prediction</a:t>
            </a:r>
          </a:p>
          <a:p>
            <a:endParaRPr lang="en-US" sz="2000" dirty="0">
              <a:latin typeface="Times"/>
              <a:cs typeface="Times"/>
            </a:endParaRPr>
          </a:p>
        </p:txBody>
      </p:sp>
    </p:spTree>
    <p:extLst>
      <p:ext uri="{BB962C8B-B14F-4D97-AF65-F5344CB8AC3E}">
        <p14:creationId xmlns:p14="http://schemas.microsoft.com/office/powerpoint/2010/main" val="725305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568" y="274638"/>
            <a:ext cx="7498080" cy="1143000"/>
          </a:xfrm>
        </p:spPr>
        <p:txBody>
          <a:bodyPr/>
          <a:lstStyle/>
          <a:p>
            <a:pPr algn="l"/>
            <a:r>
              <a:rPr lang="en-US" sz="3200" dirty="0" smtClean="0"/>
              <a:t>Major purpose &amp; Data </a:t>
            </a:r>
            <a:endParaRPr lang="en-US" sz="3200" dirty="0"/>
          </a:p>
        </p:txBody>
      </p:sp>
      <p:sp>
        <p:nvSpPr>
          <p:cNvPr id="3" name="Content Placeholder 2"/>
          <p:cNvSpPr>
            <a:spLocks noGrp="1"/>
          </p:cNvSpPr>
          <p:nvPr>
            <p:ph idx="1"/>
          </p:nvPr>
        </p:nvSpPr>
        <p:spPr>
          <a:xfrm>
            <a:off x="1115568" y="1288046"/>
            <a:ext cx="7313613" cy="4056062"/>
          </a:xfrm>
        </p:spPr>
        <p:txBody>
          <a:bodyPr>
            <a:normAutofit/>
          </a:bodyPr>
          <a:lstStyle/>
          <a:p>
            <a:r>
              <a:rPr lang="en-US" sz="2000" dirty="0" smtClean="0">
                <a:latin typeface="Times"/>
                <a:cs typeface="Times"/>
              </a:rPr>
              <a:t>Correlate human variations with Networks</a:t>
            </a:r>
          </a:p>
          <a:p>
            <a:endParaRPr lang="en-US" sz="2000" dirty="0">
              <a:latin typeface="Times"/>
              <a:cs typeface="Times"/>
            </a:endParaRPr>
          </a:p>
          <a:p>
            <a:r>
              <a:rPr lang="en-US" sz="2000" dirty="0" smtClean="0">
                <a:latin typeface="Times"/>
                <a:cs typeface="Times"/>
              </a:rPr>
              <a:t>1000 genomes phase I data</a:t>
            </a:r>
          </a:p>
          <a:p>
            <a:r>
              <a:rPr lang="en-US" sz="2000" dirty="0" smtClean="0">
                <a:latin typeface="Times"/>
                <a:cs typeface="Times"/>
              </a:rPr>
              <a:t>HGMD disease causing data</a:t>
            </a:r>
          </a:p>
          <a:p>
            <a:r>
              <a:rPr lang="en-US" sz="2000" dirty="0" smtClean="0">
                <a:latin typeface="Times"/>
                <a:cs typeface="Times"/>
              </a:rPr>
              <a:t>HGMD disease associated data</a:t>
            </a:r>
          </a:p>
          <a:p>
            <a:r>
              <a:rPr lang="en-US" sz="2000" dirty="0" smtClean="0">
                <a:latin typeface="Times"/>
                <a:cs typeface="Times"/>
              </a:rPr>
              <a:t>GWAS data</a:t>
            </a:r>
            <a:endParaRPr lang="en-US" sz="2000" dirty="0">
              <a:latin typeface="Times"/>
              <a:cs typeface="Times"/>
            </a:endParaRPr>
          </a:p>
        </p:txBody>
      </p:sp>
      <p:sp>
        <p:nvSpPr>
          <p:cNvPr id="4" name="Slide Number Placeholder 3"/>
          <p:cNvSpPr>
            <a:spLocks noGrp="1"/>
          </p:cNvSpPr>
          <p:nvPr>
            <p:ph type="sldNum" sz="quarter" idx="12"/>
          </p:nvPr>
        </p:nvSpPr>
        <p:spPr/>
        <p:txBody>
          <a:bodyPr/>
          <a:lstStyle/>
          <a:p>
            <a:fld id="{1F85FED7-214F-AE43-AC53-56ECF9934C12}" type="slidenum">
              <a:rPr lang="en-US" smtClean="0"/>
              <a:t>3</a:t>
            </a:fld>
            <a:endParaRPr lang="en-US"/>
          </a:p>
        </p:txBody>
      </p:sp>
    </p:spTree>
    <p:extLst>
      <p:ext uri="{BB962C8B-B14F-4D97-AF65-F5344CB8AC3E}">
        <p14:creationId xmlns:p14="http://schemas.microsoft.com/office/powerpoint/2010/main" val="2557429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59376414"/>
              </p:ext>
            </p:extLst>
          </p:nvPr>
        </p:nvGraphicFramePr>
        <p:xfrm>
          <a:off x="1751115" y="1207392"/>
          <a:ext cx="6546217" cy="5175083"/>
        </p:xfrm>
        <a:graphic>
          <a:graphicData uri="http://schemas.openxmlformats.org/drawingml/2006/table">
            <a:tbl>
              <a:tblPr firstRow="1" bandRow="1">
                <a:tableStyleId>{5C22544A-7EE6-4342-B048-85BDC9FD1C3A}</a:tableStyleId>
              </a:tblPr>
              <a:tblGrid>
                <a:gridCol w="1117909"/>
                <a:gridCol w="1535448"/>
                <a:gridCol w="973215"/>
                <a:gridCol w="973215"/>
                <a:gridCol w="973215"/>
                <a:gridCol w="973215"/>
              </a:tblGrid>
              <a:tr h="391917">
                <a:tc>
                  <a:txBody>
                    <a:bodyPr/>
                    <a:lstStyle/>
                    <a:p>
                      <a:r>
                        <a:rPr lang="en-US" sz="1200" dirty="0" smtClean="0">
                          <a:latin typeface="Times"/>
                          <a:cs typeface="Times"/>
                        </a:rPr>
                        <a:t>TF</a:t>
                      </a:r>
                      <a:r>
                        <a:rPr lang="en-US" sz="1200" baseline="0" dirty="0" smtClean="0">
                          <a:latin typeface="Times"/>
                          <a:cs typeface="Times"/>
                        </a:rPr>
                        <a:t> or Motif</a:t>
                      </a:r>
                      <a:endParaRPr lang="en-US" sz="1200" dirty="0">
                        <a:latin typeface="Times"/>
                        <a:cs typeface="Times"/>
                      </a:endParaRPr>
                    </a:p>
                  </a:txBody>
                  <a:tcPr/>
                </a:tc>
                <a:tc>
                  <a:txBody>
                    <a:bodyPr/>
                    <a:lstStyle/>
                    <a:p>
                      <a:r>
                        <a:rPr lang="en-US" sz="1200" dirty="0" smtClean="0">
                          <a:latin typeface="Times"/>
                          <a:cs typeface="Times"/>
                        </a:rPr>
                        <a:t>Function</a:t>
                      </a:r>
                      <a:endParaRPr lang="en-US" sz="1200" dirty="0">
                        <a:latin typeface="Times"/>
                        <a:cs typeface="Times"/>
                      </a:endParaRPr>
                    </a:p>
                  </a:txBody>
                  <a:tcPr/>
                </a:tc>
                <a:tc>
                  <a:txBody>
                    <a:bodyPr/>
                    <a:lstStyle/>
                    <a:p>
                      <a:r>
                        <a:rPr lang="en-US" sz="2000" dirty="0" smtClean="0">
                          <a:latin typeface="Times"/>
                          <a:cs typeface="Times"/>
                        </a:rPr>
                        <a:t>G1</a:t>
                      </a:r>
                      <a:endParaRPr lang="en-US" sz="2000" dirty="0">
                        <a:latin typeface="Times"/>
                        <a:cs typeface="Times"/>
                      </a:endParaRPr>
                    </a:p>
                  </a:txBody>
                  <a:tcPr/>
                </a:tc>
                <a:tc>
                  <a:txBody>
                    <a:bodyPr/>
                    <a:lstStyle/>
                    <a:p>
                      <a:r>
                        <a:rPr lang="en-US" sz="2000" dirty="0" smtClean="0">
                          <a:latin typeface="Times"/>
                          <a:cs typeface="Times"/>
                        </a:rPr>
                        <a:t>S</a:t>
                      </a:r>
                      <a:endParaRPr lang="en-US" sz="2000" dirty="0">
                        <a:latin typeface="Times"/>
                        <a:cs typeface="Times"/>
                      </a:endParaRPr>
                    </a:p>
                  </a:txBody>
                  <a:tcPr/>
                </a:tc>
                <a:tc>
                  <a:txBody>
                    <a:bodyPr/>
                    <a:lstStyle/>
                    <a:p>
                      <a:r>
                        <a:rPr lang="en-US" sz="2000" dirty="0" smtClean="0">
                          <a:latin typeface="Times"/>
                          <a:cs typeface="Times"/>
                        </a:rPr>
                        <a:t>G2</a:t>
                      </a:r>
                      <a:endParaRPr lang="en-US" sz="2000" dirty="0">
                        <a:latin typeface="Times"/>
                        <a:cs typeface="Times"/>
                      </a:endParaRPr>
                    </a:p>
                  </a:txBody>
                  <a:tcPr/>
                </a:tc>
                <a:tc>
                  <a:txBody>
                    <a:bodyPr/>
                    <a:lstStyle/>
                    <a:p>
                      <a:r>
                        <a:rPr lang="en-US" sz="2000" dirty="0" smtClean="0">
                          <a:latin typeface="Times"/>
                          <a:cs typeface="Times"/>
                        </a:rPr>
                        <a:t>M</a:t>
                      </a:r>
                      <a:endParaRPr lang="en-US" sz="2000" dirty="0">
                        <a:latin typeface="Times"/>
                        <a:cs typeface="Times"/>
                      </a:endParaRPr>
                    </a:p>
                  </a:txBody>
                  <a:tcPr/>
                </a:tc>
              </a:tr>
              <a:tr h="391917">
                <a:tc>
                  <a:txBody>
                    <a:bodyPr/>
                    <a:lstStyle/>
                    <a:p>
                      <a:r>
                        <a:rPr lang="en-US" sz="1200" dirty="0" smtClean="0">
                          <a:latin typeface="Times"/>
                          <a:cs typeface="Times"/>
                        </a:rPr>
                        <a:t>SWI5</a:t>
                      </a:r>
                      <a:endParaRPr lang="en-US" sz="1200" dirty="0">
                        <a:latin typeface="Times"/>
                        <a:cs typeface="Times"/>
                      </a:endParaRPr>
                    </a:p>
                  </a:txBody>
                  <a:tcPr/>
                </a:tc>
                <a:tc>
                  <a:txBody>
                    <a:bodyPr/>
                    <a:lstStyle/>
                    <a:p>
                      <a:r>
                        <a:rPr lang="en-US" sz="1200" dirty="0" smtClean="0">
                          <a:latin typeface="Times"/>
                          <a:cs typeface="Times"/>
                        </a:rPr>
                        <a:t>M/G1, G1</a:t>
                      </a:r>
                      <a:endParaRPr lang="en-US" sz="1200" dirty="0">
                        <a:latin typeface="Times"/>
                        <a:cs typeface="Times"/>
                      </a:endParaRPr>
                    </a:p>
                  </a:txBody>
                  <a:tcPr/>
                </a:tc>
                <a:tc>
                  <a:txBody>
                    <a:bodyPr/>
                    <a:lstStyle/>
                    <a:p>
                      <a:r>
                        <a:rPr lang="en-US" sz="2000" dirty="0" smtClean="0">
                          <a:latin typeface="Times"/>
                          <a:cs typeface="Times"/>
                        </a:rPr>
                        <a:t>+</a:t>
                      </a:r>
                      <a:endParaRPr lang="en-US" sz="2000" dirty="0">
                        <a:latin typeface="Times"/>
                        <a:cs typeface="Times"/>
                      </a:endParaRPr>
                    </a:p>
                  </a:txBody>
                  <a:tcPr/>
                </a:tc>
                <a:tc>
                  <a:txBody>
                    <a:bodyPr/>
                    <a:lstStyle/>
                    <a:p>
                      <a:endParaRPr lang="en-US" sz="2000" dirty="0">
                        <a:latin typeface="Times"/>
                        <a:cs typeface="Times"/>
                      </a:endParaRPr>
                    </a:p>
                  </a:txBody>
                  <a:tcPr/>
                </a:tc>
                <a:tc>
                  <a:txBody>
                    <a:bodyPr/>
                    <a:lstStyle/>
                    <a:p>
                      <a:r>
                        <a:rPr lang="en-US" sz="2000" dirty="0" smtClean="0">
                          <a:latin typeface="Times"/>
                          <a:cs typeface="Times"/>
                        </a:rPr>
                        <a:t>-</a:t>
                      </a:r>
                      <a:endParaRPr lang="en-US" sz="2000" dirty="0">
                        <a:latin typeface="Times"/>
                        <a:cs typeface="Times"/>
                      </a:endParaRPr>
                    </a:p>
                  </a:txBody>
                  <a:tcPr/>
                </a:tc>
                <a:tc>
                  <a:txBody>
                    <a:bodyPr/>
                    <a:lstStyle/>
                    <a:p>
                      <a:endParaRPr lang="en-US" sz="2000" dirty="0">
                        <a:latin typeface="Times"/>
                        <a:cs typeface="Times"/>
                      </a:endParaRPr>
                    </a:p>
                  </a:txBody>
                  <a:tcPr/>
                </a:tc>
              </a:tr>
              <a:tr h="350662">
                <a:tc>
                  <a:txBody>
                    <a:bodyPr/>
                    <a:lstStyle/>
                    <a:p>
                      <a:r>
                        <a:rPr lang="en-US" sz="1200" dirty="0" smtClean="0">
                          <a:latin typeface="Times"/>
                          <a:cs typeface="Times"/>
                        </a:rPr>
                        <a:t>ACE2</a:t>
                      </a:r>
                      <a:endParaRPr lang="en-US" sz="1200" dirty="0">
                        <a:latin typeface="Times"/>
                        <a:cs typeface="Times"/>
                      </a:endParaRPr>
                    </a:p>
                  </a:txBody>
                  <a:tcPr/>
                </a:tc>
                <a:tc>
                  <a:txBody>
                    <a:bodyPr/>
                    <a:lstStyle/>
                    <a:p>
                      <a:r>
                        <a:rPr lang="en-US" sz="1200" dirty="0" smtClean="0">
                          <a:latin typeface="Times"/>
                          <a:cs typeface="Times"/>
                        </a:rPr>
                        <a:t>M/G1</a:t>
                      </a:r>
                      <a:endParaRPr lang="en-US" sz="1200" dirty="0">
                        <a:latin typeface="Times"/>
                        <a:cs typeface="Times"/>
                      </a:endParaRPr>
                    </a:p>
                  </a:txBody>
                  <a:tcPr/>
                </a:tc>
                <a:tc>
                  <a:txBody>
                    <a:bodyPr/>
                    <a:lstStyle/>
                    <a:p>
                      <a:endParaRPr lang="en-US" sz="2000" dirty="0">
                        <a:latin typeface="Times"/>
                        <a:cs typeface="Times"/>
                      </a:endParaRPr>
                    </a:p>
                  </a:txBody>
                  <a:tcPr/>
                </a:tc>
                <a:tc>
                  <a:txBody>
                    <a:bodyPr/>
                    <a:lstStyle/>
                    <a:p>
                      <a:r>
                        <a:rPr lang="en-US" sz="2000" dirty="0" smtClean="0">
                          <a:latin typeface="Times"/>
                          <a:cs typeface="Times"/>
                        </a:rPr>
                        <a:t>-</a:t>
                      </a:r>
                      <a:endParaRPr lang="en-US" sz="2000" dirty="0">
                        <a:latin typeface="Times"/>
                        <a:cs typeface="Times"/>
                      </a:endParaRPr>
                    </a:p>
                  </a:txBody>
                  <a:tcPr/>
                </a:tc>
                <a:tc>
                  <a:txBody>
                    <a:bodyPr/>
                    <a:lstStyle/>
                    <a:p>
                      <a:endParaRPr lang="en-US" sz="2000">
                        <a:latin typeface="Times"/>
                        <a:cs typeface="Times"/>
                      </a:endParaRPr>
                    </a:p>
                  </a:txBody>
                  <a:tcPr/>
                </a:tc>
                <a:tc>
                  <a:txBody>
                    <a:bodyPr/>
                    <a:lstStyle/>
                    <a:p>
                      <a:endParaRPr lang="en-US" sz="2000" dirty="0">
                        <a:latin typeface="Times"/>
                        <a:cs typeface="Times"/>
                      </a:endParaRPr>
                    </a:p>
                  </a:txBody>
                  <a:tcPr/>
                </a:tc>
              </a:tr>
              <a:tr h="350662">
                <a:tc>
                  <a:txBody>
                    <a:bodyPr/>
                    <a:lstStyle/>
                    <a:p>
                      <a:r>
                        <a:rPr lang="en-US" sz="1200" dirty="0" smtClean="0">
                          <a:latin typeface="Times"/>
                          <a:cs typeface="Times"/>
                        </a:rPr>
                        <a:t>MBP1</a:t>
                      </a:r>
                      <a:endParaRPr lang="en-US" sz="1200" dirty="0">
                        <a:latin typeface="Times"/>
                        <a:cs typeface="Times"/>
                      </a:endParaRPr>
                    </a:p>
                  </a:txBody>
                  <a:tcPr/>
                </a:tc>
                <a:tc>
                  <a:txBody>
                    <a:bodyPr/>
                    <a:lstStyle/>
                    <a:p>
                      <a:r>
                        <a:rPr lang="en-US" sz="1200" dirty="0" smtClean="0">
                          <a:latin typeface="Times"/>
                          <a:cs typeface="Times"/>
                        </a:rPr>
                        <a:t>Late G1</a:t>
                      </a:r>
                      <a:endParaRPr lang="en-US" sz="1200" dirty="0">
                        <a:latin typeface="Times"/>
                        <a:cs typeface="Times"/>
                      </a:endParaRPr>
                    </a:p>
                  </a:txBody>
                  <a:tcPr/>
                </a:tc>
                <a:tc>
                  <a:txBody>
                    <a:bodyPr/>
                    <a:lstStyle/>
                    <a:p>
                      <a:r>
                        <a:rPr lang="en-US" sz="2000" dirty="0" smtClean="0">
                          <a:latin typeface="Times"/>
                          <a:cs typeface="Times"/>
                        </a:rPr>
                        <a:t>+</a:t>
                      </a:r>
                      <a:endParaRPr lang="en-US" sz="2000" dirty="0">
                        <a:latin typeface="Times"/>
                        <a:cs typeface="Times"/>
                      </a:endParaRPr>
                    </a:p>
                  </a:txBody>
                  <a:tcPr/>
                </a:tc>
                <a:tc>
                  <a:txBody>
                    <a:bodyPr/>
                    <a:lstStyle/>
                    <a:p>
                      <a:endParaRPr lang="en-US" sz="2000" dirty="0">
                        <a:latin typeface="Times"/>
                        <a:cs typeface="Times"/>
                      </a:endParaRPr>
                    </a:p>
                  </a:txBody>
                  <a:tcPr/>
                </a:tc>
                <a:tc>
                  <a:txBody>
                    <a:bodyPr/>
                    <a:lstStyle/>
                    <a:p>
                      <a:r>
                        <a:rPr lang="en-US" sz="2000" dirty="0" smtClean="0">
                          <a:latin typeface="Times"/>
                          <a:cs typeface="Times"/>
                        </a:rPr>
                        <a:t>-</a:t>
                      </a:r>
                      <a:endParaRPr lang="en-US" sz="2000" dirty="0">
                        <a:latin typeface="Times"/>
                        <a:cs typeface="Times"/>
                      </a:endParaRPr>
                    </a:p>
                  </a:txBody>
                  <a:tcPr/>
                </a:tc>
                <a:tc>
                  <a:txBody>
                    <a:bodyPr/>
                    <a:lstStyle/>
                    <a:p>
                      <a:endParaRPr lang="en-US" sz="2000" dirty="0">
                        <a:latin typeface="Times"/>
                        <a:cs typeface="Times"/>
                      </a:endParaRPr>
                    </a:p>
                  </a:txBody>
                  <a:tcPr/>
                </a:tc>
              </a:tr>
              <a:tr h="391917">
                <a:tc>
                  <a:txBody>
                    <a:bodyPr/>
                    <a:lstStyle/>
                    <a:p>
                      <a:r>
                        <a:rPr lang="en-US" sz="1200" dirty="0" smtClean="0">
                          <a:latin typeface="Times"/>
                          <a:cs typeface="Times"/>
                        </a:rPr>
                        <a:t>M24</a:t>
                      </a:r>
                      <a:endParaRPr lang="en-US" sz="1200" dirty="0">
                        <a:latin typeface="Times"/>
                        <a:cs typeface="Times"/>
                      </a:endParaRPr>
                    </a:p>
                  </a:txBody>
                  <a:tcPr/>
                </a:tc>
                <a:tc>
                  <a:txBody>
                    <a:bodyPr/>
                    <a:lstStyle/>
                    <a:p>
                      <a:r>
                        <a:rPr lang="en-US" sz="1200" dirty="0" smtClean="0">
                          <a:latin typeface="Times"/>
                          <a:cs typeface="Times"/>
                        </a:rPr>
                        <a:t>MBP1,</a:t>
                      </a:r>
                      <a:r>
                        <a:rPr lang="en-US" sz="1200" baseline="0" dirty="0" smtClean="0">
                          <a:latin typeface="Times"/>
                          <a:cs typeface="Times"/>
                        </a:rPr>
                        <a:t> late G1</a:t>
                      </a:r>
                      <a:endParaRPr lang="en-US" sz="1200" dirty="0">
                        <a:latin typeface="Times"/>
                        <a:cs typeface="Times"/>
                      </a:endParaRPr>
                    </a:p>
                  </a:txBody>
                  <a:tcPr/>
                </a:tc>
                <a:tc>
                  <a:txBody>
                    <a:bodyPr/>
                    <a:lstStyle/>
                    <a:p>
                      <a:r>
                        <a:rPr lang="en-US" sz="2000" dirty="0" smtClean="0">
                          <a:latin typeface="Times"/>
                          <a:cs typeface="Times"/>
                        </a:rPr>
                        <a:t>+</a:t>
                      </a:r>
                      <a:endParaRPr lang="en-US" sz="2000" dirty="0">
                        <a:latin typeface="Times"/>
                        <a:cs typeface="Times"/>
                      </a:endParaRPr>
                    </a:p>
                  </a:txBody>
                  <a:tcPr/>
                </a:tc>
                <a:tc>
                  <a:txBody>
                    <a:bodyPr/>
                    <a:lstStyle/>
                    <a:p>
                      <a:endParaRPr lang="en-US" sz="2000" dirty="0">
                        <a:latin typeface="Times"/>
                        <a:cs typeface="Times"/>
                      </a:endParaRPr>
                    </a:p>
                  </a:txBody>
                  <a:tcPr/>
                </a:tc>
                <a:tc>
                  <a:txBody>
                    <a:bodyPr/>
                    <a:lstStyle/>
                    <a:p>
                      <a:r>
                        <a:rPr lang="en-US" sz="2000" dirty="0" smtClean="0">
                          <a:latin typeface="Times"/>
                          <a:cs typeface="Times"/>
                        </a:rPr>
                        <a:t>-</a:t>
                      </a:r>
                      <a:endParaRPr lang="en-US" sz="2000" dirty="0">
                        <a:latin typeface="Times"/>
                        <a:cs typeface="Times"/>
                      </a:endParaRPr>
                    </a:p>
                  </a:txBody>
                  <a:tcPr/>
                </a:tc>
                <a:tc>
                  <a:txBody>
                    <a:bodyPr/>
                    <a:lstStyle/>
                    <a:p>
                      <a:r>
                        <a:rPr lang="en-US" sz="2000" dirty="0" smtClean="0">
                          <a:latin typeface="Times"/>
                          <a:cs typeface="Times"/>
                        </a:rPr>
                        <a:t>-</a:t>
                      </a:r>
                      <a:endParaRPr lang="en-US" sz="2000" dirty="0">
                        <a:latin typeface="Times"/>
                        <a:cs typeface="Times"/>
                      </a:endParaRPr>
                    </a:p>
                  </a:txBody>
                  <a:tcPr/>
                </a:tc>
              </a:tr>
              <a:tr h="391917">
                <a:tc>
                  <a:txBody>
                    <a:bodyPr/>
                    <a:lstStyle/>
                    <a:p>
                      <a:r>
                        <a:rPr lang="en-US" sz="1200" dirty="0" smtClean="0">
                          <a:latin typeface="Times"/>
                          <a:cs typeface="Times"/>
                        </a:rPr>
                        <a:t>M46</a:t>
                      </a:r>
                      <a:endParaRPr lang="en-US" sz="1200" dirty="0">
                        <a:latin typeface="Times"/>
                        <a:cs typeface="Times"/>
                      </a:endParaRPr>
                    </a:p>
                  </a:txBody>
                  <a:tcPr/>
                </a:tc>
                <a:tc>
                  <a:txBody>
                    <a:bodyPr/>
                    <a:lstStyle/>
                    <a:p>
                      <a:r>
                        <a:rPr lang="en-US" sz="1200" dirty="0" smtClean="0">
                          <a:latin typeface="Times"/>
                          <a:cs typeface="Times"/>
                        </a:rPr>
                        <a:t>SWI4</a:t>
                      </a:r>
                      <a:r>
                        <a:rPr lang="en-US" sz="1200" baseline="0" dirty="0" smtClean="0">
                          <a:latin typeface="Times"/>
                          <a:cs typeface="Times"/>
                        </a:rPr>
                        <a:t>, late G1</a:t>
                      </a:r>
                      <a:endParaRPr lang="en-US" sz="1200" dirty="0">
                        <a:latin typeface="Times"/>
                        <a:cs typeface="Times"/>
                      </a:endParaRPr>
                    </a:p>
                  </a:txBody>
                  <a:tcPr/>
                </a:tc>
                <a:tc>
                  <a:txBody>
                    <a:bodyPr/>
                    <a:lstStyle/>
                    <a:p>
                      <a:endParaRPr lang="en-US" sz="2000">
                        <a:latin typeface="Times"/>
                        <a:cs typeface="Times"/>
                      </a:endParaRPr>
                    </a:p>
                  </a:txBody>
                  <a:tcPr/>
                </a:tc>
                <a:tc>
                  <a:txBody>
                    <a:bodyPr/>
                    <a:lstStyle/>
                    <a:p>
                      <a:r>
                        <a:rPr lang="en-US" sz="2000" dirty="0" smtClean="0">
                          <a:latin typeface="Times"/>
                          <a:cs typeface="Times"/>
                        </a:rPr>
                        <a:t>+</a:t>
                      </a:r>
                      <a:endParaRPr lang="en-US" sz="2000" dirty="0">
                        <a:latin typeface="Times"/>
                        <a:cs typeface="Times"/>
                      </a:endParaRPr>
                    </a:p>
                  </a:txBody>
                  <a:tcPr/>
                </a:tc>
                <a:tc>
                  <a:txBody>
                    <a:bodyPr/>
                    <a:lstStyle/>
                    <a:p>
                      <a:r>
                        <a:rPr lang="en-US" sz="2000" dirty="0" smtClean="0">
                          <a:latin typeface="Times"/>
                          <a:cs typeface="Times"/>
                        </a:rPr>
                        <a:t>-</a:t>
                      </a:r>
                      <a:endParaRPr lang="en-US" sz="2000" dirty="0">
                        <a:latin typeface="Times"/>
                        <a:cs typeface="Times"/>
                      </a:endParaRPr>
                    </a:p>
                  </a:txBody>
                  <a:tcPr/>
                </a:tc>
                <a:tc>
                  <a:txBody>
                    <a:bodyPr/>
                    <a:lstStyle/>
                    <a:p>
                      <a:r>
                        <a:rPr lang="en-US" sz="2000" dirty="0" smtClean="0">
                          <a:latin typeface="Times"/>
                          <a:cs typeface="Times"/>
                        </a:rPr>
                        <a:t>-</a:t>
                      </a:r>
                      <a:endParaRPr lang="en-US" sz="2000" dirty="0">
                        <a:latin typeface="Times"/>
                        <a:cs typeface="Times"/>
                      </a:endParaRPr>
                    </a:p>
                  </a:txBody>
                  <a:tcPr/>
                </a:tc>
              </a:tr>
              <a:tr h="350662">
                <a:tc>
                  <a:txBody>
                    <a:bodyPr/>
                    <a:lstStyle/>
                    <a:p>
                      <a:r>
                        <a:rPr lang="en-US" sz="1200" dirty="0" smtClean="0">
                          <a:latin typeface="Times"/>
                          <a:cs typeface="Times"/>
                        </a:rPr>
                        <a:t>NDD1</a:t>
                      </a:r>
                      <a:endParaRPr lang="en-US" sz="1200" dirty="0">
                        <a:latin typeface="Times"/>
                        <a:cs typeface="Times"/>
                      </a:endParaRPr>
                    </a:p>
                  </a:txBody>
                  <a:tcPr/>
                </a:tc>
                <a:tc>
                  <a:txBody>
                    <a:bodyPr/>
                    <a:lstStyle/>
                    <a:p>
                      <a:r>
                        <a:rPr lang="en-US" sz="1200" dirty="0" smtClean="0">
                          <a:latin typeface="Times"/>
                          <a:cs typeface="Times"/>
                        </a:rPr>
                        <a:t>G2/M</a:t>
                      </a:r>
                      <a:endParaRPr lang="en-US" sz="1200" dirty="0">
                        <a:latin typeface="Times"/>
                        <a:cs typeface="Times"/>
                      </a:endParaRPr>
                    </a:p>
                  </a:txBody>
                  <a:tcPr/>
                </a:tc>
                <a:tc>
                  <a:txBody>
                    <a:bodyPr/>
                    <a:lstStyle/>
                    <a:p>
                      <a:r>
                        <a:rPr lang="en-US" sz="2000" dirty="0" smtClean="0">
                          <a:latin typeface="Times"/>
                          <a:cs typeface="Times"/>
                        </a:rPr>
                        <a:t>-</a:t>
                      </a:r>
                      <a:endParaRPr lang="en-US" sz="2000" dirty="0">
                        <a:latin typeface="Times"/>
                        <a:cs typeface="Times"/>
                      </a:endParaRPr>
                    </a:p>
                  </a:txBody>
                  <a:tcPr/>
                </a:tc>
                <a:tc>
                  <a:txBody>
                    <a:bodyPr/>
                    <a:lstStyle/>
                    <a:p>
                      <a:endParaRPr lang="en-US" sz="2000">
                        <a:latin typeface="Times"/>
                        <a:cs typeface="Times"/>
                      </a:endParaRPr>
                    </a:p>
                  </a:txBody>
                  <a:tcPr/>
                </a:tc>
                <a:tc>
                  <a:txBody>
                    <a:bodyPr/>
                    <a:lstStyle/>
                    <a:p>
                      <a:r>
                        <a:rPr lang="en-US" sz="2000" dirty="0" smtClean="0">
                          <a:latin typeface="Times"/>
                          <a:cs typeface="Times"/>
                        </a:rPr>
                        <a:t>+</a:t>
                      </a:r>
                      <a:endParaRPr lang="en-US" sz="2000" dirty="0">
                        <a:latin typeface="Times"/>
                        <a:cs typeface="Times"/>
                      </a:endParaRPr>
                    </a:p>
                  </a:txBody>
                  <a:tcPr/>
                </a:tc>
                <a:tc>
                  <a:txBody>
                    <a:bodyPr/>
                    <a:lstStyle/>
                    <a:p>
                      <a:endParaRPr lang="en-US" sz="2000" dirty="0">
                        <a:latin typeface="Times"/>
                        <a:cs typeface="Times"/>
                      </a:endParaRPr>
                    </a:p>
                  </a:txBody>
                  <a:tcPr/>
                </a:tc>
              </a:tr>
              <a:tr h="350662">
                <a:tc>
                  <a:txBody>
                    <a:bodyPr/>
                    <a:lstStyle/>
                    <a:p>
                      <a:r>
                        <a:rPr lang="en-US" sz="1200" dirty="0" smtClean="0">
                          <a:latin typeface="Times"/>
                          <a:cs typeface="Times"/>
                        </a:rPr>
                        <a:t>FKH2</a:t>
                      </a:r>
                      <a:endParaRPr lang="en-US" sz="1200" dirty="0">
                        <a:latin typeface="Times"/>
                        <a:cs typeface="Times"/>
                      </a:endParaRPr>
                    </a:p>
                  </a:txBody>
                  <a:tcPr/>
                </a:tc>
                <a:tc>
                  <a:txBody>
                    <a:bodyPr/>
                    <a:lstStyle/>
                    <a:p>
                      <a:r>
                        <a:rPr lang="en-US" sz="1200" dirty="0" smtClean="0">
                          <a:latin typeface="Times"/>
                          <a:cs typeface="Times"/>
                        </a:rPr>
                        <a:t>G2/M</a:t>
                      </a:r>
                      <a:endParaRPr lang="en-US" sz="1200" dirty="0">
                        <a:latin typeface="Times"/>
                        <a:cs typeface="Times"/>
                      </a:endParaRPr>
                    </a:p>
                  </a:txBody>
                  <a:tcPr/>
                </a:tc>
                <a:tc>
                  <a:txBody>
                    <a:bodyPr/>
                    <a:lstStyle/>
                    <a:p>
                      <a:r>
                        <a:rPr lang="en-US" sz="2000" dirty="0" smtClean="0">
                          <a:latin typeface="Times"/>
                          <a:cs typeface="Times"/>
                        </a:rPr>
                        <a:t>-</a:t>
                      </a:r>
                      <a:endParaRPr lang="en-US" sz="2000" dirty="0">
                        <a:latin typeface="Times"/>
                        <a:cs typeface="Times"/>
                      </a:endParaRPr>
                    </a:p>
                  </a:txBody>
                  <a:tcPr/>
                </a:tc>
                <a:tc>
                  <a:txBody>
                    <a:bodyPr/>
                    <a:lstStyle/>
                    <a:p>
                      <a:endParaRPr lang="en-US" sz="2000">
                        <a:latin typeface="Times"/>
                        <a:cs typeface="Times"/>
                      </a:endParaRPr>
                    </a:p>
                  </a:txBody>
                  <a:tcPr/>
                </a:tc>
                <a:tc>
                  <a:txBody>
                    <a:bodyPr/>
                    <a:lstStyle/>
                    <a:p>
                      <a:r>
                        <a:rPr lang="en-US" sz="2000" dirty="0" smtClean="0">
                          <a:latin typeface="Times"/>
                          <a:cs typeface="Times"/>
                        </a:rPr>
                        <a:t>+</a:t>
                      </a:r>
                      <a:endParaRPr lang="en-US" sz="2000" dirty="0">
                        <a:latin typeface="Times"/>
                        <a:cs typeface="Times"/>
                      </a:endParaRPr>
                    </a:p>
                  </a:txBody>
                  <a:tcPr/>
                </a:tc>
                <a:tc>
                  <a:txBody>
                    <a:bodyPr/>
                    <a:lstStyle/>
                    <a:p>
                      <a:endParaRPr lang="en-US" sz="2000" dirty="0">
                        <a:latin typeface="Times"/>
                        <a:cs typeface="Times"/>
                      </a:endParaRPr>
                    </a:p>
                  </a:txBody>
                  <a:tcPr/>
                </a:tc>
              </a:tr>
              <a:tr h="391917">
                <a:tc>
                  <a:txBody>
                    <a:bodyPr/>
                    <a:lstStyle/>
                    <a:p>
                      <a:r>
                        <a:rPr lang="en-US" sz="1200" dirty="0" smtClean="0">
                          <a:latin typeface="Times"/>
                          <a:cs typeface="Times"/>
                        </a:rPr>
                        <a:t>M12</a:t>
                      </a:r>
                      <a:endParaRPr lang="en-US" sz="1200" dirty="0">
                        <a:latin typeface="Times"/>
                        <a:cs typeface="Times"/>
                      </a:endParaRPr>
                    </a:p>
                  </a:txBody>
                  <a:tcPr/>
                </a:tc>
                <a:tc>
                  <a:txBody>
                    <a:bodyPr/>
                    <a:lstStyle/>
                    <a:p>
                      <a:r>
                        <a:rPr lang="en-US" sz="1200" smtClean="0">
                          <a:latin typeface="Times"/>
                          <a:cs typeface="Times"/>
                        </a:rPr>
                        <a:t>FKH1,</a:t>
                      </a:r>
                      <a:r>
                        <a:rPr lang="en-US" sz="1200" baseline="0" smtClean="0">
                          <a:latin typeface="Times"/>
                          <a:cs typeface="Times"/>
                        </a:rPr>
                        <a:t> </a:t>
                      </a:r>
                      <a:r>
                        <a:rPr lang="en-US" sz="1200" baseline="0" dirty="0" smtClean="0">
                          <a:latin typeface="Times"/>
                          <a:cs typeface="Times"/>
                        </a:rPr>
                        <a:t>G2/M</a:t>
                      </a:r>
                      <a:endParaRPr lang="en-US" sz="1200" dirty="0">
                        <a:latin typeface="Times"/>
                        <a:cs typeface="Times"/>
                      </a:endParaRPr>
                    </a:p>
                  </a:txBody>
                  <a:tcPr/>
                </a:tc>
                <a:tc>
                  <a:txBody>
                    <a:bodyPr/>
                    <a:lstStyle/>
                    <a:p>
                      <a:endParaRPr lang="en-US" sz="2000">
                        <a:latin typeface="Times"/>
                        <a:cs typeface="Times"/>
                      </a:endParaRPr>
                    </a:p>
                  </a:txBody>
                  <a:tcPr/>
                </a:tc>
                <a:tc>
                  <a:txBody>
                    <a:bodyPr/>
                    <a:lstStyle/>
                    <a:p>
                      <a:r>
                        <a:rPr lang="en-US" sz="2000" dirty="0" smtClean="0">
                          <a:latin typeface="Times"/>
                          <a:cs typeface="Times"/>
                        </a:rPr>
                        <a:t>+</a:t>
                      </a:r>
                      <a:endParaRPr lang="en-US" sz="2000" dirty="0">
                        <a:latin typeface="Times"/>
                        <a:cs typeface="Times"/>
                      </a:endParaRPr>
                    </a:p>
                  </a:txBody>
                  <a:tcPr/>
                </a:tc>
                <a:tc>
                  <a:txBody>
                    <a:bodyPr/>
                    <a:lstStyle/>
                    <a:p>
                      <a:endParaRPr lang="en-US" sz="2000">
                        <a:latin typeface="Times"/>
                        <a:cs typeface="Times"/>
                      </a:endParaRPr>
                    </a:p>
                  </a:txBody>
                  <a:tcPr/>
                </a:tc>
                <a:tc>
                  <a:txBody>
                    <a:bodyPr/>
                    <a:lstStyle/>
                    <a:p>
                      <a:r>
                        <a:rPr lang="en-US" sz="2000" dirty="0" smtClean="0">
                          <a:latin typeface="Times"/>
                          <a:cs typeface="Times"/>
                        </a:rPr>
                        <a:t>-</a:t>
                      </a:r>
                      <a:endParaRPr lang="en-US" sz="2000" dirty="0">
                        <a:latin typeface="Times"/>
                        <a:cs typeface="Times"/>
                      </a:endParaRPr>
                    </a:p>
                  </a:txBody>
                  <a:tcPr/>
                </a:tc>
              </a:tr>
              <a:tr h="556935">
                <a:tc>
                  <a:txBody>
                    <a:bodyPr/>
                    <a:lstStyle/>
                    <a:p>
                      <a:r>
                        <a:rPr lang="en-US" sz="1200" dirty="0" smtClean="0">
                          <a:latin typeface="Times"/>
                          <a:cs typeface="Times"/>
                        </a:rPr>
                        <a:t>M25</a:t>
                      </a:r>
                      <a:endParaRPr lang="en-US" sz="1200" dirty="0">
                        <a:latin typeface="Times"/>
                        <a:cs typeface="Time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Times"/>
                          <a:cs typeface="Times"/>
                        </a:rPr>
                        <a:t>MCM1,</a:t>
                      </a:r>
                      <a:r>
                        <a:rPr lang="en-US" sz="1200" baseline="0" dirty="0" smtClean="0">
                          <a:latin typeface="Times"/>
                          <a:cs typeface="Times"/>
                        </a:rPr>
                        <a:t> G2/M, M/G1</a:t>
                      </a:r>
                      <a:endParaRPr lang="en-US" sz="1200" dirty="0">
                        <a:latin typeface="Times"/>
                        <a:cs typeface="Times"/>
                      </a:endParaRPr>
                    </a:p>
                  </a:txBody>
                  <a:tcPr/>
                </a:tc>
                <a:tc>
                  <a:txBody>
                    <a:bodyPr/>
                    <a:lstStyle/>
                    <a:p>
                      <a:endParaRPr lang="en-US" sz="2000">
                        <a:latin typeface="Times"/>
                        <a:cs typeface="Times"/>
                      </a:endParaRPr>
                    </a:p>
                  </a:txBody>
                  <a:tcPr/>
                </a:tc>
                <a:tc>
                  <a:txBody>
                    <a:bodyPr/>
                    <a:lstStyle/>
                    <a:p>
                      <a:r>
                        <a:rPr lang="en-US" sz="2000" dirty="0" smtClean="0">
                          <a:latin typeface="Times"/>
                          <a:cs typeface="Times"/>
                        </a:rPr>
                        <a:t>-</a:t>
                      </a:r>
                      <a:endParaRPr lang="en-US" sz="2000" dirty="0">
                        <a:latin typeface="Times"/>
                        <a:cs typeface="Times"/>
                      </a:endParaRPr>
                    </a:p>
                  </a:txBody>
                  <a:tcPr/>
                </a:tc>
                <a:tc>
                  <a:txBody>
                    <a:bodyPr/>
                    <a:lstStyle/>
                    <a:p>
                      <a:endParaRPr lang="en-US" sz="2000">
                        <a:latin typeface="Times"/>
                        <a:cs typeface="Times"/>
                      </a:endParaRPr>
                    </a:p>
                  </a:txBody>
                  <a:tcPr/>
                </a:tc>
                <a:tc>
                  <a:txBody>
                    <a:bodyPr/>
                    <a:lstStyle/>
                    <a:p>
                      <a:r>
                        <a:rPr lang="en-US" sz="2000" dirty="0" smtClean="0">
                          <a:latin typeface="Times"/>
                          <a:cs typeface="Times"/>
                        </a:rPr>
                        <a:t>+</a:t>
                      </a:r>
                      <a:endParaRPr lang="en-US" sz="2000" dirty="0">
                        <a:latin typeface="Times"/>
                        <a:cs typeface="Times"/>
                      </a:endParaRPr>
                    </a:p>
                  </a:txBody>
                  <a:tcPr/>
                </a:tc>
              </a:tr>
              <a:tr h="1051988">
                <a:tc>
                  <a:txBody>
                    <a:bodyPr/>
                    <a:lstStyle/>
                    <a:p>
                      <a:r>
                        <a:rPr lang="en-US" sz="1200" dirty="0" smtClean="0">
                          <a:latin typeface="Times"/>
                          <a:cs typeface="Times"/>
                        </a:rPr>
                        <a:t>DOT6</a:t>
                      </a:r>
                      <a:endParaRPr lang="en-US" sz="1200" dirty="0">
                        <a:latin typeface="Times"/>
                        <a:cs typeface="Times"/>
                      </a:endParaRPr>
                    </a:p>
                  </a:txBody>
                  <a:tcPr/>
                </a:tc>
                <a:tc>
                  <a:txBody>
                    <a:bodyPr/>
                    <a:lstStyle/>
                    <a:p>
                      <a:r>
                        <a:rPr lang="en-US" sz="1200" b="0" i="0" u="none" strike="noStrike" dirty="0" err="1" smtClean="0">
                          <a:solidFill>
                            <a:srgbClr val="000000"/>
                          </a:solidFill>
                          <a:effectLst/>
                          <a:latin typeface="Times"/>
                          <a:cs typeface="Times"/>
                        </a:rPr>
                        <a:t>Telomeric</a:t>
                      </a:r>
                      <a:r>
                        <a:rPr lang="en-US" sz="1200" b="0" i="0" u="none" strike="noStrike" dirty="0" smtClean="0">
                          <a:solidFill>
                            <a:srgbClr val="000000"/>
                          </a:solidFill>
                          <a:effectLst/>
                          <a:latin typeface="Times"/>
                          <a:cs typeface="Times"/>
                        </a:rPr>
                        <a:t> gene silencing and </a:t>
                      </a:r>
                      <a:r>
                        <a:rPr lang="en-US" sz="1200" b="0" i="0" u="none" strike="noStrike" dirty="0" err="1" smtClean="0">
                          <a:solidFill>
                            <a:srgbClr val="000000"/>
                          </a:solidFill>
                          <a:effectLst/>
                          <a:latin typeface="Times"/>
                          <a:cs typeface="Times"/>
                        </a:rPr>
                        <a:t>filamentation</a:t>
                      </a:r>
                      <a:r>
                        <a:rPr lang="en-US" sz="1200" b="0" i="0" u="none" strike="noStrike" dirty="0" smtClean="0">
                          <a:solidFill>
                            <a:srgbClr val="000000"/>
                          </a:solidFill>
                          <a:effectLst/>
                          <a:latin typeface="Times"/>
                          <a:cs typeface="Times"/>
                        </a:rPr>
                        <a:t> </a:t>
                      </a:r>
                      <a:endParaRPr lang="en-US" sz="1200" dirty="0">
                        <a:latin typeface="Times"/>
                        <a:cs typeface="Times"/>
                      </a:endParaRPr>
                    </a:p>
                  </a:txBody>
                  <a:tcPr/>
                </a:tc>
                <a:tc>
                  <a:txBody>
                    <a:bodyPr/>
                    <a:lstStyle/>
                    <a:p>
                      <a:r>
                        <a:rPr lang="en-US" sz="2000" dirty="0" smtClean="0">
                          <a:latin typeface="Times"/>
                          <a:cs typeface="Times"/>
                        </a:rPr>
                        <a:t>-</a:t>
                      </a:r>
                      <a:endParaRPr lang="en-US" sz="2000" dirty="0">
                        <a:latin typeface="Times"/>
                        <a:cs typeface="Times"/>
                      </a:endParaRPr>
                    </a:p>
                  </a:txBody>
                  <a:tcPr/>
                </a:tc>
                <a:tc>
                  <a:txBody>
                    <a:bodyPr/>
                    <a:lstStyle/>
                    <a:p>
                      <a:endParaRPr lang="en-US" sz="2000">
                        <a:latin typeface="Times"/>
                        <a:cs typeface="Times"/>
                      </a:endParaRPr>
                    </a:p>
                  </a:txBody>
                  <a:tcPr/>
                </a:tc>
                <a:tc>
                  <a:txBody>
                    <a:bodyPr/>
                    <a:lstStyle/>
                    <a:p>
                      <a:endParaRPr lang="en-US" sz="2000">
                        <a:latin typeface="Times"/>
                        <a:cs typeface="Times"/>
                      </a:endParaRPr>
                    </a:p>
                  </a:txBody>
                  <a:tcPr/>
                </a:tc>
                <a:tc>
                  <a:txBody>
                    <a:bodyPr/>
                    <a:lstStyle/>
                    <a:p>
                      <a:endParaRPr lang="en-US" sz="2000" dirty="0">
                        <a:latin typeface="Times"/>
                        <a:cs typeface="Times"/>
                      </a:endParaRPr>
                    </a:p>
                  </a:txBody>
                  <a:tcPr/>
                </a:tc>
              </a:tr>
            </a:tbl>
          </a:graphicData>
        </a:graphic>
      </p:graphicFrame>
      <p:sp>
        <p:nvSpPr>
          <p:cNvPr id="2" name="Slide Number Placeholder 1"/>
          <p:cNvSpPr>
            <a:spLocks noGrp="1"/>
          </p:cNvSpPr>
          <p:nvPr>
            <p:ph type="sldNum" sz="quarter" idx="12"/>
          </p:nvPr>
        </p:nvSpPr>
        <p:spPr/>
        <p:txBody>
          <a:bodyPr/>
          <a:lstStyle/>
          <a:p>
            <a:fld id="{1F85FED7-214F-AE43-AC53-56ECF9934C12}" type="slidenum">
              <a:rPr lang="en-US" smtClean="0"/>
              <a:t>30</a:t>
            </a:fld>
            <a:endParaRPr lang="en-US"/>
          </a:p>
        </p:txBody>
      </p:sp>
    </p:spTree>
    <p:extLst>
      <p:ext uri="{BB962C8B-B14F-4D97-AF65-F5344CB8AC3E}">
        <p14:creationId xmlns:p14="http://schemas.microsoft.com/office/powerpoint/2010/main" val="1989392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24035" y="0"/>
            <a:ext cx="6933177" cy="5384800"/>
          </a:xfrm>
          <a:prstGeom prst="rect">
            <a:avLst/>
          </a:prstGeom>
        </p:spPr>
      </p:pic>
      <p:sp>
        <p:nvSpPr>
          <p:cNvPr id="5" name="Rectangle 4"/>
          <p:cNvSpPr/>
          <p:nvPr/>
        </p:nvSpPr>
        <p:spPr>
          <a:xfrm>
            <a:off x="2015066" y="5384800"/>
            <a:ext cx="4572000" cy="646331"/>
          </a:xfrm>
          <a:prstGeom prst="rect">
            <a:avLst/>
          </a:prstGeom>
        </p:spPr>
        <p:txBody>
          <a:bodyPr>
            <a:spAutoFit/>
          </a:bodyPr>
          <a:lstStyle/>
          <a:p>
            <a:r>
              <a:rPr lang="en-US" b="1" dirty="0"/>
              <a:t>Serial Regulation of Transcriptional Regulators in the Yeast Cell Cycle</a:t>
            </a:r>
            <a:endParaRPr lang="en-US" dirty="0"/>
          </a:p>
        </p:txBody>
      </p:sp>
      <p:sp>
        <p:nvSpPr>
          <p:cNvPr id="6" name="Oval 5"/>
          <p:cNvSpPr/>
          <p:nvPr/>
        </p:nvSpPr>
        <p:spPr>
          <a:xfrm>
            <a:off x="6501914" y="2046111"/>
            <a:ext cx="931334" cy="338667"/>
          </a:xfrm>
          <a:prstGeom prst="ellipse">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 name="Oval 6"/>
          <p:cNvSpPr/>
          <p:nvPr/>
        </p:nvSpPr>
        <p:spPr>
          <a:xfrm>
            <a:off x="4419114" y="555977"/>
            <a:ext cx="931334" cy="338667"/>
          </a:xfrm>
          <a:prstGeom prst="ellipse">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Oval 7"/>
          <p:cNvSpPr/>
          <p:nvPr/>
        </p:nvSpPr>
        <p:spPr>
          <a:xfrm>
            <a:off x="5616151" y="4569178"/>
            <a:ext cx="1022435" cy="355600"/>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Oval 8"/>
          <p:cNvSpPr/>
          <p:nvPr/>
        </p:nvSpPr>
        <p:spPr>
          <a:xfrm>
            <a:off x="6137847" y="1555045"/>
            <a:ext cx="931334" cy="338667"/>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Oval 9"/>
          <p:cNvSpPr/>
          <p:nvPr/>
        </p:nvSpPr>
        <p:spPr>
          <a:xfrm>
            <a:off x="1929912" y="4230511"/>
            <a:ext cx="931334" cy="338667"/>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FF6600"/>
              </a:solidFill>
            </a:endParaRPr>
          </a:p>
        </p:txBody>
      </p:sp>
      <p:sp>
        <p:nvSpPr>
          <p:cNvPr id="11" name="Oval 10"/>
          <p:cNvSpPr/>
          <p:nvPr/>
        </p:nvSpPr>
        <p:spPr>
          <a:xfrm>
            <a:off x="1743645" y="3674533"/>
            <a:ext cx="931334" cy="338667"/>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FF6600"/>
              </a:solidFill>
            </a:endParaRPr>
          </a:p>
        </p:txBody>
      </p:sp>
      <p:sp>
        <p:nvSpPr>
          <p:cNvPr id="12" name="Oval 11"/>
          <p:cNvSpPr/>
          <p:nvPr/>
        </p:nvSpPr>
        <p:spPr>
          <a:xfrm>
            <a:off x="1743645" y="1995312"/>
            <a:ext cx="931334" cy="338667"/>
          </a:xfrm>
          <a:prstGeom prst="ellipse">
            <a:avLst/>
          </a:prstGeom>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srgbClr val="FFFF00"/>
              </a:solidFill>
            </a:endParaRPr>
          </a:p>
        </p:txBody>
      </p:sp>
      <p:sp>
        <p:nvSpPr>
          <p:cNvPr id="13" name="Oval 12"/>
          <p:cNvSpPr/>
          <p:nvPr/>
        </p:nvSpPr>
        <p:spPr>
          <a:xfrm>
            <a:off x="7336161" y="4057188"/>
            <a:ext cx="135628" cy="127865"/>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srgbClr val="FF6600"/>
              </a:solidFill>
            </a:endParaRPr>
          </a:p>
        </p:txBody>
      </p:sp>
      <p:sp>
        <p:nvSpPr>
          <p:cNvPr id="14" name="Oval 13"/>
          <p:cNvSpPr/>
          <p:nvPr/>
        </p:nvSpPr>
        <p:spPr>
          <a:xfrm>
            <a:off x="7340601" y="3790402"/>
            <a:ext cx="135628" cy="127865"/>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FF6600"/>
              </a:solidFill>
            </a:endParaRPr>
          </a:p>
        </p:txBody>
      </p:sp>
      <p:sp>
        <p:nvSpPr>
          <p:cNvPr id="15" name="Oval 14"/>
          <p:cNvSpPr/>
          <p:nvPr/>
        </p:nvSpPr>
        <p:spPr>
          <a:xfrm>
            <a:off x="7340601" y="3506835"/>
            <a:ext cx="135628" cy="127865"/>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FF6600"/>
              </a:solidFill>
            </a:endParaRPr>
          </a:p>
        </p:txBody>
      </p:sp>
      <p:sp>
        <p:nvSpPr>
          <p:cNvPr id="16" name="Oval 15"/>
          <p:cNvSpPr/>
          <p:nvPr/>
        </p:nvSpPr>
        <p:spPr>
          <a:xfrm>
            <a:off x="7340601" y="3210939"/>
            <a:ext cx="135628" cy="127865"/>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rgbClr val="FF6600"/>
              </a:solidFill>
            </a:endParaRPr>
          </a:p>
        </p:txBody>
      </p:sp>
      <p:sp>
        <p:nvSpPr>
          <p:cNvPr id="18" name="TextBox 17"/>
          <p:cNvSpPr txBox="1"/>
          <p:nvPr/>
        </p:nvSpPr>
        <p:spPr>
          <a:xfrm>
            <a:off x="7545760" y="3057589"/>
            <a:ext cx="466782" cy="369332"/>
          </a:xfrm>
          <a:prstGeom prst="rect">
            <a:avLst/>
          </a:prstGeom>
          <a:noFill/>
        </p:spPr>
        <p:txBody>
          <a:bodyPr wrap="none" rtlCol="0">
            <a:spAutoFit/>
          </a:bodyPr>
          <a:lstStyle/>
          <a:p>
            <a:r>
              <a:rPr lang="en-US" dirty="0" smtClean="0">
                <a:latin typeface="Times"/>
                <a:cs typeface="Times"/>
              </a:rPr>
              <a:t>G1</a:t>
            </a:r>
            <a:endParaRPr lang="en-US" dirty="0">
              <a:latin typeface="Times"/>
              <a:cs typeface="Times"/>
            </a:endParaRPr>
          </a:p>
        </p:txBody>
      </p:sp>
      <p:sp>
        <p:nvSpPr>
          <p:cNvPr id="19" name="TextBox 18"/>
          <p:cNvSpPr txBox="1"/>
          <p:nvPr/>
        </p:nvSpPr>
        <p:spPr>
          <a:xfrm>
            <a:off x="7533430" y="3345339"/>
            <a:ext cx="313044" cy="369332"/>
          </a:xfrm>
          <a:prstGeom prst="rect">
            <a:avLst/>
          </a:prstGeom>
          <a:noFill/>
        </p:spPr>
        <p:txBody>
          <a:bodyPr wrap="none" rtlCol="0">
            <a:spAutoFit/>
          </a:bodyPr>
          <a:lstStyle/>
          <a:p>
            <a:r>
              <a:rPr lang="en-US" dirty="0">
                <a:latin typeface="Times"/>
                <a:cs typeface="Times"/>
              </a:rPr>
              <a:t>S</a:t>
            </a:r>
          </a:p>
        </p:txBody>
      </p:sp>
      <p:sp>
        <p:nvSpPr>
          <p:cNvPr id="20" name="TextBox 19"/>
          <p:cNvSpPr txBox="1"/>
          <p:nvPr/>
        </p:nvSpPr>
        <p:spPr>
          <a:xfrm>
            <a:off x="7545760" y="3634700"/>
            <a:ext cx="466782" cy="369332"/>
          </a:xfrm>
          <a:prstGeom prst="rect">
            <a:avLst/>
          </a:prstGeom>
          <a:noFill/>
        </p:spPr>
        <p:txBody>
          <a:bodyPr wrap="none" rtlCol="0">
            <a:spAutoFit/>
          </a:bodyPr>
          <a:lstStyle/>
          <a:p>
            <a:r>
              <a:rPr lang="en-US" dirty="0" smtClean="0">
                <a:latin typeface="Times"/>
                <a:cs typeface="Times"/>
              </a:rPr>
              <a:t>G2</a:t>
            </a:r>
            <a:endParaRPr lang="en-US" dirty="0">
              <a:latin typeface="Times"/>
              <a:cs typeface="Times"/>
            </a:endParaRPr>
          </a:p>
        </p:txBody>
      </p:sp>
      <p:sp>
        <p:nvSpPr>
          <p:cNvPr id="21" name="TextBox 20"/>
          <p:cNvSpPr txBox="1"/>
          <p:nvPr/>
        </p:nvSpPr>
        <p:spPr>
          <a:xfrm>
            <a:off x="7545760" y="3911340"/>
            <a:ext cx="389913" cy="369332"/>
          </a:xfrm>
          <a:prstGeom prst="rect">
            <a:avLst/>
          </a:prstGeom>
          <a:noFill/>
        </p:spPr>
        <p:txBody>
          <a:bodyPr wrap="none" rtlCol="0">
            <a:spAutoFit/>
          </a:bodyPr>
          <a:lstStyle/>
          <a:p>
            <a:r>
              <a:rPr lang="en-US" dirty="0">
                <a:latin typeface="Times"/>
                <a:cs typeface="Times"/>
              </a:rPr>
              <a:t>M</a:t>
            </a:r>
          </a:p>
        </p:txBody>
      </p:sp>
      <p:sp>
        <p:nvSpPr>
          <p:cNvPr id="2" name="Slide Number Placeholder 1"/>
          <p:cNvSpPr>
            <a:spLocks noGrp="1"/>
          </p:cNvSpPr>
          <p:nvPr>
            <p:ph type="sldNum" sz="quarter" idx="12"/>
          </p:nvPr>
        </p:nvSpPr>
        <p:spPr/>
        <p:txBody>
          <a:bodyPr/>
          <a:lstStyle/>
          <a:p>
            <a:fld id="{1F85FED7-214F-AE43-AC53-56ECF9934C12}" type="slidenum">
              <a:rPr lang="en-US" smtClean="0"/>
              <a:t>31</a:t>
            </a:fld>
            <a:endParaRPr lang="en-US"/>
          </a:p>
        </p:txBody>
      </p:sp>
    </p:spTree>
    <p:extLst>
      <p:ext uri="{BB962C8B-B14F-4D97-AF65-F5344CB8AC3E}">
        <p14:creationId xmlns:p14="http://schemas.microsoft.com/office/powerpoint/2010/main" val="824669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8560" y="1209012"/>
            <a:ext cx="8229600" cy="5195316"/>
          </a:xfrm>
        </p:spPr>
        <p:txBody>
          <a:bodyPr>
            <a:normAutofit fontScale="92500" lnSpcReduction="10000"/>
          </a:bodyPr>
          <a:lstStyle/>
          <a:p>
            <a:pPr>
              <a:buClr>
                <a:srgbClr val="1E758D"/>
              </a:buClr>
              <a:buFont typeface="Courier New"/>
              <a:buChar char="o"/>
            </a:pPr>
            <a:r>
              <a:rPr lang="en-US" sz="1800" dirty="0" smtClean="0">
                <a:latin typeface="Times"/>
                <a:cs typeface="Times"/>
              </a:rPr>
              <a:t>SWI4; FKH1; M95</a:t>
            </a:r>
          </a:p>
          <a:p>
            <a:pPr>
              <a:buClr>
                <a:srgbClr val="1E758D"/>
              </a:buClr>
              <a:buFont typeface="Courier New"/>
              <a:buChar char="o"/>
            </a:pPr>
            <a:r>
              <a:rPr lang="en-US" sz="1800" dirty="0" smtClean="0">
                <a:latin typeface="Times"/>
                <a:cs typeface="Times"/>
              </a:rPr>
              <a:t>TOMTOM (P=0.003)  : MET32</a:t>
            </a:r>
          </a:p>
          <a:p>
            <a:pPr>
              <a:buClr>
                <a:schemeClr val="accent6"/>
              </a:buClr>
              <a:buFont typeface="Wingdings" charset="2"/>
              <a:buChar char="v"/>
            </a:pPr>
            <a:endParaRPr lang="en-US" sz="1800" dirty="0">
              <a:latin typeface="Times"/>
              <a:cs typeface="Times"/>
            </a:endParaRPr>
          </a:p>
          <a:p>
            <a:pPr>
              <a:buClr>
                <a:schemeClr val="accent6"/>
              </a:buClr>
              <a:buFont typeface="Wingdings" charset="2"/>
              <a:buChar char="v"/>
            </a:pPr>
            <a:endParaRPr lang="en-US" sz="1800" dirty="0" smtClean="0">
              <a:latin typeface="Times"/>
              <a:cs typeface="Times"/>
            </a:endParaRPr>
          </a:p>
          <a:p>
            <a:pPr>
              <a:buClr>
                <a:schemeClr val="accent6"/>
              </a:buClr>
              <a:buFont typeface="Wingdings" charset="2"/>
              <a:buChar char="v"/>
            </a:pPr>
            <a:endParaRPr lang="en-US" sz="1800" dirty="0">
              <a:latin typeface="Times"/>
              <a:cs typeface="Times"/>
            </a:endParaRPr>
          </a:p>
          <a:p>
            <a:pPr>
              <a:buClr>
                <a:schemeClr val="accent6"/>
              </a:buClr>
              <a:buFont typeface="Wingdings" charset="2"/>
              <a:buChar char="v"/>
            </a:pPr>
            <a:endParaRPr lang="en-US" sz="1800" dirty="0" smtClean="0">
              <a:latin typeface="Times"/>
              <a:cs typeface="Times"/>
            </a:endParaRPr>
          </a:p>
          <a:p>
            <a:pPr>
              <a:buClr>
                <a:schemeClr val="accent6"/>
              </a:buClr>
              <a:buFont typeface="Wingdings" charset="2"/>
              <a:buChar char="v"/>
            </a:pPr>
            <a:endParaRPr lang="en-US" sz="1800" dirty="0">
              <a:latin typeface="Times"/>
              <a:cs typeface="Times"/>
            </a:endParaRPr>
          </a:p>
          <a:p>
            <a:pPr>
              <a:buClr>
                <a:schemeClr val="accent6"/>
              </a:buClr>
              <a:buFont typeface="Wingdings" charset="2"/>
              <a:buChar char="v"/>
            </a:pPr>
            <a:endParaRPr lang="en-US" sz="1800" dirty="0" smtClean="0">
              <a:latin typeface="Times"/>
              <a:cs typeface="Times"/>
            </a:endParaRPr>
          </a:p>
          <a:p>
            <a:pPr>
              <a:buClr>
                <a:schemeClr val="accent6"/>
              </a:buClr>
              <a:buFont typeface="Wingdings" charset="2"/>
              <a:buChar char="v"/>
            </a:pPr>
            <a:endParaRPr lang="en-US" sz="1800" dirty="0">
              <a:latin typeface="Times"/>
              <a:cs typeface="Times"/>
            </a:endParaRPr>
          </a:p>
          <a:p>
            <a:pPr>
              <a:buClr>
                <a:schemeClr val="accent6"/>
              </a:buClr>
              <a:buFont typeface="Wingdings" charset="2"/>
              <a:buChar char="v"/>
            </a:pPr>
            <a:endParaRPr lang="en-US" sz="1800" dirty="0" smtClean="0">
              <a:latin typeface="Times"/>
              <a:cs typeface="Times"/>
            </a:endParaRPr>
          </a:p>
          <a:p>
            <a:pPr>
              <a:buClr>
                <a:schemeClr val="accent6"/>
              </a:buClr>
              <a:buFont typeface="Wingdings" charset="2"/>
              <a:buChar char="v"/>
            </a:pPr>
            <a:endParaRPr lang="en-US" sz="1800" dirty="0">
              <a:latin typeface="Times"/>
              <a:cs typeface="Times"/>
            </a:endParaRPr>
          </a:p>
          <a:p>
            <a:pPr>
              <a:buClr>
                <a:schemeClr val="accent6"/>
              </a:buClr>
              <a:buFont typeface="Wingdings" charset="2"/>
              <a:buChar char="v"/>
            </a:pPr>
            <a:endParaRPr lang="en-US" sz="1800" dirty="0" smtClean="0">
              <a:latin typeface="Times"/>
              <a:cs typeface="Times"/>
            </a:endParaRPr>
          </a:p>
          <a:p>
            <a:pPr>
              <a:buClr>
                <a:srgbClr val="1E758D"/>
              </a:buClr>
              <a:buFont typeface="Courier New"/>
              <a:buChar char="o"/>
            </a:pPr>
            <a:r>
              <a:rPr lang="en-US" sz="1800" dirty="0" smtClean="0">
                <a:latin typeface="Times"/>
                <a:cs typeface="Times"/>
              </a:rPr>
              <a:t>“These </a:t>
            </a:r>
            <a:r>
              <a:rPr lang="en-US" sz="1800" dirty="0">
                <a:latin typeface="Times"/>
                <a:cs typeface="Times"/>
              </a:rPr>
              <a:t>results suggest that the combination of both a higher expression level and higher cell cycle inhibitory activity of Met32 as compared with Met31 makes Met32 the primary mediator of the Met30-controlled cell cycle </a:t>
            </a:r>
            <a:r>
              <a:rPr lang="en-US" sz="1800" dirty="0" smtClean="0">
                <a:latin typeface="Times"/>
                <a:cs typeface="Times"/>
              </a:rPr>
              <a:t>checkpoint.” </a:t>
            </a:r>
          </a:p>
          <a:p>
            <a:pPr marL="0" indent="0">
              <a:buClr>
                <a:schemeClr val="accent6"/>
              </a:buClr>
              <a:buNone/>
            </a:pPr>
            <a:r>
              <a:rPr lang="en-US" sz="1800" dirty="0" smtClean="0">
                <a:latin typeface="Times"/>
                <a:cs typeface="Times"/>
              </a:rPr>
              <a:t>                                                                                                       -- Su et al. JBC, 2008</a:t>
            </a:r>
          </a:p>
          <a:p>
            <a:pPr>
              <a:buClr>
                <a:schemeClr val="accent6"/>
              </a:buClr>
              <a:buFont typeface="Wingdings" charset="2"/>
              <a:buChar char="v"/>
            </a:pPr>
            <a:endParaRPr lang="en-US" sz="1800" dirty="0">
              <a:latin typeface="Times"/>
              <a:cs typeface="Times"/>
            </a:endParaRPr>
          </a:p>
          <a:p>
            <a:pPr marL="0" indent="0">
              <a:buNone/>
            </a:pPr>
            <a:endParaRPr lang="en-US" dirty="0"/>
          </a:p>
        </p:txBody>
      </p:sp>
      <p:pic>
        <p:nvPicPr>
          <p:cNvPr id="5" name="Picture 4"/>
          <p:cNvPicPr>
            <a:picLocks noChangeAspect="1"/>
          </p:cNvPicPr>
          <p:nvPr/>
        </p:nvPicPr>
        <p:blipFill>
          <a:blip r:embed="rId3"/>
          <a:stretch>
            <a:fillRect/>
          </a:stretch>
        </p:blipFill>
        <p:spPr>
          <a:xfrm>
            <a:off x="1956134" y="2375128"/>
            <a:ext cx="4718616" cy="2584004"/>
          </a:xfrm>
          <a:prstGeom prst="rect">
            <a:avLst/>
          </a:prstGeom>
        </p:spPr>
      </p:pic>
      <p:sp>
        <p:nvSpPr>
          <p:cNvPr id="2" name="Slide Number Placeholder 1"/>
          <p:cNvSpPr>
            <a:spLocks noGrp="1"/>
          </p:cNvSpPr>
          <p:nvPr>
            <p:ph type="sldNum" sz="quarter" idx="12"/>
          </p:nvPr>
        </p:nvSpPr>
        <p:spPr/>
        <p:txBody>
          <a:bodyPr/>
          <a:lstStyle/>
          <a:p>
            <a:fld id="{1F85FED7-214F-AE43-AC53-56ECF9934C12}" type="slidenum">
              <a:rPr lang="en-US" smtClean="0"/>
              <a:t>32</a:t>
            </a:fld>
            <a:endParaRPr lang="en-US"/>
          </a:p>
        </p:txBody>
      </p:sp>
      <p:sp>
        <p:nvSpPr>
          <p:cNvPr id="6" name="Content Placeholder 1"/>
          <p:cNvSpPr txBox="1">
            <a:spLocks/>
          </p:cNvSpPr>
          <p:nvPr/>
        </p:nvSpPr>
        <p:spPr>
          <a:xfrm>
            <a:off x="1178560" y="535342"/>
            <a:ext cx="6723662" cy="4800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sz="2000" dirty="0" smtClean="0">
                <a:latin typeface="Times"/>
                <a:cs typeface="Times"/>
              </a:rPr>
              <a:t>S phase specific transcription factor</a:t>
            </a:r>
            <a:endParaRPr lang="en-US" sz="2000" dirty="0">
              <a:latin typeface="Times"/>
              <a:cs typeface="Times"/>
            </a:endParaRPr>
          </a:p>
          <a:p>
            <a:endParaRPr lang="en-US" sz="2000" dirty="0">
              <a:latin typeface="Times"/>
              <a:cs typeface="Times"/>
            </a:endParaRPr>
          </a:p>
        </p:txBody>
      </p:sp>
    </p:spTree>
    <p:extLst>
      <p:ext uri="{BB962C8B-B14F-4D97-AF65-F5344CB8AC3E}">
        <p14:creationId xmlns:p14="http://schemas.microsoft.com/office/powerpoint/2010/main" val="893922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8560" y="1223004"/>
            <a:ext cx="8229600" cy="4525963"/>
          </a:xfrm>
        </p:spPr>
        <p:txBody>
          <a:bodyPr>
            <a:normAutofit/>
          </a:bodyPr>
          <a:lstStyle/>
          <a:p>
            <a:pPr>
              <a:buClr>
                <a:srgbClr val="1E758D"/>
              </a:buClr>
              <a:buFont typeface="Courier New"/>
              <a:buChar char="o"/>
            </a:pPr>
            <a:r>
              <a:rPr lang="en-US" sz="2000" dirty="0" smtClean="0">
                <a:latin typeface="Times"/>
                <a:cs typeface="Times"/>
              </a:rPr>
              <a:t>Cut-off 0.5;  </a:t>
            </a:r>
            <a:endParaRPr lang="en-US" sz="2000" dirty="0">
              <a:latin typeface="Times"/>
              <a:cs typeface="Times"/>
            </a:endParaRPr>
          </a:p>
        </p:txBody>
      </p:sp>
      <p:sp>
        <p:nvSpPr>
          <p:cNvPr id="2" name="Slide Number Placeholder 1"/>
          <p:cNvSpPr>
            <a:spLocks noGrp="1"/>
          </p:cNvSpPr>
          <p:nvPr>
            <p:ph type="sldNum" sz="quarter" idx="12"/>
          </p:nvPr>
        </p:nvSpPr>
        <p:spPr/>
        <p:txBody>
          <a:bodyPr/>
          <a:lstStyle/>
          <a:p>
            <a:fld id="{1F85FED7-214F-AE43-AC53-56ECF9934C12}" type="slidenum">
              <a:rPr lang="en-US" smtClean="0"/>
              <a:t>33</a:t>
            </a:fld>
            <a:endParaRPr lang="en-US"/>
          </a:p>
        </p:txBody>
      </p:sp>
      <p:sp>
        <p:nvSpPr>
          <p:cNvPr id="7" name="Content Placeholder 1"/>
          <p:cNvSpPr txBox="1">
            <a:spLocks/>
          </p:cNvSpPr>
          <p:nvPr/>
        </p:nvSpPr>
        <p:spPr>
          <a:xfrm>
            <a:off x="1178560" y="690564"/>
            <a:ext cx="6723662" cy="4800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sz="2000" dirty="0" smtClean="0">
                <a:latin typeface="Times"/>
                <a:cs typeface="Times"/>
              </a:rPr>
              <a:t>Cell cycle </a:t>
            </a:r>
            <a:r>
              <a:rPr lang="en-US" sz="2000" dirty="0">
                <a:latin typeface="Times"/>
                <a:cs typeface="Times"/>
              </a:rPr>
              <a:t>phase specific </a:t>
            </a:r>
            <a:r>
              <a:rPr lang="en-US" sz="2000" dirty="0" smtClean="0">
                <a:latin typeface="Times"/>
                <a:cs typeface="Times"/>
              </a:rPr>
              <a:t>prediction</a:t>
            </a:r>
            <a:endParaRPr lang="en-US" sz="2000" dirty="0">
              <a:latin typeface="Times"/>
              <a:cs typeface="Times"/>
            </a:endParaRPr>
          </a:p>
        </p:txBody>
      </p:sp>
      <p:graphicFrame>
        <p:nvGraphicFramePr>
          <p:cNvPr id="5" name="Diagram 4"/>
          <p:cNvGraphicFramePr/>
          <p:nvPr>
            <p:extLst>
              <p:ext uri="{D42A27DB-BD31-4B8C-83A1-F6EECF244321}">
                <p14:modId xmlns:p14="http://schemas.microsoft.com/office/powerpoint/2010/main" val="2816718270"/>
              </p:ext>
            </p:extLst>
          </p:nvPr>
        </p:nvGraphicFramePr>
        <p:xfrm>
          <a:off x="1817605" y="1627425"/>
          <a:ext cx="6482839" cy="4010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4215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704354" y="205120"/>
            <a:ext cx="3100319" cy="2753881"/>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17959" y="2817891"/>
            <a:ext cx="3903707" cy="3066441"/>
          </a:xfrm>
          <a:prstGeom prst="rect">
            <a:avLst/>
          </a:prstGeom>
          <a:noFill/>
          <a:ln>
            <a:noFill/>
          </a:ln>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2255766" y="2807945"/>
            <a:ext cx="3868456" cy="3076387"/>
          </a:xfrm>
          <a:prstGeom prst="rect">
            <a:avLst/>
          </a:prstGeom>
          <a:noFill/>
          <a:ln>
            <a:noFill/>
          </a:ln>
        </p:spPr>
      </p:pic>
      <p:pic>
        <p:nvPicPr>
          <p:cNvPr id="7" name="Picture 6"/>
          <p:cNvPicPr/>
          <p:nvPr/>
        </p:nvPicPr>
        <p:blipFill>
          <a:blip r:embed="rId5">
            <a:extLst>
              <a:ext uri="{28A0092B-C50C-407E-A947-70E740481C1C}">
                <a14:useLocalDpi xmlns:a14="http://schemas.microsoft.com/office/drawing/2010/main" val="0"/>
              </a:ext>
            </a:extLst>
          </a:blip>
          <a:srcRect/>
          <a:stretch>
            <a:fillRect/>
          </a:stretch>
        </p:blipFill>
        <p:spPr bwMode="auto">
          <a:xfrm>
            <a:off x="4273832" y="2708874"/>
            <a:ext cx="3924724" cy="3067964"/>
          </a:xfrm>
          <a:prstGeom prst="rect">
            <a:avLst/>
          </a:prstGeom>
          <a:noFill/>
          <a:ln>
            <a:noFill/>
          </a:ln>
        </p:spPr>
      </p:pic>
      <p:pic>
        <p:nvPicPr>
          <p:cNvPr id="8" name="Picture 7"/>
          <p:cNvPicPr/>
          <p:nvPr/>
        </p:nvPicPr>
        <p:blipFill>
          <a:blip r:embed="rId6">
            <a:extLst>
              <a:ext uri="{28A0092B-C50C-407E-A947-70E740481C1C}">
                <a14:useLocalDpi xmlns:a14="http://schemas.microsoft.com/office/drawing/2010/main" val="0"/>
              </a:ext>
            </a:extLst>
          </a:blip>
          <a:srcRect/>
          <a:stretch>
            <a:fillRect/>
          </a:stretch>
        </p:blipFill>
        <p:spPr bwMode="auto">
          <a:xfrm>
            <a:off x="5845786" y="2694761"/>
            <a:ext cx="4945939" cy="3152631"/>
          </a:xfrm>
          <a:prstGeom prst="rect">
            <a:avLst/>
          </a:prstGeom>
          <a:noFill/>
          <a:ln>
            <a:noFill/>
          </a:ln>
        </p:spPr>
      </p:pic>
      <p:sp>
        <p:nvSpPr>
          <p:cNvPr id="9" name="TextBox 8"/>
          <p:cNvSpPr txBox="1"/>
          <p:nvPr/>
        </p:nvSpPr>
        <p:spPr>
          <a:xfrm>
            <a:off x="1346246" y="5889725"/>
            <a:ext cx="832191" cy="369332"/>
          </a:xfrm>
          <a:prstGeom prst="rect">
            <a:avLst/>
          </a:prstGeom>
          <a:noFill/>
        </p:spPr>
        <p:txBody>
          <a:bodyPr wrap="none" rtlCol="0">
            <a:spAutoFit/>
          </a:bodyPr>
          <a:lstStyle/>
          <a:p>
            <a:r>
              <a:rPr lang="en-US" dirty="0" smtClean="0">
                <a:latin typeface="Times"/>
                <a:cs typeface="Times"/>
              </a:rPr>
              <a:t>M (12)</a:t>
            </a:r>
            <a:endParaRPr lang="en-US" dirty="0">
              <a:latin typeface="Times"/>
              <a:cs typeface="Times"/>
            </a:endParaRPr>
          </a:p>
        </p:txBody>
      </p:sp>
      <p:sp>
        <p:nvSpPr>
          <p:cNvPr id="10" name="TextBox 9"/>
          <p:cNvSpPr txBox="1"/>
          <p:nvPr/>
        </p:nvSpPr>
        <p:spPr>
          <a:xfrm>
            <a:off x="3480188" y="5861504"/>
            <a:ext cx="793644" cy="369332"/>
          </a:xfrm>
          <a:prstGeom prst="rect">
            <a:avLst/>
          </a:prstGeom>
          <a:noFill/>
        </p:spPr>
        <p:txBody>
          <a:bodyPr wrap="none" rtlCol="0">
            <a:spAutoFit/>
          </a:bodyPr>
          <a:lstStyle/>
          <a:p>
            <a:r>
              <a:rPr lang="en-US" dirty="0" smtClean="0">
                <a:latin typeface="Times"/>
                <a:cs typeface="Times"/>
              </a:rPr>
              <a:t>G2 (9)</a:t>
            </a:r>
            <a:endParaRPr lang="en-US" dirty="0">
              <a:latin typeface="Times"/>
              <a:cs typeface="Times"/>
            </a:endParaRPr>
          </a:p>
        </p:txBody>
      </p:sp>
      <p:sp>
        <p:nvSpPr>
          <p:cNvPr id="11" name="TextBox 10"/>
          <p:cNvSpPr txBox="1"/>
          <p:nvPr/>
        </p:nvSpPr>
        <p:spPr>
          <a:xfrm>
            <a:off x="5555810" y="5725786"/>
            <a:ext cx="755322" cy="369332"/>
          </a:xfrm>
          <a:prstGeom prst="rect">
            <a:avLst/>
          </a:prstGeom>
          <a:noFill/>
        </p:spPr>
        <p:txBody>
          <a:bodyPr wrap="none" rtlCol="0">
            <a:spAutoFit/>
          </a:bodyPr>
          <a:lstStyle/>
          <a:p>
            <a:r>
              <a:rPr lang="en-US" dirty="0" smtClean="0">
                <a:latin typeface="Times"/>
                <a:cs typeface="Times"/>
              </a:rPr>
              <a:t>S (13)</a:t>
            </a:r>
            <a:endParaRPr lang="en-US" dirty="0">
              <a:latin typeface="Times"/>
              <a:cs typeface="Times"/>
            </a:endParaRPr>
          </a:p>
        </p:txBody>
      </p:sp>
      <p:sp>
        <p:nvSpPr>
          <p:cNvPr id="12" name="TextBox 11"/>
          <p:cNvSpPr txBox="1"/>
          <p:nvPr/>
        </p:nvSpPr>
        <p:spPr>
          <a:xfrm>
            <a:off x="7447692" y="5676838"/>
            <a:ext cx="909060" cy="369332"/>
          </a:xfrm>
          <a:prstGeom prst="rect">
            <a:avLst/>
          </a:prstGeom>
          <a:noFill/>
        </p:spPr>
        <p:txBody>
          <a:bodyPr wrap="none" rtlCol="0">
            <a:spAutoFit/>
          </a:bodyPr>
          <a:lstStyle/>
          <a:p>
            <a:r>
              <a:rPr lang="en-US" dirty="0" smtClean="0">
                <a:latin typeface="Times"/>
                <a:cs typeface="Times"/>
              </a:rPr>
              <a:t>G1 (38)</a:t>
            </a:r>
            <a:endParaRPr lang="en-US" dirty="0">
              <a:latin typeface="Times"/>
              <a:cs typeface="Times"/>
            </a:endParaRPr>
          </a:p>
        </p:txBody>
      </p:sp>
      <p:sp>
        <p:nvSpPr>
          <p:cNvPr id="2" name="Slide Number Placeholder 1"/>
          <p:cNvSpPr>
            <a:spLocks noGrp="1"/>
          </p:cNvSpPr>
          <p:nvPr>
            <p:ph type="sldNum" sz="quarter" idx="12"/>
          </p:nvPr>
        </p:nvSpPr>
        <p:spPr/>
        <p:txBody>
          <a:bodyPr/>
          <a:lstStyle/>
          <a:p>
            <a:fld id="{1F85FED7-214F-AE43-AC53-56ECF9934C12}" type="slidenum">
              <a:rPr lang="en-US" smtClean="0"/>
              <a:t>34</a:t>
            </a:fld>
            <a:endParaRPr lang="en-US"/>
          </a:p>
        </p:txBody>
      </p:sp>
      <p:sp>
        <p:nvSpPr>
          <p:cNvPr id="13" name="Content Placeholder 1"/>
          <p:cNvSpPr txBox="1">
            <a:spLocks/>
          </p:cNvSpPr>
          <p:nvPr/>
        </p:nvSpPr>
        <p:spPr>
          <a:xfrm>
            <a:off x="1178560" y="558701"/>
            <a:ext cx="6723662" cy="4800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sz="2000" dirty="0" smtClean="0">
                <a:latin typeface="Times"/>
                <a:cs typeface="Times"/>
              </a:rPr>
              <a:t>Relative binding values of 9 transcription factors</a:t>
            </a:r>
            <a:endParaRPr lang="en-US" sz="2000" dirty="0">
              <a:latin typeface="Times"/>
              <a:cs typeface="Times"/>
            </a:endParaRPr>
          </a:p>
        </p:txBody>
      </p:sp>
      <p:sp>
        <p:nvSpPr>
          <p:cNvPr id="3" name="Oval 2"/>
          <p:cNvSpPr/>
          <p:nvPr/>
        </p:nvSpPr>
        <p:spPr>
          <a:xfrm>
            <a:off x="5690564" y="3683000"/>
            <a:ext cx="310444" cy="409222"/>
          </a:xfrm>
          <a:prstGeom prst="ellipse">
            <a:avLst/>
          </a:prstGeom>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noFill/>
            </a:endParaRPr>
          </a:p>
        </p:txBody>
      </p:sp>
      <p:sp>
        <p:nvSpPr>
          <p:cNvPr id="14" name="Oval 13"/>
          <p:cNvSpPr/>
          <p:nvPr/>
        </p:nvSpPr>
        <p:spPr>
          <a:xfrm>
            <a:off x="7447692" y="3273778"/>
            <a:ext cx="310444" cy="409222"/>
          </a:xfrm>
          <a:prstGeom prst="ellipse">
            <a:avLst/>
          </a:prstGeom>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noFill/>
            </a:endParaRPr>
          </a:p>
        </p:txBody>
      </p:sp>
      <p:sp>
        <p:nvSpPr>
          <p:cNvPr id="15" name="Oval 14"/>
          <p:cNvSpPr/>
          <p:nvPr/>
        </p:nvSpPr>
        <p:spPr>
          <a:xfrm>
            <a:off x="7906008" y="4092222"/>
            <a:ext cx="310444" cy="409222"/>
          </a:xfrm>
          <a:prstGeom prst="ellipse">
            <a:avLst/>
          </a:prstGeom>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noFill/>
            </a:endParaRPr>
          </a:p>
        </p:txBody>
      </p:sp>
      <p:sp>
        <p:nvSpPr>
          <p:cNvPr id="16" name="Oval 15"/>
          <p:cNvSpPr/>
          <p:nvPr/>
        </p:nvSpPr>
        <p:spPr>
          <a:xfrm>
            <a:off x="8416982" y="3694289"/>
            <a:ext cx="310444" cy="409222"/>
          </a:xfrm>
          <a:prstGeom prst="ellipse">
            <a:avLst/>
          </a:prstGeom>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noFill/>
            </a:endParaRPr>
          </a:p>
        </p:txBody>
      </p:sp>
      <p:sp>
        <p:nvSpPr>
          <p:cNvPr id="21" name="TextBox 20"/>
          <p:cNvSpPr txBox="1"/>
          <p:nvPr/>
        </p:nvSpPr>
        <p:spPr>
          <a:xfrm>
            <a:off x="6075170" y="2335425"/>
            <a:ext cx="235962" cy="215444"/>
          </a:xfrm>
          <a:prstGeom prst="rect">
            <a:avLst/>
          </a:prstGeom>
          <a:noFill/>
        </p:spPr>
        <p:txBody>
          <a:bodyPr wrap="none" rtlCol="0">
            <a:spAutoFit/>
          </a:bodyPr>
          <a:lstStyle/>
          <a:p>
            <a:r>
              <a:rPr lang="en-US" sz="800" dirty="0" smtClean="0"/>
              <a:t>*</a:t>
            </a:r>
            <a:endParaRPr lang="en-US" sz="800" dirty="0"/>
          </a:p>
        </p:txBody>
      </p:sp>
      <p:sp>
        <p:nvSpPr>
          <p:cNvPr id="22" name="TextBox 21"/>
          <p:cNvSpPr txBox="1"/>
          <p:nvPr/>
        </p:nvSpPr>
        <p:spPr>
          <a:xfrm>
            <a:off x="6075170" y="2088055"/>
            <a:ext cx="235962" cy="215444"/>
          </a:xfrm>
          <a:prstGeom prst="rect">
            <a:avLst/>
          </a:prstGeom>
          <a:noFill/>
        </p:spPr>
        <p:txBody>
          <a:bodyPr wrap="none" rtlCol="0">
            <a:spAutoFit/>
          </a:bodyPr>
          <a:lstStyle/>
          <a:p>
            <a:r>
              <a:rPr lang="en-US" sz="800" dirty="0" smtClean="0"/>
              <a:t>*</a:t>
            </a:r>
            <a:endParaRPr lang="en-US" sz="800" dirty="0"/>
          </a:p>
        </p:txBody>
      </p:sp>
      <p:sp>
        <p:nvSpPr>
          <p:cNvPr id="23" name="TextBox 22"/>
          <p:cNvSpPr txBox="1"/>
          <p:nvPr/>
        </p:nvSpPr>
        <p:spPr>
          <a:xfrm>
            <a:off x="6075170" y="1795063"/>
            <a:ext cx="235962" cy="215444"/>
          </a:xfrm>
          <a:prstGeom prst="rect">
            <a:avLst/>
          </a:prstGeom>
          <a:noFill/>
        </p:spPr>
        <p:txBody>
          <a:bodyPr wrap="none" rtlCol="0">
            <a:spAutoFit/>
          </a:bodyPr>
          <a:lstStyle/>
          <a:p>
            <a:r>
              <a:rPr lang="en-US" sz="800" dirty="0" smtClean="0"/>
              <a:t>*</a:t>
            </a:r>
            <a:endParaRPr lang="en-US" sz="800" dirty="0"/>
          </a:p>
        </p:txBody>
      </p:sp>
      <p:sp>
        <p:nvSpPr>
          <p:cNvPr id="24" name="TextBox 23"/>
          <p:cNvSpPr txBox="1"/>
          <p:nvPr/>
        </p:nvSpPr>
        <p:spPr>
          <a:xfrm>
            <a:off x="6553565" y="1579619"/>
            <a:ext cx="235962" cy="215444"/>
          </a:xfrm>
          <a:prstGeom prst="rect">
            <a:avLst/>
          </a:prstGeom>
          <a:noFill/>
        </p:spPr>
        <p:txBody>
          <a:bodyPr wrap="none" rtlCol="0">
            <a:spAutoFit/>
          </a:bodyPr>
          <a:lstStyle/>
          <a:p>
            <a:r>
              <a:rPr lang="en-US" sz="800" dirty="0" smtClean="0"/>
              <a:t>*</a:t>
            </a:r>
            <a:endParaRPr lang="en-US" sz="800" dirty="0"/>
          </a:p>
        </p:txBody>
      </p:sp>
      <p:sp>
        <p:nvSpPr>
          <p:cNvPr id="25" name="TextBox 24"/>
          <p:cNvSpPr txBox="1"/>
          <p:nvPr/>
        </p:nvSpPr>
        <p:spPr>
          <a:xfrm>
            <a:off x="6553565" y="1299263"/>
            <a:ext cx="235962" cy="215444"/>
          </a:xfrm>
          <a:prstGeom prst="rect">
            <a:avLst/>
          </a:prstGeom>
          <a:noFill/>
        </p:spPr>
        <p:txBody>
          <a:bodyPr wrap="none" rtlCol="0">
            <a:spAutoFit/>
          </a:bodyPr>
          <a:lstStyle/>
          <a:p>
            <a:r>
              <a:rPr lang="en-US" sz="800" dirty="0" smtClean="0"/>
              <a:t>*</a:t>
            </a:r>
            <a:endParaRPr lang="en-US" sz="800" dirty="0"/>
          </a:p>
        </p:txBody>
      </p:sp>
      <p:sp>
        <p:nvSpPr>
          <p:cNvPr id="26" name="TextBox 25"/>
          <p:cNvSpPr txBox="1"/>
          <p:nvPr/>
        </p:nvSpPr>
        <p:spPr>
          <a:xfrm>
            <a:off x="6553565" y="1020800"/>
            <a:ext cx="235962" cy="215444"/>
          </a:xfrm>
          <a:prstGeom prst="rect">
            <a:avLst/>
          </a:prstGeom>
          <a:noFill/>
        </p:spPr>
        <p:txBody>
          <a:bodyPr wrap="none" rtlCol="0">
            <a:spAutoFit/>
          </a:bodyPr>
          <a:lstStyle/>
          <a:p>
            <a:r>
              <a:rPr lang="en-US" sz="800" dirty="0" smtClean="0"/>
              <a:t>*</a:t>
            </a:r>
            <a:endParaRPr lang="en-US" sz="800" dirty="0"/>
          </a:p>
        </p:txBody>
      </p:sp>
      <p:sp>
        <p:nvSpPr>
          <p:cNvPr id="27" name="TextBox 26"/>
          <p:cNvSpPr txBox="1"/>
          <p:nvPr/>
        </p:nvSpPr>
        <p:spPr>
          <a:xfrm>
            <a:off x="7015392" y="787014"/>
            <a:ext cx="235962" cy="215444"/>
          </a:xfrm>
          <a:prstGeom prst="rect">
            <a:avLst/>
          </a:prstGeom>
          <a:noFill/>
        </p:spPr>
        <p:txBody>
          <a:bodyPr wrap="none" rtlCol="0">
            <a:spAutoFit/>
          </a:bodyPr>
          <a:lstStyle/>
          <a:p>
            <a:r>
              <a:rPr lang="en-US" sz="800" dirty="0" smtClean="0"/>
              <a:t>*</a:t>
            </a:r>
            <a:endParaRPr lang="en-US" sz="800" dirty="0"/>
          </a:p>
        </p:txBody>
      </p:sp>
      <p:sp>
        <p:nvSpPr>
          <p:cNvPr id="28" name="TextBox 27"/>
          <p:cNvSpPr txBox="1"/>
          <p:nvPr/>
        </p:nvSpPr>
        <p:spPr>
          <a:xfrm>
            <a:off x="7015392" y="558701"/>
            <a:ext cx="235962" cy="215444"/>
          </a:xfrm>
          <a:prstGeom prst="rect">
            <a:avLst/>
          </a:prstGeom>
          <a:noFill/>
        </p:spPr>
        <p:txBody>
          <a:bodyPr wrap="none" rtlCol="0">
            <a:spAutoFit/>
          </a:bodyPr>
          <a:lstStyle/>
          <a:p>
            <a:r>
              <a:rPr lang="en-US" sz="800" dirty="0" smtClean="0"/>
              <a:t>*</a:t>
            </a:r>
            <a:endParaRPr lang="en-US" sz="800" dirty="0"/>
          </a:p>
        </p:txBody>
      </p:sp>
      <p:sp>
        <p:nvSpPr>
          <p:cNvPr id="29" name="TextBox 28"/>
          <p:cNvSpPr txBox="1"/>
          <p:nvPr/>
        </p:nvSpPr>
        <p:spPr>
          <a:xfrm>
            <a:off x="7447692" y="266912"/>
            <a:ext cx="235962" cy="215444"/>
          </a:xfrm>
          <a:prstGeom prst="rect">
            <a:avLst/>
          </a:prstGeom>
          <a:noFill/>
        </p:spPr>
        <p:txBody>
          <a:bodyPr wrap="none" rtlCol="0">
            <a:spAutoFit/>
          </a:bodyPr>
          <a:lstStyle/>
          <a:p>
            <a:r>
              <a:rPr lang="en-US" sz="800" dirty="0" smtClean="0"/>
              <a:t>*</a:t>
            </a:r>
            <a:endParaRPr lang="en-US" sz="800" dirty="0"/>
          </a:p>
        </p:txBody>
      </p:sp>
    </p:spTree>
    <p:extLst>
      <p:ext uri="{BB962C8B-B14F-4D97-AF65-F5344CB8AC3E}">
        <p14:creationId xmlns:p14="http://schemas.microsoft.com/office/powerpoint/2010/main" val="3569111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59599" y="2346049"/>
            <a:ext cx="2249334" cy="369332"/>
          </a:xfrm>
          <a:prstGeom prst="rect">
            <a:avLst/>
          </a:prstGeom>
        </p:spPr>
        <p:txBody>
          <a:bodyPr wrap="none">
            <a:spAutoFit/>
          </a:bodyPr>
          <a:lstStyle/>
          <a:p>
            <a:pPr marL="285750" indent="-285750">
              <a:buClr>
                <a:srgbClr val="1E758D"/>
              </a:buClr>
              <a:buFont typeface="Courier New"/>
              <a:buChar char="o"/>
            </a:pPr>
            <a:r>
              <a:rPr lang="en-US" dirty="0">
                <a:latin typeface="Times"/>
                <a:cs typeface="Times"/>
              </a:rPr>
              <a:t> </a:t>
            </a:r>
            <a:r>
              <a:rPr lang="en-US" dirty="0" smtClean="0">
                <a:latin typeface="Times"/>
                <a:cs typeface="Times"/>
              </a:rPr>
              <a:t>S phase genes (13)</a:t>
            </a:r>
            <a:endParaRPr lang="en-US" dirty="0">
              <a:latin typeface="Times"/>
              <a:cs typeface="Times"/>
            </a:endParaRPr>
          </a:p>
        </p:txBody>
      </p:sp>
      <p:sp>
        <p:nvSpPr>
          <p:cNvPr id="9" name="Rectangle 8"/>
          <p:cNvSpPr/>
          <p:nvPr/>
        </p:nvSpPr>
        <p:spPr>
          <a:xfrm>
            <a:off x="1359599" y="3624380"/>
            <a:ext cx="2287806" cy="369332"/>
          </a:xfrm>
          <a:prstGeom prst="rect">
            <a:avLst/>
          </a:prstGeom>
        </p:spPr>
        <p:txBody>
          <a:bodyPr wrap="none">
            <a:spAutoFit/>
          </a:bodyPr>
          <a:lstStyle/>
          <a:p>
            <a:pPr marL="285750" indent="-285750">
              <a:buClr>
                <a:srgbClr val="1E758D"/>
              </a:buClr>
              <a:buFont typeface="Courier New"/>
              <a:buChar char="o"/>
            </a:pPr>
            <a:r>
              <a:rPr lang="en-US" dirty="0">
                <a:latin typeface="Times"/>
                <a:cs typeface="Times"/>
              </a:rPr>
              <a:t> </a:t>
            </a:r>
            <a:r>
              <a:rPr lang="en-US" dirty="0" smtClean="0">
                <a:latin typeface="Times"/>
                <a:cs typeface="Times"/>
              </a:rPr>
              <a:t>G2 phase genes (9)</a:t>
            </a:r>
            <a:endParaRPr lang="en-US" dirty="0">
              <a:latin typeface="Times"/>
              <a:cs typeface="Times"/>
            </a:endParaRPr>
          </a:p>
        </p:txBody>
      </p:sp>
      <p:sp>
        <p:nvSpPr>
          <p:cNvPr id="10" name="Rectangle 9"/>
          <p:cNvSpPr/>
          <p:nvPr/>
        </p:nvSpPr>
        <p:spPr>
          <a:xfrm>
            <a:off x="1359599" y="5097717"/>
            <a:ext cx="2326278" cy="369332"/>
          </a:xfrm>
          <a:prstGeom prst="rect">
            <a:avLst/>
          </a:prstGeom>
        </p:spPr>
        <p:txBody>
          <a:bodyPr wrap="none">
            <a:spAutoFit/>
          </a:bodyPr>
          <a:lstStyle/>
          <a:p>
            <a:pPr marL="285750" indent="-285750">
              <a:buClr>
                <a:srgbClr val="1E758D"/>
              </a:buClr>
              <a:buFont typeface="Courier New"/>
              <a:buChar char="o"/>
            </a:pPr>
            <a:r>
              <a:rPr lang="en-US" dirty="0">
                <a:latin typeface="Times"/>
                <a:cs typeface="Times"/>
              </a:rPr>
              <a:t> M</a:t>
            </a:r>
            <a:r>
              <a:rPr lang="en-US" dirty="0" smtClean="0">
                <a:latin typeface="Times"/>
                <a:cs typeface="Times"/>
              </a:rPr>
              <a:t> phase genes (12)</a:t>
            </a:r>
            <a:endParaRPr lang="en-US" dirty="0">
              <a:latin typeface="Times"/>
              <a:cs typeface="Times"/>
            </a:endParaRPr>
          </a:p>
        </p:txBody>
      </p:sp>
      <p:sp>
        <p:nvSpPr>
          <p:cNvPr id="8" name="Rectangle 7"/>
          <p:cNvSpPr/>
          <p:nvPr/>
        </p:nvSpPr>
        <p:spPr>
          <a:xfrm>
            <a:off x="1359599" y="1041233"/>
            <a:ext cx="2467342" cy="369332"/>
          </a:xfrm>
          <a:prstGeom prst="rect">
            <a:avLst/>
          </a:prstGeom>
        </p:spPr>
        <p:txBody>
          <a:bodyPr wrap="none">
            <a:spAutoFit/>
          </a:bodyPr>
          <a:lstStyle/>
          <a:p>
            <a:pPr marL="285750" indent="-285750">
              <a:buClr>
                <a:srgbClr val="1E758D"/>
              </a:buClr>
              <a:buFont typeface="Courier New"/>
              <a:buChar char="o"/>
            </a:pPr>
            <a:r>
              <a:rPr lang="en-US" dirty="0">
                <a:latin typeface="Times"/>
                <a:cs typeface="Times"/>
              </a:rPr>
              <a:t> </a:t>
            </a:r>
            <a:r>
              <a:rPr lang="en-US" dirty="0" smtClean="0">
                <a:latin typeface="Times"/>
                <a:cs typeface="Times"/>
              </a:rPr>
              <a:t>G1  phase genes (38)</a:t>
            </a:r>
            <a:endParaRPr lang="en-US" dirty="0">
              <a:latin typeface="Times"/>
              <a:cs typeface="Times"/>
            </a:endParaRPr>
          </a:p>
        </p:txBody>
      </p:sp>
      <p:sp>
        <p:nvSpPr>
          <p:cNvPr id="2" name="Slide Number Placeholder 1"/>
          <p:cNvSpPr>
            <a:spLocks noGrp="1"/>
          </p:cNvSpPr>
          <p:nvPr>
            <p:ph type="sldNum" sz="quarter" idx="12"/>
          </p:nvPr>
        </p:nvSpPr>
        <p:spPr/>
        <p:txBody>
          <a:bodyPr/>
          <a:lstStyle/>
          <a:p>
            <a:fld id="{1F85FED7-214F-AE43-AC53-56ECF9934C12}" type="slidenum">
              <a:rPr lang="en-US" smtClean="0"/>
              <a:t>35</a:t>
            </a:fld>
            <a:endParaRPr lang="en-US"/>
          </a:p>
        </p:txBody>
      </p:sp>
      <p:sp>
        <p:nvSpPr>
          <p:cNvPr id="11" name="Content Placeholder 1"/>
          <p:cNvSpPr txBox="1">
            <a:spLocks/>
          </p:cNvSpPr>
          <p:nvPr/>
        </p:nvSpPr>
        <p:spPr>
          <a:xfrm>
            <a:off x="1178560" y="481783"/>
            <a:ext cx="6723662" cy="4800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sz="2000" dirty="0" smtClean="0">
                <a:latin typeface="Times"/>
                <a:cs typeface="Times"/>
              </a:rPr>
              <a:t>Gene function </a:t>
            </a:r>
            <a:endParaRPr lang="en-US" sz="2000" dirty="0">
              <a:latin typeface="Times"/>
              <a:cs typeface="Times"/>
            </a:endParaRPr>
          </a:p>
        </p:txBody>
      </p:sp>
      <p:sp>
        <p:nvSpPr>
          <p:cNvPr id="3" name="TextBox 2"/>
          <p:cNvSpPr txBox="1"/>
          <p:nvPr/>
        </p:nvSpPr>
        <p:spPr>
          <a:xfrm>
            <a:off x="1566382" y="1678001"/>
            <a:ext cx="7504466" cy="369332"/>
          </a:xfrm>
          <a:prstGeom prst="rect">
            <a:avLst/>
          </a:prstGeom>
          <a:noFill/>
        </p:spPr>
        <p:txBody>
          <a:bodyPr wrap="none" rtlCol="0">
            <a:spAutoFit/>
          </a:bodyPr>
          <a:lstStyle/>
          <a:p>
            <a:r>
              <a:rPr lang="en-US" dirty="0" smtClean="0">
                <a:latin typeface="Times"/>
                <a:cs typeface="Times"/>
              </a:rPr>
              <a:t>Most of them are involved in metabolic process and amino acid transportation </a:t>
            </a:r>
            <a:endParaRPr lang="en-US" dirty="0">
              <a:latin typeface="Times"/>
              <a:cs typeface="Times"/>
            </a:endParaRPr>
          </a:p>
        </p:txBody>
      </p:sp>
      <p:sp>
        <p:nvSpPr>
          <p:cNvPr id="6" name="TextBox 5"/>
          <p:cNvSpPr txBox="1"/>
          <p:nvPr/>
        </p:nvSpPr>
        <p:spPr>
          <a:xfrm>
            <a:off x="1566382" y="2933890"/>
            <a:ext cx="7879906" cy="369332"/>
          </a:xfrm>
          <a:prstGeom prst="rect">
            <a:avLst/>
          </a:prstGeom>
          <a:noFill/>
        </p:spPr>
        <p:txBody>
          <a:bodyPr wrap="none" rtlCol="0">
            <a:spAutoFit/>
          </a:bodyPr>
          <a:lstStyle/>
          <a:p>
            <a:r>
              <a:rPr lang="en-US" dirty="0" smtClean="0">
                <a:latin typeface="Times"/>
                <a:cs typeface="Times"/>
              </a:rPr>
              <a:t>Mitotic cell cycle; </a:t>
            </a:r>
            <a:r>
              <a:rPr lang="en-US" dirty="0" err="1" smtClean="0">
                <a:latin typeface="Times"/>
                <a:cs typeface="Times"/>
              </a:rPr>
              <a:t>rRNA</a:t>
            </a:r>
            <a:r>
              <a:rPr lang="en-US" dirty="0" smtClean="0">
                <a:latin typeface="Times"/>
                <a:cs typeface="Times"/>
              </a:rPr>
              <a:t> processing; chromosome segregation; organelle fission … </a:t>
            </a:r>
            <a:endParaRPr lang="en-US" dirty="0">
              <a:latin typeface="Times"/>
              <a:cs typeface="Times"/>
            </a:endParaRPr>
          </a:p>
        </p:txBody>
      </p:sp>
      <p:sp>
        <p:nvSpPr>
          <p:cNvPr id="12" name="TextBox 11"/>
          <p:cNvSpPr txBox="1"/>
          <p:nvPr/>
        </p:nvSpPr>
        <p:spPr>
          <a:xfrm>
            <a:off x="1566382" y="4189778"/>
            <a:ext cx="7050690" cy="646331"/>
          </a:xfrm>
          <a:prstGeom prst="rect">
            <a:avLst/>
          </a:prstGeom>
          <a:noFill/>
        </p:spPr>
        <p:txBody>
          <a:bodyPr wrap="none" rtlCol="0">
            <a:spAutoFit/>
          </a:bodyPr>
          <a:lstStyle/>
          <a:p>
            <a:r>
              <a:rPr lang="en-US" dirty="0" smtClean="0">
                <a:latin typeface="Times"/>
                <a:cs typeface="Times"/>
              </a:rPr>
              <a:t>Biological process unknown; lipid metabolic; protein complex biogenesis; </a:t>
            </a:r>
          </a:p>
          <a:p>
            <a:r>
              <a:rPr lang="en-US" dirty="0" smtClean="0">
                <a:latin typeface="Times"/>
                <a:cs typeface="Times"/>
              </a:rPr>
              <a:t>sporulation; ion transport</a:t>
            </a:r>
            <a:endParaRPr lang="en-US" dirty="0">
              <a:latin typeface="Times"/>
              <a:cs typeface="Times"/>
            </a:endParaRPr>
          </a:p>
        </p:txBody>
      </p:sp>
      <p:sp>
        <p:nvSpPr>
          <p:cNvPr id="13" name="TextBox 12"/>
          <p:cNvSpPr txBox="1"/>
          <p:nvPr/>
        </p:nvSpPr>
        <p:spPr>
          <a:xfrm>
            <a:off x="1566382" y="5757333"/>
            <a:ext cx="7388373" cy="369332"/>
          </a:xfrm>
          <a:prstGeom prst="rect">
            <a:avLst/>
          </a:prstGeom>
          <a:noFill/>
        </p:spPr>
        <p:txBody>
          <a:bodyPr wrap="none" rtlCol="0">
            <a:spAutoFit/>
          </a:bodyPr>
          <a:lstStyle/>
          <a:p>
            <a:r>
              <a:rPr lang="en-US" dirty="0" smtClean="0">
                <a:latin typeface="Times"/>
                <a:cs typeface="Times"/>
              </a:rPr>
              <a:t>Conjugation; cytokinesis; cell wall organization; cytoskeleton organization…. </a:t>
            </a:r>
            <a:endParaRPr lang="en-US" dirty="0">
              <a:latin typeface="Times"/>
              <a:cs typeface="Times"/>
            </a:endParaRPr>
          </a:p>
        </p:txBody>
      </p:sp>
    </p:spTree>
    <p:extLst>
      <p:ext uri="{BB962C8B-B14F-4D97-AF65-F5344CB8AC3E}">
        <p14:creationId xmlns:p14="http://schemas.microsoft.com/office/powerpoint/2010/main" val="2108214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005" y="595733"/>
            <a:ext cx="8223446" cy="4525963"/>
          </a:xfrm>
        </p:spPr>
        <p:txBody>
          <a:bodyPr>
            <a:normAutofit/>
          </a:bodyPr>
          <a:lstStyle/>
          <a:p>
            <a:pPr marL="342900" indent="-342900">
              <a:buClr>
                <a:srgbClr val="1E758D"/>
              </a:buClr>
              <a:buFont typeface="Courier New"/>
              <a:buChar char="o"/>
            </a:pPr>
            <a:r>
              <a:rPr lang="en-US" sz="2000" dirty="0" smtClean="0">
                <a:latin typeface="Times"/>
                <a:cs typeface="Times"/>
              </a:rPr>
              <a:t>CDC8 , prediction score 0.803.  </a:t>
            </a:r>
          </a:p>
          <a:p>
            <a:pPr marL="0" indent="0">
              <a:buClr>
                <a:schemeClr val="accent6"/>
              </a:buClr>
              <a:buNone/>
            </a:pPr>
            <a:r>
              <a:rPr lang="en-US" sz="2000" dirty="0">
                <a:latin typeface="Times"/>
                <a:cs typeface="Times"/>
              </a:rPr>
              <a:t> </a:t>
            </a:r>
            <a:r>
              <a:rPr lang="en-US" sz="2000" dirty="0" smtClean="0">
                <a:latin typeface="Times"/>
                <a:cs typeface="Times"/>
              </a:rPr>
              <a:t>     Function : </a:t>
            </a:r>
            <a:r>
              <a:rPr lang="en-US" sz="2000" dirty="0" err="1">
                <a:latin typeface="Times"/>
                <a:cs typeface="Times"/>
              </a:rPr>
              <a:t>thymidylate</a:t>
            </a:r>
            <a:r>
              <a:rPr lang="en-US" sz="2000" dirty="0">
                <a:latin typeface="Times"/>
                <a:cs typeface="Times"/>
              </a:rPr>
              <a:t> and </a:t>
            </a:r>
            <a:r>
              <a:rPr lang="en-US" sz="2000" dirty="0" err="1">
                <a:latin typeface="Times"/>
                <a:cs typeface="Times"/>
              </a:rPr>
              <a:t>uridylate</a:t>
            </a:r>
            <a:r>
              <a:rPr lang="en-US" sz="2000" dirty="0">
                <a:latin typeface="Times"/>
                <a:cs typeface="Times"/>
              </a:rPr>
              <a:t> kinase and essential for mitotic </a:t>
            </a:r>
            <a:r>
              <a:rPr lang="en-US" sz="2000" dirty="0" smtClean="0">
                <a:latin typeface="Times"/>
                <a:cs typeface="Times"/>
              </a:rPr>
              <a:t>and</a:t>
            </a:r>
          </a:p>
          <a:p>
            <a:pPr marL="0" indent="0">
              <a:buClr>
                <a:schemeClr val="accent6"/>
              </a:buClr>
              <a:buNone/>
            </a:pPr>
            <a:r>
              <a:rPr lang="en-US" sz="2000" dirty="0">
                <a:latin typeface="Times"/>
                <a:cs typeface="Times"/>
              </a:rPr>
              <a:t> </a:t>
            </a:r>
            <a:r>
              <a:rPr lang="en-US" sz="2000" dirty="0" smtClean="0">
                <a:latin typeface="Times"/>
                <a:cs typeface="Times"/>
              </a:rPr>
              <a:t>                      </a:t>
            </a:r>
            <a:r>
              <a:rPr lang="en-US" sz="2000" dirty="0">
                <a:latin typeface="Times"/>
                <a:cs typeface="Times"/>
              </a:rPr>
              <a:t>meiotic </a:t>
            </a:r>
            <a:r>
              <a:rPr lang="en-US" sz="2000" dirty="0" smtClean="0">
                <a:latin typeface="Times"/>
                <a:cs typeface="Times"/>
              </a:rPr>
              <a:t>DNA </a:t>
            </a:r>
            <a:r>
              <a:rPr lang="en-US" sz="2000" dirty="0">
                <a:latin typeface="Times"/>
                <a:cs typeface="Times"/>
              </a:rPr>
              <a:t>replication </a:t>
            </a:r>
            <a:endParaRPr lang="en-US" sz="2000" dirty="0" smtClean="0">
              <a:latin typeface="Times"/>
              <a:cs typeface="Times"/>
            </a:endParaRPr>
          </a:p>
          <a:p>
            <a:pPr marL="0" indent="0">
              <a:buClr>
                <a:schemeClr val="accent6"/>
              </a:buClr>
              <a:buNone/>
            </a:pPr>
            <a:r>
              <a:rPr lang="en-US" sz="2000" dirty="0">
                <a:latin typeface="Times"/>
                <a:cs typeface="Times"/>
              </a:rPr>
              <a:t> </a:t>
            </a:r>
            <a:r>
              <a:rPr lang="en-US" sz="2000" dirty="0" smtClean="0">
                <a:latin typeface="Times"/>
                <a:cs typeface="Times"/>
              </a:rPr>
              <a:t>     </a:t>
            </a:r>
            <a:r>
              <a:rPr lang="en-US" sz="2000" dirty="0">
                <a:latin typeface="Times"/>
                <a:cs typeface="Times"/>
              </a:rPr>
              <a:t>CDC8 gene has been validated as periodically expressed gene in yeast cell </a:t>
            </a:r>
            <a:endParaRPr lang="en-US" sz="2000" dirty="0" smtClean="0">
              <a:latin typeface="Times"/>
              <a:cs typeface="Times"/>
            </a:endParaRPr>
          </a:p>
          <a:p>
            <a:pPr marL="0" indent="0">
              <a:buClr>
                <a:schemeClr val="accent6"/>
              </a:buClr>
              <a:buNone/>
            </a:pPr>
            <a:r>
              <a:rPr lang="en-US" sz="2000" dirty="0">
                <a:latin typeface="Times"/>
                <a:cs typeface="Times"/>
              </a:rPr>
              <a:t> </a:t>
            </a:r>
            <a:r>
              <a:rPr lang="en-US" sz="2000" dirty="0" smtClean="0">
                <a:latin typeface="Times"/>
                <a:cs typeface="Times"/>
              </a:rPr>
              <a:t>     cycle before, but not in </a:t>
            </a:r>
            <a:r>
              <a:rPr lang="en-US" sz="2000" dirty="0" err="1" smtClean="0">
                <a:latin typeface="Times"/>
                <a:cs typeface="Times"/>
              </a:rPr>
              <a:t>Cyclebase</a:t>
            </a:r>
            <a:r>
              <a:rPr lang="en-US" sz="2000" dirty="0" smtClean="0">
                <a:latin typeface="Times"/>
                <a:cs typeface="Times"/>
              </a:rPr>
              <a:t> </a:t>
            </a:r>
            <a:r>
              <a:rPr lang="en-US" sz="2000" dirty="0">
                <a:latin typeface="Times"/>
                <a:cs typeface="Times"/>
              </a:rPr>
              <a:t>	</a:t>
            </a:r>
          </a:p>
        </p:txBody>
      </p:sp>
      <p:sp>
        <p:nvSpPr>
          <p:cNvPr id="5" name="Slide Number Placeholder 4"/>
          <p:cNvSpPr>
            <a:spLocks noGrp="1"/>
          </p:cNvSpPr>
          <p:nvPr>
            <p:ph type="sldNum" sz="quarter" idx="12"/>
          </p:nvPr>
        </p:nvSpPr>
        <p:spPr/>
        <p:txBody>
          <a:bodyPr/>
          <a:lstStyle/>
          <a:p>
            <a:fld id="{1F85FED7-214F-AE43-AC53-56ECF9934C12}" type="slidenum">
              <a:rPr lang="en-US" smtClean="0"/>
              <a:t>36</a:t>
            </a:fld>
            <a:endParaRPr lang="en-US"/>
          </a:p>
        </p:txBody>
      </p:sp>
      <p:sp>
        <p:nvSpPr>
          <p:cNvPr id="6" name="Content Placeholder 1"/>
          <p:cNvSpPr txBox="1">
            <a:spLocks/>
          </p:cNvSpPr>
          <p:nvPr/>
        </p:nvSpPr>
        <p:spPr>
          <a:xfrm>
            <a:off x="1037450" y="143174"/>
            <a:ext cx="6723662" cy="4800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sz="2000" dirty="0">
                <a:latin typeface="Times"/>
                <a:cs typeface="Times"/>
              </a:rPr>
              <a:t>Examples: Gene Prediction </a:t>
            </a:r>
            <a:r>
              <a:rPr lang="en-US" sz="2000" dirty="0" smtClean="0">
                <a:latin typeface="Times"/>
                <a:cs typeface="Times"/>
              </a:rPr>
              <a:t>(G1 </a:t>
            </a:r>
            <a:r>
              <a:rPr lang="en-US" sz="2000" dirty="0">
                <a:latin typeface="Times"/>
                <a:cs typeface="Times"/>
              </a:rPr>
              <a:t>phase)</a:t>
            </a:r>
          </a:p>
          <a:p>
            <a:pPr>
              <a:buFont typeface="Courier New"/>
              <a:buChar char="o"/>
            </a:pPr>
            <a:endParaRPr lang="en-US" sz="2000" dirty="0">
              <a:latin typeface="Times"/>
              <a:cs typeface="Times"/>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2182594" y="2624123"/>
            <a:ext cx="6015961" cy="4157677"/>
          </a:xfrm>
          <a:prstGeom prst="rect">
            <a:avLst/>
          </a:prstGeom>
          <a:noFill/>
          <a:ln>
            <a:noFill/>
          </a:ln>
        </p:spPr>
      </p:pic>
    </p:spTree>
    <p:extLst>
      <p:ext uri="{BB962C8B-B14F-4D97-AF65-F5344CB8AC3E}">
        <p14:creationId xmlns:p14="http://schemas.microsoft.com/office/powerpoint/2010/main" val="3468691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8110" y="835622"/>
            <a:ext cx="8773777" cy="4525963"/>
          </a:xfrm>
        </p:spPr>
        <p:txBody>
          <a:bodyPr>
            <a:normAutofit/>
          </a:bodyPr>
          <a:lstStyle/>
          <a:p>
            <a:pPr>
              <a:buClr>
                <a:srgbClr val="1E758D"/>
              </a:buClr>
              <a:buFont typeface="Courier New"/>
              <a:buChar char="o"/>
            </a:pPr>
            <a:r>
              <a:rPr lang="en-US" sz="2000" dirty="0" smtClean="0">
                <a:latin typeface="Times"/>
                <a:cs typeface="Times"/>
              </a:rPr>
              <a:t>ERS1.  </a:t>
            </a:r>
          </a:p>
          <a:p>
            <a:pPr marL="0" indent="0">
              <a:buClr>
                <a:schemeClr val="accent6"/>
              </a:buClr>
              <a:buNone/>
            </a:pPr>
            <a:r>
              <a:rPr lang="en-US" sz="2000" dirty="0">
                <a:latin typeface="Times"/>
                <a:cs typeface="Times"/>
              </a:rPr>
              <a:t> </a:t>
            </a:r>
            <a:r>
              <a:rPr lang="en-US" sz="2000" dirty="0" smtClean="0">
                <a:latin typeface="Times"/>
                <a:cs typeface="Times"/>
              </a:rPr>
              <a:t>     Function : Membrane protein involved in molecular </a:t>
            </a:r>
            <a:r>
              <a:rPr lang="en-US" sz="2000" dirty="0" err="1" smtClean="0">
                <a:latin typeface="Times"/>
                <a:cs typeface="Times"/>
              </a:rPr>
              <a:t>transportaiton</a:t>
            </a:r>
            <a:r>
              <a:rPr lang="en-US" sz="2000" dirty="0">
                <a:latin typeface="Times"/>
                <a:cs typeface="Times"/>
              </a:rPr>
              <a:t>	</a:t>
            </a:r>
          </a:p>
        </p:txBody>
      </p:sp>
      <p:sp>
        <p:nvSpPr>
          <p:cNvPr id="5" name="Slide Number Placeholder 4"/>
          <p:cNvSpPr>
            <a:spLocks noGrp="1"/>
          </p:cNvSpPr>
          <p:nvPr>
            <p:ph type="sldNum" sz="quarter" idx="12"/>
          </p:nvPr>
        </p:nvSpPr>
        <p:spPr/>
        <p:txBody>
          <a:bodyPr/>
          <a:lstStyle/>
          <a:p>
            <a:fld id="{1F85FED7-214F-AE43-AC53-56ECF9934C12}" type="slidenum">
              <a:rPr lang="en-US" smtClean="0"/>
              <a:t>37</a:t>
            </a:fld>
            <a:endParaRPr lang="en-US"/>
          </a:p>
        </p:txBody>
      </p:sp>
      <p:sp>
        <p:nvSpPr>
          <p:cNvPr id="6" name="Content Placeholder 1"/>
          <p:cNvSpPr txBox="1">
            <a:spLocks/>
          </p:cNvSpPr>
          <p:nvPr/>
        </p:nvSpPr>
        <p:spPr>
          <a:xfrm>
            <a:off x="1178560" y="309048"/>
            <a:ext cx="6723662" cy="4800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sz="2000" dirty="0" smtClean="0">
                <a:latin typeface="Times"/>
                <a:cs typeface="Times"/>
              </a:rPr>
              <a:t>Examples: Gene Prediction (S phase)</a:t>
            </a:r>
          </a:p>
          <a:p>
            <a:pPr>
              <a:buFont typeface="Courier New"/>
              <a:buChar char="o"/>
            </a:pPr>
            <a:endParaRPr lang="en-US" sz="2000" dirty="0">
              <a:latin typeface="Times"/>
              <a:cs typeface="Times"/>
            </a:endParaRPr>
          </a:p>
        </p:txBody>
      </p:sp>
      <p:pic>
        <p:nvPicPr>
          <p:cNvPr id="7" name="Picture 6"/>
          <p:cNvPicPr>
            <a:picLocks noChangeAspect="1"/>
          </p:cNvPicPr>
          <p:nvPr/>
        </p:nvPicPr>
        <p:blipFill>
          <a:blip r:embed="rId2"/>
          <a:stretch>
            <a:fillRect/>
          </a:stretch>
        </p:blipFill>
        <p:spPr>
          <a:xfrm>
            <a:off x="1572254" y="1834445"/>
            <a:ext cx="6755503" cy="4699000"/>
          </a:xfrm>
          <a:prstGeom prst="rect">
            <a:avLst/>
          </a:prstGeom>
        </p:spPr>
      </p:pic>
    </p:spTree>
    <p:extLst>
      <p:ext uri="{BB962C8B-B14F-4D97-AF65-F5344CB8AC3E}">
        <p14:creationId xmlns:p14="http://schemas.microsoft.com/office/powerpoint/2010/main" val="1134946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2221" y="595733"/>
            <a:ext cx="8773777" cy="4525963"/>
          </a:xfrm>
        </p:spPr>
        <p:txBody>
          <a:bodyPr>
            <a:normAutofit/>
          </a:bodyPr>
          <a:lstStyle/>
          <a:p>
            <a:pPr>
              <a:buClr>
                <a:srgbClr val="1E758D"/>
              </a:buClr>
              <a:buFont typeface="Courier New"/>
              <a:buChar char="o"/>
            </a:pPr>
            <a:r>
              <a:rPr lang="en-US" sz="2000" dirty="0" smtClean="0">
                <a:latin typeface="Times"/>
                <a:cs typeface="Times"/>
              </a:rPr>
              <a:t>EKI1.  </a:t>
            </a:r>
          </a:p>
          <a:p>
            <a:pPr marL="0" indent="0">
              <a:buClr>
                <a:schemeClr val="accent6"/>
              </a:buClr>
              <a:buNone/>
            </a:pPr>
            <a:r>
              <a:rPr lang="en-US" sz="2000" dirty="0">
                <a:latin typeface="Times"/>
                <a:cs typeface="Times"/>
              </a:rPr>
              <a:t> </a:t>
            </a:r>
            <a:r>
              <a:rPr lang="en-US" sz="2000" dirty="0" smtClean="0">
                <a:latin typeface="Times"/>
                <a:cs typeface="Times"/>
              </a:rPr>
              <a:t>     Function : </a:t>
            </a:r>
            <a:r>
              <a:rPr lang="en-US" sz="2000" dirty="0">
                <a:latin typeface="Times"/>
                <a:cs typeface="Times"/>
              </a:rPr>
              <a:t>ethanolamine kinase, primarily responsible for </a:t>
            </a:r>
            <a:r>
              <a:rPr lang="en-US" sz="2000" dirty="0" smtClean="0">
                <a:latin typeface="Times"/>
                <a:cs typeface="Times"/>
              </a:rPr>
              <a:t> </a:t>
            </a:r>
          </a:p>
          <a:p>
            <a:pPr marL="0" indent="0">
              <a:buClr>
                <a:schemeClr val="accent6"/>
              </a:buClr>
              <a:buNone/>
            </a:pPr>
            <a:r>
              <a:rPr lang="en-US" sz="2000" dirty="0">
                <a:latin typeface="Times"/>
                <a:cs typeface="Times"/>
              </a:rPr>
              <a:t> </a:t>
            </a:r>
            <a:r>
              <a:rPr lang="en-US" sz="2000" dirty="0" smtClean="0">
                <a:latin typeface="Times"/>
                <a:cs typeface="Times"/>
              </a:rPr>
              <a:t>                      </a:t>
            </a:r>
            <a:r>
              <a:rPr lang="en-US" sz="2000" dirty="0" err="1" smtClean="0">
                <a:latin typeface="Times"/>
                <a:cs typeface="Times"/>
              </a:rPr>
              <a:t>phosphatidylethanolamine</a:t>
            </a:r>
            <a:r>
              <a:rPr lang="en-US" sz="2000" dirty="0" smtClean="0">
                <a:latin typeface="Times"/>
                <a:cs typeface="Times"/>
              </a:rPr>
              <a:t> </a:t>
            </a:r>
            <a:r>
              <a:rPr lang="en-US" sz="2000" dirty="0">
                <a:latin typeface="Times"/>
                <a:cs typeface="Times"/>
              </a:rPr>
              <a:t>synthesis via the CDP-ethanolamine </a:t>
            </a:r>
            <a:r>
              <a:rPr lang="en-US" sz="2000" dirty="0" smtClean="0">
                <a:latin typeface="Times"/>
                <a:cs typeface="Times"/>
              </a:rPr>
              <a:t>   </a:t>
            </a:r>
          </a:p>
          <a:p>
            <a:pPr marL="0" indent="0">
              <a:buClr>
                <a:schemeClr val="accent6"/>
              </a:buClr>
              <a:buNone/>
            </a:pPr>
            <a:r>
              <a:rPr lang="en-US" sz="2000" dirty="0">
                <a:latin typeface="Times"/>
                <a:cs typeface="Times"/>
              </a:rPr>
              <a:t> </a:t>
            </a:r>
            <a:r>
              <a:rPr lang="en-US" sz="2000" dirty="0" smtClean="0">
                <a:latin typeface="Times"/>
                <a:cs typeface="Times"/>
              </a:rPr>
              <a:t>                       pathway </a:t>
            </a:r>
            <a:r>
              <a:rPr lang="en-US" sz="2000" dirty="0">
                <a:latin typeface="Times"/>
                <a:cs typeface="Times"/>
              </a:rPr>
              <a:t>	</a:t>
            </a:r>
          </a:p>
        </p:txBody>
      </p:sp>
      <p:sp>
        <p:nvSpPr>
          <p:cNvPr id="5" name="Slide Number Placeholder 4"/>
          <p:cNvSpPr>
            <a:spLocks noGrp="1"/>
          </p:cNvSpPr>
          <p:nvPr>
            <p:ph type="sldNum" sz="quarter" idx="12"/>
          </p:nvPr>
        </p:nvSpPr>
        <p:spPr/>
        <p:txBody>
          <a:bodyPr/>
          <a:lstStyle/>
          <a:p>
            <a:fld id="{1F85FED7-214F-AE43-AC53-56ECF9934C12}" type="slidenum">
              <a:rPr lang="en-US" smtClean="0"/>
              <a:t>38</a:t>
            </a:fld>
            <a:endParaRPr lang="en-US"/>
          </a:p>
        </p:txBody>
      </p:sp>
      <p:sp>
        <p:nvSpPr>
          <p:cNvPr id="6" name="Content Placeholder 1"/>
          <p:cNvSpPr txBox="1">
            <a:spLocks/>
          </p:cNvSpPr>
          <p:nvPr/>
        </p:nvSpPr>
        <p:spPr>
          <a:xfrm>
            <a:off x="1178560" y="143174"/>
            <a:ext cx="6723662" cy="4800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sz="2000" dirty="0" smtClean="0">
                <a:latin typeface="Times"/>
                <a:cs typeface="Times"/>
              </a:rPr>
              <a:t>Examples: Gene Prediction (G2 phase)</a:t>
            </a:r>
          </a:p>
          <a:p>
            <a:pPr>
              <a:buFont typeface="Courier New"/>
              <a:buChar char="o"/>
            </a:pPr>
            <a:endParaRPr lang="en-US" sz="2000" dirty="0">
              <a:latin typeface="Times"/>
              <a:cs typeface="Times"/>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701799" y="2166549"/>
            <a:ext cx="6412089" cy="4615251"/>
          </a:xfrm>
          <a:prstGeom prst="rect">
            <a:avLst/>
          </a:prstGeom>
          <a:noFill/>
          <a:ln>
            <a:noFill/>
          </a:ln>
        </p:spPr>
      </p:pic>
    </p:spTree>
    <p:extLst>
      <p:ext uri="{BB962C8B-B14F-4D97-AF65-F5344CB8AC3E}">
        <p14:creationId xmlns:p14="http://schemas.microsoft.com/office/powerpoint/2010/main" val="1134946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2221" y="595733"/>
            <a:ext cx="8773777" cy="4525963"/>
          </a:xfrm>
        </p:spPr>
        <p:txBody>
          <a:bodyPr>
            <a:normAutofit/>
          </a:bodyPr>
          <a:lstStyle/>
          <a:p>
            <a:pPr>
              <a:buClr>
                <a:srgbClr val="1E758D"/>
              </a:buClr>
              <a:buFont typeface="Courier New"/>
              <a:buChar char="o"/>
            </a:pPr>
            <a:r>
              <a:rPr lang="en-US" sz="2000" dirty="0" smtClean="0">
                <a:latin typeface="Times"/>
                <a:cs typeface="Times"/>
              </a:rPr>
              <a:t>CLA4 , prediction score 0.898.  </a:t>
            </a:r>
          </a:p>
          <a:p>
            <a:pPr marL="0" indent="0">
              <a:buClr>
                <a:schemeClr val="accent6"/>
              </a:buClr>
              <a:buNone/>
            </a:pPr>
            <a:r>
              <a:rPr lang="en-US" sz="2000" dirty="0">
                <a:latin typeface="Times"/>
                <a:cs typeface="Times"/>
              </a:rPr>
              <a:t> </a:t>
            </a:r>
            <a:r>
              <a:rPr lang="en-US" sz="2000" dirty="0" smtClean="0">
                <a:latin typeface="Times"/>
                <a:cs typeface="Times"/>
              </a:rPr>
              <a:t>     Function : </a:t>
            </a:r>
            <a:r>
              <a:rPr lang="en-US" sz="2000" dirty="0">
                <a:latin typeface="Times"/>
                <a:cs typeface="Times"/>
              </a:rPr>
              <a:t>Serine/threonine protein kinase required for </a:t>
            </a:r>
            <a:r>
              <a:rPr lang="en-US" sz="2000" dirty="0" smtClean="0">
                <a:latin typeface="Times"/>
                <a:cs typeface="Times"/>
              </a:rPr>
              <a:t>cytokinesis</a:t>
            </a:r>
          </a:p>
          <a:p>
            <a:pPr marL="0" indent="0">
              <a:buClr>
                <a:schemeClr val="accent6"/>
              </a:buClr>
              <a:buNone/>
            </a:pPr>
            <a:r>
              <a:rPr lang="en-US" sz="2000" dirty="0">
                <a:latin typeface="Times"/>
                <a:cs typeface="Times"/>
              </a:rPr>
              <a:t> </a:t>
            </a:r>
            <a:r>
              <a:rPr lang="en-US" sz="2000" dirty="0" smtClean="0">
                <a:latin typeface="Times"/>
                <a:cs typeface="Times"/>
              </a:rPr>
              <a:t>     Promoter region of binding (from other source): Mcm1; SWI4, SWI6</a:t>
            </a:r>
            <a:r>
              <a:rPr lang="en-US" sz="2000" dirty="0">
                <a:latin typeface="Times"/>
                <a:cs typeface="Times"/>
              </a:rPr>
              <a:t>	</a:t>
            </a:r>
          </a:p>
        </p:txBody>
      </p:sp>
      <p:pic>
        <p:nvPicPr>
          <p:cNvPr id="2" name="Picture 1"/>
          <p:cNvPicPr>
            <a:picLocks noChangeAspect="1"/>
          </p:cNvPicPr>
          <p:nvPr/>
        </p:nvPicPr>
        <p:blipFill>
          <a:blip r:embed="rId2"/>
          <a:stretch>
            <a:fillRect/>
          </a:stretch>
        </p:blipFill>
        <p:spPr>
          <a:xfrm>
            <a:off x="1538112" y="2124587"/>
            <a:ext cx="6731000" cy="4733413"/>
          </a:xfrm>
          <a:prstGeom prst="rect">
            <a:avLst/>
          </a:prstGeom>
        </p:spPr>
      </p:pic>
      <p:sp>
        <p:nvSpPr>
          <p:cNvPr id="5" name="Slide Number Placeholder 4"/>
          <p:cNvSpPr>
            <a:spLocks noGrp="1"/>
          </p:cNvSpPr>
          <p:nvPr>
            <p:ph type="sldNum" sz="quarter" idx="12"/>
          </p:nvPr>
        </p:nvSpPr>
        <p:spPr/>
        <p:txBody>
          <a:bodyPr/>
          <a:lstStyle/>
          <a:p>
            <a:fld id="{1F85FED7-214F-AE43-AC53-56ECF9934C12}" type="slidenum">
              <a:rPr lang="en-US" smtClean="0"/>
              <a:t>39</a:t>
            </a:fld>
            <a:endParaRPr lang="en-US"/>
          </a:p>
        </p:txBody>
      </p:sp>
      <p:sp>
        <p:nvSpPr>
          <p:cNvPr id="6" name="Content Placeholder 1"/>
          <p:cNvSpPr txBox="1">
            <a:spLocks/>
          </p:cNvSpPr>
          <p:nvPr/>
        </p:nvSpPr>
        <p:spPr>
          <a:xfrm>
            <a:off x="1178560" y="143174"/>
            <a:ext cx="6723662" cy="4800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sz="2000" dirty="0" smtClean="0">
                <a:latin typeface="Times"/>
                <a:cs typeface="Times"/>
              </a:rPr>
              <a:t>Examples: Gene Prediction (M phase)</a:t>
            </a:r>
          </a:p>
          <a:p>
            <a:pPr>
              <a:buFont typeface="Courier New"/>
              <a:buChar char="o"/>
            </a:pPr>
            <a:endParaRPr lang="en-US" sz="2000" dirty="0">
              <a:latin typeface="Times"/>
              <a:cs typeface="Times"/>
            </a:endParaRPr>
          </a:p>
        </p:txBody>
      </p:sp>
    </p:spTree>
    <p:extLst>
      <p:ext uri="{BB962C8B-B14F-4D97-AF65-F5344CB8AC3E}">
        <p14:creationId xmlns:p14="http://schemas.microsoft.com/office/powerpoint/2010/main" val="3907975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6730" y="193306"/>
            <a:ext cx="8229600" cy="2420440"/>
          </a:xfrm>
        </p:spPr>
        <p:txBody>
          <a:bodyPr>
            <a:normAutofit/>
          </a:bodyPr>
          <a:lstStyle/>
          <a:p>
            <a:r>
              <a:rPr lang="en-US" sz="2000" dirty="0" smtClean="0">
                <a:latin typeface="Times New Roman"/>
                <a:cs typeface="Times New Roman"/>
              </a:rPr>
              <a:t>Variants Data</a:t>
            </a:r>
          </a:p>
        </p:txBody>
      </p:sp>
      <p:graphicFrame>
        <p:nvGraphicFramePr>
          <p:cNvPr id="2" name="Table 1"/>
          <p:cNvGraphicFramePr>
            <a:graphicFrameLocks noGrp="1"/>
          </p:cNvGraphicFramePr>
          <p:nvPr>
            <p:extLst>
              <p:ext uri="{D42A27DB-BD31-4B8C-83A1-F6EECF244321}">
                <p14:modId xmlns:p14="http://schemas.microsoft.com/office/powerpoint/2010/main" val="1373862895"/>
              </p:ext>
            </p:extLst>
          </p:nvPr>
        </p:nvGraphicFramePr>
        <p:xfrm>
          <a:off x="1319143" y="664722"/>
          <a:ext cx="7521239" cy="1989158"/>
        </p:xfrm>
        <a:graphic>
          <a:graphicData uri="http://schemas.openxmlformats.org/drawingml/2006/table">
            <a:tbl>
              <a:tblPr firstRow="1" bandRow="1">
                <a:tableStyleId>{93296810-A885-4BE3-A3E7-6D5BEEA58F35}</a:tableStyleId>
              </a:tblPr>
              <a:tblGrid>
                <a:gridCol w="2468602"/>
                <a:gridCol w="1858245"/>
                <a:gridCol w="3194392"/>
              </a:tblGrid>
              <a:tr h="317613">
                <a:tc>
                  <a:txBody>
                    <a:bodyPr/>
                    <a:lstStyle/>
                    <a:p>
                      <a:endParaRPr lang="en-US" sz="1400" dirty="0">
                        <a:latin typeface="Times"/>
                        <a:cs typeface="Times"/>
                      </a:endParaRPr>
                    </a:p>
                  </a:txBody>
                  <a:tcPr/>
                </a:tc>
                <a:tc>
                  <a:txBody>
                    <a:bodyPr/>
                    <a:lstStyle/>
                    <a:p>
                      <a:r>
                        <a:rPr lang="en-US" sz="1400" dirty="0" smtClean="0">
                          <a:latin typeface="Times"/>
                          <a:cs typeface="Times"/>
                        </a:rPr>
                        <a:t># Number</a:t>
                      </a:r>
                      <a:r>
                        <a:rPr lang="en-US" sz="1400" baseline="0" dirty="0" smtClean="0">
                          <a:latin typeface="Times"/>
                          <a:cs typeface="Times"/>
                        </a:rPr>
                        <a:t> </a:t>
                      </a:r>
                      <a:endParaRPr lang="en-US" sz="1400" dirty="0">
                        <a:latin typeface="Times"/>
                        <a:cs typeface="Times"/>
                      </a:endParaRPr>
                    </a:p>
                  </a:txBody>
                  <a:tcPr/>
                </a:tc>
                <a:tc>
                  <a:txBody>
                    <a:bodyPr/>
                    <a:lstStyle/>
                    <a:p>
                      <a:r>
                        <a:rPr lang="en-US" sz="1400" baseline="0" dirty="0" smtClean="0">
                          <a:latin typeface="Times"/>
                          <a:cs typeface="Times"/>
                        </a:rPr>
                        <a:t># Corresponding Genes </a:t>
                      </a:r>
                      <a:endParaRPr lang="en-US" sz="1400" dirty="0">
                        <a:latin typeface="Times"/>
                        <a:cs typeface="Times"/>
                      </a:endParaRPr>
                    </a:p>
                  </a:txBody>
                  <a:tcPr/>
                </a:tc>
              </a:tr>
              <a:tr h="317613">
                <a:tc>
                  <a:txBody>
                    <a:bodyPr/>
                    <a:lstStyle/>
                    <a:p>
                      <a:r>
                        <a:rPr lang="en-US" sz="1400" dirty="0" smtClean="0">
                          <a:latin typeface="Times"/>
                          <a:cs typeface="Times"/>
                        </a:rPr>
                        <a:t>Non-synonymous</a:t>
                      </a:r>
                      <a:r>
                        <a:rPr lang="en-US" sz="1400" baseline="0" dirty="0" smtClean="0">
                          <a:latin typeface="Times"/>
                          <a:cs typeface="Times"/>
                        </a:rPr>
                        <a:t> SNPs</a:t>
                      </a:r>
                      <a:endParaRPr lang="en-US" sz="1400" dirty="0">
                        <a:latin typeface="Times"/>
                        <a:cs typeface="Times"/>
                      </a:endParaRPr>
                    </a:p>
                  </a:txBody>
                  <a:tcPr/>
                </a:tc>
                <a:tc>
                  <a:txBody>
                    <a:bodyPr/>
                    <a:lstStyle/>
                    <a:p>
                      <a:r>
                        <a:rPr lang="en-US" sz="1400" dirty="0" smtClean="0">
                          <a:latin typeface="Times"/>
                          <a:cs typeface="Times"/>
                        </a:rPr>
                        <a:t>282793</a:t>
                      </a:r>
                      <a:endParaRPr lang="en-US" sz="1400" dirty="0">
                        <a:latin typeface="Times"/>
                        <a:cs typeface="Times"/>
                      </a:endParaRPr>
                    </a:p>
                  </a:txBody>
                  <a:tcPr/>
                </a:tc>
                <a:tc>
                  <a:txBody>
                    <a:bodyPr/>
                    <a:lstStyle/>
                    <a:p>
                      <a:r>
                        <a:rPr lang="en-US" sz="1400" dirty="0" smtClean="0">
                          <a:latin typeface="Times"/>
                          <a:cs typeface="Times"/>
                        </a:rPr>
                        <a:t>19510</a:t>
                      </a:r>
                      <a:endParaRPr lang="en-US" sz="1400" dirty="0">
                        <a:latin typeface="Times"/>
                        <a:cs typeface="Times"/>
                      </a:endParaRPr>
                    </a:p>
                  </a:txBody>
                  <a:tcPr/>
                </a:tc>
              </a:tr>
              <a:tr h="495998">
                <a:tc>
                  <a:txBody>
                    <a:bodyPr/>
                    <a:lstStyle/>
                    <a:p>
                      <a:r>
                        <a:rPr lang="en-US" sz="1400" dirty="0" smtClean="0">
                          <a:latin typeface="Times"/>
                          <a:cs typeface="Times"/>
                        </a:rPr>
                        <a:t>HGMD</a:t>
                      </a:r>
                      <a:r>
                        <a:rPr lang="en-US" sz="1400" baseline="0" dirty="0" smtClean="0">
                          <a:latin typeface="Times"/>
                          <a:cs typeface="Times"/>
                        </a:rPr>
                        <a:t> disease causing (missense)</a:t>
                      </a:r>
                      <a:endParaRPr lang="en-US" sz="1400" dirty="0">
                        <a:latin typeface="Times"/>
                        <a:cs typeface="Times"/>
                      </a:endParaRPr>
                    </a:p>
                  </a:txBody>
                  <a:tcPr/>
                </a:tc>
                <a:tc>
                  <a:txBody>
                    <a:bodyPr/>
                    <a:lstStyle/>
                    <a:p>
                      <a:r>
                        <a:rPr lang="en-US" sz="1400" dirty="0" smtClean="0">
                          <a:latin typeface="Times"/>
                          <a:cs typeface="Times"/>
                        </a:rPr>
                        <a:t>44453</a:t>
                      </a:r>
                      <a:endParaRPr lang="en-US" sz="1400" dirty="0">
                        <a:latin typeface="Times"/>
                        <a:cs typeface="Times"/>
                      </a:endParaRPr>
                    </a:p>
                  </a:txBody>
                  <a:tcPr/>
                </a:tc>
                <a:tc>
                  <a:txBody>
                    <a:bodyPr/>
                    <a:lstStyle/>
                    <a:p>
                      <a:r>
                        <a:rPr lang="en-US" sz="1400" dirty="0" smtClean="0">
                          <a:latin typeface="Times"/>
                          <a:cs typeface="Times"/>
                        </a:rPr>
                        <a:t>2117</a:t>
                      </a:r>
                      <a:endParaRPr lang="en-US" sz="1400" dirty="0">
                        <a:latin typeface="Times"/>
                        <a:cs typeface="Times"/>
                      </a:endParaRPr>
                    </a:p>
                  </a:txBody>
                  <a:tcPr/>
                </a:tc>
              </a:tr>
              <a:tr h="495998">
                <a:tc>
                  <a:txBody>
                    <a:bodyPr/>
                    <a:lstStyle/>
                    <a:p>
                      <a:r>
                        <a:rPr lang="en-US" sz="1400" dirty="0" smtClean="0">
                          <a:latin typeface="Times"/>
                          <a:cs typeface="Times"/>
                        </a:rPr>
                        <a:t>HGMD</a:t>
                      </a:r>
                      <a:r>
                        <a:rPr lang="en-US" sz="1400" baseline="0" dirty="0" smtClean="0">
                          <a:latin typeface="Times"/>
                          <a:cs typeface="Times"/>
                        </a:rPr>
                        <a:t> disease associated</a:t>
                      </a:r>
                    </a:p>
                    <a:p>
                      <a:r>
                        <a:rPr lang="en-US" sz="1400" baseline="0" dirty="0" smtClean="0">
                          <a:latin typeface="Times"/>
                          <a:cs typeface="Times"/>
                        </a:rPr>
                        <a:t>(missense) </a:t>
                      </a:r>
                      <a:endParaRPr lang="en-US" sz="1400" dirty="0">
                        <a:latin typeface="Times"/>
                        <a:cs typeface="Times"/>
                      </a:endParaRPr>
                    </a:p>
                  </a:txBody>
                  <a:tcPr/>
                </a:tc>
                <a:tc>
                  <a:txBody>
                    <a:bodyPr/>
                    <a:lstStyle/>
                    <a:p>
                      <a:r>
                        <a:rPr lang="en-US" sz="1400" dirty="0" smtClean="0">
                          <a:latin typeface="Times"/>
                          <a:cs typeface="Times"/>
                        </a:rPr>
                        <a:t>1492</a:t>
                      </a:r>
                      <a:endParaRPr lang="en-US" sz="1400" dirty="0">
                        <a:latin typeface="Times"/>
                        <a:cs typeface="Times"/>
                      </a:endParaRPr>
                    </a:p>
                  </a:txBody>
                  <a:tcPr/>
                </a:tc>
                <a:tc>
                  <a:txBody>
                    <a:bodyPr/>
                    <a:lstStyle/>
                    <a:p>
                      <a:r>
                        <a:rPr lang="en-US" sz="1400" dirty="0" smtClean="0">
                          <a:latin typeface="Times"/>
                          <a:cs typeface="Times"/>
                        </a:rPr>
                        <a:t>974</a:t>
                      </a:r>
                      <a:endParaRPr lang="en-US" sz="1400" dirty="0">
                        <a:latin typeface="Times"/>
                        <a:cs typeface="Times"/>
                      </a:endParaRPr>
                    </a:p>
                  </a:txBody>
                  <a:tcPr/>
                </a:tc>
              </a:tr>
              <a:tr h="317613">
                <a:tc>
                  <a:txBody>
                    <a:bodyPr/>
                    <a:lstStyle/>
                    <a:p>
                      <a:r>
                        <a:rPr lang="en-US" sz="1400" dirty="0" smtClean="0">
                          <a:latin typeface="Times"/>
                          <a:cs typeface="Times"/>
                        </a:rPr>
                        <a:t>GWAS data (missense)</a:t>
                      </a:r>
                      <a:endParaRPr lang="en-US" sz="1400" dirty="0">
                        <a:latin typeface="Times"/>
                        <a:cs typeface="Times"/>
                      </a:endParaRPr>
                    </a:p>
                  </a:txBody>
                  <a:tcPr/>
                </a:tc>
                <a:tc>
                  <a:txBody>
                    <a:bodyPr/>
                    <a:lstStyle/>
                    <a:p>
                      <a:r>
                        <a:rPr lang="en-US" sz="1400" dirty="0" smtClean="0">
                          <a:latin typeface="Times"/>
                          <a:cs typeface="Times"/>
                        </a:rPr>
                        <a:t>148</a:t>
                      </a:r>
                      <a:endParaRPr lang="en-US" sz="1400" dirty="0">
                        <a:latin typeface="Times"/>
                        <a:cs typeface="Times"/>
                      </a:endParaRPr>
                    </a:p>
                  </a:txBody>
                  <a:tcPr/>
                </a:tc>
                <a:tc>
                  <a:txBody>
                    <a:bodyPr/>
                    <a:lstStyle/>
                    <a:p>
                      <a:r>
                        <a:rPr lang="en-US" sz="1400" dirty="0" smtClean="0">
                          <a:latin typeface="Times"/>
                          <a:cs typeface="Times"/>
                        </a:rPr>
                        <a:t>138</a:t>
                      </a:r>
                      <a:endParaRPr lang="en-US" sz="1400" dirty="0">
                        <a:latin typeface="Times"/>
                        <a:cs typeface="Times"/>
                      </a:endParaRPr>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556600852"/>
              </p:ext>
            </p:extLst>
          </p:nvPr>
        </p:nvGraphicFramePr>
        <p:xfrm>
          <a:off x="1319143" y="3238088"/>
          <a:ext cx="7397943" cy="2743199"/>
        </p:xfrm>
        <a:graphic>
          <a:graphicData uri="http://schemas.openxmlformats.org/drawingml/2006/table">
            <a:tbl>
              <a:tblPr firstRow="1" bandRow="1">
                <a:tableStyleId>{93296810-A885-4BE3-A3E7-6D5BEEA58F35}</a:tableStyleId>
              </a:tblPr>
              <a:tblGrid>
                <a:gridCol w="2428134"/>
                <a:gridCol w="1827783"/>
                <a:gridCol w="3142026"/>
              </a:tblGrid>
              <a:tr h="370840">
                <a:tc>
                  <a:txBody>
                    <a:bodyPr/>
                    <a:lstStyle/>
                    <a:p>
                      <a:endParaRPr lang="en-US" sz="1400" dirty="0">
                        <a:latin typeface="Times"/>
                        <a:cs typeface="Times"/>
                      </a:endParaRPr>
                    </a:p>
                  </a:txBody>
                  <a:tcPr/>
                </a:tc>
                <a:tc>
                  <a:txBody>
                    <a:bodyPr/>
                    <a:lstStyle/>
                    <a:p>
                      <a:r>
                        <a:rPr lang="en-US" sz="1400" dirty="0" smtClean="0">
                          <a:latin typeface="Times"/>
                          <a:cs typeface="Times"/>
                        </a:rPr>
                        <a:t># Interaction</a:t>
                      </a:r>
                      <a:endParaRPr lang="en-US" sz="1400" dirty="0">
                        <a:latin typeface="Times"/>
                        <a:cs typeface="Times"/>
                      </a:endParaRPr>
                    </a:p>
                  </a:txBody>
                  <a:tcPr/>
                </a:tc>
                <a:tc>
                  <a:txBody>
                    <a:bodyPr/>
                    <a:lstStyle/>
                    <a:p>
                      <a:r>
                        <a:rPr lang="en-US" sz="1400" baseline="0" dirty="0" smtClean="0">
                          <a:latin typeface="Times"/>
                          <a:cs typeface="Times"/>
                        </a:rPr>
                        <a:t># Corresponding Genes </a:t>
                      </a:r>
                      <a:endParaRPr lang="en-US" sz="1400" dirty="0">
                        <a:latin typeface="Times"/>
                        <a:cs typeface="Times"/>
                      </a:endParaRPr>
                    </a:p>
                  </a:txBody>
                  <a:tcPr/>
                </a:tc>
              </a:tr>
              <a:tr h="370840">
                <a:tc>
                  <a:txBody>
                    <a:bodyPr/>
                    <a:lstStyle/>
                    <a:p>
                      <a:r>
                        <a:rPr lang="en-US" sz="1400" dirty="0" smtClean="0">
                          <a:latin typeface="Times"/>
                          <a:cs typeface="Times"/>
                        </a:rPr>
                        <a:t>Physical </a:t>
                      </a:r>
                      <a:r>
                        <a:rPr lang="en-US" sz="1400" baseline="0" dirty="0" smtClean="0">
                          <a:latin typeface="Times"/>
                          <a:cs typeface="Times"/>
                        </a:rPr>
                        <a:t>interaction</a:t>
                      </a:r>
                      <a:endParaRPr lang="en-US" sz="1400" dirty="0">
                        <a:latin typeface="Times"/>
                        <a:cs typeface="Times"/>
                      </a:endParaRPr>
                    </a:p>
                  </a:txBody>
                  <a:tcPr/>
                </a:tc>
                <a:tc>
                  <a:txBody>
                    <a:bodyPr/>
                    <a:lstStyle/>
                    <a:p>
                      <a:r>
                        <a:rPr lang="en-US" sz="1400" dirty="0" smtClean="0">
                          <a:latin typeface="Times"/>
                          <a:cs typeface="Times"/>
                        </a:rPr>
                        <a:t> 48393</a:t>
                      </a:r>
                      <a:endParaRPr lang="en-US" sz="1400" dirty="0">
                        <a:latin typeface="Times"/>
                        <a:cs typeface="Times"/>
                      </a:endParaRPr>
                    </a:p>
                  </a:txBody>
                  <a:tcPr/>
                </a:tc>
                <a:tc>
                  <a:txBody>
                    <a:bodyPr/>
                    <a:lstStyle/>
                    <a:p>
                      <a:r>
                        <a:rPr lang="en-US" sz="1400" dirty="0" smtClean="0">
                          <a:latin typeface="Times"/>
                          <a:cs typeface="Times"/>
                        </a:rPr>
                        <a:t>11224</a:t>
                      </a:r>
                      <a:endParaRPr lang="en-US" sz="1400" dirty="0">
                        <a:latin typeface="Times"/>
                        <a:cs typeface="Times"/>
                      </a:endParaRPr>
                    </a:p>
                  </a:txBody>
                  <a:tcPr/>
                </a:tc>
              </a:tr>
              <a:tr h="370840">
                <a:tc>
                  <a:txBody>
                    <a:bodyPr/>
                    <a:lstStyle/>
                    <a:p>
                      <a:r>
                        <a:rPr lang="en-US" sz="1400" dirty="0" smtClean="0">
                          <a:latin typeface="Times"/>
                          <a:cs typeface="Times"/>
                        </a:rPr>
                        <a:t>Regulatory</a:t>
                      </a:r>
                      <a:r>
                        <a:rPr lang="en-US" sz="1400" baseline="0" dirty="0" smtClean="0">
                          <a:latin typeface="Times"/>
                          <a:cs typeface="Times"/>
                        </a:rPr>
                        <a:t> Network</a:t>
                      </a:r>
                      <a:endParaRPr lang="en-US" sz="1400" dirty="0">
                        <a:latin typeface="Times"/>
                        <a:cs typeface="Times"/>
                      </a:endParaRPr>
                    </a:p>
                  </a:txBody>
                  <a:tcPr/>
                </a:tc>
                <a:tc>
                  <a:txBody>
                    <a:bodyPr/>
                    <a:lstStyle/>
                    <a:p>
                      <a:r>
                        <a:rPr lang="en-US" sz="1400" dirty="0" smtClean="0">
                          <a:latin typeface="Times"/>
                          <a:cs typeface="Times"/>
                        </a:rPr>
                        <a:t> 6896</a:t>
                      </a:r>
                      <a:endParaRPr lang="en-US" sz="1400" dirty="0">
                        <a:latin typeface="Times"/>
                        <a:cs typeface="Times"/>
                      </a:endParaRPr>
                    </a:p>
                  </a:txBody>
                  <a:tcPr/>
                </a:tc>
                <a:tc>
                  <a:txBody>
                    <a:bodyPr/>
                    <a:lstStyle/>
                    <a:p>
                      <a:r>
                        <a:rPr lang="en-US" sz="1400" dirty="0" smtClean="0">
                          <a:latin typeface="Times"/>
                          <a:cs typeface="Times"/>
                        </a:rPr>
                        <a:t>Top: 58;Middle: 52;Bottom:  27;Targets:</a:t>
                      </a:r>
                      <a:r>
                        <a:rPr lang="en-US" sz="1400" baseline="0" dirty="0" smtClean="0">
                          <a:latin typeface="Times"/>
                          <a:cs typeface="Times"/>
                        </a:rPr>
                        <a:t> 2972</a:t>
                      </a:r>
                      <a:endParaRPr lang="en-US" sz="1400" dirty="0">
                        <a:latin typeface="Times"/>
                        <a:cs typeface="Times"/>
                      </a:endParaRPr>
                    </a:p>
                  </a:txBody>
                  <a:tcPr/>
                </a:tc>
              </a:tr>
              <a:tr h="370840">
                <a:tc>
                  <a:txBody>
                    <a:bodyPr/>
                    <a:lstStyle/>
                    <a:p>
                      <a:r>
                        <a:rPr lang="en-US" sz="1400" dirty="0" smtClean="0">
                          <a:latin typeface="Times"/>
                          <a:cs typeface="Times"/>
                        </a:rPr>
                        <a:t>Genetic</a:t>
                      </a:r>
                      <a:r>
                        <a:rPr lang="en-US" sz="1400" baseline="0" dirty="0" smtClean="0">
                          <a:latin typeface="Times"/>
                          <a:cs typeface="Times"/>
                        </a:rPr>
                        <a:t> interaction</a:t>
                      </a:r>
                      <a:endParaRPr lang="en-US" sz="1400" dirty="0">
                        <a:latin typeface="Times"/>
                        <a:cs typeface="Times"/>
                      </a:endParaRPr>
                    </a:p>
                  </a:txBody>
                  <a:tcPr/>
                </a:tc>
                <a:tc>
                  <a:txBody>
                    <a:bodyPr/>
                    <a:lstStyle/>
                    <a:p>
                      <a:r>
                        <a:rPr lang="en-US" sz="1400" dirty="0" smtClean="0">
                          <a:latin typeface="Times"/>
                          <a:cs typeface="Times"/>
                        </a:rPr>
                        <a:t>498</a:t>
                      </a:r>
                      <a:endParaRPr lang="en-US" sz="1400" dirty="0">
                        <a:latin typeface="Times"/>
                        <a:cs typeface="Times"/>
                      </a:endParaRPr>
                    </a:p>
                  </a:txBody>
                  <a:tcPr/>
                </a:tc>
                <a:tc>
                  <a:txBody>
                    <a:bodyPr/>
                    <a:lstStyle/>
                    <a:p>
                      <a:r>
                        <a:rPr lang="en-US" sz="1400" dirty="0" smtClean="0">
                          <a:latin typeface="Times"/>
                          <a:cs typeface="Times"/>
                        </a:rPr>
                        <a:t>534</a:t>
                      </a:r>
                      <a:endParaRPr lang="en-US" sz="1400" dirty="0">
                        <a:latin typeface="Times"/>
                        <a:cs typeface="Times"/>
                      </a:endParaRPr>
                    </a:p>
                  </a:txBody>
                  <a:tcPr/>
                </a:tc>
              </a:tr>
              <a:tr h="370840">
                <a:tc>
                  <a:txBody>
                    <a:bodyPr/>
                    <a:lstStyle/>
                    <a:p>
                      <a:r>
                        <a:rPr lang="en-US" sz="1400" dirty="0" smtClean="0">
                          <a:latin typeface="Times"/>
                          <a:cs typeface="Times"/>
                        </a:rPr>
                        <a:t>Phosphorylation  network</a:t>
                      </a:r>
                      <a:r>
                        <a:rPr lang="en-US" sz="1400" baseline="0" dirty="0" smtClean="0">
                          <a:latin typeface="Times"/>
                          <a:cs typeface="Times"/>
                        </a:rPr>
                        <a:t> </a:t>
                      </a:r>
                      <a:endParaRPr lang="en-US" sz="1400" dirty="0">
                        <a:latin typeface="Times"/>
                        <a:cs typeface="Times"/>
                      </a:endParaRPr>
                    </a:p>
                  </a:txBody>
                  <a:tcPr/>
                </a:tc>
                <a:tc>
                  <a:txBody>
                    <a:bodyPr/>
                    <a:lstStyle/>
                    <a:p>
                      <a:r>
                        <a:rPr lang="en-US" sz="1400" dirty="0" smtClean="0">
                          <a:latin typeface="Times"/>
                          <a:cs typeface="Times"/>
                        </a:rPr>
                        <a:t>28638</a:t>
                      </a:r>
                      <a:endParaRPr lang="en-US" sz="1400" dirty="0">
                        <a:latin typeface="Times"/>
                        <a:cs typeface="Times"/>
                      </a:endParaRPr>
                    </a:p>
                  </a:txBody>
                  <a:tcPr/>
                </a:tc>
                <a:tc>
                  <a:txBody>
                    <a:bodyPr/>
                    <a:lstStyle/>
                    <a:p>
                      <a:r>
                        <a:rPr lang="en-US" sz="1400" dirty="0" smtClean="0">
                          <a:latin typeface="Times"/>
                          <a:cs typeface="Times"/>
                        </a:rPr>
                        <a:t>2392</a:t>
                      </a:r>
                      <a:endParaRPr lang="en-US" sz="1400" dirty="0">
                        <a:latin typeface="Times"/>
                        <a:cs typeface="Times"/>
                      </a:endParaRPr>
                    </a:p>
                  </a:txBody>
                  <a:tcPr/>
                </a:tc>
              </a:tr>
              <a:tr h="370840">
                <a:tc>
                  <a:txBody>
                    <a:bodyPr/>
                    <a:lstStyle/>
                    <a:p>
                      <a:r>
                        <a:rPr lang="en-US" sz="1400" dirty="0" smtClean="0">
                          <a:latin typeface="Times"/>
                          <a:cs typeface="Times"/>
                        </a:rPr>
                        <a:t>Metabolic</a:t>
                      </a:r>
                      <a:r>
                        <a:rPr lang="en-US" sz="1400" baseline="0" dirty="0" smtClean="0">
                          <a:latin typeface="Times"/>
                          <a:cs typeface="Times"/>
                        </a:rPr>
                        <a:t> Enzyme interaction</a:t>
                      </a:r>
                      <a:endParaRPr lang="en-US" sz="1400" dirty="0">
                        <a:latin typeface="Times"/>
                        <a:cs typeface="Times"/>
                      </a:endParaRPr>
                    </a:p>
                  </a:txBody>
                  <a:tcPr/>
                </a:tc>
                <a:tc>
                  <a:txBody>
                    <a:bodyPr/>
                    <a:lstStyle/>
                    <a:p>
                      <a:r>
                        <a:rPr lang="en-US" sz="1400" dirty="0" smtClean="0">
                          <a:latin typeface="Times"/>
                          <a:cs typeface="Times"/>
                        </a:rPr>
                        <a:t>13667</a:t>
                      </a:r>
                      <a:endParaRPr lang="en-US" sz="1400" dirty="0">
                        <a:latin typeface="Times"/>
                        <a:cs typeface="Times"/>
                      </a:endParaRPr>
                    </a:p>
                  </a:txBody>
                  <a:tcPr/>
                </a:tc>
                <a:tc>
                  <a:txBody>
                    <a:bodyPr/>
                    <a:lstStyle/>
                    <a:p>
                      <a:r>
                        <a:rPr lang="en-US" sz="1400" dirty="0" smtClean="0">
                          <a:latin typeface="Times"/>
                          <a:cs typeface="Times"/>
                        </a:rPr>
                        <a:t>1035</a:t>
                      </a:r>
                      <a:endParaRPr lang="en-US" sz="1400" dirty="0">
                        <a:latin typeface="Times"/>
                        <a:cs typeface="Times"/>
                      </a:endParaRPr>
                    </a:p>
                  </a:txBody>
                  <a:tcPr/>
                </a:tc>
              </a:tr>
              <a:tr h="370840">
                <a:tc>
                  <a:txBody>
                    <a:bodyPr/>
                    <a:lstStyle/>
                    <a:p>
                      <a:r>
                        <a:rPr lang="en-US" sz="1400" dirty="0" smtClean="0">
                          <a:latin typeface="Times"/>
                          <a:cs typeface="Times"/>
                        </a:rPr>
                        <a:t>Structural interaction network</a:t>
                      </a:r>
                      <a:endParaRPr lang="en-US" sz="1400" dirty="0">
                        <a:latin typeface="Times"/>
                        <a:cs typeface="Times"/>
                      </a:endParaRPr>
                    </a:p>
                  </a:txBody>
                  <a:tcPr/>
                </a:tc>
                <a:tc>
                  <a:txBody>
                    <a:bodyPr/>
                    <a:lstStyle/>
                    <a:p>
                      <a:endParaRPr lang="en-US" sz="1400" dirty="0">
                        <a:latin typeface="Times"/>
                        <a:cs typeface="Times"/>
                      </a:endParaRPr>
                    </a:p>
                  </a:txBody>
                  <a:tcPr/>
                </a:tc>
                <a:tc>
                  <a:txBody>
                    <a:bodyPr/>
                    <a:lstStyle/>
                    <a:p>
                      <a:endParaRPr lang="en-US" sz="1400" dirty="0">
                        <a:latin typeface="Times"/>
                        <a:cs typeface="Times"/>
                      </a:endParaRPr>
                    </a:p>
                  </a:txBody>
                  <a:tcPr/>
                </a:tc>
              </a:tr>
            </a:tbl>
          </a:graphicData>
        </a:graphic>
      </p:graphicFrame>
      <p:sp>
        <p:nvSpPr>
          <p:cNvPr id="6" name="Content Placeholder 2"/>
          <p:cNvSpPr txBox="1">
            <a:spLocks/>
          </p:cNvSpPr>
          <p:nvPr/>
        </p:nvSpPr>
        <p:spPr>
          <a:xfrm>
            <a:off x="926730" y="2770063"/>
            <a:ext cx="8229600" cy="1986251"/>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sz="2000" dirty="0" smtClean="0">
                <a:latin typeface="Times New Roman"/>
                <a:cs typeface="Times New Roman"/>
              </a:rPr>
              <a:t>Network Data</a:t>
            </a:r>
          </a:p>
        </p:txBody>
      </p:sp>
    </p:spTree>
    <p:extLst>
      <p:ext uri="{BB962C8B-B14F-4D97-AF65-F5344CB8AC3E}">
        <p14:creationId xmlns:p14="http://schemas.microsoft.com/office/powerpoint/2010/main" val="269041145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49691" y="1122721"/>
            <a:ext cx="4890287" cy="4714493"/>
          </a:xfrm>
          <a:prstGeom prst="rect">
            <a:avLst/>
          </a:prstGeom>
        </p:spPr>
      </p:pic>
      <p:sp>
        <p:nvSpPr>
          <p:cNvPr id="6" name="Rectangle 5"/>
          <p:cNvSpPr/>
          <p:nvPr/>
        </p:nvSpPr>
        <p:spPr>
          <a:xfrm>
            <a:off x="1852926" y="5837214"/>
            <a:ext cx="4572000" cy="646331"/>
          </a:xfrm>
          <a:prstGeom prst="rect">
            <a:avLst/>
          </a:prstGeom>
        </p:spPr>
        <p:txBody>
          <a:bodyPr>
            <a:spAutoFit/>
          </a:bodyPr>
          <a:lstStyle/>
          <a:p>
            <a:r>
              <a:rPr lang="en-US" b="1" dirty="0"/>
              <a:t>Serial Regulation of Transcriptional Regulators in the Yeast Cell Cycle</a:t>
            </a:r>
            <a:endParaRPr lang="en-US" dirty="0"/>
          </a:p>
        </p:txBody>
      </p:sp>
      <p:sp>
        <p:nvSpPr>
          <p:cNvPr id="2" name="Slide Number Placeholder 1"/>
          <p:cNvSpPr>
            <a:spLocks noGrp="1"/>
          </p:cNvSpPr>
          <p:nvPr>
            <p:ph type="sldNum" sz="quarter" idx="12"/>
          </p:nvPr>
        </p:nvSpPr>
        <p:spPr/>
        <p:txBody>
          <a:bodyPr/>
          <a:lstStyle/>
          <a:p>
            <a:fld id="{1F85FED7-214F-AE43-AC53-56ECF9934C12}" type="slidenum">
              <a:rPr lang="en-US" smtClean="0"/>
              <a:t>40</a:t>
            </a:fld>
            <a:endParaRPr lang="en-US"/>
          </a:p>
        </p:txBody>
      </p:sp>
      <p:sp>
        <p:nvSpPr>
          <p:cNvPr id="7" name="Content Placeholder 1"/>
          <p:cNvSpPr txBox="1">
            <a:spLocks/>
          </p:cNvSpPr>
          <p:nvPr/>
        </p:nvSpPr>
        <p:spPr>
          <a:xfrm>
            <a:off x="1178560" y="425396"/>
            <a:ext cx="6723662" cy="4800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sz="2000" dirty="0" smtClean="0">
                <a:latin typeface="Times"/>
                <a:cs typeface="Times"/>
              </a:rPr>
              <a:t>Serial Regulation of cell cycle </a:t>
            </a:r>
          </a:p>
          <a:p>
            <a:pPr>
              <a:buFont typeface="Courier New"/>
              <a:buChar char="o"/>
            </a:pPr>
            <a:endParaRPr lang="en-US" sz="2000" dirty="0">
              <a:latin typeface="Times"/>
              <a:cs typeface="Times"/>
            </a:endParaRPr>
          </a:p>
        </p:txBody>
      </p:sp>
    </p:spTree>
    <p:extLst>
      <p:ext uri="{BB962C8B-B14F-4D97-AF65-F5344CB8AC3E}">
        <p14:creationId xmlns:p14="http://schemas.microsoft.com/office/powerpoint/2010/main" val="2636107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F85FED7-214F-AE43-AC53-56ECF9934C12}" type="slidenum">
              <a:rPr lang="en-US" smtClean="0"/>
              <a:t>41</a:t>
            </a:fld>
            <a:endParaRPr lang="en-US"/>
          </a:p>
        </p:txBody>
      </p:sp>
      <p:sp>
        <p:nvSpPr>
          <p:cNvPr id="19" name="Chevron 18"/>
          <p:cNvSpPr/>
          <p:nvPr/>
        </p:nvSpPr>
        <p:spPr>
          <a:xfrm>
            <a:off x="6706881" y="1706034"/>
            <a:ext cx="1744732" cy="354189"/>
          </a:xfrm>
          <a:prstGeom prst="chevron">
            <a:avLst/>
          </a:prstGeom>
          <a:solidFill>
            <a:srgbClr val="B3DD5A"/>
          </a:solidFill>
          <a:ln>
            <a:noFill/>
          </a:ln>
        </p:spPr>
        <p:style>
          <a:lnRef idx="2">
            <a:schemeClr val="accent4"/>
          </a:lnRef>
          <a:fillRef idx="1">
            <a:schemeClr val="lt1"/>
          </a:fillRef>
          <a:effectRef idx="0">
            <a:schemeClr val="accent4"/>
          </a:effectRef>
          <a:fontRef idx="minor">
            <a:schemeClr val="dk1"/>
          </a:fontRef>
        </p:style>
        <p:txBody>
          <a:bodyPr rtlCol="0" anchor="ctr"/>
          <a:lstStyle/>
          <a:p>
            <a:endParaRPr lang="en-US">
              <a:noFill/>
            </a:endParaRPr>
          </a:p>
        </p:txBody>
      </p:sp>
      <p:sp>
        <p:nvSpPr>
          <p:cNvPr id="21" name="Chevron 20"/>
          <p:cNvSpPr/>
          <p:nvPr/>
        </p:nvSpPr>
        <p:spPr>
          <a:xfrm>
            <a:off x="4962149" y="1721556"/>
            <a:ext cx="1744732" cy="354189"/>
          </a:xfrm>
          <a:prstGeom prst="chevron">
            <a:avLst/>
          </a:prstGeom>
          <a:solidFill>
            <a:srgbClr val="DDB375"/>
          </a:solidFill>
          <a:ln>
            <a:noFill/>
          </a:ln>
        </p:spPr>
        <p:style>
          <a:lnRef idx="2">
            <a:schemeClr val="accent4"/>
          </a:lnRef>
          <a:fillRef idx="1">
            <a:schemeClr val="lt1"/>
          </a:fillRef>
          <a:effectRef idx="0">
            <a:schemeClr val="accent4"/>
          </a:effectRef>
          <a:fontRef idx="minor">
            <a:schemeClr val="dk1"/>
          </a:fontRef>
        </p:style>
        <p:txBody>
          <a:bodyPr rtlCol="0" anchor="ctr"/>
          <a:lstStyle/>
          <a:p>
            <a:endParaRPr lang="en-US">
              <a:noFill/>
            </a:endParaRPr>
          </a:p>
        </p:txBody>
      </p:sp>
      <p:sp>
        <p:nvSpPr>
          <p:cNvPr id="22" name="Chevron 21"/>
          <p:cNvSpPr/>
          <p:nvPr/>
        </p:nvSpPr>
        <p:spPr>
          <a:xfrm>
            <a:off x="3217417" y="1721556"/>
            <a:ext cx="1744732" cy="354189"/>
          </a:xfrm>
          <a:prstGeom prst="chevron">
            <a:avLst/>
          </a:prstGeom>
          <a:solidFill>
            <a:srgbClr val="69ADFF"/>
          </a:solidFill>
          <a:ln>
            <a:noFill/>
          </a:ln>
        </p:spPr>
        <p:style>
          <a:lnRef idx="2">
            <a:schemeClr val="accent4"/>
          </a:lnRef>
          <a:fillRef idx="1">
            <a:schemeClr val="lt1"/>
          </a:fillRef>
          <a:effectRef idx="0">
            <a:schemeClr val="accent4"/>
          </a:effectRef>
          <a:fontRef idx="minor">
            <a:schemeClr val="dk1"/>
          </a:fontRef>
        </p:style>
        <p:txBody>
          <a:bodyPr rtlCol="0" anchor="ctr"/>
          <a:lstStyle/>
          <a:p>
            <a:endParaRPr lang="en-US">
              <a:noFill/>
            </a:endParaRPr>
          </a:p>
        </p:txBody>
      </p:sp>
      <p:sp>
        <p:nvSpPr>
          <p:cNvPr id="23" name="Chevron 22"/>
          <p:cNvSpPr/>
          <p:nvPr/>
        </p:nvSpPr>
        <p:spPr>
          <a:xfrm>
            <a:off x="1472685" y="1721556"/>
            <a:ext cx="1744732" cy="354189"/>
          </a:xfrm>
          <a:prstGeom prst="chevron">
            <a:avLst/>
          </a:prstGeom>
          <a:solidFill>
            <a:srgbClr val="DD5461"/>
          </a:solidFill>
          <a:ln>
            <a:noFill/>
          </a:ln>
        </p:spPr>
        <p:style>
          <a:lnRef idx="2">
            <a:schemeClr val="accent4"/>
          </a:lnRef>
          <a:fillRef idx="1">
            <a:schemeClr val="lt1"/>
          </a:fillRef>
          <a:effectRef idx="0">
            <a:schemeClr val="accent4"/>
          </a:effectRef>
          <a:fontRef idx="minor">
            <a:schemeClr val="dk1"/>
          </a:fontRef>
        </p:style>
        <p:txBody>
          <a:bodyPr rtlCol="0" anchor="ctr"/>
          <a:lstStyle/>
          <a:p>
            <a:endParaRPr lang="en-US">
              <a:noFill/>
            </a:endParaRPr>
          </a:p>
        </p:txBody>
      </p:sp>
      <p:sp>
        <p:nvSpPr>
          <p:cNvPr id="25" name="Oval 24"/>
          <p:cNvSpPr/>
          <p:nvPr/>
        </p:nvSpPr>
        <p:spPr>
          <a:xfrm>
            <a:off x="2156647" y="1721556"/>
            <a:ext cx="336058" cy="354189"/>
          </a:xfrm>
          <a:prstGeom prst="ellipse">
            <a:avLst/>
          </a:prstGeom>
          <a:solidFill>
            <a:srgbClr val="FF0000"/>
          </a:solidFill>
          <a:ln>
            <a:noFill/>
          </a:ln>
        </p:spPr>
        <p:style>
          <a:lnRef idx="2">
            <a:schemeClr val="accent5"/>
          </a:lnRef>
          <a:fillRef idx="1">
            <a:schemeClr val="lt1"/>
          </a:fillRef>
          <a:effectRef idx="0">
            <a:schemeClr val="accent5"/>
          </a:effectRef>
          <a:fontRef idx="minor">
            <a:schemeClr val="dk1"/>
          </a:fontRef>
        </p:style>
        <p:txBody>
          <a:bodyPr rtlCol="0" anchor="ctr"/>
          <a:lstStyle/>
          <a:p>
            <a:endParaRPr lang="en-US" dirty="0"/>
          </a:p>
        </p:txBody>
      </p:sp>
      <p:sp>
        <p:nvSpPr>
          <p:cNvPr id="26" name="Oval 25"/>
          <p:cNvSpPr/>
          <p:nvPr/>
        </p:nvSpPr>
        <p:spPr>
          <a:xfrm>
            <a:off x="3931825" y="1706034"/>
            <a:ext cx="336058" cy="354189"/>
          </a:xfrm>
          <a:prstGeom prst="ellipse">
            <a:avLst/>
          </a:prstGeom>
          <a:solidFill>
            <a:srgbClr val="0000FF"/>
          </a:solidFill>
          <a:ln>
            <a:noFill/>
          </a:ln>
        </p:spPr>
        <p:style>
          <a:lnRef idx="2">
            <a:schemeClr val="accent5"/>
          </a:lnRef>
          <a:fillRef idx="1">
            <a:schemeClr val="lt1"/>
          </a:fillRef>
          <a:effectRef idx="0">
            <a:schemeClr val="accent5"/>
          </a:effectRef>
          <a:fontRef idx="minor">
            <a:schemeClr val="dk1"/>
          </a:fontRef>
        </p:style>
        <p:txBody>
          <a:bodyPr rtlCol="0" anchor="ctr"/>
          <a:lstStyle/>
          <a:p>
            <a:endParaRPr lang="en-US"/>
          </a:p>
        </p:txBody>
      </p:sp>
      <p:sp>
        <p:nvSpPr>
          <p:cNvPr id="27" name="Oval 26"/>
          <p:cNvSpPr/>
          <p:nvPr/>
        </p:nvSpPr>
        <p:spPr>
          <a:xfrm>
            <a:off x="5723936" y="1721556"/>
            <a:ext cx="336058" cy="354189"/>
          </a:xfrm>
          <a:prstGeom prst="ellipse">
            <a:avLst/>
          </a:prstGeom>
          <a:solidFill>
            <a:schemeClr val="accent5">
              <a:lumMod val="60000"/>
              <a:lumOff val="40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endParaRPr lang="en-US"/>
          </a:p>
        </p:txBody>
      </p:sp>
      <p:sp>
        <p:nvSpPr>
          <p:cNvPr id="28" name="Oval 27"/>
          <p:cNvSpPr/>
          <p:nvPr/>
        </p:nvSpPr>
        <p:spPr>
          <a:xfrm>
            <a:off x="7389047" y="1696861"/>
            <a:ext cx="336058" cy="354189"/>
          </a:xfrm>
          <a:prstGeom prst="ellipse">
            <a:avLst/>
          </a:prstGeom>
          <a:solidFill>
            <a:schemeClr val="accent4">
              <a:lumMod val="7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endParaRPr lang="en-US"/>
          </a:p>
        </p:txBody>
      </p:sp>
      <p:sp>
        <p:nvSpPr>
          <p:cNvPr id="29" name="TextBox 28"/>
          <p:cNvSpPr txBox="1"/>
          <p:nvPr/>
        </p:nvSpPr>
        <p:spPr>
          <a:xfrm>
            <a:off x="2114314" y="1690891"/>
            <a:ext cx="470952" cy="369332"/>
          </a:xfrm>
          <a:prstGeom prst="rect">
            <a:avLst/>
          </a:prstGeom>
          <a:noFill/>
        </p:spPr>
        <p:txBody>
          <a:bodyPr wrap="none" rtlCol="0">
            <a:spAutoFit/>
          </a:bodyPr>
          <a:lstStyle/>
          <a:p>
            <a:r>
              <a:rPr lang="en-US" dirty="0" smtClean="0">
                <a:solidFill>
                  <a:srgbClr val="FFFFFF"/>
                </a:solidFill>
                <a:latin typeface="Times"/>
                <a:cs typeface="Times"/>
              </a:rPr>
              <a:t>G1</a:t>
            </a:r>
            <a:endParaRPr lang="en-US" dirty="0">
              <a:solidFill>
                <a:srgbClr val="FFFFFF"/>
              </a:solidFill>
              <a:latin typeface="Times"/>
              <a:cs typeface="Times"/>
            </a:endParaRPr>
          </a:p>
        </p:txBody>
      </p:sp>
      <p:sp>
        <p:nvSpPr>
          <p:cNvPr id="30" name="TextBox 29"/>
          <p:cNvSpPr txBox="1"/>
          <p:nvPr/>
        </p:nvSpPr>
        <p:spPr>
          <a:xfrm>
            <a:off x="3951112" y="1672926"/>
            <a:ext cx="313044" cy="369332"/>
          </a:xfrm>
          <a:prstGeom prst="rect">
            <a:avLst/>
          </a:prstGeom>
          <a:noFill/>
        </p:spPr>
        <p:txBody>
          <a:bodyPr wrap="none" rtlCol="0">
            <a:spAutoFit/>
          </a:bodyPr>
          <a:lstStyle/>
          <a:p>
            <a:r>
              <a:rPr lang="en-US" dirty="0">
                <a:solidFill>
                  <a:srgbClr val="FFFFFF"/>
                </a:solidFill>
                <a:latin typeface="Times"/>
                <a:cs typeface="Times"/>
              </a:rPr>
              <a:t>S</a:t>
            </a:r>
          </a:p>
        </p:txBody>
      </p:sp>
      <p:sp>
        <p:nvSpPr>
          <p:cNvPr id="31" name="TextBox 30"/>
          <p:cNvSpPr txBox="1"/>
          <p:nvPr/>
        </p:nvSpPr>
        <p:spPr>
          <a:xfrm>
            <a:off x="5659597" y="1703591"/>
            <a:ext cx="466782" cy="369332"/>
          </a:xfrm>
          <a:prstGeom prst="rect">
            <a:avLst/>
          </a:prstGeom>
          <a:noFill/>
        </p:spPr>
        <p:txBody>
          <a:bodyPr wrap="none" rtlCol="0">
            <a:spAutoFit/>
          </a:bodyPr>
          <a:lstStyle/>
          <a:p>
            <a:r>
              <a:rPr lang="en-US" dirty="0" smtClean="0">
                <a:solidFill>
                  <a:srgbClr val="FFFFFF"/>
                </a:solidFill>
                <a:latin typeface="Times"/>
                <a:cs typeface="Times"/>
              </a:rPr>
              <a:t>G2</a:t>
            </a:r>
            <a:endParaRPr lang="en-US" dirty="0">
              <a:solidFill>
                <a:srgbClr val="FFFFFF"/>
              </a:solidFill>
              <a:latin typeface="Times"/>
              <a:cs typeface="Times"/>
            </a:endParaRPr>
          </a:p>
        </p:txBody>
      </p:sp>
      <p:sp>
        <p:nvSpPr>
          <p:cNvPr id="32" name="TextBox 31"/>
          <p:cNvSpPr txBox="1"/>
          <p:nvPr/>
        </p:nvSpPr>
        <p:spPr>
          <a:xfrm>
            <a:off x="7367289" y="1687037"/>
            <a:ext cx="389913" cy="369332"/>
          </a:xfrm>
          <a:prstGeom prst="rect">
            <a:avLst/>
          </a:prstGeom>
          <a:noFill/>
        </p:spPr>
        <p:txBody>
          <a:bodyPr wrap="none" rtlCol="0">
            <a:spAutoFit/>
          </a:bodyPr>
          <a:lstStyle/>
          <a:p>
            <a:r>
              <a:rPr lang="en-US" dirty="0" smtClean="0">
                <a:solidFill>
                  <a:srgbClr val="FFFFFF"/>
                </a:solidFill>
                <a:latin typeface="Times"/>
                <a:cs typeface="Times"/>
              </a:rPr>
              <a:t>M</a:t>
            </a:r>
            <a:endParaRPr lang="en-US" dirty="0">
              <a:solidFill>
                <a:srgbClr val="FFFFFF"/>
              </a:solidFill>
              <a:latin typeface="Times"/>
              <a:cs typeface="Times"/>
            </a:endParaRPr>
          </a:p>
        </p:txBody>
      </p:sp>
      <p:sp>
        <p:nvSpPr>
          <p:cNvPr id="33" name="Up Arrow Callout 32"/>
          <p:cNvSpPr/>
          <p:nvPr/>
        </p:nvSpPr>
        <p:spPr>
          <a:xfrm>
            <a:off x="1948856" y="2315634"/>
            <a:ext cx="692855" cy="790928"/>
          </a:xfrm>
          <a:prstGeom prst="upArrowCallout">
            <a:avLst/>
          </a:prstGeom>
          <a:solidFill>
            <a:srgbClr val="DD5461"/>
          </a:solidFill>
          <a:ln>
            <a:noFill/>
          </a:ln>
        </p:spPr>
        <p:style>
          <a:lnRef idx="2">
            <a:schemeClr val="accent5"/>
          </a:lnRef>
          <a:fillRef idx="1">
            <a:schemeClr val="lt1"/>
          </a:fillRef>
          <a:effectRef idx="0">
            <a:schemeClr val="accent5"/>
          </a:effectRef>
          <a:fontRef idx="minor">
            <a:schemeClr val="dk1"/>
          </a:fontRef>
        </p:style>
        <p:txBody>
          <a:bodyPr wrap="square" rtlCol="0" anchor="ctr">
            <a:noAutofit/>
          </a:bodyPr>
          <a:lstStyle/>
          <a:p>
            <a:pPr marL="0" marR="0" algn="ctr">
              <a:spcBef>
                <a:spcPts val="0"/>
              </a:spcBef>
              <a:spcAft>
                <a:spcPts val="0"/>
              </a:spcAft>
            </a:pPr>
            <a:r>
              <a:rPr lang="en-US" sz="1200" kern="1200" dirty="0">
                <a:solidFill>
                  <a:srgbClr val="FFFFFF"/>
                </a:solidFill>
                <a:effectLst/>
                <a:latin typeface="Times"/>
                <a:ea typeface="ＭＳ 明朝"/>
                <a:cs typeface="Times"/>
              </a:rPr>
              <a:t>SWI5</a:t>
            </a:r>
            <a:endParaRPr lang="en-US" sz="1200" dirty="0">
              <a:effectLst/>
              <a:latin typeface="Times"/>
              <a:ea typeface="ＭＳ 明朝"/>
              <a:cs typeface="Times"/>
            </a:endParaRPr>
          </a:p>
          <a:p>
            <a:pPr marL="0" marR="0" algn="ctr">
              <a:spcBef>
                <a:spcPts val="0"/>
              </a:spcBef>
              <a:spcAft>
                <a:spcPts val="0"/>
              </a:spcAft>
            </a:pPr>
            <a:r>
              <a:rPr lang="en-US" sz="1200" kern="1200" dirty="0">
                <a:solidFill>
                  <a:srgbClr val="FFFFFF"/>
                </a:solidFill>
                <a:effectLst/>
                <a:latin typeface="Times"/>
                <a:ea typeface="ＭＳ 明朝"/>
                <a:cs typeface="Times"/>
              </a:rPr>
              <a:t>MBP1</a:t>
            </a:r>
            <a:endParaRPr lang="en-US" sz="1200" dirty="0">
              <a:effectLst/>
              <a:latin typeface="Times"/>
              <a:ea typeface="ＭＳ 明朝"/>
              <a:cs typeface="Times"/>
            </a:endParaRPr>
          </a:p>
        </p:txBody>
      </p:sp>
      <p:sp>
        <p:nvSpPr>
          <p:cNvPr id="34" name="Up Arrow Callout 33"/>
          <p:cNvSpPr/>
          <p:nvPr/>
        </p:nvSpPr>
        <p:spPr>
          <a:xfrm>
            <a:off x="3766367" y="2315633"/>
            <a:ext cx="692855" cy="900289"/>
          </a:xfrm>
          <a:prstGeom prst="upArrowCallout">
            <a:avLst/>
          </a:prstGeom>
          <a:solidFill>
            <a:srgbClr val="69ADFF"/>
          </a:solidFill>
          <a:ln>
            <a:noFill/>
          </a:ln>
        </p:spPr>
        <p:style>
          <a:lnRef idx="2">
            <a:schemeClr val="accent5"/>
          </a:lnRef>
          <a:fillRef idx="1">
            <a:schemeClr val="lt1"/>
          </a:fillRef>
          <a:effectRef idx="0">
            <a:schemeClr val="accent5"/>
          </a:effectRef>
          <a:fontRef idx="minor">
            <a:schemeClr val="dk1"/>
          </a:fontRef>
        </p:style>
        <p:txBody>
          <a:bodyPr wrap="square" rtlCol="0" anchor="ctr">
            <a:noAutofit/>
          </a:bodyPr>
          <a:lstStyle/>
          <a:p>
            <a:pPr marL="0" marR="0" algn="ctr">
              <a:spcBef>
                <a:spcPts val="0"/>
              </a:spcBef>
              <a:spcAft>
                <a:spcPts val="0"/>
              </a:spcAft>
            </a:pPr>
            <a:r>
              <a:rPr lang="en-US" sz="1200" kern="1200" dirty="0" smtClean="0">
                <a:solidFill>
                  <a:srgbClr val="FFFFFF"/>
                </a:solidFill>
                <a:effectLst/>
                <a:latin typeface="Times"/>
                <a:ea typeface="ＭＳ 明朝"/>
                <a:cs typeface="Times"/>
              </a:rPr>
              <a:t>SWI4</a:t>
            </a:r>
          </a:p>
          <a:p>
            <a:pPr marL="0" marR="0" algn="ctr">
              <a:spcBef>
                <a:spcPts val="0"/>
              </a:spcBef>
              <a:spcAft>
                <a:spcPts val="0"/>
              </a:spcAft>
            </a:pPr>
            <a:r>
              <a:rPr lang="en-US" sz="1200" dirty="0" smtClean="0">
                <a:solidFill>
                  <a:srgbClr val="FFFFFF"/>
                </a:solidFill>
                <a:latin typeface="Times"/>
                <a:ea typeface="ＭＳ 明朝"/>
                <a:cs typeface="Times"/>
              </a:rPr>
              <a:t>FKH1</a:t>
            </a:r>
          </a:p>
          <a:p>
            <a:pPr marL="0" marR="0" algn="ctr">
              <a:spcBef>
                <a:spcPts val="0"/>
              </a:spcBef>
              <a:spcAft>
                <a:spcPts val="0"/>
              </a:spcAft>
            </a:pPr>
            <a:r>
              <a:rPr lang="en-US" sz="1200" dirty="0" smtClean="0">
                <a:solidFill>
                  <a:srgbClr val="FFFFFF"/>
                </a:solidFill>
                <a:effectLst/>
                <a:latin typeface="Times"/>
                <a:ea typeface="ＭＳ 明朝"/>
                <a:cs typeface="Times"/>
              </a:rPr>
              <a:t>M95</a:t>
            </a:r>
            <a:endParaRPr lang="en-US" sz="1200" dirty="0">
              <a:effectLst/>
              <a:latin typeface="Times"/>
              <a:ea typeface="ＭＳ 明朝"/>
              <a:cs typeface="Times"/>
            </a:endParaRPr>
          </a:p>
        </p:txBody>
      </p:sp>
      <p:sp>
        <p:nvSpPr>
          <p:cNvPr id="35" name="Up Arrow Callout 34"/>
          <p:cNvSpPr/>
          <p:nvPr/>
        </p:nvSpPr>
        <p:spPr>
          <a:xfrm>
            <a:off x="5659597" y="2315633"/>
            <a:ext cx="692855" cy="790928"/>
          </a:xfrm>
          <a:prstGeom prst="upArrowCallout">
            <a:avLst/>
          </a:prstGeom>
          <a:solidFill>
            <a:srgbClr val="DDB375"/>
          </a:solidFill>
          <a:ln>
            <a:noFill/>
          </a:ln>
        </p:spPr>
        <p:style>
          <a:lnRef idx="2">
            <a:schemeClr val="accent5"/>
          </a:lnRef>
          <a:fillRef idx="1">
            <a:schemeClr val="lt1"/>
          </a:fillRef>
          <a:effectRef idx="0">
            <a:schemeClr val="accent5"/>
          </a:effectRef>
          <a:fontRef idx="minor">
            <a:schemeClr val="dk1"/>
          </a:fontRef>
        </p:style>
        <p:txBody>
          <a:bodyPr wrap="square" rtlCol="0" anchor="ctr">
            <a:noAutofit/>
          </a:bodyPr>
          <a:lstStyle/>
          <a:p>
            <a:pPr marL="0" marR="0" algn="ctr">
              <a:spcBef>
                <a:spcPts val="0"/>
              </a:spcBef>
              <a:spcAft>
                <a:spcPts val="0"/>
              </a:spcAft>
            </a:pPr>
            <a:r>
              <a:rPr lang="en-US" sz="1200" kern="1200" dirty="0" smtClean="0">
                <a:solidFill>
                  <a:srgbClr val="FFFFFF"/>
                </a:solidFill>
                <a:effectLst/>
                <a:latin typeface="Times"/>
                <a:ea typeface="ＭＳ 明朝"/>
                <a:cs typeface="Times"/>
              </a:rPr>
              <a:t>FKH2</a:t>
            </a:r>
            <a:endParaRPr lang="en-US" sz="1200" dirty="0">
              <a:effectLst/>
              <a:latin typeface="Times"/>
              <a:ea typeface="ＭＳ 明朝"/>
              <a:cs typeface="Times"/>
            </a:endParaRPr>
          </a:p>
          <a:p>
            <a:pPr marL="0" marR="0" algn="ctr">
              <a:spcBef>
                <a:spcPts val="0"/>
              </a:spcBef>
              <a:spcAft>
                <a:spcPts val="0"/>
              </a:spcAft>
            </a:pPr>
            <a:r>
              <a:rPr lang="en-US" sz="1200" kern="1200" dirty="0" smtClean="0">
                <a:solidFill>
                  <a:srgbClr val="FFFFFF"/>
                </a:solidFill>
                <a:effectLst/>
                <a:latin typeface="Times"/>
                <a:ea typeface="ＭＳ 明朝"/>
                <a:cs typeface="Times"/>
              </a:rPr>
              <a:t>NDD1</a:t>
            </a:r>
            <a:endParaRPr lang="en-US" sz="1200" dirty="0">
              <a:effectLst/>
              <a:latin typeface="Times"/>
              <a:ea typeface="ＭＳ 明朝"/>
              <a:cs typeface="Times"/>
            </a:endParaRPr>
          </a:p>
        </p:txBody>
      </p:sp>
      <p:sp>
        <p:nvSpPr>
          <p:cNvPr id="36" name="Up Arrow Callout 35"/>
          <p:cNvSpPr/>
          <p:nvPr/>
        </p:nvSpPr>
        <p:spPr>
          <a:xfrm>
            <a:off x="7367289" y="2315634"/>
            <a:ext cx="692855" cy="790928"/>
          </a:xfrm>
          <a:prstGeom prst="upArrowCallout">
            <a:avLst/>
          </a:prstGeom>
          <a:solidFill>
            <a:srgbClr val="B3DD5A"/>
          </a:solidFill>
          <a:ln>
            <a:noFill/>
          </a:ln>
        </p:spPr>
        <p:style>
          <a:lnRef idx="2">
            <a:schemeClr val="accent5"/>
          </a:lnRef>
          <a:fillRef idx="1">
            <a:schemeClr val="lt1"/>
          </a:fillRef>
          <a:effectRef idx="0">
            <a:schemeClr val="accent5"/>
          </a:effectRef>
          <a:fontRef idx="minor">
            <a:schemeClr val="dk1"/>
          </a:fontRef>
        </p:style>
        <p:txBody>
          <a:bodyPr wrap="square" rtlCol="0" anchor="ctr">
            <a:noAutofit/>
          </a:bodyPr>
          <a:lstStyle/>
          <a:p>
            <a:pPr marL="0" marR="0" algn="ctr">
              <a:spcBef>
                <a:spcPts val="0"/>
              </a:spcBef>
              <a:spcAft>
                <a:spcPts val="0"/>
              </a:spcAft>
            </a:pPr>
            <a:r>
              <a:rPr lang="en-US" sz="1200" kern="1200" dirty="0" smtClean="0">
                <a:solidFill>
                  <a:srgbClr val="FFFFFF"/>
                </a:solidFill>
                <a:effectLst/>
                <a:latin typeface="Times"/>
                <a:ea typeface="ＭＳ 明朝"/>
                <a:cs typeface="Times"/>
              </a:rPr>
              <a:t>MCM1</a:t>
            </a:r>
          </a:p>
        </p:txBody>
      </p:sp>
      <p:sp>
        <p:nvSpPr>
          <p:cNvPr id="2" name="Rounded Rectangle 1"/>
          <p:cNvSpPr/>
          <p:nvPr/>
        </p:nvSpPr>
        <p:spPr>
          <a:xfrm>
            <a:off x="1734724" y="591256"/>
            <a:ext cx="1157111" cy="945445"/>
          </a:xfrm>
          <a:prstGeom prst="roundRect">
            <a:avLst/>
          </a:prstGeom>
          <a:noFill/>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 name="TextBox 2"/>
          <p:cNvSpPr txBox="1"/>
          <p:nvPr/>
        </p:nvSpPr>
        <p:spPr>
          <a:xfrm>
            <a:off x="2002835" y="887590"/>
            <a:ext cx="723275" cy="369332"/>
          </a:xfrm>
          <a:prstGeom prst="rect">
            <a:avLst/>
          </a:prstGeom>
          <a:noFill/>
        </p:spPr>
        <p:txBody>
          <a:bodyPr wrap="none" rtlCol="0">
            <a:spAutoFit/>
          </a:bodyPr>
          <a:lstStyle/>
          <a:p>
            <a:r>
              <a:rPr lang="en-US" dirty="0" smtClean="0">
                <a:latin typeface="Times"/>
                <a:cs typeface="Times"/>
              </a:rPr>
              <a:t>SWI4</a:t>
            </a:r>
            <a:endParaRPr lang="en-US" dirty="0">
              <a:latin typeface="Times"/>
              <a:cs typeface="Times"/>
            </a:endParaRPr>
          </a:p>
        </p:txBody>
      </p:sp>
      <p:sp>
        <p:nvSpPr>
          <p:cNvPr id="24" name="Rounded Rectangle 23"/>
          <p:cNvSpPr/>
          <p:nvPr/>
        </p:nvSpPr>
        <p:spPr>
          <a:xfrm>
            <a:off x="3372556" y="574322"/>
            <a:ext cx="1157111" cy="945445"/>
          </a:xfrm>
          <a:prstGeom prst="roundRect">
            <a:avLst/>
          </a:prstGeom>
          <a:noFill/>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7" name="Rounded Rectangle 36"/>
          <p:cNvSpPr/>
          <p:nvPr/>
        </p:nvSpPr>
        <p:spPr>
          <a:xfrm>
            <a:off x="5184838" y="588433"/>
            <a:ext cx="1157111" cy="945445"/>
          </a:xfrm>
          <a:prstGeom prst="roundRect">
            <a:avLst/>
          </a:prstGeom>
          <a:noFill/>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5" name="TextBox 4"/>
          <p:cNvSpPr txBox="1"/>
          <p:nvPr/>
        </p:nvSpPr>
        <p:spPr>
          <a:xfrm>
            <a:off x="3590267" y="688252"/>
            <a:ext cx="800182" cy="646331"/>
          </a:xfrm>
          <a:prstGeom prst="rect">
            <a:avLst/>
          </a:prstGeom>
          <a:noFill/>
        </p:spPr>
        <p:txBody>
          <a:bodyPr wrap="none" rtlCol="0">
            <a:spAutoFit/>
          </a:bodyPr>
          <a:lstStyle/>
          <a:p>
            <a:r>
              <a:rPr lang="en-US" dirty="0" smtClean="0">
                <a:latin typeface="Times"/>
                <a:cs typeface="Times"/>
              </a:rPr>
              <a:t>NDD1</a:t>
            </a:r>
          </a:p>
          <a:p>
            <a:r>
              <a:rPr lang="en-US" dirty="0" smtClean="0">
                <a:latin typeface="Times"/>
                <a:cs typeface="Times"/>
              </a:rPr>
              <a:t>FKH1</a:t>
            </a:r>
            <a:endParaRPr lang="en-US" dirty="0">
              <a:latin typeface="Times"/>
              <a:cs typeface="Times"/>
            </a:endParaRPr>
          </a:p>
        </p:txBody>
      </p:sp>
      <p:sp>
        <p:nvSpPr>
          <p:cNvPr id="6" name="TextBox 5"/>
          <p:cNvSpPr txBox="1"/>
          <p:nvPr/>
        </p:nvSpPr>
        <p:spPr>
          <a:xfrm>
            <a:off x="5381041" y="619479"/>
            <a:ext cx="787671" cy="1200329"/>
          </a:xfrm>
          <a:prstGeom prst="rect">
            <a:avLst/>
          </a:prstGeom>
          <a:noFill/>
        </p:spPr>
        <p:txBody>
          <a:bodyPr wrap="none" rtlCol="0">
            <a:spAutoFit/>
          </a:bodyPr>
          <a:lstStyle/>
          <a:p>
            <a:r>
              <a:rPr lang="en-US" dirty="0" smtClean="0">
                <a:latin typeface="Times"/>
                <a:cs typeface="Times"/>
              </a:rPr>
              <a:t>FKH2</a:t>
            </a:r>
          </a:p>
          <a:p>
            <a:r>
              <a:rPr lang="en-US" dirty="0" smtClean="0">
                <a:latin typeface="Times"/>
                <a:cs typeface="Times"/>
              </a:rPr>
              <a:t>MBP1</a:t>
            </a:r>
          </a:p>
          <a:p>
            <a:r>
              <a:rPr lang="en-US" dirty="0" smtClean="0">
                <a:latin typeface="Times"/>
                <a:cs typeface="Times"/>
              </a:rPr>
              <a:t>SWI5</a:t>
            </a:r>
          </a:p>
          <a:p>
            <a:endParaRPr lang="en-US" dirty="0"/>
          </a:p>
        </p:txBody>
      </p:sp>
      <p:pic>
        <p:nvPicPr>
          <p:cNvPr id="12" name="Picture 11" descr="m.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363250" y="3428652"/>
            <a:ext cx="4797357" cy="3851820"/>
          </a:xfrm>
          <a:prstGeom prst="rect">
            <a:avLst/>
          </a:prstGeom>
        </p:spPr>
      </p:pic>
      <p:sp>
        <p:nvSpPr>
          <p:cNvPr id="39" name="Oval 38"/>
          <p:cNvSpPr/>
          <p:nvPr/>
        </p:nvSpPr>
        <p:spPr>
          <a:xfrm>
            <a:off x="3554526" y="675923"/>
            <a:ext cx="904695" cy="745593"/>
          </a:xfrm>
          <a:prstGeom prst="ellipse">
            <a:avLst/>
          </a:prstGeom>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ln>
                <a:solidFill>
                  <a:schemeClr val="tx1"/>
                </a:solidFill>
                <a:prstDash val="dashDot"/>
              </a:ln>
              <a:noFill/>
            </a:endParaRPr>
          </a:p>
        </p:txBody>
      </p:sp>
      <p:sp>
        <p:nvSpPr>
          <p:cNvPr id="40" name="Oval 39"/>
          <p:cNvSpPr/>
          <p:nvPr/>
        </p:nvSpPr>
        <p:spPr>
          <a:xfrm>
            <a:off x="2038054" y="822220"/>
            <a:ext cx="680166" cy="541473"/>
          </a:xfrm>
          <a:prstGeom prst="ellipse">
            <a:avLst/>
          </a:prstGeom>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ln>
                <a:solidFill>
                  <a:schemeClr val="tx1"/>
                </a:solidFill>
                <a:prstDash val="dashDot"/>
              </a:ln>
              <a:noFill/>
            </a:endParaRPr>
          </a:p>
        </p:txBody>
      </p:sp>
      <p:sp>
        <p:nvSpPr>
          <p:cNvPr id="42" name="Oval 41"/>
          <p:cNvSpPr/>
          <p:nvPr/>
        </p:nvSpPr>
        <p:spPr>
          <a:xfrm>
            <a:off x="5383853" y="1146596"/>
            <a:ext cx="680166" cy="446394"/>
          </a:xfrm>
          <a:prstGeom prst="ellipse">
            <a:avLst/>
          </a:prstGeom>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ln>
                <a:solidFill>
                  <a:schemeClr val="tx1"/>
                </a:solidFill>
                <a:prstDash val="dashDot"/>
              </a:ln>
              <a:noFill/>
            </a:endParaRPr>
          </a:p>
        </p:txBody>
      </p:sp>
    </p:spTree>
    <p:extLst>
      <p:ext uri="{BB962C8B-B14F-4D97-AF65-F5344CB8AC3E}">
        <p14:creationId xmlns:p14="http://schemas.microsoft.com/office/powerpoint/2010/main" val="9867907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1" animBg="1"/>
      <p:bldP spid="40" grpId="1" animBg="1"/>
      <p:bldP spid="42"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onto regulatory network</a:t>
            </a:r>
            <a:endParaRPr lang="en-US" dirty="0"/>
          </a:p>
        </p:txBody>
      </p:sp>
      <p:sp>
        <p:nvSpPr>
          <p:cNvPr id="4" name="Slide Number Placeholder 3"/>
          <p:cNvSpPr>
            <a:spLocks noGrp="1"/>
          </p:cNvSpPr>
          <p:nvPr>
            <p:ph type="sldNum" sz="quarter" idx="12"/>
          </p:nvPr>
        </p:nvSpPr>
        <p:spPr/>
        <p:txBody>
          <a:bodyPr/>
          <a:lstStyle/>
          <a:p>
            <a:fld id="{1F85FED7-214F-AE43-AC53-56ECF9934C12}" type="slidenum">
              <a:rPr lang="en-US" smtClean="0"/>
              <a:t>42</a:t>
            </a:fld>
            <a:endParaRPr lang="en-US"/>
          </a:p>
        </p:txBody>
      </p:sp>
      <p:pic>
        <p:nvPicPr>
          <p:cNvPr id="5" name="Picture 4" descr="yeast_network.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8831" y="1417638"/>
            <a:ext cx="8527627" cy="13292667"/>
          </a:xfrm>
          <a:prstGeom prst="rect">
            <a:avLst/>
          </a:prstGeom>
        </p:spPr>
      </p:pic>
    </p:spTree>
    <p:extLst>
      <p:ext uri="{BB962C8B-B14F-4D97-AF65-F5344CB8AC3E}">
        <p14:creationId xmlns:p14="http://schemas.microsoft.com/office/powerpoint/2010/main" val="13540244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smtClean="0">
                <a:latin typeface="Times"/>
                <a:cs typeface="Times"/>
              </a:rPr>
              <a:t>We proposed a new computational method to predict cell cycle regulated gene based on their regulatory features.</a:t>
            </a:r>
          </a:p>
          <a:p>
            <a:r>
              <a:rPr lang="en-US" sz="2000" dirty="0" smtClean="0">
                <a:latin typeface="Times"/>
                <a:cs typeface="Times"/>
              </a:rPr>
              <a:t>We have predicted 211 potential cell cycle regulated genes. About 25% of them are not assigned explicit function, thus our prediction provides insight into their function. </a:t>
            </a:r>
          </a:p>
          <a:p>
            <a:r>
              <a:rPr lang="en-US" sz="2000" dirty="0" smtClean="0">
                <a:latin typeface="Times"/>
                <a:cs typeface="Times"/>
              </a:rPr>
              <a:t>Among them, 12 to be G1, 9 S, 13 G2, and 38 M genes have clear prediction in particular phase. </a:t>
            </a:r>
          </a:p>
          <a:p>
            <a:r>
              <a:rPr lang="en-US" sz="2000" dirty="0" smtClean="0">
                <a:latin typeface="Times"/>
                <a:cs typeface="Times"/>
              </a:rPr>
              <a:t>Cell cycle regulation is a complex process. Our model suggests only small proportion of transcription factors could explain majority part of periodic expression in cell cycle. </a:t>
            </a:r>
            <a:endParaRPr lang="en-US" sz="2000" dirty="0">
              <a:latin typeface="Times"/>
              <a:cs typeface="Times"/>
            </a:endParaRPr>
          </a:p>
        </p:txBody>
      </p:sp>
      <p:sp>
        <p:nvSpPr>
          <p:cNvPr id="4" name="Slide Number Placeholder 3"/>
          <p:cNvSpPr>
            <a:spLocks noGrp="1"/>
          </p:cNvSpPr>
          <p:nvPr>
            <p:ph type="sldNum" sz="quarter" idx="12"/>
          </p:nvPr>
        </p:nvSpPr>
        <p:spPr/>
        <p:txBody>
          <a:bodyPr/>
          <a:lstStyle/>
          <a:p>
            <a:fld id="{1F85FED7-214F-AE43-AC53-56ECF9934C12}" type="slidenum">
              <a:rPr lang="en-US" smtClean="0"/>
              <a:t>43</a:t>
            </a:fld>
            <a:endParaRPr lang="en-US"/>
          </a:p>
        </p:txBody>
      </p:sp>
      <p:sp>
        <p:nvSpPr>
          <p:cNvPr id="5" name="Title 1"/>
          <p:cNvSpPr>
            <a:spLocks noGrp="1"/>
          </p:cNvSpPr>
          <p:nvPr>
            <p:ph type="title"/>
          </p:nvPr>
        </p:nvSpPr>
        <p:spPr/>
        <p:txBody>
          <a:bodyPr/>
          <a:lstStyle/>
          <a:p>
            <a:pPr algn="l"/>
            <a:r>
              <a:rPr lang="en-US" sz="3200" dirty="0" smtClean="0"/>
              <a:t>Summary</a:t>
            </a:r>
            <a:endParaRPr lang="en-US" sz="3200" dirty="0"/>
          </a:p>
        </p:txBody>
      </p:sp>
    </p:spTree>
    <p:extLst>
      <p:ext uri="{BB962C8B-B14F-4D97-AF65-F5344CB8AC3E}">
        <p14:creationId xmlns:p14="http://schemas.microsoft.com/office/powerpoint/2010/main" val="2730990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F85FED7-214F-AE43-AC53-56ECF9934C12}" type="slidenum">
              <a:rPr lang="en-US" smtClean="0"/>
              <a:t>44</a:t>
            </a:fld>
            <a:endParaRPr lang="en-US"/>
          </a:p>
        </p:txBody>
      </p:sp>
      <p:pic>
        <p:nvPicPr>
          <p:cNvPr id="6" name="Picture 5"/>
          <p:cNvPicPr>
            <a:picLocks noChangeAspect="1"/>
          </p:cNvPicPr>
          <p:nvPr/>
        </p:nvPicPr>
        <p:blipFill>
          <a:blip r:embed="rId2"/>
          <a:stretch>
            <a:fillRect/>
          </a:stretch>
        </p:blipFill>
        <p:spPr>
          <a:xfrm>
            <a:off x="1453446" y="1357759"/>
            <a:ext cx="6914444" cy="4105743"/>
          </a:xfrm>
          <a:prstGeom prst="rect">
            <a:avLst/>
          </a:prstGeom>
        </p:spPr>
      </p:pic>
    </p:spTree>
    <p:extLst>
      <p:ext uri="{BB962C8B-B14F-4D97-AF65-F5344CB8AC3E}">
        <p14:creationId xmlns:p14="http://schemas.microsoft.com/office/powerpoint/2010/main" val="3017727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Network types</a:t>
            </a:r>
            <a:endParaRPr lang="en-US" sz="3200" dirty="0"/>
          </a:p>
        </p:txBody>
      </p:sp>
      <p:sp>
        <p:nvSpPr>
          <p:cNvPr id="3" name="Content Placeholder 2"/>
          <p:cNvSpPr>
            <a:spLocks noGrp="1"/>
          </p:cNvSpPr>
          <p:nvPr>
            <p:ph idx="1"/>
          </p:nvPr>
        </p:nvSpPr>
        <p:spPr/>
        <p:txBody>
          <a:bodyPr>
            <a:normAutofit/>
          </a:bodyPr>
          <a:lstStyle/>
          <a:p>
            <a:r>
              <a:rPr lang="en-US" sz="1600" dirty="0" smtClean="0">
                <a:latin typeface="Times"/>
                <a:cs typeface="Times"/>
              </a:rPr>
              <a:t>Regulatory network </a:t>
            </a:r>
          </a:p>
          <a:p>
            <a:endParaRPr lang="en-US" sz="1600" dirty="0">
              <a:latin typeface="Times"/>
              <a:cs typeface="Times"/>
            </a:endParaRPr>
          </a:p>
          <a:p>
            <a:endParaRPr lang="en-US" sz="1600" dirty="0" smtClean="0">
              <a:latin typeface="Times"/>
              <a:cs typeface="Times"/>
            </a:endParaRPr>
          </a:p>
          <a:p>
            <a:endParaRPr lang="en-US" sz="1600" dirty="0" smtClean="0">
              <a:latin typeface="Times"/>
              <a:cs typeface="Times"/>
            </a:endParaRPr>
          </a:p>
          <a:p>
            <a:endParaRPr lang="en-US" sz="1600" dirty="0">
              <a:latin typeface="Times"/>
              <a:cs typeface="Times"/>
            </a:endParaRPr>
          </a:p>
          <a:p>
            <a:endParaRPr lang="en-US" sz="1600" dirty="0">
              <a:latin typeface="Times"/>
              <a:cs typeface="Times"/>
            </a:endParaRPr>
          </a:p>
          <a:p>
            <a:r>
              <a:rPr lang="en-US" sz="1600" dirty="0" smtClean="0">
                <a:latin typeface="Times"/>
                <a:cs typeface="Times"/>
              </a:rPr>
              <a:t>Phosphorylation network</a:t>
            </a:r>
          </a:p>
          <a:p>
            <a:endParaRPr lang="en-US" sz="1600" dirty="0">
              <a:latin typeface="Times"/>
              <a:cs typeface="Times"/>
            </a:endParaRPr>
          </a:p>
          <a:p>
            <a:endParaRPr lang="en-US" sz="1600" dirty="0" smtClean="0">
              <a:latin typeface="Times"/>
              <a:cs typeface="Times"/>
            </a:endParaRPr>
          </a:p>
          <a:p>
            <a:endParaRPr lang="en-US" sz="1600" dirty="0">
              <a:latin typeface="Times"/>
              <a:cs typeface="Times"/>
            </a:endParaRPr>
          </a:p>
          <a:p>
            <a:endParaRPr lang="en-US" sz="1600" dirty="0" smtClean="0">
              <a:latin typeface="Times"/>
              <a:cs typeface="Times"/>
            </a:endParaRPr>
          </a:p>
          <a:p>
            <a:endParaRPr lang="en-US" sz="1600" dirty="0">
              <a:latin typeface="Times"/>
              <a:cs typeface="Times"/>
            </a:endParaRPr>
          </a:p>
          <a:p>
            <a:r>
              <a:rPr lang="en-US" sz="1600" dirty="0" smtClean="0">
                <a:latin typeface="Times"/>
                <a:cs typeface="Times"/>
              </a:rPr>
              <a:t>Metabolic Enzyme network</a:t>
            </a:r>
            <a:endParaRPr lang="en-US" sz="1600" dirty="0">
              <a:latin typeface="Times"/>
              <a:cs typeface="Times"/>
            </a:endParaRPr>
          </a:p>
        </p:txBody>
      </p:sp>
      <p:sp>
        <p:nvSpPr>
          <p:cNvPr id="4" name="Slide Number Placeholder 3"/>
          <p:cNvSpPr>
            <a:spLocks noGrp="1"/>
          </p:cNvSpPr>
          <p:nvPr>
            <p:ph type="sldNum" sz="quarter" idx="12"/>
          </p:nvPr>
        </p:nvSpPr>
        <p:spPr/>
        <p:txBody>
          <a:bodyPr/>
          <a:lstStyle/>
          <a:p>
            <a:fld id="{1F85FED7-214F-AE43-AC53-56ECF9934C12}" type="slidenum">
              <a:rPr lang="en-US" smtClean="0"/>
              <a:t>5</a:t>
            </a:fld>
            <a:endParaRPr lang="en-US"/>
          </a:p>
        </p:txBody>
      </p:sp>
      <p:pic>
        <p:nvPicPr>
          <p:cNvPr id="8" name="Picture 7"/>
          <p:cNvPicPr>
            <a:picLocks noChangeAspect="1"/>
          </p:cNvPicPr>
          <p:nvPr/>
        </p:nvPicPr>
        <p:blipFill>
          <a:blip r:embed="rId2"/>
          <a:stretch>
            <a:fillRect/>
          </a:stretch>
        </p:blipFill>
        <p:spPr>
          <a:xfrm>
            <a:off x="5319889" y="606778"/>
            <a:ext cx="2497667" cy="2259253"/>
          </a:xfrm>
          <a:prstGeom prst="rect">
            <a:avLst/>
          </a:prstGeom>
        </p:spPr>
      </p:pic>
      <p:pic>
        <p:nvPicPr>
          <p:cNvPr id="9" name="Picture 8"/>
          <p:cNvPicPr>
            <a:picLocks noChangeAspect="1"/>
          </p:cNvPicPr>
          <p:nvPr/>
        </p:nvPicPr>
        <p:blipFill>
          <a:blip r:embed="rId3"/>
          <a:stretch>
            <a:fillRect/>
          </a:stretch>
        </p:blipFill>
        <p:spPr>
          <a:xfrm>
            <a:off x="4107744" y="2251665"/>
            <a:ext cx="1924756" cy="2955334"/>
          </a:xfrm>
          <a:prstGeom prst="rect">
            <a:avLst/>
          </a:prstGeom>
        </p:spPr>
      </p:pic>
      <p:pic>
        <p:nvPicPr>
          <p:cNvPr id="10" name="Picture 9"/>
          <p:cNvPicPr>
            <a:picLocks noChangeAspect="1"/>
          </p:cNvPicPr>
          <p:nvPr/>
        </p:nvPicPr>
        <p:blipFill>
          <a:blip r:embed="rId4"/>
          <a:stretch>
            <a:fillRect/>
          </a:stretch>
        </p:blipFill>
        <p:spPr>
          <a:xfrm>
            <a:off x="6032500" y="4782961"/>
            <a:ext cx="2425700" cy="1790700"/>
          </a:xfrm>
          <a:prstGeom prst="rect">
            <a:avLst/>
          </a:prstGeom>
        </p:spPr>
      </p:pic>
    </p:spTree>
    <p:extLst>
      <p:ext uri="{BB962C8B-B14F-4D97-AF65-F5344CB8AC3E}">
        <p14:creationId xmlns:p14="http://schemas.microsoft.com/office/powerpoint/2010/main" val="12320735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Structural Interaction Network</a:t>
            </a:r>
            <a:endParaRPr lang="en-US" sz="3200" dirty="0"/>
          </a:p>
        </p:txBody>
      </p:sp>
      <p:sp>
        <p:nvSpPr>
          <p:cNvPr id="3" name="Content Placeholder 2"/>
          <p:cNvSpPr>
            <a:spLocks noGrp="1"/>
          </p:cNvSpPr>
          <p:nvPr>
            <p:ph idx="1"/>
          </p:nvPr>
        </p:nvSpPr>
        <p:spPr>
          <a:xfrm>
            <a:off x="1435609" y="1411994"/>
            <a:ext cx="4307614" cy="4800600"/>
          </a:xfrm>
        </p:spPr>
        <p:txBody>
          <a:bodyPr>
            <a:normAutofit/>
          </a:bodyPr>
          <a:lstStyle/>
          <a:p>
            <a:r>
              <a:rPr lang="en-US" sz="1600" dirty="0" smtClean="0">
                <a:latin typeface="Times"/>
                <a:cs typeface="Times"/>
              </a:rPr>
              <a:t>From SIN, derived from </a:t>
            </a:r>
            <a:r>
              <a:rPr lang="en-US" sz="1600" dirty="0" err="1" smtClean="0">
                <a:latin typeface="Times"/>
                <a:cs typeface="Times"/>
              </a:rPr>
              <a:t>Pfam</a:t>
            </a:r>
            <a:r>
              <a:rPr lang="en-US" sz="1600" dirty="0" smtClean="0">
                <a:latin typeface="Times"/>
                <a:cs typeface="Times"/>
              </a:rPr>
              <a:t>.</a:t>
            </a:r>
          </a:p>
          <a:p>
            <a:r>
              <a:rPr lang="en-US" sz="1600" dirty="0" smtClean="0">
                <a:latin typeface="Times"/>
                <a:cs typeface="Times"/>
              </a:rPr>
              <a:t>Hypothesis: Proteins with larger amount of interacting surface area are under more constrain.  </a:t>
            </a:r>
          </a:p>
          <a:p>
            <a:endParaRPr lang="en-US" sz="1600" dirty="0">
              <a:latin typeface="Times"/>
              <a:cs typeface="Times"/>
            </a:endParaRPr>
          </a:p>
          <a:p>
            <a:endParaRPr lang="en-US" sz="1600" dirty="0" smtClean="0">
              <a:latin typeface="Times"/>
              <a:cs typeface="Times"/>
            </a:endParaRPr>
          </a:p>
          <a:p>
            <a:endParaRPr lang="en-US" sz="1600" dirty="0">
              <a:latin typeface="Times"/>
              <a:cs typeface="Times"/>
            </a:endParaRPr>
          </a:p>
          <a:p>
            <a:endParaRPr lang="en-US" sz="1600" dirty="0" smtClean="0">
              <a:latin typeface="Times"/>
              <a:cs typeface="Times"/>
            </a:endParaRPr>
          </a:p>
          <a:p>
            <a:r>
              <a:rPr lang="en-US" sz="1600" dirty="0" smtClean="0">
                <a:latin typeface="Times"/>
                <a:cs typeface="Times"/>
              </a:rPr>
              <a:t>Interacting surface area</a:t>
            </a:r>
            <a:endParaRPr lang="en-US" sz="1600" dirty="0">
              <a:latin typeface="Times"/>
              <a:cs typeface="Times"/>
            </a:endParaRPr>
          </a:p>
          <a:p>
            <a:r>
              <a:rPr lang="en-US" sz="1600" dirty="0" smtClean="0">
                <a:latin typeface="Times"/>
                <a:cs typeface="Times"/>
              </a:rPr>
              <a:t>For now, just calculate number of surface interacting residues.  </a:t>
            </a:r>
          </a:p>
          <a:p>
            <a:r>
              <a:rPr lang="en-US" sz="1600" dirty="0" smtClean="0">
                <a:latin typeface="Times"/>
                <a:cs typeface="Times"/>
              </a:rPr>
              <a:t>Because of limited data, only 400 genes are calculated. </a:t>
            </a:r>
            <a:endParaRPr lang="en-US" sz="1600" dirty="0">
              <a:latin typeface="Times"/>
              <a:cs typeface="Times"/>
            </a:endParaRPr>
          </a:p>
        </p:txBody>
      </p:sp>
      <p:sp>
        <p:nvSpPr>
          <p:cNvPr id="4" name="Slide Number Placeholder 3"/>
          <p:cNvSpPr>
            <a:spLocks noGrp="1"/>
          </p:cNvSpPr>
          <p:nvPr>
            <p:ph type="sldNum" sz="quarter" idx="12"/>
          </p:nvPr>
        </p:nvSpPr>
        <p:spPr/>
        <p:txBody>
          <a:bodyPr/>
          <a:lstStyle/>
          <a:p>
            <a:fld id="{1F85FED7-214F-AE43-AC53-56ECF9934C12}" type="slidenum">
              <a:rPr lang="en-US" smtClean="0"/>
              <a:t>6</a:t>
            </a:fld>
            <a:endParaRPr lang="en-US"/>
          </a:p>
        </p:txBody>
      </p:sp>
      <p:pic>
        <p:nvPicPr>
          <p:cNvPr id="5" name="Picture 4"/>
          <p:cNvPicPr>
            <a:picLocks noChangeAspect="1"/>
          </p:cNvPicPr>
          <p:nvPr/>
        </p:nvPicPr>
        <p:blipFill>
          <a:blip r:embed="rId2"/>
          <a:stretch>
            <a:fillRect/>
          </a:stretch>
        </p:blipFill>
        <p:spPr>
          <a:xfrm>
            <a:off x="5568244" y="1447800"/>
            <a:ext cx="2933700" cy="2806700"/>
          </a:xfrm>
          <a:prstGeom prst="rect">
            <a:avLst/>
          </a:prstGeom>
        </p:spPr>
      </p:pic>
    </p:spTree>
    <p:extLst>
      <p:ext uri="{BB962C8B-B14F-4D97-AF65-F5344CB8AC3E}">
        <p14:creationId xmlns:p14="http://schemas.microsoft.com/office/powerpoint/2010/main" val="41427785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13705"/>
            <a:ext cx="7498080" cy="1143000"/>
          </a:xfrm>
        </p:spPr>
        <p:txBody>
          <a:bodyPr/>
          <a:lstStyle/>
          <a:p>
            <a:pPr algn="l"/>
            <a:r>
              <a:rPr lang="en-US" sz="3200" dirty="0" smtClean="0">
                <a:latin typeface="Times"/>
                <a:cs typeface="Times"/>
              </a:rPr>
              <a:t>Phase I: Alternative AF &amp; Network</a:t>
            </a:r>
            <a:endParaRPr lang="en-US" sz="3200" dirty="0">
              <a:latin typeface="Times"/>
              <a:cs typeface="Times"/>
            </a:endParaRPr>
          </a:p>
        </p:txBody>
      </p:sp>
      <p:sp>
        <p:nvSpPr>
          <p:cNvPr id="4" name="Slide Number Placeholder 3"/>
          <p:cNvSpPr>
            <a:spLocks noGrp="1"/>
          </p:cNvSpPr>
          <p:nvPr>
            <p:ph type="sldNum" sz="quarter" idx="12"/>
          </p:nvPr>
        </p:nvSpPr>
        <p:spPr/>
        <p:txBody>
          <a:bodyPr/>
          <a:lstStyle/>
          <a:p>
            <a:fld id="{1F85FED7-214F-AE43-AC53-56ECF9934C12}" type="slidenum">
              <a:rPr lang="en-US" smtClean="0"/>
              <a:t>7</a:t>
            </a:fld>
            <a:endParaRPr lang="en-US"/>
          </a:p>
        </p:txBody>
      </p:sp>
      <p:pic>
        <p:nvPicPr>
          <p:cNvPr id="8" name="Picture 7"/>
          <p:cNvPicPr>
            <a:picLocks noChangeAspect="1"/>
          </p:cNvPicPr>
          <p:nvPr/>
        </p:nvPicPr>
        <p:blipFill>
          <a:blip r:embed="rId3"/>
          <a:stretch>
            <a:fillRect/>
          </a:stretch>
        </p:blipFill>
        <p:spPr>
          <a:xfrm>
            <a:off x="1045917" y="686207"/>
            <a:ext cx="7265528" cy="6171793"/>
          </a:xfrm>
          <a:prstGeom prst="rect">
            <a:avLst/>
          </a:prstGeom>
        </p:spPr>
      </p:pic>
      <p:sp>
        <p:nvSpPr>
          <p:cNvPr id="9" name="TextBox 8"/>
          <p:cNvSpPr txBox="1"/>
          <p:nvPr/>
        </p:nvSpPr>
        <p:spPr>
          <a:xfrm>
            <a:off x="3404476" y="3087511"/>
            <a:ext cx="280921"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10" name="TextBox 9"/>
          <p:cNvSpPr txBox="1"/>
          <p:nvPr/>
        </p:nvSpPr>
        <p:spPr>
          <a:xfrm>
            <a:off x="3404475" y="1037762"/>
            <a:ext cx="280921"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11" name="TextBox 10"/>
          <p:cNvSpPr txBox="1"/>
          <p:nvPr/>
        </p:nvSpPr>
        <p:spPr>
          <a:xfrm>
            <a:off x="7084654" y="1037762"/>
            <a:ext cx="280921"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12" name="TextBox 11"/>
          <p:cNvSpPr txBox="1"/>
          <p:nvPr/>
        </p:nvSpPr>
        <p:spPr>
          <a:xfrm>
            <a:off x="7225114" y="2902845"/>
            <a:ext cx="280921"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13" name="TextBox 12"/>
          <p:cNvSpPr txBox="1"/>
          <p:nvPr/>
        </p:nvSpPr>
        <p:spPr>
          <a:xfrm>
            <a:off x="3416415" y="5173134"/>
            <a:ext cx="280921"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2557429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1143000"/>
          </a:xfrm>
        </p:spPr>
        <p:txBody>
          <a:bodyPr/>
          <a:lstStyle/>
          <a:p>
            <a:pPr algn="l"/>
            <a:r>
              <a:rPr lang="en-US" sz="3200" dirty="0" smtClean="0">
                <a:latin typeface="Times"/>
                <a:cs typeface="Times"/>
              </a:rPr>
              <a:t>Phase I: SNP density Vs. Network</a:t>
            </a:r>
            <a:endParaRPr lang="en-US" sz="3200" dirty="0">
              <a:latin typeface="Times"/>
              <a:cs typeface="Times"/>
            </a:endParaRPr>
          </a:p>
        </p:txBody>
      </p:sp>
      <p:sp>
        <p:nvSpPr>
          <p:cNvPr id="4" name="Slide Number Placeholder 3"/>
          <p:cNvSpPr>
            <a:spLocks noGrp="1"/>
          </p:cNvSpPr>
          <p:nvPr>
            <p:ph type="sldNum" sz="quarter" idx="12"/>
          </p:nvPr>
        </p:nvSpPr>
        <p:spPr/>
        <p:txBody>
          <a:bodyPr/>
          <a:lstStyle/>
          <a:p>
            <a:fld id="{1F85FED7-214F-AE43-AC53-56ECF9934C12}" type="slidenum">
              <a:rPr lang="en-US" smtClean="0"/>
              <a:t>8</a:t>
            </a:fld>
            <a:endParaRPr lang="en-US"/>
          </a:p>
        </p:txBody>
      </p:sp>
      <p:pic>
        <p:nvPicPr>
          <p:cNvPr id="5" name="Picture 4"/>
          <p:cNvPicPr>
            <a:picLocks noChangeAspect="1"/>
          </p:cNvPicPr>
          <p:nvPr/>
        </p:nvPicPr>
        <p:blipFill>
          <a:blip r:embed="rId3"/>
          <a:stretch>
            <a:fillRect/>
          </a:stretch>
        </p:blipFill>
        <p:spPr>
          <a:xfrm>
            <a:off x="1229752" y="860478"/>
            <a:ext cx="6940582" cy="5757633"/>
          </a:xfrm>
          <a:prstGeom prst="rect">
            <a:avLst/>
          </a:prstGeom>
        </p:spPr>
      </p:pic>
      <p:sp>
        <p:nvSpPr>
          <p:cNvPr id="6" name="TextBox 5"/>
          <p:cNvSpPr txBox="1"/>
          <p:nvPr/>
        </p:nvSpPr>
        <p:spPr>
          <a:xfrm>
            <a:off x="3252076" y="1143000"/>
            <a:ext cx="280921"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8" name="TextBox 7"/>
          <p:cNvSpPr txBox="1"/>
          <p:nvPr/>
        </p:nvSpPr>
        <p:spPr>
          <a:xfrm>
            <a:off x="3404476" y="3087511"/>
            <a:ext cx="280921"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2557429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Disease Gene Vs. Network</a:t>
            </a:r>
            <a:endParaRPr lang="en-US" sz="3200" dirty="0"/>
          </a:p>
        </p:txBody>
      </p:sp>
      <p:sp>
        <p:nvSpPr>
          <p:cNvPr id="3" name="Content Placeholder 2"/>
          <p:cNvSpPr>
            <a:spLocks noGrp="1"/>
          </p:cNvSpPr>
          <p:nvPr>
            <p:ph idx="1"/>
          </p:nvPr>
        </p:nvSpPr>
        <p:spPr>
          <a:xfrm>
            <a:off x="1435608" y="1137356"/>
            <a:ext cx="7498080" cy="4800600"/>
          </a:xfrm>
        </p:spPr>
        <p:txBody>
          <a:bodyPr>
            <a:normAutofit/>
          </a:bodyPr>
          <a:lstStyle/>
          <a:p>
            <a:r>
              <a:rPr lang="en-US" sz="1600" dirty="0" smtClean="0">
                <a:latin typeface="Times"/>
                <a:cs typeface="Times"/>
              </a:rPr>
              <a:t>Disease genes are more central. </a:t>
            </a:r>
          </a:p>
          <a:p>
            <a:r>
              <a:rPr lang="en-US" sz="1600" dirty="0" smtClean="0">
                <a:latin typeface="Times"/>
                <a:cs typeface="Times"/>
              </a:rPr>
              <a:t>Genes associated with similar diseases, more often to high likelihood of physical interactions</a:t>
            </a:r>
            <a:endParaRPr lang="en-US" sz="1600" dirty="0">
              <a:latin typeface="Times"/>
              <a:cs typeface="Times"/>
            </a:endParaRPr>
          </a:p>
        </p:txBody>
      </p:sp>
      <p:sp>
        <p:nvSpPr>
          <p:cNvPr id="4" name="Slide Number Placeholder 3"/>
          <p:cNvSpPr>
            <a:spLocks noGrp="1"/>
          </p:cNvSpPr>
          <p:nvPr>
            <p:ph type="sldNum" sz="quarter" idx="12"/>
          </p:nvPr>
        </p:nvSpPr>
        <p:spPr/>
        <p:txBody>
          <a:bodyPr/>
          <a:lstStyle/>
          <a:p>
            <a:fld id="{1F85FED7-214F-AE43-AC53-56ECF9934C12}" type="slidenum">
              <a:rPr lang="en-US" smtClean="0"/>
              <a:t>9</a:t>
            </a:fld>
            <a:endParaRPr lang="en-US"/>
          </a:p>
        </p:txBody>
      </p:sp>
      <p:pic>
        <p:nvPicPr>
          <p:cNvPr id="8" name="Picture 7"/>
          <p:cNvPicPr>
            <a:picLocks noChangeAspect="1"/>
          </p:cNvPicPr>
          <p:nvPr/>
        </p:nvPicPr>
        <p:blipFill>
          <a:blip r:embed="rId2"/>
          <a:stretch>
            <a:fillRect/>
          </a:stretch>
        </p:blipFill>
        <p:spPr>
          <a:xfrm>
            <a:off x="1852790" y="1904038"/>
            <a:ext cx="5992988" cy="4651983"/>
          </a:xfrm>
          <a:prstGeom prst="rect">
            <a:avLst/>
          </a:prstGeom>
        </p:spPr>
      </p:pic>
      <p:cxnSp>
        <p:nvCxnSpPr>
          <p:cNvPr id="10" name="Straight Arrow Connector 9"/>
          <p:cNvCxnSpPr/>
          <p:nvPr/>
        </p:nvCxnSpPr>
        <p:spPr>
          <a:xfrm>
            <a:off x="4120444" y="2469444"/>
            <a:ext cx="0" cy="846667"/>
          </a:xfrm>
          <a:prstGeom prst="straightConnector1">
            <a:avLst/>
          </a:prstGeom>
          <a:ln>
            <a:solidFill>
              <a:srgbClr val="FF0000"/>
            </a:solidFill>
            <a:tailEnd type="arrow"/>
          </a:ln>
        </p:spPr>
        <p:style>
          <a:lnRef idx="3">
            <a:schemeClr val="accent3"/>
          </a:lnRef>
          <a:fillRef idx="0">
            <a:schemeClr val="accent3"/>
          </a:fillRef>
          <a:effectRef idx="2">
            <a:schemeClr val="accent3"/>
          </a:effectRef>
          <a:fontRef idx="minor">
            <a:schemeClr val="tx1"/>
          </a:fontRef>
        </p:style>
      </p:cxnSp>
      <p:cxnSp>
        <p:nvCxnSpPr>
          <p:cNvPr id="12" name="Straight Arrow Connector 11"/>
          <p:cNvCxnSpPr/>
          <p:nvPr/>
        </p:nvCxnSpPr>
        <p:spPr>
          <a:xfrm>
            <a:off x="6417733" y="2469444"/>
            <a:ext cx="0" cy="846667"/>
          </a:xfrm>
          <a:prstGeom prst="straightConnector1">
            <a:avLst/>
          </a:prstGeom>
          <a:ln>
            <a:solidFill>
              <a:srgbClr val="FF0000"/>
            </a:solidFill>
            <a:tailEnd type="arrow"/>
          </a:ln>
        </p:spPr>
        <p:style>
          <a:lnRef idx="3">
            <a:schemeClr val="accent3"/>
          </a:lnRef>
          <a:fillRef idx="0">
            <a:schemeClr val="accent3"/>
          </a:fillRef>
          <a:effectRef idx="2">
            <a:schemeClr val="accent3"/>
          </a:effectRef>
          <a:fontRef idx="minor">
            <a:schemeClr val="tx1"/>
          </a:fontRef>
        </p:style>
      </p:cxnSp>
      <p:cxnSp>
        <p:nvCxnSpPr>
          <p:cNvPr id="13" name="Straight Arrow Connector 12"/>
          <p:cNvCxnSpPr/>
          <p:nvPr/>
        </p:nvCxnSpPr>
        <p:spPr>
          <a:xfrm>
            <a:off x="3666066" y="4823177"/>
            <a:ext cx="0" cy="846667"/>
          </a:xfrm>
          <a:prstGeom prst="straightConnector1">
            <a:avLst/>
          </a:prstGeom>
          <a:ln>
            <a:solidFill>
              <a:srgbClr val="FF0000"/>
            </a:solidFill>
            <a:tailEnd type="arrow"/>
          </a:ln>
        </p:spPr>
        <p:style>
          <a:lnRef idx="3">
            <a:schemeClr val="accent3"/>
          </a:lnRef>
          <a:fillRef idx="0">
            <a:schemeClr val="accent3"/>
          </a:fillRef>
          <a:effectRef idx="2">
            <a:schemeClr val="accent3"/>
          </a:effectRef>
          <a:fontRef idx="minor">
            <a:schemeClr val="tx1"/>
          </a:fontRef>
        </p:style>
      </p:cxnSp>
      <p:cxnSp>
        <p:nvCxnSpPr>
          <p:cNvPr id="14" name="Straight Arrow Connector 13"/>
          <p:cNvCxnSpPr/>
          <p:nvPr/>
        </p:nvCxnSpPr>
        <p:spPr>
          <a:xfrm>
            <a:off x="6417733" y="4823177"/>
            <a:ext cx="0" cy="846667"/>
          </a:xfrm>
          <a:prstGeom prst="straightConnector1">
            <a:avLst/>
          </a:prstGeom>
          <a:ln>
            <a:solidFill>
              <a:srgbClr val="FF0000"/>
            </a:solidFill>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32402895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4991</TotalTime>
  <Words>1883</Words>
  <Application>Microsoft Macintosh PowerPoint</Application>
  <PresentationFormat>On-screen Show (4:3)</PresentationFormat>
  <Paragraphs>415</Paragraphs>
  <Slides>44</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Solstice</vt:lpstr>
      <vt:lpstr>Document</vt:lpstr>
      <vt:lpstr>Group Meeting</vt:lpstr>
      <vt:lpstr>Outline</vt:lpstr>
      <vt:lpstr>Major purpose &amp; Data </vt:lpstr>
      <vt:lpstr>PowerPoint Presentation</vt:lpstr>
      <vt:lpstr>Network types</vt:lpstr>
      <vt:lpstr>Structural Interaction Network</vt:lpstr>
      <vt:lpstr>Phase I: Alternative AF &amp; Network</vt:lpstr>
      <vt:lpstr>Phase I: SNP density Vs. Network</vt:lpstr>
      <vt:lpstr>Disease Gene Vs. Network</vt:lpstr>
      <vt:lpstr>Comparison (Physical Interaction)</vt:lpstr>
      <vt:lpstr>Comparison (Genetic Interaction)</vt:lpstr>
      <vt:lpstr>Comparison (Phosphorylation Network)</vt:lpstr>
      <vt:lpstr>Comparison (Regulatory Network)</vt:lpstr>
      <vt:lpstr>Comparison (Metabolic Network)</vt:lpstr>
      <vt:lpstr>Singlish Vs. Multiple Hubs </vt:lpstr>
      <vt:lpstr>Structure Interaction Net</vt:lpstr>
      <vt:lpstr>Overlap Networks</vt:lpstr>
      <vt:lpstr>Overlapping genes between physical, regulatory and phosphorylation networks</vt:lpstr>
      <vt:lpstr>Summary</vt:lpstr>
      <vt:lpstr>Using regulatory features to predict Cell Cycle regulated genes (CC genes) in yeast </vt:lpstr>
      <vt:lpstr>Background</vt:lpstr>
      <vt:lpstr>Approaches to identify CC genes</vt:lpstr>
      <vt:lpstr>Approaches to identify CC genes(cont.)</vt:lpstr>
      <vt:lpstr>Our approach (regulatory features)</vt:lpstr>
      <vt:lpstr>Result : part I </vt:lpstr>
      <vt:lpstr>PowerPoint Presentation</vt:lpstr>
      <vt:lpstr>PowerPoint Presentation</vt:lpstr>
      <vt:lpstr>Result : part 2 (phase specific prediction)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Map onto regulatory network</vt:lpstr>
      <vt:lpstr>Summary</vt:lpstr>
      <vt:lpstr>PowerPoint Presentation</vt:lpstr>
    </vt:vector>
  </TitlesOfParts>
  <Company>Yale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Yao Fu</dc:creator>
  <cp:lastModifiedBy>Yao Fu</cp:lastModifiedBy>
  <cp:revision>575</cp:revision>
  <dcterms:created xsi:type="dcterms:W3CDTF">2012-02-06T15:45:20Z</dcterms:created>
  <dcterms:modified xsi:type="dcterms:W3CDTF">2012-03-01T17:39:13Z</dcterms:modified>
</cp:coreProperties>
</file>