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5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601" autoAdjust="0"/>
  </p:normalViewPr>
  <p:slideViewPr>
    <p:cSldViewPr snapToGrid="0" snapToObjects="1">
      <p:cViewPr varScale="1">
        <p:scale>
          <a:sx n="132" d="100"/>
          <a:sy n="132" d="100"/>
        </p:scale>
        <p:origin x="-112" y="-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2D8D-3AB8-3A4D-9164-4266BCCB09FF}" type="datetimeFigureOut">
              <a:rPr lang="en-US" smtClean="0"/>
              <a:t>2/29/12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A70A5-DFF2-BF45-924E-4E1A204A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942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2D8D-3AB8-3A4D-9164-4266BCCB09FF}" type="datetimeFigureOut">
              <a:rPr lang="en-US" smtClean="0"/>
              <a:t>2/29/12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A70A5-DFF2-BF45-924E-4E1A204A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700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2D8D-3AB8-3A4D-9164-4266BCCB09FF}" type="datetimeFigureOut">
              <a:rPr lang="en-US" smtClean="0"/>
              <a:t>2/29/12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A70A5-DFF2-BF45-924E-4E1A204A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35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2D8D-3AB8-3A4D-9164-4266BCCB09FF}" type="datetimeFigureOut">
              <a:rPr lang="en-US" smtClean="0"/>
              <a:t>2/29/12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A70A5-DFF2-BF45-924E-4E1A204A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81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2D8D-3AB8-3A4D-9164-4266BCCB09FF}" type="datetimeFigureOut">
              <a:rPr lang="en-US" smtClean="0"/>
              <a:t>2/29/12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A70A5-DFF2-BF45-924E-4E1A204A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24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2D8D-3AB8-3A4D-9164-4266BCCB09FF}" type="datetimeFigureOut">
              <a:rPr lang="en-US" smtClean="0"/>
              <a:t>2/29/12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A70A5-DFF2-BF45-924E-4E1A204A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147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2D8D-3AB8-3A4D-9164-4266BCCB09FF}" type="datetimeFigureOut">
              <a:rPr lang="en-US" smtClean="0"/>
              <a:t>2/29/12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A70A5-DFF2-BF45-924E-4E1A204A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62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2D8D-3AB8-3A4D-9164-4266BCCB09FF}" type="datetimeFigureOut">
              <a:rPr lang="en-US" smtClean="0"/>
              <a:t>2/29/12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A70A5-DFF2-BF45-924E-4E1A204A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09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2D8D-3AB8-3A4D-9164-4266BCCB09FF}" type="datetimeFigureOut">
              <a:rPr lang="en-US" smtClean="0"/>
              <a:t>2/29/12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A70A5-DFF2-BF45-924E-4E1A204A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252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2D8D-3AB8-3A4D-9164-4266BCCB09FF}" type="datetimeFigureOut">
              <a:rPr lang="en-US" smtClean="0"/>
              <a:t>2/29/12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A70A5-DFF2-BF45-924E-4E1A204A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33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2D8D-3AB8-3A4D-9164-4266BCCB09FF}" type="datetimeFigureOut">
              <a:rPr lang="en-US" smtClean="0"/>
              <a:t>2/29/12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A70A5-DFF2-BF45-924E-4E1A204A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1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82D8D-3AB8-3A4D-9164-4266BCCB09FF}" type="datetimeFigureOut">
              <a:rPr lang="en-US" smtClean="0"/>
              <a:t>2/29/12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A70A5-DFF2-BF45-924E-4E1A204A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8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Towards gold set of breakpoints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Alexej Abyzov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851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things 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 the same analysis with extended set of b-points (total of 55,957)</a:t>
            </a:r>
          </a:p>
          <a:p>
            <a:r>
              <a:rPr lang="en-US" dirty="0" smtClean="0"/>
              <a:t>Analyze discordance between SAV and breakpoint evidence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293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breakpoints are derived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1116" y="1417638"/>
            <a:ext cx="1437442" cy="4626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GenomeStrip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27679" y="1417638"/>
            <a:ext cx="1157050" cy="4626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CNVnator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71384" y="1417638"/>
            <a:ext cx="1398469" cy="4626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BreakDancer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651381" y="1417638"/>
            <a:ext cx="1255914" cy="4626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EMBLdelly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83694" y="1417638"/>
            <a:ext cx="857378" cy="4626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Pindel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154801" y="1417638"/>
            <a:ext cx="1531999" cy="4626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PilotAssembly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57199" y="3036885"/>
            <a:ext cx="2860731" cy="4626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Merging to 113,649 calls 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6" idx="2"/>
            <a:endCxn id="12" idx="0"/>
          </p:cNvCxnSpPr>
          <p:nvPr/>
        </p:nvCxnSpPr>
        <p:spPr>
          <a:xfrm>
            <a:off x="839837" y="1880334"/>
            <a:ext cx="1047728" cy="11565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2"/>
            <a:endCxn id="12" idx="0"/>
          </p:cNvCxnSpPr>
          <p:nvPr/>
        </p:nvCxnSpPr>
        <p:spPr>
          <a:xfrm flipH="1">
            <a:off x="1887565" y="1880334"/>
            <a:ext cx="418639" cy="11565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2"/>
            <a:endCxn id="12" idx="0"/>
          </p:cNvCxnSpPr>
          <p:nvPr/>
        </p:nvCxnSpPr>
        <p:spPr>
          <a:xfrm flipH="1">
            <a:off x="1887565" y="1880334"/>
            <a:ext cx="1883054" cy="11565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2"/>
            <a:endCxn id="12" idx="0"/>
          </p:cNvCxnSpPr>
          <p:nvPr/>
        </p:nvCxnSpPr>
        <p:spPr>
          <a:xfrm flipH="1">
            <a:off x="1887565" y="1880334"/>
            <a:ext cx="3391773" cy="11565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0" idx="2"/>
            <a:endCxn id="12" idx="3"/>
          </p:cNvCxnSpPr>
          <p:nvPr/>
        </p:nvCxnSpPr>
        <p:spPr>
          <a:xfrm flipH="1">
            <a:off x="3317930" y="1880334"/>
            <a:ext cx="3194453" cy="13878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1" idx="2"/>
            <a:endCxn id="12" idx="3"/>
          </p:cNvCxnSpPr>
          <p:nvPr/>
        </p:nvCxnSpPr>
        <p:spPr>
          <a:xfrm flipH="1">
            <a:off x="3317930" y="1880334"/>
            <a:ext cx="4602871" cy="13878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57199" y="3976854"/>
            <a:ext cx="2860731" cy="4626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TIGRA assembly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3039487" y="4985735"/>
            <a:ext cx="2860731" cy="4626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Contig alignment with AGE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76652" y="5920782"/>
            <a:ext cx="4202076" cy="4626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Contig alignment with CROSSMATCH</a:t>
            </a:r>
            <a:endParaRPr lang="en-US" dirty="0"/>
          </a:p>
        </p:txBody>
      </p:sp>
      <p:cxnSp>
        <p:nvCxnSpPr>
          <p:cNvPr id="33" name="Straight Arrow Connector 32"/>
          <p:cNvCxnSpPr>
            <a:stCxn id="12" idx="2"/>
            <a:endCxn id="30" idx="0"/>
          </p:cNvCxnSpPr>
          <p:nvPr/>
        </p:nvCxnSpPr>
        <p:spPr>
          <a:xfrm>
            <a:off x="1887565" y="3499581"/>
            <a:ext cx="0" cy="4772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0" idx="2"/>
            <a:endCxn id="31" idx="1"/>
          </p:cNvCxnSpPr>
          <p:nvPr/>
        </p:nvCxnSpPr>
        <p:spPr>
          <a:xfrm>
            <a:off x="1887565" y="4439550"/>
            <a:ext cx="1151922" cy="7775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0" idx="2"/>
            <a:endCxn id="32" idx="0"/>
          </p:cNvCxnSpPr>
          <p:nvPr/>
        </p:nvCxnSpPr>
        <p:spPr>
          <a:xfrm>
            <a:off x="1887565" y="4439550"/>
            <a:ext cx="1190125" cy="14812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6083695" y="5689434"/>
            <a:ext cx="2324356" cy="4626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Merging breakpoints</a:t>
            </a:r>
            <a:endParaRPr lang="en-US" dirty="0"/>
          </a:p>
        </p:txBody>
      </p:sp>
      <p:cxnSp>
        <p:nvCxnSpPr>
          <p:cNvPr id="44" name="Straight Arrow Connector 43"/>
          <p:cNvCxnSpPr>
            <a:stCxn id="31" idx="2"/>
            <a:endCxn id="43" idx="1"/>
          </p:cNvCxnSpPr>
          <p:nvPr/>
        </p:nvCxnSpPr>
        <p:spPr>
          <a:xfrm>
            <a:off x="4469853" y="5448431"/>
            <a:ext cx="1613842" cy="4723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2" idx="3"/>
            <a:endCxn id="43" idx="1"/>
          </p:cNvCxnSpPr>
          <p:nvPr/>
        </p:nvCxnSpPr>
        <p:spPr>
          <a:xfrm flipV="1">
            <a:off x="5178728" y="5920782"/>
            <a:ext cx="904967" cy="2313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4109006" y="3514157"/>
            <a:ext cx="2340664" cy="581199"/>
          </a:xfrm>
          <a:prstGeom prst="rect">
            <a:avLst/>
          </a:prstGeom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Extended set</a:t>
            </a:r>
          </a:p>
          <a:p>
            <a:pPr algn="ctr"/>
            <a:r>
              <a:rPr lang="en-US" dirty="0" smtClean="0"/>
              <a:t>of b-points: 55,957 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6661860" y="3514157"/>
            <a:ext cx="2340664" cy="581199"/>
          </a:xfrm>
          <a:prstGeom prst="rect">
            <a:avLst/>
          </a:prstGeom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Stringent set</a:t>
            </a:r>
          </a:p>
          <a:p>
            <a:pPr algn="ctr"/>
            <a:r>
              <a:rPr lang="en-US" dirty="0" smtClean="0"/>
              <a:t>of b-points: 36,237</a:t>
            </a:r>
            <a:endParaRPr lang="en-US" dirty="0"/>
          </a:p>
        </p:txBody>
      </p:sp>
      <p:cxnSp>
        <p:nvCxnSpPr>
          <p:cNvPr id="54" name="Straight Arrow Connector 53"/>
          <p:cNvCxnSpPr>
            <a:stCxn id="43" idx="0"/>
            <a:endCxn id="53" idx="2"/>
          </p:cNvCxnSpPr>
          <p:nvPr/>
        </p:nvCxnSpPr>
        <p:spPr>
          <a:xfrm flipV="1">
            <a:off x="7245873" y="4095356"/>
            <a:ext cx="586319" cy="15940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3" idx="0"/>
            <a:endCxn id="50" idx="2"/>
          </p:cNvCxnSpPr>
          <p:nvPr/>
        </p:nvCxnSpPr>
        <p:spPr>
          <a:xfrm flipH="1" flipV="1">
            <a:off x="5279338" y="4095356"/>
            <a:ext cx="1966535" cy="15940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651381" y="4095356"/>
            <a:ext cx="4057521" cy="369332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SAV FDR: 45%                      SAV FDR: 35%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883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</a:t>
            </a:r>
            <a:r>
              <a:rPr lang="en-US" dirty="0" err="1" smtClean="0"/>
              <a:t>analyzis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stringent set of b-points (total of 36,237)</a:t>
            </a:r>
          </a:p>
          <a:p>
            <a:r>
              <a:rPr lang="en-US" dirty="0" smtClean="0"/>
              <a:t>Map </a:t>
            </a:r>
            <a:r>
              <a:rPr lang="en-US" b="1" i="1" u="sng" dirty="0" smtClean="0"/>
              <a:t>unaligned reads</a:t>
            </a:r>
            <a:r>
              <a:rPr lang="en-US" i="1" u="sng" dirty="0" smtClean="0"/>
              <a:t> </a:t>
            </a:r>
            <a:r>
              <a:rPr lang="en-US" dirty="0" smtClean="0"/>
              <a:t>(flag 0x4) to breakpoint </a:t>
            </a:r>
            <a:r>
              <a:rPr lang="en-US" dirty="0" smtClean="0"/>
              <a:t>junctions (low quality end is trimmed up to q15 </a:t>
            </a:r>
            <a:r>
              <a:rPr lang="en-US" i="1" dirty="0" smtClean="0"/>
              <a:t>a la</a:t>
            </a:r>
            <a:r>
              <a:rPr lang="en-US" dirty="0" smtClean="0"/>
              <a:t> BWA)</a:t>
            </a:r>
            <a:endParaRPr lang="en-US" dirty="0" smtClean="0"/>
          </a:p>
          <a:p>
            <a:r>
              <a:rPr lang="en-US" dirty="0" smtClean="0"/>
              <a:t>Select junctions with mapped reads from at least 2 individuals</a:t>
            </a:r>
          </a:p>
          <a:p>
            <a:r>
              <a:rPr lang="en-US" dirty="0" smtClean="0"/>
              <a:t>Changing </a:t>
            </a:r>
            <a:r>
              <a:rPr lang="en-US" i="1" dirty="0" err="1" smtClean="0"/>
              <a:t>min_d</a:t>
            </a:r>
            <a:r>
              <a:rPr lang="en-US" i="1" dirty="0" smtClean="0"/>
              <a:t> = min(d1,d2)</a:t>
            </a:r>
            <a:endParaRPr lang="en-US" i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751225" y="5605702"/>
            <a:ext cx="3793432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954259" y="5826245"/>
            <a:ext cx="548640" cy="5618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V="1">
            <a:off x="6103478" y="5605796"/>
            <a:ext cx="4852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80118" y="5793194"/>
            <a:ext cx="1026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1       d2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244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7277"/>
            <a:ext cx="8229600" cy="1143000"/>
          </a:xfrm>
        </p:spPr>
        <p:txBody>
          <a:bodyPr/>
          <a:lstStyle/>
          <a:p>
            <a:r>
              <a:rPr lang="en-US" dirty="0" smtClean="0"/>
              <a:t>Correspondence with SAV FDR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97793"/>
            <a:ext cx="8674100" cy="59309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04970" y="2539800"/>
            <a:ext cx="228600" cy="2421421"/>
          </a:xfrm>
          <a:prstGeom prst="rect">
            <a:avLst/>
          </a:prstGeom>
          <a:noFill/>
          <a:ln>
            <a:solidFill>
              <a:schemeClr val="accent6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859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620"/>
            <a:ext cx="8229600" cy="1143000"/>
          </a:xfrm>
        </p:spPr>
        <p:txBody>
          <a:bodyPr/>
          <a:lstStyle/>
          <a:p>
            <a:r>
              <a:rPr lang="en-US" dirty="0" smtClean="0"/>
              <a:t>By aligner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15" y="1081995"/>
            <a:ext cx="8229600" cy="577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901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Estimated FDR of breakpoints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38412" y="2372551"/>
            <a:ext cx="110269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841107" y="2372551"/>
            <a:ext cx="1102695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943802" y="2377282"/>
            <a:ext cx="1102695" cy="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544545" y="1423061"/>
            <a:ext cx="457200" cy="0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831262" y="2175659"/>
            <a:ext cx="0" cy="3839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046497" y="2175468"/>
            <a:ext cx="0" cy="3839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463686" y="1786446"/>
            <a:ext cx="96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deletion</a:t>
            </a:r>
            <a:endParaRPr lang="en-US" dirty="0"/>
          </a:p>
        </p:txBody>
      </p:sp>
      <p:cxnSp>
        <p:nvCxnSpPr>
          <p:cNvPr id="14" name="Straight Connector 13"/>
          <p:cNvCxnSpPr>
            <a:stCxn id="13" idx="3"/>
          </p:cNvCxnSpPr>
          <p:nvPr/>
        </p:nvCxnSpPr>
        <p:spPr>
          <a:xfrm>
            <a:off x="3423917" y="1971112"/>
            <a:ext cx="622580" cy="20454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3" idx="1"/>
          </p:cNvCxnSpPr>
          <p:nvPr/>
        </p:nvCxnSpPr>
        <p:spPr>
          <a:xfrm flipH="1">
            <a:off x="1831262" y="1971112"/>
            <a:ext cx="632424" cy="20454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145598" y="1423061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046497" y="2377282"/>
            <a:ext cx="1106424" cy="0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13603" y="1199599"/>
            <a:ext cx="26600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     Real junction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Read mapping is</a:t>
            </a:r>
          </a:p>
          <a:p>
            <a:r>
              <a:rPr lang="en-US" dirty="0"/>
              <a:t>e</a:t>
            </a:r>
            <a:r>
              <a:rPr lang="en-US" dirty="0" smtClean="0"/>
              <a:t>vidence for the deletion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00786" y="2936174"/>
            <a:ext cx="28860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       Null junction</a:t>
            </a:r>
          </a:p>
          <a:p>
            <a:endParaRPr lang="en-US" dirty="0"/>
          </a:p>
          <a:p>
            <a:r>
              <a:rPr lang="en-US" dirty="0" smtClean="0"/>
              <a:t>Read mapping is background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6462585" y="3154619"/>
            <a:ext cx="457200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063638" y="3154619"/>
            <a:ext cx="457200" cy="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79339" y="4426068"/>
            <a:ext cx="3831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preliminary analysis FDR is &lt; 10%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303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Discordance between SAV and breakpoint evidence still persist</a:t>
            </a:r>
          </a:p>
          <a:p>
            <a:pPr lvl="1"/>
            <a:r>
              <a:rPr lang="en-US" dirty="0" smtClean="0"/>
              <a:t>Point for future analysis</a:t>
            </a:r>
          </a:p>
          <a:p>
            <a:r>
              <a:rPr lang="en-US" dirty="0" smtClean="0"/>
              <a:t>Here the goal is to select a gold set (by any measure) b-points</a:t>
            </a:r>
          </a:p>
          <a:p>
            <a:pPr lvl="1"/>
            <a:r>
              <a:rPr lang="en-US" dirty="0" smtClean="0"/>
              <a:t>Use b-points found by both AGE and CROSSMATCH</a:t>
            </a:r>
          </a:p>
          <a:p>
            <a:pPr lvl="1"/>
            <a:r>
              <a:rPr lang="en-US" dirty="0" smtClean="0"/>
              <a:t>Apply further filtering: 2 out of 6 + </a:t>
            </a:r>
            <a:r>
              <a:rPr lang="en-US" dirty="0" err="1" smtClean="0"/>
              <a:t>GenomeStrip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04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FDR by caller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55064"/>
            <a:ext cx="8229600" cy="502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773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Gold set of b-points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8556"/>
            <a:ext cx="8229600" cy="490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272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240</Words>
  <Application>Microsoft Macintosh PowerPoint</Application>
  <PresentationFormat>On-screen Show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Towards gold set of breakpoints</vt:lpstr>
      <vt:lpstr>How breakpoints are derived</vt:lpstr>
      <vt:lpstr>Additional analyzis</vt:lpstr>
      <vt:lpstr>Correspondence with SAV FDR</vt:lpstr>
      <vt:lpstr>By aligner</vt:lpstr>
      <vt:lpstr>Estimated FDR of breakpoints</vt:lpstr>
      <vt:lpstr>So…</vt:lpstr>
      <vt:lpstr>FDR by caller</vt:lpstr>
      <vt:lpstr>Gold set of b-points</vt:lpstr>
      <vt:lpstr>Further things to do</vt:lpstr>
    </vt:vector>
  </TitlesOfParts>
  <Company>Yale univesity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gold set of breakpoints</dc:title>
  <dc:creator>Alexej Abyzov</dc:creator>
  <cp:lastModifiedBy>Alexej Abyzov</cp:lastModifiedBy>
  <cp:revision>61</cp:revision>
  <dcterms:created xsi:type="dcterms:W3CDTF">2012-02-29T20:37:59Z</dcterms:created>
  <dcterms:modified xsi:type="dcterms:W3CDTF">2012-02-29T23:48:17Z</dcterms:modified>
</cp:coreProperties>
</file>