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tiff" ContentType="image/tiff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320B2-E798-C44A-ADF8-EC14953B6210}" type="datetimeFigureOut">
              <a:rPr lang="en-US" smtClean="0"/>
              <a:t>2/22/12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D9B55-240F-BF47-979E-246D4847FE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Seq. conservation</a:t>
            </a:r>
            <a:r>
              <a:rPr lang="en-US" baseline="0" dirty="0" smtClean="0"/>
              <a:t> percentage vs. hub connections</a:t>
            </a:r>
          </a:p>
          <a:p>
            <a:endParaRPr lang="en-US" baseline="0" dirty="0" smtClean="0"/>
          </a:p>
          <a:p>
            <a:r>
              <a:rPr lang="en-US" baseline="0" smtClean="0"/>
              <a:t>Network alignment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D9B55-240F-BF47-979E-246D4847FE61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B28-A7E3-8349-9D47-FDF8465050AD}" type="datetimeFigureOut">
              <a:rPr lang="en-US" smtClean="0"/>
              <a:pPr/>
              <a:t>2/22/12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4135-7A52-5343-9716-0931CDDA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B28-A7E3-8349-9D47-FDF8465050AD}" type="datetimeFigureOut">
              <a:rPr lang="en-US" smtClean="0"/>
              <a:pPr/>
              <a:t>2/22/12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4135-7A52-5343-9716-0931CDDA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B28-A7E3-8349-9D47-FDF8465050AD}" type="datetimeFigureOut">
              <a:rPr lang="en-US" smtClean="0"/>
              <a:pPr/>
              <a:t>2/22/12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4135-7A52-5343-9716-0931CDDA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B28-A7E3-8349-9D47-FDF8465050AD}" type="datetimeFigureOut">
              <a:rPr lang="en-US" smtClean="0"/>
              <a:pPr/>
              <a:t>2/22/12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4135-7A52-5343-9716-0931CDDA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B28-A7E3-8349-9D47-FDF8465050AD}" type="datetimeFigureOut">
              <a:rPr lang="en-US" smtClean="0"/>
              <a:pPr/>
              <a:t>2/22/12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4135-7A52-5343-9716-0931CDDA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B28-A7E3-8349-9D47-FDF8465050AD}" type="datetimeFigureOut">
              <a:rPr lang="en-US" smtClean="0"/>
              <a:pPr/>
              <a:t>2/22/12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4135-7A52-5343-9716-0931CDDA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B28-A7E3-8349-9D47-FDF8465050AD}" type="datetimeFigureOut">
              <a:rPr lang="en-US" smtClean="0"/>
              <a:pPr/>
              <a:t>2/22/12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4135-7A52-5343-9716-0931CDDA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B28-A7E3-8349-9D47-FDF8465050AD}" type="datetimeFigureOut">
              <a:rPr lang="en-US" smtClean="0"/>
              <a:pPr/>
              <a:t>2/22/12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4135-7A52-5343-9716-0931CDDA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B28-A7E3-8349-9D47-FDF8465050AD}" type="datetimeFigureOut">
              <a:rPr lang="en-US" smtClean="0"/>
              <a:pPr/>
              <a:t>2/22/12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4135-7A52-5343-9716-0931CDDA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B28-A7E3-8349-9D47-FDF8465050AD}" type="datetimeFigureOut">
              <a:rPr lang="en-US" smtClean="0"/>
              <a:pPr/>
              <a:t>2/22/12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4135-7A52-5343-9716-0931CDDA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FB28-A7E3-8349-9D47-FDF8465050AD}" type="datetimeFigureOut">
              <a:rPr lang="en-US" smtClean="0"/>
              <a:pPr/>
              <a:t>2/22/12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4135-7A52-5343-9716-0931CDDA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0FB28-A7E3-8349-9D47-FDF8465050AD}" type="datetimeFigureOut">
              <a:rPr lang="en-US" smtClean="0"/>
              <a:pPr/>
              <a:t>2/22/12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34135-7A52-5343-9716-0931CDDA2C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netics.ucla.edu/labs/horvath/CoexpressionNetwork/" TargetMode="External"/><Relationship Id="rId3" Type="http://schemas.openxmlformats.org/officeDocument/2006/relationships/hyperlink" Target="http://www.ncbi.nlm.nih.gov/entrez/eutils/elink.fcgi?dbfrom=pubmed&amp;retmode=ref&amp;cmd=prlinks&amp;id=1884998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hyperlink" Target="http://www.nature.com/nature/journal/v471/n7339/full/nature09715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WGCNA preliminary results for highly confident </a:t>
            </a:r>
            <a:r>
              <a:rPr lang="en-US" dirty="0" err="1" smtClean="0"/>
              <a:t>ortholog</a:t>
            </a:r>
            <a:r>
              <a:rPr lang="en-US" dirty="0" smtClean="0"/>
              <a:t> genes between worm and fly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4152996"/>
            <a:ext cx="6701251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DW</a:t>
            </a:r>
          </a:p>
          <a:p>
            <a:r>
              <a:rPr lang="en-US" dirty="0" smtClean="0"/>
              <a:t>Gerstein lab</a:t>
            </a:r>
          </a:p>
          <a:p>
            <a:r>
              <a:rPr lang="en-US" dirty="0" smtClean="0"/>
              <a:t>Feb 22 2012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474004" y="262786"/>
            <a:ext cx="3765475" cy="3551970"/>
            <a:chOff x="1182461" y="569371"/>
            <a:chExt cx="3765475" cy="3551970"/>
          </a:xfrm>
        </p:grpSpPr>
        <p:sp>
          <p:nvSpPr>
            <p:cNvPr id="4" name="Oval 3"/>
            <p:cNvSpPr/>
            <p:nvPr/>
          </p:nvSpPr>
          <p:spPr>
            <a:xfrm>
              <a:off x="1182461" y="1094944"/>
              <a:ext cx="2408717" cy="23504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96491" y="1333660"/>
              <a:ext cx="11592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Worm-Fly</a:t>
              </a:r>
            </a:p>
            <a:p>
              <a:r>
                <a:rPr lang="en-US" dirty="0" smtClean="0"/>
                <a:t>3519 pairs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539219" y="1094944"/>
              <a:ext cx="2408717" cy="23504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30600" y="1246066"/>
              <a:ext cx="11951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Fly-Human</a:t>
              </a:r>
            </a:p>
            <a:p>
              <a:pPr algn="ctr"/>
              <a:r>
                <a:rPr lang="en-US" dirty="0" smtClean="0"/>
                <a:t>3437 pairs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991784" y="1770861"/>
              <a:ext cx="2408717" cy="23504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07837" y="3401627"/>
              <a:ext cx="1518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Worm-Human</a:t>
              </a:r>
            </a:p>
            <a:p>
              <a:pPr algn="ctr"/>
              <a:r>
                <a:rPr lang="en-US" dirty="0" smtClean="0"/>
                <a:t>2686 pairs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56742" y="569371"/>
              <a:ext cx="142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FF0000"/>
                  </a:solidFill>
                </a:rPr>
                <a:t>Inparanoid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4391879" y="262786"/>
            <a:ext cx="3765475" cy="3551970"/>
            <a:chOff x="1182461" y="569371"/>
            <a:chExt cx="3765475" cy="3551970"/>
          </a:xfrm>
        </p:grpSpPr>
        <p:sp>
          <p:nvSpPr>
            <p:cNvPr id="13" name="Oval 12"/>
            <p:cNvSpPr/>
            <p:nvPr/>
          </p:nvSpPr>
          <p:spPr>
            <a:xfrm>
              <a:off x="1182461" y="1094944"/>
              <a:ext cx="2408717" cy="23504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96491" y="1362858"/>
              <a:ext cx="11592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Worm-Fly</a:t>
              </a:r>
            </a:p>
            <a:p>
              <a:r>
                <a:rPr lang="en-US" dirty="0" smtClean="0"/>
                <a:t>3192 pairs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539219" y="1094944"/>
              <a:ext cx="2408717" cy="23504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30600" y="1231467"/>
              <a:ext cx="11951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Fly-Human</a:t>
              </a:r>
            </a:p>
            <a:p>
              <a:r>
                <a:rPr lang="en-US" dirty="0" smtClean="0"/>
                <a:t>3237 pairs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991784" y="1770861"/>
              <a:ext cx="2408717" cy="23504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95425" y="3387028"/>
              <a:ext cx="1518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Worm-Human</a:t>
              </a:r>
            </a:p>
            <a:p>
              <a:pPr algn="ctr"/>
              <a:r>
                <a:rPr lang="en-US" dirty="0" smtClean="0"/>
                <a:t>2624 pairs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56742" y="569371"/>
              <a:ext cx="142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0000FF"/>
                  </a:solidFill>
                </a:rPr>
                <a:t>Kellis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2720534" y="3972286"/>
            <a:ext cx="2408717" cy="2350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39177" y="3972286"/>
            <a:ext cx="2408717" cy="235048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hape 30"/>
          <p:cNvCxnSpPr>
            <a:stCxn id="36" idx="3"/>
            <a:endCxn id="27" idx="0"/>
          </p:cNvCxnSpPr>
          <p:nvPr/>
        </p:nvCxnSpPr>
        <p:spPr>
          <a:xfrm>
            <a:off x="2778927" y="2188803"/>
            <a:ext cx="1145966" cy="1783483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stCxn id="35" idx="1"/>
            <a:endCxn id="28" idx="0"/>
          </p:cNvCxnSpPr>
          <p:nvPr/>
        </p:nvCxnSpPr>
        <p:spPr>
          <a:xfrm rot="10800000" flipV="1">
            <a:off x="4843537" y="2036402"/>
            <a:ext cx="992689" cy="1935883"/>
          </a:xfrm>
          <a:prstGeom prst="curvedConnector2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769972" y="4817754"/>
            <a:ext cx="1371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1021 triplets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 (52%)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36225" y="1713237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1962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triplets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27412" y="1865637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1952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triplets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20534" y="4817754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1952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triplets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41035" y="4824360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1962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triplets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00596" y="6488668"/>
            <a:ext cx="2343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one-to-one pairs only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genes from triplets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Weighted correlation network analysis or Weighted Gene Co-expression Network Analysis (WGCNA)</a:t>
            </a:r>
          </a:p>
          <a:p>
            <a:pPr lvl="1"/>
            <a:r>
              <a:rPr lang="en-US" dirty="0" smtClean="0"/>
              <a:t>R package, </a:t>
            </a:r>
            <a:r>
              <a:rPr lang="en-US" dirty="0" smtClean="0">
                <a:hlinkClick r:id="rId2"/>
              </a:rPr>
              <a:t>http://www.genetics.ucla.edu/labs/horvath/CoexpressionNetwork/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Cluster genes into steady, robust modules</a:t>
            </a:r>
          </a:p>
          <a:p>
            <a:r>
              <a:rPr lang="en-US" dirty="0" smtClean="0"/>
              <a:t>Functional organization of the </a:t>
            </a:r>
            <a:r>
              <a:rPr lang="en-US" dirty="0" err="1" smtClean="0"/>
              <a:t>transcriptome</a:t>
            </a:r>
            <a:r>
              <a:rPr lang="en-US" dirty="0" smtClean="0"/>
              <a:t> in human brain, </a:t>
            </a:r>
            <a:r>
              <a:rPr lang="en-US" dirty="0" smtClean="0">
                <a:hlinkClick r:id="rId3"/>
              </a:rPr>
              <a:t>Nature Neurosci. 2008 November; 11(11): 1271–1282</a:t>
            </a:r>
            <a:endParaRPr lang="en-US" dirty="0" smtClean="0"/>
          </a:p>
          <a:p>
            <a:pPr lvl="1"/>
            <a:r>
              <a:rPr lang="en-US" dirty="0" smtClean="0"/>
              <a:t>Compare gene co-expression modules across six brain regions using WGCNA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ample clustering to detect outliers for worm_orth_data_ws19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81" y="175188"/>
            <a:ext cx="3874019" cy="4255714"/>
          </a:xfrm>
          <a:prstGeom prst="rect">
            <a:avLst/>
          </a:prstGeom>
        </p:spPr>
      </p:pic>
      <p:pic>
        <p:nvPicPr>
          <p:cNvPr id="6" name="Picture 5" descr="Gene_dendrogram_worm_orth_data_ws190_noDauerExitDAF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3818"/>
            <a:ext cx="5580841" cy="440379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69719" y="3570273"/>
            <a:ext cx="3674281" cy="288733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data from </a:t>
            </a:r>
            <a:r>
              <a:rPr lang="en-US" sz="2400" i="1" dirty="0" smtClean="0"/>
              <a:t>Integrative Analysis of the </a:t>
            </a:r>
            <a:r>
              <a:rPr lang="en-US" sz="2400" i="1" dirty="0" err="1" smtClean="0"/>
              <a:t>Caenorhabditis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elegans</a:t>
            </a:r>
            <a:r>
              <a:rPr lang="en-US" sz="2400" i="1" dirty="0" smtClean="0"/>
              <a:t> Genome by the </a:t>
            </a:r>
            <a:r>
              <a:rPr lang="en-US" sz="2400" i="1" dirty="0" err="1" smtClean="0"/>
              <a:t>modENCODE</a:t>
            </a:r>
            <a:r>
              <a:rPr lang="en-US" sz="2400" i="1" dirty="0" smtClean="0"/>
              <a:t> Project</a:t>
            </a:r>
            <a:r>
              <a:rPr lang="en-US" sz="2400" dirty="0" smtClean="0"/>
              <a:t>, 2010</a:t>
            </a:r>
            <a:endParaRPr lang="en-US" sz="2400" i="1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remove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ea typeface="Lucida Grande"/>
                <a:cs typeface="Lucida Grande"/>
              </a:rPr>
              <a:t>DauerExitDAF2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power = 16</a:t>
            </a:r>
          </a:p>
          <a:p>
            <a:r>
              <a:rPr lang="en-US" sz="2400" dirty="0" smtClean="0">
                <a:latin typeface="+mj-lt"/>
              </a:rPr>
              <a:t>min. module size = 50</a:t>
            </a:r>
          </a:p>
          <a:p>
            <a:r>
              <a:rPr lang="en-US" sz="2400" dirty="0" smtClean="0">
                <a:latin typeface="+mj-lt"/>
              </a:rPr>
              <a:t>height cutoff = 0.99</a:t>
            </a:r>
          </a:p>
        </p:txBody>
      </p:sp>
      <p:sp>
        <p:nvSpPr>
          <p:cNvPr id="11" name="Oval 10"/>
          <p:cNvSpPr/>
          <p:nvPr/>
        </p:nvSpPr>
        <p:spPr>
          <a:xfrm>
            <a:off x="5759023" y="817556"/>
            <a:ext cx="218974" cy="8759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5759023" y="1678913"/>
            <a:ext cx="218974" cy="218988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29264"/>
            <a:ext cx="5469719" cy="19245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Cluster worm </a:t>
            </a:r>
            <a:r>
              <a:rPr lang="en-US" dirty="0" err="1" smtClean="0"/>
              <a:t>ortholog</a:t>
            </a:r>
            <a:r>
              <a:rPr lang="en-US" dirty="0" smtClean="0"/>
              <a:t> genes from overlapped triplets using WGCNA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ene_dendrogram_worm_orth_data_ws190_noDauerExitDAF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71" y="1919097"/>
            <a:ext cx="4834768" cy="4938903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94539" y="2467273"/>
            <a:ext cx="3849461" cy="33140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data from </a:t>
            </a:r>
            <a:r>
              <a:rPr lang="en-US" sz="2400" i="1" dirty="0" smtClean="0">
                <a:hlinkClick r:id="rId3"/>
              </a:rPr>
              <a:t>The developmental transcriptome of Drosophila melanogaster</a:t>
            </a:r>
            <a:r>
              <a:rPr lang="en-US" sz="2400" dirty="0" smtClean="0"/>
              <a:t>, 2010</a:t>
            </a:r>
          </a:p>
          <a:p>
            <a:r>
              <a:rPr lang="en-US" sz="2400" dirty="0" smtClean="0">
                <a:latin typeface="+mj-lt"/>
              </a:rPr>
              <a:t>power = 16</a:t>
            </a:r>
          </a:p>
          <a:p>
            <a:r>
              <a:rPr lang="en-US" sz="2400" dirty="0" smtClean="0">
                <a:latin typeface="+mj-lt"/>
              </a:rPr>
              <a:t>min. module size = 50</a:t>
            </a:r>
          </a:p>
          <a:p>
            <a:r>
              <a:rPr lang="en-US" sz="2400" dirty="0" smtClean="0">
                <a:latin typeface="+mj-lt"/>
              </a:rPr>
              <a:t>height cutoff = 0.99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29264"/>
            <a:ext cx="9144000" cy="1924554"/>
          </a:xfrm>
        </p:spPr>
        <p:txBody>
          <a:bodyPr>
            <a:normAutofit/>
          </a:bodyPr>
          <a:lstStyle/>
          <a:p>
            <a:r>
              <a:rPr lang="en-US" dirty="0" smtClean="0"/>
              <a:t>Cluster fly </a:t>
            </a:r>
            <a:r>
              <a:rPr lang="en-US" dirty="0" err="1" smtClean="0"/>
              <a:t>ortholog</a:t>
            </a:r>
            <a:r>
              <a:rPr lang="en-US" dirty="0" smtClean="0"/>
              <a:t> genes from overlapped triplets using WGCNA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Modules enriched by </a:t>
            </a:r>
            <a:r>
              <a:rPr lang="en-US" dirty="0" err="1" smtClean="0"/>
              <a:t>ortholog</a:t>
            </a:r>
            <a:r>
              <a:rPr lang="en-US" dirty="0" smtClean="0"/>
              <a:t> genes</a:t>
            </a:r>
            <a:endParaRPr lang="en-US" dirty="0"/>
          </a:p>
        </p:txBody>
      </p:sp>
      <p:pic>
        <p:nvPicPr>
          <p:cNvPr id="4" name="Content Placeholder 3" descr="wf_overlap_pv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24385" r="-24385"/>
          <a:stretch>
            <a:fillRect/>
          </a:stretch>
        </p:blipFill>
        <p:spPr>
          <a:xfrm>
            <a:off x="457200" y="1696248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5955473" y="1334151"/>
            <a:ext cx="1675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Worm cluster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22475" y="5406286"/>
            <a:ext cx="1096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Fly cluster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3163" y="2500377"/>
            <a:ext cx="1675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Log(P-value by </a:t>
            </a:r>
            <a:r>
              <a:rPr lang="en-US" dirty="0" err="1" smtClean="0"/>
              <a:t>hypergeometric</a:t>
            </a:r>
            <a:r>
              <a:rPr lang="en-US" dirty="0" smtClean="0"/>
              <a:t> test)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9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TOM distribution for </a:t>
            </a:r>
            <a:r>
              <a:rPr lang="en-US" dirty="0" err="1" smtClean="0"/>
              <a:t>ortholog</a:t>
            </a:r>
            <a:r>
              <a:rPr lang="en-US" dirty="0" smtClean="0"/>
              <a:t> genes</a:t>
            </a:r>
            <a:endParaRPr lang="en-US" dirty="0"/>
          </a:p>
        </p:txBody>
      </p:sp>
      <p:pic>
        <p:nvPicPr>
          <p:cNvPr id="4" name="Content Placeholder 3" descr="worm_yellow_vs_fly_blue_TO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-5071" b="-5071"/>
          <a:stretch>
            <a:fillRect/>
          </a:stretch>
        </p:blipFill>
        <p:spPr/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300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ytoscapeInput-edges-fly-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112021"/>
            <a:ext cx="4852600" cy="4525963"/>
          </a:xfrm>
          <a:prstGeom prst="rect">
            <a:avLst/>
          </a:prstGeom>
        </p:spPr>
      </p:pic>
      <p:pic>
        <p:nvPicPr>
          <p:cNvPr id="4" name="Content Placeholder 3" descr="CytoscapeInput-edges-worm-yellow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34263" r="-34263"/>
          <a:stretch>
            <a:fillRect/>
          </a:stretch>
        </p:blipFill>
        <p:spPr>
          <a:xfrm>
            <a:off x="2599136" y="2330716"/>
            <a:ext cx="8229600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Ortholog</a:t>
            </a:r>
            <a:r>
              <a:rPr lang="en-US" dirty="0" smtClean="0"/>
              <a:t> genes are hub genes in GCN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90168" y="5889925"/>
            <a:ext cx="853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Worm cluster yellow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284" y="1154130"/>
            <a:ext cx="853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Fly cluster blue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02245" y="1112021"/>
            <a:ext cx="175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Ortholog</a:t>
            </a:r>
            <a:r>
              <a:rPr lang="en-US" dirty="0" smtClean="0">
                <a:solidFill>
                  <a:srgbClr val="FFFF00"/>
                </a:solidFill>
              </a:rPr>
              <a:t> genes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0" name="Straight Connector 9"/>
          <p:cNvCxnSpPr>
            <a:endCxn id="5" idx="2"/>
          </p:cNvCxnSpPr>
          <p:nvPr/>
        </p:nvCxnSpPr>
        <p:spPr>
          <a:xfrm flipH="1">
            <a:off x="2426300" y="2330716"/>
            <a:ext cx="2426300" cy="33072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52600" y="1007277"/>
            <a:ext cx="42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Sequence conservation (</a:t>
            </a:r>
            <a:r>
              <a:rPr lang="en-US" sz="2000" dirty="0" err="1" smtClean="0"/>
              <a:t>ortholog</a:t>
            </a:r>
            <a:r>
              <a:rPr lang="en-US" sz="2000" dirty="0" smtClean="0"/>
              <a:t> genes) highly correlates with factors (hub genes) that regulate gene expression</a:t>
            </a:r>
            <a:endParaRPr lang="en-US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656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PCs of hub </a:t>
            </a:r>
            <a:r>
              <a:rPr lang="en-US" dirty="0" err="1" smtClean="0"/>
              <a:t>ortholog</a:t>
            </a:r>
            <a:r>
              <a:rPr lang="en-US" dirty="0" smtClean="0"/>
              <a:t> genes</a:t>
            </a:r>
            <a:endParaRPr lang="en-US" dirty="0"/>
          </a:p>
        </p:txBody>
      </p:sp>
      <p:pic>
        <p:nvPicPr>
          <p:cNvPr id="4" name="Content Placeholder 3" descr="worm_yellow_vs_fly_blue_eigengen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20909" r="-20909"/>
          <a:stretch>
            <a:fillRect/>
          </a:stretch>
        </p:blipFill>
        <p:spPr>
          <a:xfrm>
            <a:off x="-190726" y="1600200"/>
            <a:ext cx="9334726" cy="5133740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397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299</Words>
  <Application>Microsoft Macintosh PowerPoint</Application>
  <PresentationFormat>On-screen Show (4:3)</PresentationFormat>
  <Paragraphs>61</Paragraphs>
  <Slides>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WGCNA preliminary results for highly confident ortholog genes between worm and fly</vt:lpstr>
      <vt:lpstr>Slide 2</vt:lpstr>
      <vt:lpstr>Cluster genes from triplets</vt:lpstr>
      <vt:lpstr>Cluster worm ortholog genes from overlapped triplets using WGCNA</vt:lpstr>
      <vt:lpstr>Cluster fly ortholog genes from overlapped triplets using WGCNA</vt:lpstr>
      <vt:lpstr>Modules enriched by ortholog genes</vt:lpstr>
      <vt:lpstr>TOM distribution for ortholog genes</vt:lpstr>
      <vt:lpstr>Ortholog genes are hub genes in GCN</vt:lpstr>
      <vt:lpstr>1st PCs of hub ortholog genes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Highly confidential ortholog gene triplets among worm, fly and human</dc:title>
  <dc:creator>Daifeng Wang</dc:creator>
  <cp:lastModifiedBy>Daifeng Wang</cp:lastModifiedBy>
  <cp:revision>16</cp:revision>
  <dcterms:created xsi:type="dcterms:W3CDTF">2012-02-22T16:10:26Z</dcterms:created>
  <dcterms:modified xsi:type="dcterms:W3CDTF">2012-02-22T16:11:20Z</dcterms:modified>
</cp:coreProperties>
</file>