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60" r:id="rId5"/>
    <p:sldId id="261" r:id="rId6"/>
    <p:sldId id="262" r:id="rId7"/>
    <p:sldId id="264" r:id="rId8"/>
    <p:sldId id="263" r:id="rId9"/>
    <p:sldId id="265" r:id="rId10"/>
    <p:sldId id="266"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0D62CC-FC92-4C98-84A9-9BF506A6110A}" type="datetimeFigureOut">
              <a:rPr lang="en-US" smtClean="0"/>
              <a:pPr/>
              <a:t>2/21/2012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1CF907-F9A9-48E5-85A7-092F32C9BFA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reactome.org/"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signalink.org/" TargetMode="External"/><Relationship Id="rId5" Type="http://schemas.openxmlformats.org/officeDocument/2006/relationships/hyperlink" Target="http://www.genome.jp/kegg/" TargetMode="External"/><Relationship Id="rId4" Type="http://schemas.openxmlformats.org/officeDocument/2006/relationships/hyperlink" Target="http://www.netpath.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90D105-A22D-4210-AFBC-671E2D17DA07}"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Comparing the four signaling pathways (EGF/MAPK, Notch, TGF, and WNT) </a:t>
            </a:r>
            <a:r>
              <a:rPr lang="en-US" sz="1200" b="0" i="0" kern="1200" dirty="0" err="1" smtClean="0">
                <a:solidFill>
                  <a:schemeClr val="tx1"/>
                </a:solidFill>
                <a:latin typeface="+mn-lt"/>
                <a:ea typeface="+mn-ea"/>
                <a:cs typeface="+mn-cs"/>
              </a:rPr>
              <a:t>curated</a:t>
            </a:r>
            <a:r>
              <a:rPr lang="en-US" sz="1200" b="0" i="0" kern="1200" dirty="0" smtClean="0">
                <a:solidFill>
                  <a:schemeClr val="tx1"/>
                </a:solidFill>
                <a:latin typeface="+mn-lt"/>
                <a:ea typeface="+mn-ea"/>
                <a:cs typeface="+mn-cs"/>
              </a:rPr>
              <a:t> in all four databases: </a:t>
            </a:r>
            <a:r>
              <a:rPr lang="en-US" sz="1200" b="0" i="0" u="sng" kern="1200" dirty="0" err="1" smtClean="0">
                <a:solidFill>
                  <a:schemeClr val="tx1"/>
                </a:solidFill>
                <a:latin typeface="+mn-lt"/>
                <a:ea typeface="+mn-ea"/>
                <a:cs typeface="+mn-cs"/>
                <a:hlinkClick r:id="rId3"/>
              </a:rPr>
              <a:t>Reactome</a:t>
            </a:r>
            <a:r>
              <a:rPr lang="en-US" sz="1200" b="0" i="0" kern="1200" dirty="0" smtClean="0">
                <a:solidFill>
                  <a:schemeClr val="tx1"/>
                </a:solidFill>
                <a:latin typeface="+mn-lt"/>
                <a:ea typeface="+mn-ea"/>
                <a:cs typeface="+mn-cs"/>
              </a:rPr>
              <a:t>, </a:t>
            </a:r>
            <a:r>
              <a:rPr lang="en-US" sz="1200" b="0" i="0" u="sng" kern="1200" dirty="0" err="1" smtClean="0">
                <a:solidFill>
                  <a:schemeClr val="tx1"/>
                </a:solidFill>
                <a:latin typeface="+mn-lt"/>
                <a:ea typeface="+mn-ea"/>
                <a:cs typeface="+mn-cs"/>
                <a:hlinkClick r:id="rId4"/>
              </a:rPr>
              <a:t>NetPath</a:t>
            </a:r>
            <a:r>
              <a:rPr lang="en-US" sz="1200" b="0" i="0" kern="1200" dirty="0" smtClean="0">
                <a:solidFill>
                  <a:schemeClr val="tx1"/>
                </a:solidFill>
                <a:latin typeface="+mn-lt"/>
                <a:ea typeface="+mn-ea"/>
                <a:cs typeface="+mn-cs"/>
              </a:rPr>
              <a:t>, </a:t>
            </a:r>
            <a:r>
              <a:rPr lang="en-US" sz="1200" b="0" i="0" u="sng" kern="1200" dirty="0" smtClean="0">
                <a:solidFill>
                  <a:schemeClr val="tx1"/>
                </a:solidFill>
                <a:latin typeface="+mn-lt"/>
                <a:ea typeface="+mn-ea"/>
                <a:cs typeface="+mn-cs"/>
                <a:hlinkClick r:id="rId5"/>
              </a:rPr>
              <a:t>KEGG</a:t>
            </a:r>
            <a:r>
              <a:rPr lang="en-US" sz="1200" b="0" i="0" kern="1200" dirty="0" smtClean="0">
                <a:solidFill>
                  <a:schemeClr val="tx1"/>
                </a:solidFill>
                <a:latin typeface="+mn-lt"/>
                <a:ea typeface="+mn-ea"/>
                <a:cs typeface="+mn-cs"/>
              </a:rPr>
              <a:t>, and </a:t>
            </a:r>
            <a:r>
              <a:rPr lang="en-US" sz="1200" b="0" i="0" u="sng" kern="1200" dirty="0" err="1" smtClean="0">
                <a:solidFill>
                  <a:schemeClr val="tx1"/>
                </a:solidFill>
                <a:latin typeface="+mn-lt"/>
                <a:ea typeface="+mn-ea"/>
                <a:cs typeface="+mn-cs"/>
                <a:hlinkClick r:id="rId6"/>
              </a:rPr>
              <a:t>SignaLink</a:t>
            </a:r>
            <a:r>
              <a:rPr lang="en-US" sz="1200" b="0" i="0" kern="1200" dirty="0" smtClean="0">
                <a:solidFill>
                  <a:schemeClr val="tx1"/>
                </a:solidFill>
                <a:latin typeface="+mn-lt"/>
                <a:ea typeface="+mn-ea"/>
                <a:cs typeface="+mn-cs"/>
              </a:rPr>
              <a:t>. Each section of the diagram shows the number of proteins in that set. The total number of proteins in the four pathways of each database is shown below the name of the database. For this figure only proteins listed in </a:t>
            </a:r>
            <a:r>
              <a:rPr lang="en-US" sz="1200" b="0" i="0" kern="1200" dirty="0" err="1" smtClean="0">
                <a:solidFill>
                  <a:schemeClr val="tx1"/>
                </a:solidFill>
                <a:latin typeface="+mn-lt"/>
                <a:ea typeface="+mn-ea"/>
                <a:cs typeface="+mn-cs"/>
              </a:rPr>
              <a:t>UniProt</a:t>
            </a:r>
            <a:r>
              <a:rPr lang="en-US" sz="1200" b="0" i="0" kern="1200" dirty="0" smtClean="0">
                <a:solidFill>
                  <a:schemeClr val="tx1"/>
                </a:solidFill>
                <a:latin typeface="+mn-lt"/>
                <a:ea typeface="+mn-ea"/>
                <a:cs typeface="+mn-cs"/>
              </a:rPr>
              <a:t>/Swiss-Prot were used (no </a:t>
            </a:r>
            <a:r>
              <a:rPr lang="en-US" sz="1200" b="0" i="0" kern="1200" dirty="0" err="1" smtClean="0">
                <a:solidFill>
                  <a:schemeClr val="tx1"/>
                </a:solidFill>
                <a:latin typeface="+mn-lt"/>
                <a:ea typeface="+mn-ea"/>
                <a:cs typeface="+mn-cs"/>
              </a:rPr>
              <a:t>TrEMBL</a:t>
            </a:r>
            <a:r>
              <a:rPr lang="en-US" sz="1200" b="0" i="0" kern="1200" dirty="0" smtClean="0">
                <a:solidFill>
                  <a:schemeClr val="tx1"/>
                </a:solidFill>
                <a:latin typeface="+mn-lt"/>
                <a:ea typeface="+mn-ea"/>
                <a:cs typeface="+mn-cs"/>
              </a:rPr>
              <a:t> proteins). Background image from R. Millard</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Interactions are verified physical interactions and </a:t>
            </a:r>
            <a:r>
              <a:rPr lang="en-US" sz="1200" b="0" i="0" kern="1200" smtClean="0">
                <a:solidFill>
                  <a:schemeClr val="tx1"/>
                </a:solidFill>
                <a:latin typeface="+mn-lt"/>
                <a:ea typeface="+mn-ea"/>
                <a:cs typeface="+mn-cs"/>
              </a:rPr>
              <a:t>are directed</a:t>
            </a:r>
            <a:endParaRPr lang="en-US" dirty="0"/>
          </a:p>
        </p:txBody>
      </p:sp>
      <p:sp>
        <p:nvSpPr>
          <p:cNvPr id="4" name="Slide Number Placeholder 3"/>
          <p:cNvSpPr>
            <a:spLocks noGrp="1"/>
          </p:cNvSpPr>
          <p:nvPr>
            <p:ph type="sldNum" sz="quarter" idx="10"/>
          </p:nvPr>
        </p:nvSpPr>
        <p:spPr/>
        <p:txBody>
          <a:bodyPr/>
          <a:lstStyle/>
          <a:p>
            <a:fld id="{7D1CF907-F9A9-48E5-85A7-092F32C9BFA9}"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CC56B4-A01B-4911-8340-D20A18D52C87}" type="datetimeFigureOut">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CC56B4-A01B-4911-8340-D20A18D52C87}" type="datetimeFigureOut">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CC56B4-A01B-4911-8340-D20A18D52C87}" type="datetimeFigureOut">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CC56B4-A01B-4911-8340-D20A18D52C87}" type="datetimeFigureOut">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CC56B4-A01B-4911-8340-D20A18D52C87}" type="datetimeFigureOut">
              <a:rPr lang="en-US" smtClean="0"/>
              <a:pPr/>
              <a:t>2/21/2012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CC56B4-A01B-4911-8340-D20A18D52C87}" type="datetimeFigureOut">
              <a:rPr lang="en-US" smtClean="0"/>
              <a:pPr/>
              <a:t>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CC56B4-A01B-4911-8340-D20A18D52C87}" type="datetimeFigureOut">
              <a:rPr lang="en-US" smtClean="0"/>
              <a:pPr/>
              <a:t>2/21/2012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CC56B4-A01B-4911-8340-D20A18D52C87}" type="datetimeFigureOut">
              <a:rPr lang="en-US" smtClean="0"/>
              <a:pPr/>
              <a:t>2/21/2012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CC56B4-A01B-4911-8340-D20A18D52C87}" type="datetimeFigureOut">
              <a:rPr lang="en-US" smtClean="0"/>
              <a:pPr/>
              <a:t>2/21/2012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CC56B4-A01B-4911-8340-D20A18D52C87}" type="datetimeFigureOut">
              <a:rPr lang="en-US" smtClean="0"/>
              <a:pPr/>
              <a:t>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CC56B4-A01B-4911-8340-D20A18D52C87}" type="datetimeFigureOut">
              <a:rPr lang="en-US" smtClean="0"/>
              <a:pPr/>
              <a:t>2/21/2012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D879B2-3D02-4A12-82B8-06ADCB534CA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CC56B4-A01B-4911-8340-D20A18D52C87}" type="datetimeFigureOut">
              <a:rPr lang="en-US" smtClean="0"/>
              <a:pPr/>
              <a:t>2/21/2012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879B2-3D02-4A12-82B8-06ADCB534C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ignalink.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130425"/>
            <a:ext cx="8534400" cy="1470025"/>
          </a:xfrm>
        </p:spPr>
        <p:txBody>
          <a:bodyPr>
            <a:normAutofit/>
          </a:bodyPr>
          <a:lstStyle/>
          <a:p>
            <a:r>
              <a:rPr lang="en-US" dirty="0" err="1" smtClean="0"/>
              <a:t>NetSNPs</a:t>
            </a:r>
            <a:r>
              <a:rPr lang="en-US" dirty="0"/>
              <a:t>:</a:t>
            </a:r>
            <a:r>
              <a:rPr lang="en-US" dirty="0" smtClean="0"/>
              <a:t/>
            </a:r>
            <a:br>
              <a:rPr lang="en-US" dirty="0" smtClean="0"/>
            </a:br>
            <a:r>
              <a:rPr lang="en-US" dirty="0" smtClean="0"/>
              <a:t>SNPs on Human Signaling Pathways</a:t>
            </a:r>
            <a:endParaRPr lang="en-US" dirty="0"/>
          </a:p>
        </p:txBody>
      </p:sp>
      <p:sp>
        <p:nvSpPr>
          <p:cNvPr id="3" name="Subtitle 2"/>
          <p:cNvSpPr>
            <a:spLocks noGrp="1"/>
          </p:cNvSpPr>
          <p:nvPr>
            <p:ph type="subTitle" idx="1"/>
          </p:nvPr>
        </p:nvSpPr>
        <p:spPr/>
        <p:txBody>
          <a:bodyPr/>
          <a:lstStyle/>
          <a:p>
            <a:r>
              <a:rPr lang="en-US" dirty="0" smtClean="0"/>
              <a:t>JC</a:t>
            </a:r>
          </a:p>
          <a:p>
            <a:r>
              <a:rPr lang="en-US" smtClean="0"/>
              <a:t>Netz</a:t>
            </a:r>
            <a:endParaRPr lang="en-US" dirty="0" smtClean="0"/>
          </a:p>
          <a:p>
            <a:r>
              <a:rPr lang="en-US" dirty="0" smtClean="0"/>
              <a:t>21</a:t>
            </a:r>
            <a:r>
              <a:rPr lang="en-US" baseline="30000" dirty="0" smtClean="0"/>
              <a:t>st</a:t>
            </a:r>
            <a:r>
              <a:rPr lang="en-US" dirty="0" smtClean="0"/>
              <a:t> Feb 2012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a:t>
            </a:r>
            <a:endParaRPr lang="en-US" dirty="0"/>
          </a:p>
        </p:txBody>
      </p:sp>
      <p:sp>
        <p:nvSpPr>
          <p:cNvPr id="3" name="Content Placeholder 2"/>
          <p:cNvSpPr>
            <a:spLocks noGrp="1"/>
          </p:cNvSpPr>
          <p:nvPr>
            <p:ph idx="1"/>
          </p:nvPr>
        </p:nvSpPr>
        <p:spPr/>
        <p:txBody>
          <a:bodyPr/>
          <a:lstStyle/>
          <a:p>
            <a:r>
              <a:rPr lang="en-US" dirty="0" smtClean="0"/>
              <a:t>NHR seems to be fragmented. Might be better to remove and try again?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514350" indent="-514350"/>
            <a:r>
              <a:rPr lang="en-US" dirty="0" err="1" smtClean="0"/>
              <a:t>SignaLink</a:t>
            </a:r>
            <a:r>
              <a:rPr lang="en-US" dirty="0"/>
              <a:t/>
            </a:r>
            <a:br>
              <a:rPr lang="en-US" dirty="0"/>
            </a:br>
            <a:r>
              <a:rPr lang="en-US" dirty="0" smtClean="0">
                <a:hlinkClick r:id="rId2"/>
              </a:rPr>
              <a:t>http://signalink.org/</a:t>
            </a:r>
            <a:endParaRPr lang="en-US" dirty="0" smtClean="0"/>
          </a:p>
          <a:p>
            <a:pPr marL="514350" indent="-514350">
              <a:buFont typeface="+mj-lt"/>
              <a:buAutoNum type="arabicPeriod"/>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KEGG pathways &amp; 1KG CEU SNPs</a:t>
            </a:r>
            <a:endParaRPr lang="en-US" dirty="0"/>
          </a:p>
        </p:txBody>
      </p:sp>
      <p:graphicFrame>
        <p:nvGraphicFramePr>
          <p:cNvPr id="4" name="Table 3"/>
          <p:cNvGraphicFramePr>
            <a:graphicFrameLocks noGrp="1"/>
          </p:cNvGraphicFramePr>
          <p:nvPr/>
        </p:nvGraphicFramePr>
        <p:xfrm>
          <a:off x="533400" y="1524000"/>
          <a:ext cx="7991283" cy="3677894"/>
        </p:xfrm>
        <a:graphic>
          <a:graphicData uri="http://schemas.openxmlformats.org/drawingml/2006/table">
            <a:tbl>
              <a:tblPr>
                <a:tableStyleId>{3C2FFA5D-87B4-456A-9821-1D502468CF0F}</a:tableStyleId>
              </a:tblPr>
              <a:tblGrid>
                <a:gridCol w="1502124"/>
                <a:gridCol w="1840958"/>
                <a:gridCol w="2226450"/>
                <a:gridCol w="1278750"/>
                <a:gridCol w="1143001"/>
              </a:tblGrid>
              <a:tr h="676617">
                <a:tc>
                  <a:txBody>
                    <a:bodyPr/>
                    <a:lstStyle/>
                    <a:p>
                      <a:pPr algn="ctr" fontAlgn="b"/>
                      <a:endParaRPr lang="en-US" sz="1600" b="1" i="0" u="none" strike="noStrike" dirty="0">
                        <a:solidFill>
                          <a:srgbClr val="000000"/>
                        </a:solidFill>
                        <a:latin typeface="Calibri"/>
                      </a:endParaRPr>
                    </a:p>
                  </a:txBody>
                  <a:tcPr marL="9350" marR="9350" marT="9350" marB="0" anchor="b"/>
                </a:tc>
                <a:tc>
                  <a:txBody>
                    <a:bodyPr/>
                    <a:lstStyle/>
                    <a:p>
                      <a:pPr algn="ctr" fontAlgn="b"/>
                      <a:r>
                        <a:rPr lang="en-US" sz="1600" b="1" u="none" strike="noStrike" dirty="0"/>
                        <a:t># human pathways</a:t>
                      </a:r>
                      <a:endParaRPr lang="en-US" sz="1600" b="1" i="0" u="none" strike="noStrike" dirty="0">
                        <a:solidFill>
                          <a:srgbClr val="000000"/>
                        </a:solidFill>
                        <a:latin typeface="Calibri"/>
                      </a:endParaRPr>
                    </a:p>
                  </a:txBody>
                  <a:tcPr marL="9350" marR="9350" marT="9350" marB="0" anchor="b"/>
                </a:tc>
                <a:tc>
                  <a:txBody>
                    <a:bodyPr/>
                    <a:lstStyle/>
                    <a:p>
                      <a:pPr algn="ctr" fontAlgn="b"/>
                      <a:r>
                        <a:rPr lang="en-US" sz="1600" b="1" u="none" strike="noStrike" dirty="0"/>
                        <a:t># unique human </a:t>
                      </a:r>
                      <a:r>
                        <a:rPr lang="en-US" sz="1600" b="1" u="none" strike="noStrike" dirty="0" smtClean="0"/>
                        <a:t>genes in CEU 1KG that are found in the pathways</a:t>
                      </a:r>
                      <a:endParaRPr lang="en-US" sz="1600" b="1" i="0" u="none" strike="noStrike" dirty="0">
                        <a:solidFill>
                          <a:srgbClr val="000000"/>
                        </a:solidFill>
                        <a:latin typeface="Calibri"/>
                      </a:endParaRPr>
                    </a:p>
                  </a:txBody>
                  <a:tcPr marL="9350" marR="9350" marT="9350" marB="0" anchor="b"/>
                </a:tc>
                <a:tc>
                  <a:txBody>
                    <a:bodyPr/>
                    <a:lstStyle/>
                    <a:p>
                      <a:pPr algn="ctr" fontAlgn="b"/>
                      <a:r>
                        <a:rPr lang="en-US" sz="1600" b="1" u="none" strike="noStrike" dirty="0"/>
                        <a:t># NS genes</a:t>
                      </a:r>
                      <a:endParaRPr lang="en-US" sz="1600" b="1" i="0" u="none" strike="noStrike" dirty="0">
                        <a:solidFill>
                          <a:srgbClr val="000000"/>
                        </a:solidFill>
                        <a:latin typeface="Calibri"/>
                      </a:endParaRPr>
                    </a:p>
                  </a:txBody>
                  <a:tcPr marL="9350" marR="9350" marT="9350" marB="0" anchor="b"/>
                </a:tc>
                <a:tc>
                  <a:txBody>
                    <a:bodyPr/>
                    <a:lstStyle/>
                    <a:p>
                      <a:pPr algn="ctr" fontAlgn="b"/>
                      <a:r>
                        <a:rPr lang="en-US" sz="1600" b="1" u="none" strike="noStrike" dirty="0"/>
                        <a:t># S genes</a:t>
                      </a:r>
                      <a:endParaRPr lang="en-US" sz="1600" b="1" i="0" u="none" strike="noStrike" dirty="0">
                        <a:solidFill>
                          <a:srgbClr val="000000"/>
                        </a:solidFill>
                        <a:latin typeface="Calibri"/>
                      </a:endParaRPr>
                    </a:p>
                  </a:txBody>
                  <a:tcPr marL="9350" marR="9350" marT="9350" marB="0" anchor="b"/>
                </a:tc>
              </a:tr>
              <a:tr h="367128">
                <a:tc>
                  <a:txBody>
                    <a:bodyPr/>
                    <a:lstStyle/>
                    <a:p>
                      <a:pPr algn="l" fontAlgn="b"/>
                      <a:r>
                        <a:rPr lang="en-US" sz="1600" b="1" u="none" strike="noStrike"/>
                        <a:t>metabolism</a:t>
                      </a:r>
                      <a:endParaRPr lang="en-US" sz="1600" b="1" i="0" u="none" strike="noStrike">
                        <a:solidFill>
                          <a:srgbClr val="000000"/>
                        </a:solidFill>
                        <a:latin typeface="Calibri"/>
                      </a:endParaRPr>
                    </a:p>
                  </a:txBody>
                  <a:tcPr marL="9350" marR="9350" marT="9350" marB="0" anchor="b"/>
                </a:tc>
                <a:tc>
                  <a:txBody>
                    <a:bodyPr/>
                    <a:lstStyle/>
                    <a:p>
                      <a:pPr algn="r" fontAlgn="b"/>
                      <a:r>
                        <a:rPr lang="en-US" sz="1600" u="none" strike="noStrike"/>
                        <a:t>85</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1088</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813</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862</a:t>
                      </a:r>
                      <a:endParaRPr lang="en-US" sz="1600" b="0" i="0" u="none" strike="noStrike">
                        <a:solidFill>
                          <a:srgbClr val="000000"/>
                        </a:solidFill>
                        <a:latin typeface="Calibri"/>
                      </a:endParaRPr>
                    </a:p>
                  </a:txBody>
                  <a:tcPr marL="9350" marR="9350" marT="9350" marB="0" anchor="b"/>
                </a:tc>
              </a:tr>
              <a:tr h="367128">
                <a:tc>
                  <a:txBody>
                    <a:bodyPr/>
                    <a:lstStyle/>
                    <a:p>
                      <a:pPr algn="l" fontAlgn="b"/>
                      <a:r>
                        <a:rPr lang="en-US" sz="1600" b="1" u="none" strike="noStrike"/>
                        <a:t>geneticInfo</a:t>
                      </a:r>
                      <a:endParaRPr lang="en-US" sz="1600" b="1" i="0" u="none" strike="noStrike">
                        <a:solidFill>
                          <a:srgbClr val="000000"/>
                        </a:solidFill>
                        <a:latin typeface="Calibri"/>
                      </a:endParaRPr>
                    </a:p>
                  </a:txBody>
                  <a:tcPr marL="9350" marR="9350" marT="9350" marB="0" anchor="b"/>
                </a:tc>
                <a:tc>
                  <a:txBody>
                    <a:bodyPr/>
                    <a:lstStyle/>
                    <a:p>
                      <a:pPr algn="r" fontAlgn="b"/>
                      <a:r>
                        <a:rPr lang="en-US" sz="1600" u="none" strike="noStrike"/>
                        <a:t>21</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669</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dirty="0"/>
                        <a:t>440</a:t>
                      </a:r>
                      <a:endParaRPr lang="en-US" sz="1600" b="0" i="0" u="none" strike="noStrike" dirty="0">
                        <a:solidFill>
                          <a:srgbClr val="000000"/>
                        </a:solidFill>
                        <a:latin typeface="Calibri"/>
                      </a:endParaRPr>
                    </a:p>
                  </a:txBody>
                  <a:tcPr marL="9350" marR="9350" marT="9350" marB="0" anchor="b"/>
                </a:tc>
                <a:tc>
                  <a:txBody>
                    <a:bodyPr/>
                    <a:lstStyle/>
                    <a:p>
                      <a:pPr algn="r" fontAlgn="b"/>
                      <a:r>
                        <a:rPr lang="en-US" sz="1600" u="none" strike="noStrike"/>
                        <a:t>546</a:t>
                      </a:r>
                      <a:endParaRPr lang="en-US" sz="1600" b="0" i="0" u="none" strike="noStrike">
                        <a:solidFill>
                          <a:srgbClr val="000000"/>
                        </a:solidFill>
                        <a:latin typeface="Calibri"/>
                      </a:endParaRPr>
                    </a:p>
                  </a:txBody>
                  <a:tcPr marL="9350" marR="9350" marT="9350" marB="0" anchor="b"/>
                </a:tc>
              </a:tr>
              <a:tr h="367128">
                <a:tc>
                  <a:txBody>
                    <a:bodyPr/>
                    <a:lstStyle/>
                    <a:p>
                      <a:pPr algn="l" fontAlgn="b"/>
                      <a:r>
                        <a:rPr lang="en-US" sz="1600" b="1" u="none" strike="noStrike"/>
                        <a:t>signaling</a:t>
                      </a:r>
                      <a:endParaRPr lang="en-US" sz="1600" b="1" i="0" u="none" strike="noStrike">
                        <a:solidFill>
                          <a:srgbClr val="000000"/>
                        </a:solidFill>
                        <a:latin typeface="Calibri"/>
                      </a:endParaRPr>
                    </a:p>
                  </a:txBody>
                  <a:tcPr marL="9350" marR="9350" marT="9350" marB="0" anchor="b"/>
                </a:tc>
                <a:tc>
                  <a:txBody>
                    <a:bodyPr/>
                    <a:lstStyle/>
                    <a:p>
                      <a:pPr algn="r" fontAlgn="b"/>
                      <a:r>
                        <a:rPr lang="en-US" sz="1600" u="none" strike="noStrike"/>
                        <a:t>16</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1069</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dirty="0"/>
                        <a:t>759</a:t>
                      </a:r>
                      <a:endParaRPr lang="en-US" sz="1600" b="0" i="0" u="none" strike="noStrike" dirty="0">
                        <a:solidFill>
                          <a:srgbClr val="000000"/>
                        </a:solidFill>
                        <a:latin typeface="Calibri"/>
                      </a:endParaRPr>
                    </a:p>
                  </a:txBody>
                  <a:tcPr marL="9350" marR="9350" marT="9350" marB="0" anchor="b"/>
                </a:tc>
                <a:tc>
                  <a:txBody>
                    <a:bodyPr/>
                    <a:lstStyle/>
                    <a:p>
                      <a:pPr algn="r" fontAlgn="b"/>
                      <a:r>
                        <a:rPr lang="en-US" sz="1600" u="none" strike="noStrike"/>
                        <a:t>883</a:t>
                      </a:r>
                      <a:endParaRPr lang="en-US" sz="1600" b="0" i="0" u="none" strike="noStrike">
                        <a:solidFill>
                          <a:srgbClr val="000000"/>
                        </a:solidFill>
                        <a:latin typeface="Calibri"/>
                      </a:endParaRPr>
                    </a:p>
                  </a:txBody>
                  <a:tcPr marL="9350" marR="9350" marT="9350" marB="0" anchor="b"/>
                </a:tc>
              </a:tr>
              <a:tr h="367128">
                <a:tc>
                  <a:txBody>
                    <a:bodyPr/>
                    <a:lstStyle/>
                    <a:p>
                      <a:pPr algn="l" fontAlgn="b"/>
                      <a:r>
                        <a:rPr lang="en-US" sz="1600" b="1" u="none" strike="noStrike"/>
                        <a:t>cellularProcesses</a:t>
                      </a:r>
                      <a:endParaRPr lang="en-US" sz="1600" b="1" i="0" u="none" strike="noStrike">
                        <a:solidFill>
                          <a:srgbClr val="000000"/>
                        </a:solidFill>
                        <a:latin typeface="Calibri"/>
                      </a:endParaRPr>
                    </a:p>
                  </a:txBody>
                  <a:tcPr marL="9350" marR="9350" marT="9350" marB="0" anchor="b"/>
                </a:tc>
                <a:tc>
                  <a:txBody>
                    <a:bodyPr/>
                    <a:lstStyle/>
                    <a:p>
                      <a:pPr algn="r" fontAlgn="b"/>
                      <a:r>
                        <a:rPr lang="en-US" sz="1600" u="none" strike="noStrike"/>
                        <a:t>14</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878</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636</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725</a:t>
                      </a:r>
                      <a:endParaRPr lang="en-US" sz="1600" b="0" i="0" u="none" strike="noStrike">
                        <a:solidFill>
                          <a:srgbClr val="000000"/>
                        </a:solidFill>
                        <a:latin typeface="Calibri"/>
                      </a:endParaRPr>
                    </a:p>
                  </a:txBody>
                  <a:tcPr marL="9350" marR="9350" marT="9350" marB="0" anchor="b"/>
                </a:tc>
              </a:tr>
              <a:tr h="367128">
                <a:tc>
                  <a:txBody>
                    <a:bodyPr/>
                    <a:lstStyle/>
                    <a:p>
                      <a:pPr algn="l" fontAlgn="b"/>
                      <a:r>
                        <a:rPr lang="en-US" sz="1600" b="1" u="none" strike="noStrike"/>
                        <a:t>Systems</a:t>
                      </a:r>
                      <a:endParaRPr lang="en-US" sz="1600" b="1" i="0" u="none" strike="noStrike">
                        <a:solidFill>
                          <a:srgbClr val="000000"/>
                        </a:solidFill>
                        <a:latin typeface="Calibri"/>
                      </a:endParaRPr>
                    </a:p>
                  </a:txBody>
                  <a:tcPr marL="9350" marR="9350" marT="9350" marB="0" anchor="b"/>
                </a:tc>
                <a:tc>
                  <a:txBody>
                    <a:bodyPr/>
                    <a:lstStyle/>
                    <a:p>
                      <a:pPr algn="r" fontAlgn="b"/>
                      <a:r>
                        <a:rPr lang="en-US" sz="1600" u="none" strike="noStrike"/>
                        <a:t>45</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1560</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1194</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1218</a:t>
                      </a:r>
                      <a:endParaRPr lang="en-US" sz="1600" b="0" i="0" u="none" strike="noStrike">
                        <a:solidFill>
                          <a:srgbClr val="000000"/>
                        </a:solidFill>
                        <a:latin typeface="Calibri"/>
                      </a:endParaRPr>
                    </a:p>
                  </a:txBody>
                  <a:tcPr marL="9350" marR="9350" marT="9350" marB="0" anchor="b"/>
                </a:tc>
              </a:tr>
              <a:tr h="367128">
                <a:tc>
                  <a:txBody>
                    <a:bodyPr/>
                    <a:lstStyle/>
                    <a:p>
                      <a:pPr algn="l" fontAlgn="b"/>
                      <a:r>
                        <a:rPr lang="en-US" sz="1600" b="1" u="none" strike="noStrike"/>
                        <a:t>Diseases</a:t>
                      </a:r>
                      <a:endParaRPr lang="en-US" sz="1600" b="1" i="0" u="none" strike="noStrike">
                        <a:solidFill>
                          <a:srgbClr val="000000"/>
                        </a:solidFill>
                        <a:latin typeface="Calibri"/>
                      </a:endParaRPr>
                    </a:p>
                  </a:txBody>
                  <a:tcPr marL="9350" marR="9350" marT="9350" marB="0" anchor="b"/>
                </a:tc>
                <a:tc>
                  <a:txBody>
                    <a:bodyPr/>
                    <a:lstStyle/>
                    <a:p>
                      <a:pPr algn="r" fontAlgn="b"/>
                      <a:r>
                        <a:rPr lang="en-US" sz="1600" u="none" strike="noStrike"/>
                        <a:t>46</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910</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632</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a:t>747</a:t>
                      </a:r>
                      <a:endParaRPr lang="en-US" sz="1600" b="0" i="0" u="none" strike="noStrike">
                        <a:solidFill>
                          <a:srgbClr val="000000"/>
                        </a:solidFill>
                        <a:latin typeface="Calibri"/>
                      </a:endParaRPr>
                    </a:p>
                  </a:txBody>
                  <a:tcPr marL="9350" marR="9350" marT="9350" marB="0" anchor="b"/>
                </a:tc>
              </a:tr>
              <a:tr h="367128">
                <a:tc>
                  <a:txBody>
                    <a:bodyPr/>
                    <a:lstStyle/>
                    <a:p>
                      <a:pPr algn="l" fontAlgn="b"/>
                      <a:r>
                        <a:rPr lang="en-US" sz="1600" b="1" i="0" u="none" strike="noStrike" dirty="0" smtClean="0">
                          <a:solidFill>
                            <a:srgbClr val="000000"/>
                          </a:solidFill>
                          <a:latin typeface="Calibri"/>
                        </a:rPr>
                        <a:t>Drug </a:t>
                      </a:r>
                      <a:r>
                        <a:rPr lang="en-US" sz="1600" b="1" i="0" u="none" strike="noStrike" dirty="0" err="1" smtClean="0">
                          <a:solidFill>
                            <a:srgbClr val="000000"/>
                          </a:solidFill>
                          <a:latin typeface="Calibri"/>
                        </a:rPr>
                        <a:t>Dment</a:t>
                      </a:r>
                      <a:endParaRPr lang="en-US" sz="1600" b="1" i="0" u="none" strike="noStrike" dirty="0">
                        <a:solidFill>
                          <a:srgbClr val="000000"/>
                        </a:solidFill>
                        <a:latin typeface="Calibri"/>
                      </a:endParaRPr>
                    </a:p>
                  </a:txBody>
                  <a:tcPr marL="9350" marR="9350" marT="9350" marB="0" anchor="b"/>
                </a:tc>
                <a:tc>
                  <a:txBody>
                    <a:bodyPr/>
                    <a:lstStyle/>
                    <a:p>
                      <a:pPr algn="r" fontAlgn="b"/>
                      <a:r>
                        <a:rPr lang="en-US" sz="1600" b="0" i="0" u="none" strike="noStrike" dirty="0" smtClean="0">
                          <a:solidFill>
                            <a:srgbClr val="000000"/>
                          </a:solidFill>
                          <a:latin typeface="Calibri"/>
                        </a:rPr>
                        <a:t>0</a:t>
                      </a:r>
                      <a:endParaRPr lang="en-US" sz="1600" b="0" i="0" u="none" strike="noStrike" dirty="0">
                        <a:solidFill>
                          <a:srgbClr val="000000"/>
                        </a:solidFill>
                        <a:latin typeface="Calibri"/>
                      </a:endParaRPr>
                    </a:p>
                  </a:txBody>
                  <a:tcPr marL="9350" marR="9350" marT="9350" marB="0" anchor="b"/>
                </a:tc>
                <a:tc>
                  <a:txBody>
                    <a:bodyPr/>
                    <a:lstStyle/>
                    <a:p>
                      <a:pPr algn="r" fontAlgn="b"/>
                      <a:r>
                        <a:rPr lang="en-US" sz="1600" b="0" i="0" u="none" strike="noStrike" dirty="0" smtClean="0">
                          <a:solidFill>
                            <a:srgbClr val="000000"/>
                          </a:solidFill>
                          <a:latin typeface="Calibri"/>
                        </a:rPr>
                        <a:t>0</a:t>
                      </a:r>
                      <a:endParaRPr lang="en-US" sz="1600" b="0" i="0" u="none" strike="noStrike" dirty="0">
                        <a:solidFill>
                          <a:srgbClr val="000000"/>
                        </a:solidFill>
                        <a:latin typeface="Calibri"/>
                      </a:endParaRPr>
                    </a:p>
                  </a:txBody>
                  <a:tcPr marL="9350" marR="9350" marT="9350" marB="0" anchor="b"/>
                </a:tc>
                <a:tc>
                  <a:txBody>
                    <a:bodyPr/>
                    <a:lstStyle/>
                    <a:p>
                      <a:pPr algn="r" fontAlgn="b"/>
                      <a:r>
                        <a:rPr lang="en-US" sz="1600" b="0" i="0" u="none" strike="noStrike" dirty="0" smtClean="0">
                          <a:solidFill>
                            <a:srgbClr val="000000"/>
                          </a:solidFill>
                          <a:latin typeface="Calibri"/>
                        </a:rPr>
                        <a:t>0</a:t>
                      </a:r>
                      <a:endParaRPr lang="en-US" sz="1600" b="0" i="0" u="none" strike="noStrike" dirty="0">
                        <a:solidFill>
                          <a:srgbClr val="000000"/>
                        </a:solidFill>
                        <a:latin typeface="Calibri"/>
                      </a:endParaRPr>
                    </a:p>
                  </a:txBody>
                  <a:tcPr marL="9350" marR="9350" marT="9350" marB="0" anchor="b"/>
                </a:tc>
                <a:tc>
                  <a:txBody>
                    <a:bodyPr/>
                    <a:lstStyle/>
                    <a:p>
                      <a:pPr algn="r" fontAlgn="b"/>
                      <a:r>
                        <a:rPr lang="en-US" sz="1600" b="0" i="0" u="none" strike="noStrike" dirty="0" smtClean="0">
                          <a:solidFill>
                            <a:srgbClr val="000000"/>
                          </a:solidFill>
                          <a:latin typeface="Calibri"/>
                        </a:rPr>
                        <a:t>0</a:t>
                      </a:r>
                      <a:endParaRPr lang="en-US" sz="1600" b="0" i="0" u="none" strike="noStrike" dirty="0">
                        <a:solidFill>
                          <a:srgbClr val="000000"/>
                        </a:solidFill>
                        <a:latin typeface="Calibri"/>
                      </a:endParaRPr>
                    </a:p>
                  </a:txBody>
                  <a:tcPr marL="9350" marR="9350" marT="9350" marB="0" anchor="b"/>
                </a:tc>
              </a:tr>
              <a:tr h="367128">
                <a:tc>
                  <a:txBody>
                    <a:bodyPr/>
                    <a:lstStyle/>
                    <a:p>
                      <a:pPr algn="l" fontAlgn="b"/>
                      <a:endParaRPr lang="en-US" sz="1600" b="1" i="0" u="none" strike="noStrike" dirty="0">
                        <a:solidFill>
                          <a:srgbClr val="000000"/>
                        </a:solidFill>
                        <a:latin typeface="Calibri"/>
                      </a:endParaRPr>
                    </a:p>
                  </a:txBody>
                  <a:tcPr marL="9350" marR="9350" marT="9350" marB="0" anchor="b"/>
                </a:tc>
                <a:tc>
                  <a:txBody>
                    <a:bodyPr/>
                    <a:lstStyle/>
                    <a:p>
                      <a:pPr algn="r" fontAlgn="b"/>
                      <a:r>
                        <a:rPr lang="en-US" sz="1600" u="none" strike="noStrike"/>
                        <a:t>227</a:t>
                      </a:r>
                      <a:endParaRPr lang="en-US" sz="1600" b="0" i="0" u="none" strike="noStrike">
                        <a:solidFill>
                          <a:srgbClr val="000000"/>
                        </a:solidFill>
                        <a:latin typeface="Calibri"/>
                      </a:endParaRPr>
                    </a:p>
                  </a:txBody>
                  <a:tcPr marL="9350" marR="9350" marT="9350" marB="0" anchor="b"/>
                </a:tc>
                <a:tc>
                  <a:txBody>
                    <a:bodyPr/>
                    <a:lstStyle/>
                    <a:p>
                      <a:pPr algn="r" fontAlgn="b"/>
                      <a:r>
                        <a:rPr lang="en-US" sz="1600" u="none" strike="noStrike" dirty="0"/>
                        <a:t>6174</a:t>
                      </a:r>
                      <a:endParaRPr lang="en-US" sz="1600" b="0" i="0" u="none" strike="noStrike" dirty="0">
                        <a:solidFill>
                          <a:srgbClr val="000000"/>
                        </a:solidFill>
                        <a:latin typeface="Calibri"/>
                      </a:endParaRPr>
                    </a:p>
                  </a:txBody>
                  <a:tcPr marL="9350" marR="9350" marT="9350" marB="0" anchor="b"/>
                </a:tc>
                <a:tc>
                  <a:txBody>
                    <a:bodyPr/>
                    <a:lstStyle/>
                    <a:p>
                      <a:pPr algn="r" fontAlgn="b"/>
                      <a:r>
                        <a:rPr lang="en-US" sz="1600" u="none" strike="noStrike" dirty="0"/>
                        <a:t>4474</a:t>
                      </a:r>
                      <a:endParaRPr lang="en-US" sz="1600" b="0" i="0" u="none" strike="noStrike" dirty="0">
                        <a:solidFill>
                          <a:srgbClr val="000000"/>
                        </a:solidFill>
                        <a:latin typeface="Calibri"/>
                      </a:endParaRPr>
                    </a:p>
                  </a:txBody>
                  <a:tcPr marL="9350" marR="9350" marT="9350" marB="0" anchor="b"/>
                </a:tc>
                <a:tc>
                  <a:txBody>
                    <a:bodyPr/>
                    <a:lstStyle/>
                    <a:p>
                      <a:pPr algn="r" fontAlgn="b"/>
                      <a:r>
                        <a:rPr lang="en-US" sz="1600" u="none" strike="noStrike" dirty="0"/>
                        <a:t>4981</a:t>
                      </a:r>
                      <a:endParaRPr lang="en-US" sz="1600" b="0" i="0" u="none" strike="noStrike" dirty="0">
                        <a:solidFill>
                          <a:srgbClr val="000000"/>
                        </a:solidFill>
                        <a:latin typeface="Calibri"/>
                      </a:endParaRPr>
                    </a:p>
                  </a:txBody>
                  <a:tcPr marL="9350" marR="9350" marT="9350" marB="0" anchor="b"/>
                </a:tc>
              </a:tr>
            </a:tbl>
          </a:graphicData>
        </a:graphic>
      </p:graphicFrame>
      <p:sp>
        <p:nvSpPr>
          <p:cNvPr id="5" name="Rectangle 4"/>
          <p:cNvSpPr/>
          <p:nvPr/>
        </p:nvSpPr>
        <p:spPr>
          <a:xfrm>
            <a:off x="609600" y="5867400"/>
            <a:ext cx="8229600" cy="646331"/>
          </a:xfrm>
          <a:prstGeom prst="rect">
            <a:avLst/>
          </a:prstGeom>
        </p:spPr>
        <p:txBody>
          <a:bodyPr wrap="square">
            <a:spAutoFit/>
          </a:bodyPr>
          <a:lstStyle/>
          <a:p>
            <a:pPr fontAlgn="b"/>
            <a:r>
              <a:rPr lang="en-US" dirty="0" smtClean="0"/>
              <a:t>total # unique human genes 		= 4093 =&gt; genes in multiple pathways</a:t>
            </a:r>
          </a:p>
          <a:p>
            <a:pPr fontAlgn="b"/>
            <a:r>
              <a:rPr lang="en-US" dirty="0" smtClean="0"/>
              <a:t># NS+S genes 			= 9455 =&gt; genes can also be both NS and S</a:t>
            </a:r>
            <a:endParaRPr lang="en-US" dirty="0" smtClean="0">
              <a:solidFill>
                <a:srgbClr val="000000"/>
              </a:solidFill>
            </a:endParaRPr>
          </a:p>
        </p:txBody>
      </p:sp>
      <p:sp>
        <p:nvSpPr>
          <p:cNvPr id="8" name="Rectangle 7"/>
          <p:cNvSpPr/>
          <p:nvPr/>
        </p:nvSpPr>
        <p:spPr>
          <a:xfrm>
            <a:off x="381000" y="2971800"/>
            <a:ext cx="8305800" cy="4572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SignaLink</a:t>
            </a:r>
            <a:endParaRPr lang="en-US" dirty="0"/>
          </a:p>
        </p:txBody>
      </p:sp>
      <p:sp>
        <p:nvSpPr>
          <p:cNvPr id="3" name="Content Placeholder 2"/>
          <p:cNvSpPr>
            <a:spLocks noGrp="1"/>
          </p:cNvSpPr>
          <p:nvPr>
            <p:ph idx="1"/>
          </p:nvPr>
        </p:nvSpPr>
        <p:spPr/>
        <p:txBody>
          <a:bodyPr/>
          <a:lstStyle/>
          <a:p>
            <a:r>
              <a:rPr lang="en-US" dirty="0" smtClean="0"/>
              <a:t>8 major signal transduction pathways (for </a:t>
            </a:r>
            <a:r>
              <a:rPr lang="en-US" i="1" dirty="0" smtClean="0"/>
              <a:t>C. </a:t>
            </a:r>
            <a:r>
              <a:rPr lang="en-US" i="1" dirty="0" err="1" smtClean="0"/>
              <a:t>elegans</a:t>
            </a:r>
            <a:r>
              <a:rPr lang="en-US" dirty="0" smtClean="0"/>
              <a:t>, </a:t>
            </a:r>
            <a:r>
              <a:rPr lang="en-US" i="1" dirty="0" smtClean="0"/>
              <a:t>Drosophila</a:t>
            </a:r>
            <a:r>
              <a:rPr lang="en-US" dirty="0" smtClean="0"/>
              <a:t> and human)</a:t>
            </a:r>
          </a:p>
          <a:p>
            <a:r>
              <a:rPr lang="en-US" dirty="0" smtClean="0"/>
              <a:t>EGF/MAPK, INS/IGF, </a:t>
            </a:r>
            <a:r>
              <a:rPr lang="en-US" dirty="0"/>
              <a:t>Insulin/IGF, TGF-ß, Wingless/WNT, Hedgehog, JAK/STAT, Notch, and </a:t>
            </a:r>
            <a:r>
              <a:rPr lang="en-US" u="sng" dirty="0" err="1"/>
              <a:t>Nhr</a:t>
            </a:r>
            <a:r>
              <a:rPr lang="en-US" u="sng" dirty="0"/>
              <a:t> (Nuclear hormone receptor</a:t>
            </a:r>
            <a:r>
              <a:rPr lang="en-US" u="sng" dirty="0" smtClean="0"/>
              <a:t>)</a:t>
            </a:r>
          </a:p>
          <a:p>
            <a:r>
              <a:rPr lang="en-US" dirty="0" err="1" smtClean="0"/>
              <a:t>Ensembl</a:t>
            </a:r>
            <a:r>
              <a:rPr lang="en-US" dirty="0" smtClean="0"/>
              <a:t> protein IDs</a:t>
            </a:r>
          </a:p>
          <a:p>
            <a:endParaRPr lang="en-US" u="sng" dirty="0"/>
          </a:p>
        </p:txBody>
      </p:sp>
      <p:pic>
        <p:nvPicPr>
          <p:cNvPr id="4" name="Picture 3" descr="VennDiagram251x208.png"/>
          <p:cNvPicPr>
            <a:picLocks noChangeAspect="1"/>
          </p:cNvPicPr>
          <p:nvPr/>
        </p:nvPicPr>
        <p:blipFill>
          <a:blip r:embed="rId3" cstate="print"/>
          <a:stretch>
            <a:fillRect/>
          </a:stretch>
        </p:blipFill>
        <p:spPr>
          <a:xfrm>
            <a:off x="5313486" y="4191000"/>
            <a:ext cx="3678114" cy="2590800"/>
          </a:xfrm>
          <a:prstGeom prst="rect">
            <a:avLst/>
          </a:prstGeom>
        </p:spPr>
      </p:pic>
      <p:sp>
        <p:nvSpPr>
          <p:cNvPr id="6" name="TextBox 5"/>
          <p:cNvSpPr txBox="1"/>
          <p:nvPr/>
        </p:nvSpPr>
        <p:spPr>
          <a:xfrm>
            <a:off x="3048000" y="6488668"/>
            <a:ext cx="2590800" cy="369332"/>
          </a:xfrm>
          <a:prstGeom prst="rect">
            <a:avLst/>
          </a:prstGeom>
          <a:noFill/>
        </p:spPr>
        <p:txBody>
          <a:bodyPr wrap="square" rtlCol="0">
            <a:spAutoFit/>
          </a:bodyPr>
          <a:lstStyle/>
          <a:p>
            <a:r>
              <a:rPr lang="en-US" dirty="0" err="1" smtClean="0"/>
              <a:t>Korcsmaros</a:t>
            </a:r>
            <a:r>
              <a:rPr lang="en-US" dirty="0" smtClean="0"/>
              <a:t> et. al.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SignaLink</a:t>
            </a:r>
            <a:endParaRPr lang="en-US" dirty="0"/>
          </a:p>
        </p:txBody>
      </p:sp>
      <p:sp>
        <p:nvSpPr>
          <p:cNvPr id="3" name="Content Placeholder 2"/>
          <p:cNvSpPr>
            <a:spLocks noGrp="1"/>
          </p:cNvSpPr>
          <p:nvPr>
            <p:ph idx="1"/>
          </p:nvPr>
        </p:nvSpPr>
        <p:spPr/>
        <p:txBody>
          <a:bodyPr/>
          <a:lstStyle/>
          <a:p>
            <a:r>
              <a:rPr lang="en-US" dirty="0" smtClean="0"/>
              <a:t>Proteins from these pathways are excluded</a:t>
            </a:r>
          </a:p>
          <a:p>
            <a:pPr>
              <a:buFont typeface="Wingdings"/>
              <a:buChar char="à"/>
            </a:pPr>
            <a:r>
              <a:rPr lang="en-US" dirty="0" smtClean="0">
                <a:sym typeface="Wingdings" pitchFamily="2" charset="2"/>
              </a:rPr>
              <a:t>Nuclear import/export system, chromatin </a:t>
            </a:r>
            <a:r>
              <a:rPr lang="en-US" dirty="0" err="1" smtClean="0">
                <a:sym typeface="Wingdings" pitchFamily="2" charset="2"/>
              </a:rPr>
              <a:t>remodelling</a:t>
            </a:r>
            <a:r>
              <a:rPr lang="en-US" dirty="0" smtClean="0">
                <a:sym typeface="Wingdings" pitchFamily="2" charset="2"/>
              </a:rPr>
              <a:t> and </a:t>
            </a:r>
            <a:r>
              <a:rPr lang="en-US" dirty="0" err="1" smtClean="0">
                <a:sym typeface="Wingdings" pitchFamily="2" charset="2"/>
              </a:rPr>
              <a:t>ubiquitin</a:t>
            </a:r>
            <a:r>
              <a:rPr lang="en-US" dirty="0" smtClean="0">
                <a:sym typeface="Wingdings" pitchFamily="2" charset="2"/>
              </a:rPr>
              <a:t> system</a:t>
            </a:r>
          </a:p>
          <a:p>
            <a:pPr>
              <a:buFont typeface="Wingdings"/>
              <a:buChar char="à"/>
            </a:pPr>
            <a:endParaRPr lang="en-US" dirty="0" smtClean="0">
              <a:sym typeface="Wingdings" pitchFamily="2" charset="2"/>
            </a:endParaRPr>
          </a:p>
          <a:p>
            <a:r>
              <a:rPr lang="en-US" dirty="0" smtClean="0">
                <a:sym typeface="Wingdings" pitchFamily="2" charset="2"/>
              </a:rPr>
              <a:t>Interactions between TFs are omitted. </a:t>
            </a:r>
          </a:p>
          <a:p>
            <a:r>
              <a:rPr lang="en-US" dirty="0" smtClean="0">
                <a:sym typeface="Wingdings" pitchFamily="2" charset="2"/>
              </a:rPr>
              <a:t>Stop at the first TF of a pathway</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SignaLink</a:t>
            </a:r>
            <a:endParaRPr lang="en-US" dirty="0"/>
          </a:p>
        </p:txBody>
      </p:sp>
      <p:pic>
        <p:nvPicPr>
          <p:cNvPr id="4" name="Content Placeholder 3" descr="FULL.png"/>
          <p:cNvPicPr>
            <a:picLocks noGrp="1" noChangeAspect="1"/>
          </p:cNvPicPr>
          <p:nvPr>
            <p:ph idx="1"/>
          </p:nvPr>
        </p:nvPicPr>
        <p:blipFill>
          <a:blip r:embed="rId2" cstate="print"/>
          <a:srcRect l="21429" r="21428"/>
          <a:stretch>
            <a:fillRect/>
          </a:stretch>
        </p:blipFill>
        <p:spPr>
          <a:xfrm>
            <a:off x="76200" y="1524000"/>
            <a:ext cx="8686800" cy="5217827"/>
          </a:xfrm>
        </p:spPr>
      </p:pic>
      <p:pic>
        <p:nvPicPr>
          <p:cNvPr id="5" name="Picture 4" descr="color_keys.PNG"/>
          <p:cNvPicPr>
            <a:picLocks noChangeAspect="1"/>
          </p:cNvPicPr>
          <p:nvPr/>
        </p:nvPicPr>
        <p:blipFill>
          <a:blip r:embed="rId3" cstate="print"/>
          <a:srcRect l="12562" t="5060" r="45320" b="29777"/>
          <a:stretch>
            <a:fillRect/>
          </a:stretch>
        </p:blipFill>
        <p:spPr>
          <a:xfrm>
            <a:off x="7086600" y="0"/>
            <a:ext cx="2057400" cy="2209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Allele freq (AF) </a:t>
            </a:r>
            <a:r>
              <a:rPr lang="en-US" dirty="0" err="1" smtClean="0"/>
              <a:t>vs</a:t>
            </a:r>
            <a:r>
              <a:rPr lang="en-US" dirty="0" smtClean="0"/>
              <a:t> degree</a:t>
            </a:r>
            <a:endParaRPr lang="en-US" dirty="0"/>
          </a:p>
        </p:txBody>
      </p:sp>
      <p:sp>
        <p:nvSpPr>
          <p:cNvPr id="3" name="Content Placeholder 2"/>
          <p:cNvSpPr>
            <a:spLocks noGrp="1"/>
          </p:cNvSpPr>
          <p:nvPr>
            <p:ph idx="1"/>
          </p:nvPr>
        </p:nvSpPr>
        <p:spPr/>
        <p:txBody>
          <a:bodyPr/>
          <a:lstStyle/>
          <a:p>
            <a:r>
              <a:rPr lang="en-US" dirty="0" smtClean="0"/>
              <a:t>Based on 504 SNPs</a:t>
            </a:r>
          </a:p>
          <a:p>
            <a:pPr>
              <a:buNone/>
            </a:pPr>
            <a:endParaRPr lang="en-US" dirty="0"/>
          </a:p>
        </p:txBody>
      </p:sp>
      <p:graphicFrame>
        <p:nvGraphicFramePr>
          <p:cNvPr id="4" name="Table 3"/>
          <p:cNvGraphicFramePr>
            <a:graphicFrameLocks noGrp="1"/>
          </p:cNvGraphicFramePr>
          <p:nvPr/>
        </p:nvGraphicFramePr>
        <p:xfrm>
          <a:off x="381000" y="2286000"/>
          <a:ext cx="8458200" cy="2032000"/>
        </p:xfrm>
        <a:graphic>
          <a:graphicData uri="http://schemas.openxmlformats.org/drawingml/2006/table">
            <a:tbl>
              <a:tblPr firstRow="1" bandRow="1">
                <a:tableStyleId>{5C22544A-7EE6-4342-B048-85BDC9FD1C3A}</a:tableStyleId>
              </a:tblPr>
              <a:tblGrid>
                <a:gridCol w="1691640"/>
                <a:gridCol w="1691640"/>
                <a:gridCol w="1691640"/>
                <a:gridCol w="1691640"/>
                <a:gridCol w="1691640"/>
              </a:tblGrid>
              <a:tr h="370840">
                <a:tc>
                  <a:txBody>
                    <a:bodyPr/>
                    <a:lstStyle/>
                    <a:p>
                      <a:pPr marL="0" marR="0">
                        <a:lnSpc>
                          <a:spcPct val="115000"/>
                        </a:lnSpc>
                        <a:spcBef>
                          <a:spcPts val="0"/>
                        </a:spcBef>
                        <a:spcAft>
                          <a:spcPts val="0"/>
                        </a:spcAft>
                      </a:pPr>
                      <a:endParaRPr lang="en-US" sz="1800" dirty="0">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endParaRPr lang="en-US" sz="1800" dirty="0">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endParaRPr lang="en-US" sz="1800" dirty="0">
                        <a:latin typeface="Calibri"/>
                        <a:ea typeface="SimSun"/>
                        <a:cs typeface="Times New Roman"/>
                      </a:endParaRPr>
                    </a:p>
                  </a:txBody>
                  <a:tcPr marL="68580" marR="68580" marT="0" marB="0"/>
                </a:tc>
                <a:tc>
                  <a:txBody>
                    <a:bodyPr/>
                    <a:lstStyle/>
                    <a:p>
                      <a:r>
                        <a:rPr lang="en-US" sz="1800" dirty="0" smtClean="0">
                          <a:latin typeface="Calibri"/>
                          <a:cs typeface="Times New Roman"/>
                        </a:rPr>
                        <a:t>Spearman correlation (rho)</a:t>
                      </a:r>
                      <a:endParaRPr lang="en-US" sz="1800" dirty="0">
                        <a:latin typeface="Calibri"/>
                        <a:cs typeface="Times New Roman"/>
                      </a:endParaRPr>
                    </a:p>
                  </a:txBody>
                  <a:tcPr marL="68580" marR="68580" marT="0" marB="0"/>
                </a:tc>
                <a:tc>
                  <a:txBody>
                    <a:bodyPr/>
                    <a:lstStyle/>
                    <a:p>
                      <a:r>
                        <a:rPr lang="en-US" sz="1800" dirty="0" smtClean="0">
                          <a:latin typeface="Calibri"/>
                          <a:cs typeface="Times New Roman"/>
                        </a:rPr>
                        <a:t>P-value</a:t>
                      </a:r>
                      <a:endParaRPr lang="en-US" sz="1800" dirty="0">
                        <a:latin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800" dirty="0">
                          <a:latin typeface="Calibri"/>
                          <a:ea typeface="SimSun"/>
                          <a:cs typeface="Times New Roman"/>
                        </a:rPr>
                        <a:t>AF (by SNP)</a:t>
                      </a:r>
                    </a:p>
                  </a:txBody>
                  <a:tcPr marL="68580" marR="68580" marT="0" marB="0"/>
                </a:tc>
                <a:tc>
                  <a:txBody>
                    <a:bodyPr/>
                    <a:lstStyle/>
                    <a:p>
                      <a:pPr marL="0" marR="0">
                        <a:lnSpc>
                          <a:spcPct val="115000"/>
                        </a:lnSpc>
                        <a:spcBef>
                          <a:spcPts val="0"/>
                        </a:spcBef>
                        <a:spcAft>
                          <a:spcPts val="0"/>
                        </a:spcAft>
                      </a:pPr>
                      <a:r>
                        <a:rPr lang="en-US" sz="1800" dirty="0" err="1">
                          <a:latin typeface="Calibri"/>
                          <a:ea typeface="SimSun"/>
                          <a:cs typeface="Times New Roman"/>
                        </a:rPr>
                        <a:t>totaldeg</a:t>
                      </a:r>
                      <a:endParaRPr lang="en-US" sz="1800" dirty="0">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r>
                        <a:rPr lang="en-US" sz="1800">
                          <a:latin typeface="Calibri"/>
                          <a:ea typeface="SimSun"/>
                          <a:cs typeface="Times New Roman"/>
                        </a:rPr>
                        <a:t>504 (snps)</a:t>
                      </a:r>
                    </a:p>
                  </a:txBody>
                  <a:tcPr marL="68580" marR="68580" marT="0" marB="0"/>
                </a:tc>
                <a:tc>
                  <a:txBody>
                    <a:bodyPr/>
                    <a:lstStyle/>
                    <a:p>
                      <a:r>
                        <a:rPr lang="en-US" sz="1800">
                          <a:solidFill>
                            <a:srgbClr val="000000"/>
                          </a:solidFill>
                          <a:latin typeface="Lucida Console"/>
                          <a:cs typeface="Times New Roman"/>
                        </a:rPr>
                        <a:t>0.04273682</a:t>
                      </a:r>
                      <a:endParaRPr lang="en-US" sz="1800">
                        <a:latin typeface="Calibri"/>
                        <a:cs typeface="Times New Roman"/>
                      </a:endParaRPr>
                    </a:p>
                  </a:txBody>
                  <a:tcPr marL="68580" marR="68580" marT="0" marB="0"/>
                </a:tc>
                <a:tc>
                  <a:txBody>
                    <a:bodyPr/>
                    <a:lstStyle/>
                    <a:p>
                      <a:r>
                        <a:rPr lang="en-US" sz="1800">
                          <a:solidFill>
                            <a:srgbClr val="000000"/>
                          </a:solidFill>
                          <a:latin typeface="Lucida Console"/>
                          <a:cs typeface="Times New Roman"/>
                        </a:rPr>
                        <a:t>0.3383</a:t>
                      </a:r>
                      <a:endParaRPr lang="en-US" sz="1800">
                        <a:latin typeface="Calibri"/>
                        <a:cs typeface="Times New Roman"/>
                      </a:endParaRPr>
                    </a:p>
                  </a:txBody>
                  <a:tcPr marL="68580" marR="68580" marT="0" marB="0"/>
                </a:tc>
              </a:tr>
              <a:tr h="467360">
                <a:tc>
                  <a:txBody>
                    <a:bodyPr/>
                    <a:lstStyle/>
                    <a:p>
                      <a:pPr marL="0" marR="0">
                        <a:lnSpc>
                          <a:spcPct val="115000"/>
                        </a:lnSpc>
                        <a:spcBef>
                          <a:spcPts val="0"/>
                        </a:spcBef>
                        <a:spcAft>
                          <a:spcPts val="0"/>
                        </a:spcAft>
                      </a:pPr>
                      <a:endParaRPr lang="en-US" sz="1800" dirty="0">
                        <a:solidFill>
                          <a:srgbClr val="FF0000"/>
                        </a:solidFill>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r>
                        <a:rPr lang="en-US" sz="1800" dirty="0" err="1" smtClean="0">
                          <a:solidFill>
                            <a:srgbClr val="FF0000"/>
                          </a:solidFill>
                          <a:latin typeface="Calibri"/>
                          <a:ea typeface="SimSun"/>
                          <a:cs typeface="Times New Roman"/>
                        </a:rPr>
                        <a:t>indeg</a:t>
                      </a:r>
                      <a:endParaRPr lang="en-US" sz="1800" dirty="0">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endParaRPr lang="en-US" sz="1800">
                        <a:solidFill>
                          <a:srgbClr val="FF0000"/>
                        </a:solidFill>
                        <a:latin typeface="Calibri"/>
                        <a:ea typeface="SimSun"/>
                        <a:cs typeface="Times New Roman"/>
                      </a:endParaRPr>
                    </a:p>
                  </a:txBody>
                  <a:tcPr marL="68580" marR="68580" marT="0" marB="0"/>
                </a:tc>
                <a:tc>
                  <a:txBody>
                    <a:bodyPr/>
                    <a:lstStyle/>
                    <a:p>
                      <a:r>
                        <a:rPr lang="en-US" sz="1800">
                          <a:solidFill>
                            <a:srgbClr val="FF0000"/>
                          </a:solidFill>
                          <a:latin typeface="Lucida Console"/>
                          <a:cs typeface="Times New Roman"/>
                        </a:rPr>
                        <a:t>0.1695953</a:t>
                      </a:r>
                      <a:endParaRPr lang="en-US" sz="1800">
                        <a:latin typeface="Calibri"/>
                        <a:cs typeface="Times New Roman"/>
                      </a:endParaRPr>
                    </a:p>
                  </a:txBody>
                  <a:tcPr marL="68580" marR="68580" marT="0" marB="0"/>
                </a:tc>
                <a:tc>
                  <a:txBody>
                    <a:bodyPr/>
                    <a:lstStyle/>
                    <a:p>
                      <a:r>
                        <a:rPr lang="en-US" sz="1800" dirty="0">
                          <a:solidFill>
                            <a:srgbClr val="FF0000"/>
                          </a:solidFill>
                          <a:latin typeface="Lucida Console"/>
                          <a:cs typeface="Times New Roman"/>
                        </a:rPr>
                        <a:t>0.0001304</a:t>
                      </a:r>
                      <a:endParaRPr lang="en-US" sz="1800" dirty="0">
                        <a:latin typeface="Calibri"/>
                        <a:cs typeface="Times New Roman"/>
                      </a:endParaRPr>
                    </a:p>
                  </a:txBody>
                  <a:tcPr marL="68580" marR="68580" marT="0" marB="0"/>
                </a:tc>
              </a:tr>
              <a:tr h="370840">
                <a:tc>
                  <a:txBody>
                    <a:bodyPr/>
                    <a:lstStyle/>
                    <a:p>
                      <a:pPr marL="0" marR="0">
                        <a:lnSpc>
                          <a:spcPct val="115000"/>
                        </a:lnSpc>
                        <a:spcBef>
                          <a:spcPts val="0"/>
                        </a:spcBef>
                        <a:spcAft>
                          <a:spcPts val="0"/>
                        </a:spcAft>
                      </a:pPr>
                      <a:endParaRPr lang="en-US" sz="1800">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r>
                        <a:rPr lang="en-US" sz="1800" dirty="0" err="1" smtClean="0">
                          <a:latin typeface="Calibri"/>
                          <a:ea typeface="SimSun"/>
                          <a:cs typeface="Times New Roman"/>
                        </a:rPr>
                        <a:t>outdeg</a:t>
                      </a:r>
                      <a:endParaRPr lang="en-US" sz="1800" dirty="0">
                        <a:latin typeface="Calibri"/>
                        <a:ea typeface="SimSun"/>
                        <a:cs typeface="Times New Roman"/>
                      </a:endParaRPr>
                    </a:p>
                  </a:txBody>
                  <a:tcPr marL="68580" marR="68580" marT="0" marB="0"/>
                </a:tc>
                <a:tc>
                  <a:txBody>
                    <a:bodyPr/>
                    <a:lstStyle/>
                    <a:p>
                      <a:pPr marL="0" marR="0">
                        <a:lnSpc>
                          <a:spcPct val="115000"/>
                        </a:lnSpc>
                        <a:spcBef>
                          <a:spcPts val="0"/>
                        </a:spcBef>
                        <a:spcAft>
                          <a:spcPts val="0"/>
                        </a:spcAft>
                      </a:pPr>
                      <a:endParaRPr lang="en-US" sz="1800" dirty="0">
                        <a:latin typeface="Calibri"/>
                        <a:ea typeface="SimSun"/>
                        <a:cs typeface="Times New Roman"/>
                      </a:endParaRPr>
                    </a:p>
                  </a:txBody>
                  <a:tcPr marL="68580" marR="68580" marT="0" marB="0"/>
                </a:tc>
                <a:tc>
                  <a:txBody>
                    <a:bodyPr/>
                    <a:lstStyle/>
                    <a:p>
                      <a:r>
                        <a:rPr lang="en-US" sz="1800" dirty="0">
                          <a:solidFill>
                            <a:srgbClr val="000000"/>
                          </a:solidFill>
                          <a:latin typeface="Lucida Console"/>
                          <a:cs typeface="Times New Roman"/>
                        </a:rPr>
                        <a:t>-0.03818772</a:t>
                      </a:r>
                      <a:endParaRPr lang="en-US" sz="1800" dirty="0">
                        <a:latin typeface="Calibri"/>
                        <a:cs typeface="Times New Roman"/>
                      </a:endParaRPr>
                    </a:p>
                  </a:txBody>
                  <a:tcPr marL="68580" marR="68580" marT="0" marB="0"/>
                </a:tc>
                <a:tc>
                  <a:txBody>
                    <a:bodyPr/>
                    <a:lstStyle/>
                    <a:p>
                      <a:r>
                        <a:rPr lang="en-US" sz="1800" dirty="0">
                          <a:solidFill>
                            <a:srgbClr val="000000"/>
                          </a:solidFill>
                          <a:latin typeface="Lucida Console"/>
                          <a:cs typeface="Times New Roman"/>
                        </a:rPr>
                        <a:t>0.3923</a:t>
                      </a:r>
                      <a:endParaRPr lang="en-US" sz="1800" dirty="0">
                        <a:latin typeface="Calibri"/>
                        <a:cs typeface="Times New Roman"/>
                      </a:endParaRPr>
                    </a:p>
                  </a:txBody>
                  <a:tcPr marL="68580" marR="68580" marT="0" marB="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smtClean="0"/>
              <a:t>Allele freq (AF) </a:t>
            </a:r>
            <a:r>
              <a:rPr lang="en-US" dirty="0" err="1" smtClean="0"/>
              <a:t>vs</a:t>
            </a:r>
            <a:r>
              <a:rPr lang="en-US" dirty="0" smtClean="0"/>
              <a:t> </a:t>
            </a:r>
            <a:r>
              <a:rPr lang="en-US" dirty="0" err="1" smtClean="0"/>
              <a:t>indegree</a:t>
            </a:r>
            <a:endParaRPr lang="en-US" dirty="0"/>
          </a:p>
        </p:txBody>
      </p:sp>
      <p:pic>
        <p:nvPicPr>
          <p:cNvPr id="2050" name="Picture 2" descr="C:\Users\JM\thesis\mark_work\ekta_netsnps\correlations\af_deg\af_indeg.png"/>
          <p:cNvPicPr>
            <a:picLocks noChangeAspect="1" noChangeArrowheads="1"/>
          </p:cNvPicPr>
          <p:nvPr/>
        </p:nvPicPr>
        <p:blipFill>
          <a:blip r:embed="rId2" cstate="print"/>
          <a:srcRect t="9363" r="1977" b="2131"/>
          <a:stretch>
            <a:fillRect/>
          </a:stretch>
        </p:blipFill>
        <p:spPr bwMode="auto">
          <a:xfrm>
            <a:off x="0" y="1295400"/>
            <a:ext cx="8778710" cy="5562600"/>
          </a:xfrm>
          <a:prstGeom prst="rect">
            <a:avLst/>
          </a:prstGeom>
          <a:noFill/>
        </p:spPr>
      </p:pic>
      <p:pic>
        <p:nvPicPr>
          <p:cNvPr id="2052" name="Picture 4" descr="C:\Users\JM\thesis\mark_work\ekta_netsnps\correlations\af_deg\af_indeg_boxplot.png"/>
          <p:cNvPicPr>
            <a:picLocks noChangeAspect="1" noChangeArrowheads="1"/>
          </p:cNvPicPr>
          <p:nvPr/>
        </p:nvPicPr>
        <p:blipFill>
          <a:blip r:embed="rId3" cstate="print"/>
          <a:srcRect l="4636" t="9770" r="2245" b="10919"/>
          <a:stretch>
            <a:fillRect/>
          </a:stretch>
        </p:blipFill>
        <p:spPr bwMode="auto">
          <a:xfrm>
            <a:off x="4346713" y="1447800"/>
            <a:ext cx="4340087" cy="188343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f_deg_graph.png"/>
          <p:cNvPicPr>
            <a:picLocks noGrp="1" noChangeAspect="1"/>
          </p:cNvPicPr>
          <p:nvPr>
            <p:ph idx="1"/>
          </p:nvPr>
        </p:nvPicPr>
        <p:blipFill>
          <a:blip r:embed="rId2" cstate="print"/>
          <a:srcRect l="28972" t="1807" r="28973" b="1807"/>
          <a:stretch>
            <a:fillRect/>
          </a:stretch>
        </p:blipFill>
        <p:spPr>
          <a:xfrm>
            <a:off x="2514600" y="1493222"/>
            <a:ext cx="4572000" cy="5212378"/>
          </a:xfrm>
          <a:prstGeom prst="rect">
            <a:avLst/>
          </a:prstGeom>
        </p:spPr>
      </p:pic>
      <p:sp>
        <p:nvSpPr>
          <p:cNvPr id="8" name="Title 1"/>
          <p:cNvSpPr>
            <a:spLocks noGrp="1"/>
          </p:cNvSpPr>
          <p:nvPr>
            <p:ph type="title"/>
          </p:nvPr>
        </p:nvSpPr>
        <p:spPr/>
        <p:txBody>
          <a:bodyPr/>
          <a:lstStyle/>
          <a:p>
            <a:r>
              <a:rPr lang="en-US" dirty="0" smtClean="0"/>
              <a:t>Allele freq (AF) </a:t>
            </a:r>
            <a:r>
              <a:rPr lang="en-US" dirty="0" err="1" smtClean="0"/>
              <a:t>vs</a:t>
            </a:r>
            <a:r>
              <a:rPr lang="en-US" dirty="0" smtClean="0"/>
              <a:t> degree</a:t>
            </a:r>
            <a:endParaRPr lang="en-US" dirty="0"/>
          </a:p>
        </p:txBody>
      </p:sp>
      <p:sp>
        <p:nvSpPr>
          <p:cNvPr id="6" name="Rectangle 5"/>
          <p:cNvSpPr/>
          <p:nvPr/>
        </p:nvSpPr>
        <p:spPr>
          <a:xfrm>
            <a:off x="2667000" y="5715000"/>
            <a:ext cx="9906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657600" y="5715000"/>
            <a:ext cx="6096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267200" y="5715000"/>
            <a:ext cx="6096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667000" y="4648200"/>
            <a:ext cx="365760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dN</a:t>
            </a:r>
            <a:r>
              <a:rPr lang="en-US" dirty="0" smtClean="0"/>
              <a:t>/</a:t>
            </a:r>
            <a:r>
              <a:rPr lang="en-US" dirty="0" err="1" smtClean="0"/>
              <a:t>dS</a:t>
            </a:r>
            <a:endParaRPr lang="en-US" dirty="0"/>
          </a:p>
        </p:txBody>
      </p:sp>
      <p:graphicFrame>
        <p:nvGraphicFramePr>
          <p:cNvPr id="4" name="Content Placeholder 3"/>
          <p:cNvGraphicFramePr>
            <a:graphicFrameLocks noGrp="1"/>
          </p:cNvGraphicFramePr>
          <p:nvPr>
            <p:ph idx="1"/>
          </p:nvPr>
        </p:nvGraphicFramePr>
        <p:xfrm>
          <a:off x="457200" y="1600200"/>
          <a:ext cx="8229600" cy="474964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1244447">
                <a:tc>
                  <a:txBody>
                    <a:bodyPr/>
                    <a:lstStyle/>
                    <a:p>
                      <a:pPr marL="0" marR="0">
                        <a:lnSpc>
                          <a:spcPct val="115000"/>
                        </a:lnSpc>
                        <a:spcBef>
                          <a:spcPts val="0"/>
                        </a:spcBef>
                        <a:spcAft>
                          <a:spcPts val="0"/>
                        </a:spcAft>
                      </a:pPr>
                      <a:endParaRPr lang="en-US" sz="1800" dirty="0">
                        <a:latin typeface="+mn-lt"/>
                        <a:ea typeface="SimSun"/>
                        <a:cs typeface="Times New Roman"/>
                      </a:endParaRPr>
                    </a:p>
                  </a:txBody>
                  <a:tcPr marL="68580" marR="68580" marT="0" marB="0"/>
                </a:tc>
                <a:tc>
                  <a:txBody>
                    <a:bodyPr/>
                    <a:lstStyle/>
                    <a:p>
                      <a:pPr marL="0" marR="0">
                        <a:lnSpc>
                          <a:spcPct val="115000"/>
                        </a:lnSpc>
                        <a:spcBef>
                          <a:spcPts val="0"/>
                        </a:spcBef>
                        <a:spcAft>
                          <a:spcPts val="0"/>
                        </a:spcAft>
                      </a:pPr>
                      <a:endParaRPr lang="en-US" sz="1800" dirty="0">
                        <a:latin typeface="+mn-lt"/>
                        <a:ea typeface="SimSun"/>
                        <a:cs typeface="Times New Roman"/>
                      </a:endParaRPr>
                    </a:p>
                  </a:txBody>
                  <a:tcPr marL="68580" marR="68580" marT="0" marB="0"/>
                </a:tc>
                <a:tc>
                  <a:txBody>
                    <a:bodyPr/>
                    <a:lstStyle/>
                    <a:p>
                      <a:pPr marL="0" marR="0">
                        <a:lnSpc>
                          <a:spcPct val="115000"/>
                        </a:lnSpc>
                        <a:spcBef>
                          <a:spcPts val="0"/>
                        </a:spcBef>
                        <a:spcAft>
                          <a:spcPts val="0"/>
                        </a:spcAft>
                      </a:pPr>
                      <a:endParaRPr lang="en-US" sz="1800" dirty="0">
                        <a:latin typeface="+mn-lt"/>
                        <a:ea typeface="SimSun"/>
                        <a:cs typeface="Times New Roman"/>
                      </a:endParaRPr>
                    </a:p>
                  </a:txBody>
                  <a:tcPr marL="68580" marR="68580" marT="0" marB="0"/>
                </a:tc>
                <a:tc>
                  <a:txBody>
                    <a:bodyPr/>
                    <a:lstStyle/>
                    <a:p>
                      <a:r>
                        <a:rPr lang="en-US" sz="1800" dirty="0" smtClean="0">
                          <a:latin typeface="+mn-lt"/>
                          <a:cs typeface="Times New Roman"/>
                        </a:rPr>
                        <a:t>Spearman correlation (rho)</a:t>
                      </a:r>
                      <a:endParaRPr lang="en-US" sz="1800" dirty="0">
                        <a:latin typeface="+mn-lt"/>
                        <a:cs typeface="Times New Roman"/>
                      </a:endParaRPr>
                    </a:p>
                  </a:txBody>
                  <a:tcPr marL="68580" marR="68580" marT="0" marB="0"/>
                </a:tc>
                <a:tc>
                  <a:txBody>
                    <a:bodyPr/>
                    <a:lstStyle/>
                    <a:p>
                      <a:r>
                        <a:rPr lang="en-US" sz="1800" dirty="0" smtClean="0">
                          <a:latin typeface="+mn-lt"/>
                          <a:cs typeface="Times New Roman"/>
                        </a:rPr>
                        <a:t>P-value</a:t>
                      </a:r>
                      <a:endParaRPr lang="en-US" sz="1800" dirty="0">
                        <a:latin typeface="+mn-lt"/>
                        <a:cs typeface="Times New Roman"/>
                      </a:endParaRPr>
                    </a:p>
                  </a:txBody>
                  <a:tcPr marL="68580" marR="68580" marT="0" marB="0"/>
                </a:tc>
              </a:tr>
              <a:tr h="1244447">
                <a:tc>
                  <a:txBody>
                    <a:bodyPr/>
                    <a:lstStyle/>
                    <a:p>
                      <a:pPr marL="0" marR="0">
                        <a:lnSpc>
                          <a:spcPct val="115000"/>
                        </a:lnSpc>
                        <a:spcBef>
                          <a:spcPts val="0"/>
                        </a:spcBef>
                        <a:spcAft>
                          <a:spcPts val="0"/>
                        </a:spcAft>
                      </a:pPr>
                      <a:r>
                        <a:rPr lang="en-US" sz="1800" dirty="0" err="1">
                          <a:latin typeface="+mn-lt"/>
                          <a:ea typeface="SimSun"/>
                          <a:cs typeface="Times New Roman"/>
                        </a:rPr>
                        <a:t>dN</a:t>
                      </a:r>
                      <a:r>
                        <a:rPr lang="en-US" sz="1800" dirty="0">
                          <a:latin typeface="+mn-lt"/>
                          <a:ea typeface="SimSun"/>
                          <a:cs typeface="Times New Roman"/>
                        </a:rPr>
                        <a:t>/</a:t>
                      </a:r>
                      <a:r>
                        <a:rPr lang="en-US" sz="1800" dirty="0" err="1">
                          <a:latin typeface="+mn-lt"/>
                          <a:ea typeface="SimSun"/>
                          <a:cs typeface="Times New Roman"/>
                        </a:rPr>
                        <a:t>dS</a:t>
                      </a:r>
                      <a:r>
                        <a:rPr lang="en-US" sz="1800" dirty="0">
                          <a:latin typeface="+mn-lt"/>
                          <a:ea typeface="SimSun"/>
                          <a:cs typeface="Times New Roman"/>
                        </a:rPr>
                        <a:t> (by gene)</a:t>
                      </a:r>
                    </a:p>
                  </a:txBody>
                  <a:tcPr marL="68580" marR="68580" marT="0" marB="0"/>
                </a:tc>
                <a:tc>
                  <a:txBody>
                    <a:bodyPr/>
                    <a:lstStyle/>
                    <a:p>
                      <a:pPr marL="0" marR="0">
                        <a:lnSpc>
                          <a:spcPct val="115000"/>
                        </a:lnSpc>
                        <a:spcBef>
                          <a:spcPts val="0"/>
                        </a:spcBef>
                        <a:spcAft>
                          <a:spcPts val="0"/>
                        </a:spcAft>
                      </a:pPr>
                      <a:r>
                        <a:rPr lang="en-US" sz="1800">
                          <a:latin typeface="+mn-lt"/>
                          <a:ea typeface="SimSun"/>
                          <a:cs typeface="Times New Roman"/>
                        </a:rPr>
                        <a:t>SNP density</a:t>
                      </a:r>
                    </a:p>
                  </a:txBody>
                  <a:tcPr marL="68580" marR="68580" marT="0" marB="0"/>
                </a:tc>
                <a:tc>
                  <a:txBody>
                    <a:bodyPr/>
                    <a:lstStyle/>
                    <a:p>
                      <a:pPr marL="0" marR="0">
                        <a:lnSpc>
                          <a:spcPct val="115000"/>
                        </a:lnSpc>
                        <a:spcBef>
                          <a:spcPts val="0"/>
                        </a:spcBef>
                        <a:spcAft>
                          <a:spcPts val="0"/>
                        </a:spcAft>
                      </a:pPr>
                      <a:r>
                        <a:rPr lang="en-US" sz="1800" dirty="0" smtClean="0">
                          <a:latin typeface="+mn-lt"/>
                          <a:ea typeface="SimSun"/>
                          <a:cs typeface="Times New Roman"/>
                        </a:rPr>
                        <a:t>197</a:t>
                      </a:r>
                      <a:endParaRPr lang="en-US" sz="1800" dirty="0">
                        <a:latin typeface="+mn-lt"/>
                        <a:ea typeface="SimSun"/>
                        <a:cs typeface="Times New Roman"/>
                      </a:endParaRPr>
                    </a:p>
                  </a:txBody>
                  <a:tcPr marL="68580" marR="68580" marT="0" marB="0"/>
                </a:tc>
                <a:tc>
                  <a:txBody>
                    <a:bodyPr/>
                    <a:lstStyle/>
                    <a:p>
                      <a:r>
                        <a:rPr lang="en-US" sz="1800" dirty="0" smtClean="0">
                          <a:solidFill>
                            <a:srgbClr val="000000"/>
                          </a:solidFill>
                          <a:latin typeface="+mn-lt"/>
                          <a:cs typeface="Times New Roman"/>
                        </a:rPr>
                        <a:t>0.03115661</a:t>
                      </a:r>
                      <a:endParaRPr lang="en-US" sz="1800" dirty="0">
                        <a:latin typeface="+mn-lt"/>
                        <a:cs typeface="Times New Roman"/>
                      </a:endParaRPr>
                    </a:p>
                  </a:txBody>
                  <a:tcPr marL="68580" marR="68580" marT="0" marB="0"/>
                </a:tc>
                <a:tc>
                  <a:txBody>
                    <a:bodyPr/>
                    <a:lstStyle/>
                    <a:p>
                      <a:r>
                        <a:rPr lang="en-US" sz="1800" dirty="0" smtClean="0">
                          <a:solidFill>
                            <a:srgbClr val="000000"/>
                          </a:solidFill>
                          <a:latin typeface="+mn-lt"/>
                          <a:cs typeface="Times New Roman"/>
                        </a:rPr>
                        <a:t>0.6638</a:t>
                      </a:r>
                      <a:endParaRPr lang="en-US" sz="1800" dirty="0">
                        <a:latin typeface="+mn-lt"/>
                        <a:cs typeface="Times New Roman"/>
                      </a:endParaRPr>
                    </a:p>
                  </a:txBody>
                  <a:tcPr marL="68580" marR="68580" marT="0" marB="0"/>
                </a:tc>
              </a:tr>
              <a:tr h="753584">
                <a:tc>
                  <a:txBody>
                    <a:bodyPr/>
                    <a:lstStyle/>
                    <a:p>
                      <a:pPr marL="0" marR="0">
                        <a:lnSpc>
                          <a:spcPct val="115000"/>
                        </a:lnSpc>
                        <a:spcBef>
                          <a:spcPts val="0"/>
                        </a:spcBef>
                        <a:spcAft>
                          <a:spcPts val="0"/>
                        </a:spcAft>
                      </a:pPr>
                      <a:endParaRPr lang="en-US" sz="1800">
                        <a:latin typeface="+mn-lt"/>
                        <a:ea typeface="SimSun"/>
                        <a:cs typeface="Times New Roman"/>
                      </a:endParaRPr>
                    </a:p>
                  </a:txBody>
                  <a:tcPr marL="68580" marR="68580" marT="0" marB="0"/>
                </a:tc>
                <a:tc>
                  <a:txBody>
                    <a:bodyPr/>
                    <a:lstStyle/>
                    <a:p>
                      <a:pPr marL="0" marR="0">
                        <a:lnSpc>
                          <a:spcPct val="115000"/>
                        </a:lnSpc>
                        <a:spcBef>
                          <a:spcPts val="0"/>
                        </a:spcBef>
                        <a:spcAft>
                          <a:spcPts val="0"/>
                        </a:spcAft>
                      </a:pPr>
                      <a:r>
                        <a:rPr lang="en-US" sz="1800">
                          <a:latin typeface="+mn-lt"/>
                          <a:ea typeface="SimSun"/>
                          <a:cs typeface="Times New Roman"/>
                        </a:rPr>
                        <a:t>Degree (All)</a:t>
                      </a:r>
                    </a:p>
                  </a:txBody>
                  <a:tcPr marL="68580" marR="68580" marT="0" marB="0"/>
                </a:tc>
                <a:tc>
                  <a:txBody>
                    <a:bodyPr/>
                    <a:lstStyle/>
                    <a:p>
                      <a:pPr marL="0" marR="0">
                        <a:lnSpc>
                          <a:spcPct val="115000"/>
                        </a:lnSpc>
                        <a:spcBef>
                          <a:spcPts val="0"/>
                        </a:spcBef>
                        <a:spcAft>
                          <a:spcPts val="0"/>
                        </a:spcAft>
                      </a:pPr>
                      <a:r>
                        <a:rPr lang="en-US" sz="1800" dirty="0" smtClean="0">
                          <a:latin typeface="+mn-lt"/>
                          <a:ea typeface="SimSun"/>
                          <a:cs typeface="Times New Roman"/>
                        </a:rPr>
                        <a:t>256</a:t>
                      </a:r>
                      <a:endParaRPr lang="en-US" sz="1800" dirty="0">
                        <a:latin typeface="+mn-lt"/>
                        <a:ea typeface="SimSun"/>
                        <a:cs typeface="Times New Roman"/>
                      </a:endParaRPr>
                    </a:p>
                  </a:txBody>
                  <a:tcPr marL="68580" marR="68580" marT="0" marB="0"/>
                </a:tc>
                <a:tc>
                  <a:txBody>
                    <a:bodyPr/>
                    <a:lstStyle/>
                    <a:p>
                      <a:r>
                        <a:rPr lang="en-US" sz="1800" dirty="0" smtClean="0">
                          <a:latin typeface="+mn-lt"/>
                          <a:cs typeface="Times New Roman"/>
                        </a:rPr>
                        <a:t>-</a:t>
                      </a:r>
                      <a:r>
                        <a:rPr lang="en-US" sz="1800" dirty="0">
                          <a:latin typeface="+mn-lt"/>
                          <a:cs typeface="Times New Roman"/>
                        </a:rPr>
                        <a:t>0.09782584</a:t>
                      </a:r>
                    </a:p>
                  </a:txBody>
                  <a:tcPr marL="68580" marR="68580" marT="0" marB="0"/>
                </a:tc>
                <a:tc>
                  <a:txBody>
                    <a:bodyPr/>
                    <a:lstStyle/>
                    <a:p>
                      <a:r>
                        <a:rPr lang="en-US" sz="1800" dirty="0" smtClean="0">
                          <a:latin typeface="+mn-lt"/>
                          <a:cs typeface="Times New Roman"/>
                        </a:rPr>
                        <a:t>0.1185</a:t>
                      </a:r>
                      <a:endParaRPr lang="en-US" sz="1800" dirty="0">
                        <a:latin typeface="+mn-lt"/>
                        <a:cs typeface="Times New Roman"/>
                      </a:endParaRPr>
                    </a:p>
                  </a:txBody>
                  <a:tcPr marL="68580" marR="68580" marT="0" marB="0"/>
                </a:tc>
              </a:tr>
              <a:tr h="753584">
                <a:tc>
                  <a:txBody>
                    <a:bodyPr/>
                    <a:lstStyle/>
                    <a:p>
                      <a:pPr marL="0" marR="0">
                        <a:lnSpc>
                          <a:spcPct val="115000"/>
                        </a:lnSpc>
                        <a:spcBef>
                          <a:spcPts val="0"/>
                        </a:spcBef>
                        <a:spcAft>
                          <a:spcPts val="0"/>
                        </a:spcAft>
                      </a:pPr>
                      <a:endParaRPr lang="en-US" sz="1800">
                        <a:latin typeface="+mn-lt"/>
                        <a:ea typeface="SimSun"/>
                        <a:cs typeface="Times New Roman"/>
                      </a:endParaRPr>
                    </a:p>
                  </a:txBody>
                  <a:tcPr marL="68580" marR="68580" marT="0" marB="0"/>
                </a:tc>
                <a:tc>
                  <a:txBody>
                    <a:bodyPr/>
                    <a:lstStyle/>
                    <a:p>
                      <a:pPr marL="0" marR="0">
                        <a:lnSpc>
                          <a:spcPct val="115000"/>
                        </a:lnSpc>
                        <a:spcBef>
                          <a:spcPts val="0"/>
                        </a:spcBef>
                        <a:spcAft>
                          <a:spcPts val="0"/>
                        </a:spcAft>
                      </a:pPr>
                      <a:r>
                        <a:rPr lang="en-US" sz="1800">
                          <a:latin typeface="+mn-lt"/>
                          <a:ea typeface="SimSun"/>
                          <a:cs typeface="Times New Roman"/>
                        </a:rPr>
                        <a:t>Degree (in)</a:t>
                      </a:r>
                    </a:p>
                  </a:txBody>
                  <a:tcPr marL="68580" marR="68580" marT="0" marB="0"/>
                </a:tc>
                <a:tc>
                  <a:txBody>
                    <a:bodyPr/>
                    <a:lstStyle/>
                    <a:p>
                      <a:pPr marL="0" marR="0">
                        <a:lnSpc>
                          <a:spcPct val="115000"/>
                        </a:lnSpc>
                        <a:spcBef>
                          <a:spcPts val="0"/>
                        </a:spcBef>
                        <a:spcAft>
                          <a:spcPts val="0"/>
                        </a:spcAft>
                      </a:pPr>
                      <a:r>
                        <a:rPr lang="en-US" sz="1800" dirty="0" smtClean="0">
                          <a:latin typeface="+mn-lt"/>
                          <a:ea typeface="SimSun"/>
                          <a:cs typeface="Times New Roman"/>
                        </a:rPr>
                        <a:t>256</a:t>
                      </a:r>
                      <a:endParaRPr lang="en-US" sz="1800" dirty="0">
                        <a:latin typeface="+mn-lt"/>
                        <a:ea typeface="SimSun"/>
                        <a:cs typeface="Times New Roman"/>
                      </a:endParaRPr>
                    </a:p>
                  </a:txBody>
                  <a:tcPr marL="68580" marR="68580" marT="0" marB="0"/>
                </a:tc>
                <a:tc>
                  <a:txBody>
                    <a:bodyPr/>
                    <a:lstStyle/>
                    <a:p>
                      <a:r>
                        <a:rPr lang="en-US" sz="1800" dirty="0" smtClean="0">
                          <a:latin typeface="+mn-lt"/>
                          <a:cs typeface="Times New Roman"/>
                        </a:rPr>
                        <a:t>-</a:t>
                      </a:r>
                      <a:r>
                        <a:rPr lang="en-US" sz="1800" dirty="0">
                          <a:latin typeface="+mn-lt"/>
                          <a:cs typeface="Times New Roman"/>
                        </a:rPr>
                        <a:t>0.09623375</a:t>
                      </a:r>
                    </a:p>
                  </a:txBody>
                  <a:tcPr marL="68580" marR="68580" marT="0" marB="0"/>
                </a:tc>
                <a:tc>
                  <a:txBody>
                    <a:bodyPr/>
                    <a:lstStyle/>
                    <a:p>
                      <a:r>
                        <a:rPr lang="en-US" sz="1800" dirty="0" smtClean="0">
                          <a:latin typeface="+mn-lt"/>
                          <a:cs typeface="Times New Roman"/>
                        </a:rPr>
                        <a:t>0.1246</a:t>
                      </a:r>
                      <a:endParaRPr lang="en-US" sz="1800" dirty="0">
                        <a:latin typeface="+mn-lt"/>
                        <a:cs typeface="Times New Roman"/>
                      </a:endParaRPr>
                    </a:p>
                  </a:txBody>
                  <a:tcPr marL="68580" marR="68580" marT="0" marB="0"/>
                </a:tc>
              </a:tr>
              <a:tr h="753584">
                <a:tc>
                  <a:txBody>
                    <a:bodyPr/>
                    <a:lstStyle/>
                    <a:p>
                      <a:pPr marL="0" marR="0">
                        <a:lnSpc>
                          <a:spcPct val="115000"/>
                        </a:lnSpc>
                        <a:spcBef>
                          <a:spcPts val="0"/>
                        </a:spcBef>
                        <a:spcAft>
                          <a:spcPts val="0"/>
                        </a:spcAft>
                      </a:pPr>
                      <a:endParaRPr lang="en-US" sz="1800">
                        <a:latin typeface="+mn-lt"/>
                        <a:ea typeface="SimSun"/>
                        <a:cs typeface="Times New Roman"/>
                      </a:endParaRPr>
                    </a:p>
                  </a:txBody>
                  <a:tcPr marL="68580" marR="68580" marT="0" marB="0"/>
                </a:tc>
                <a:tc>
                  <a:txBody>
                    <a:bodyPr/>
                    <a:lstStyle/>
                    <a:p>
                      <a:pPr marL="0" marR="0">
                        <a:lnSpc>
                          <a:spcPct val="115000"/>
                        </a:lnSpc>
                        <a:spcBef>
                          <a:spcPts val="0"/>
                        </a:spcBef>
                        <a:spcAft>
                          <a:spcPts val="0"/>
                        </a:spcAft>
                      </a:pPr>
                      <a:r>
                        <a:rPr lang="en-US" sz="1800">
                          <a:latin typeface="+mn-lt"/>
                          <a:ea typeface="SimSun"/>
                          <a:cs typeface="Times New Roman"/>
                        </a:rPr>
                        <a:t>Degree (out)</a:t>
                      </a:r>
                    </a:p>
                  </a:txBody>
                  <a:tcPr marL="68580" marR="68580" marT="0" marB="0"/>
                </a:tc>
                <a:tc>
                  <a:txBody>
                    <a:bodyPr/>
                    <a:lstStyle/>
                    <a:p>
                      <a:pPr marL="0" marR="0">
                        <a:lnSpc>
                          <a:spcPct val="115000"/>
                        </a:lnSpc>
                        <a:spcBef>
                          <a:spcPts val="0"/>
                        </a:spcBef>
                        <a:spcAft>
                          <a:spcPts val="0"/>
                        </a:spcAft>
                      </a:pPr>
                      <a:r>
                        <a:rPr lang="en-US" sz="1800" dirty="0" smtClean="0">
                          <a:latin typeface="+mn-lt"/>
                          <a:ea typeface="SimSun"/>
                          <a:cs typeface="Times New Roman"/>
                        </a:rPr>
                        <a:t>256</a:t>
                      </a:r>
                      <a:endParaRPr lang="en-US" sz="1800" dirty="0">
                        <a:latin typeface="+mn-lt"/>
                        <a:ea typeface="SimSun"/>
                        <a:cs typeface="Times New Roman"/>
                      </a:endParaRPr>
                    </a:p>
                  </a:txBody>
                  <a:tcPr marL="68580" marR="68580" marT="0" marB="0"/>
                </a:tc>
                <a:tc>
                  <a:txBody>
                    <a:bodyPr/>
                    <a:lstStyle/>
                    <a:p>
                      <a:r>
                        <a:rPr lang="en-US" sz="1800" dirty="0" smtClean="0">
                          <a:latin typeface="+mn-lt"/>
                          <a:cs typeface="Times New Roman"/>
                        </a:rPr>
                        <a:t>-</a:t>
                      </a:r>
                      <a:r>
                        <a:rPr lang="en-US" sz="1800" dirty="0">
                          <a:latin typeface="+mn-lt"/>
                          <a:cs typeface="Times New Roman"/>
                        </a:rPr>
                        <a:t>0.01055498</a:t>
                      </a:r>
                    </a:p>
                  </a:txBody>
                  <a:tcPr marL="68580" marR="68580" marT="0" marB="0"/>
                </a:tc>
                <a:tc>
                  <a:txBody>
                    <a:bodyPr/>
                    <a:lstStyle/>
                    <a:p>
                      <a:r>
                        <a:rPr lang="en-US" sz="1800" dirty="0" smtClean="0">
                          <a:latin typeface="+mn-lt"/>
                          <a:cs typeface="Times New Roman"/>
                        </a:rPr>
                        <a:t>0.8665</a:t>
                      </a:r>
                      <a:endParaRPr lang="en-US" sz="1800" dirty="0">
                        <a:latin typeface="+mn-lt"/>
                        <a:cs typeface="Times New Roman"/>
                      </a:endParaRP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1724</TotalTime>
  <Words>293</Words>
  <Application>Microsoft Office PowerPoint</Application>
  <PresentationFormat>On-screen Show (4:3)</PresentationFormat>
  <Paragraphs>108</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NetSNPs: SNPs on Human Signaling Pathways</vt:lpstr>
      <vt:lpstr>KEGG pathways &amp; 1KG CEU SNPs</vt:lpstr>
      <vt:lpstr>SignaLink</vt:lpstr>
      <vt:lpstr>SignaLink</vt:lpstr>
      <vt:lpstr>SignaLink</vt:lpstr>
      <vt:lpstr>Allele freq (AF) vs degree</vt:lpstr>
      <vt:lpstr>Allele freq (AF) vs indegree</vt:lpstr>
      <vt:lpstr>Allele freq (AF) vs degree</vt:lpstr>
      <vt:lpstr>dN/dS</vt:lpstr>
      <vt:lpstr>Thoughts</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dc:creator>
  <cp:lastModifiedBy>JM</cp:lastModifiedBy>
  <cp:revision>148</cp:revision>
  <dcterms:created xsi:type="dcterms:W3CDTF">2012-02-18T23:07:07Z</dcterms:created>
  <dcterms:modified xsi:type="dcterms:W3CDTF">2012-02-22T02:29:21Z</dcterms:modified>
</cp:coreProperties>
</file>