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4" r:id="rId3"/>
    <p:sldId id="259" r:id="rId4"/>
    <p:sldId id="263" r:id="rId5"/>
    <p:sldId id="257" r:id="rId6"/>
    <p:sldId id="260" r:id="rId7"/>
    <p:sldId id="261" r:id="rId8"/>
    <p:sldId id="262" r:id="rId9"/>
    <p:sldId id="258" r:id="rId10"/>
    <p:sldId id="265" r:id="rId11"/>
    <p:sldId id="270" r:id="rId12"/>
    <p:sldId id="271" r:id="rId13"/>
    <p:sldId id="266" r:id="rId14"/>
    <p:sldId id="267" r:id="rId15"/>
    <p:sldId id="268" r:id="rId16"/>
    <p:sldId id="272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46414-520C-154B-B518-ADA479AC9760}" type="datetimeFigureOut">
              <a:rPr lang="en-US" smtClean="0"/>
              <a:t>2/21/12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A3078-4E77-F64D-ABCB-07E13DE00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861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C13E7-2202-374E-9FC6-BE83E4F656E6}" type="datetimeFigureOut">
              <a:rPr lang="en-US" smtClean="0"/>
              <a:t>2/21/12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ACA39-4163-FA46-A4D6-9DBA9F570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946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050A-C798-E944-AF7C-11E0D81D8259}" type="datetime1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584A9-4295-F34B-BF30-DB39D068897B}" type="datetime1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FAED6-BE83-6440-95E8-E57AAF9C8E06}" type="datetime1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A171-634E-354C-8B2E-369A390D748A}" type="datetime1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CE62-3270-2A49-B70C-74D5900BC375}" type="datetime1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034AB-CE6D-7243-9571-9E3FDA3744D1}" type="datetime1">
              <a:rPr lang="en-US" smtClean="0"/>
              <a:t>2/21/12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0163D-4BBC-BC4E-AB33-8DB09A5F58B0}" type="datetime1">
              <a:rPr lang="en-US" smtClean="0"/>
              <a:t>2/21/12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04757-9EF1-C64C-8428-70D7A40B7E14}" type="datetime1">
              <a:rPr lang="en-US" smtClean="0"/>
              <a:t>2/21/12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D0FB4-B132-7B42-AB6E-5553909E2B44}" type="datetime1">
              <a:rPr lang="en-US" smtClean="0"/>
              <a:t>2/21/12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F870-E978-5D4F-9C91-91D4277F8EAE}" type="datetime1">
              <a:rPr lang="en-US" smtClean="0"/>
              <a:t>2/21/12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6D8F-EB79-294A-B97C-01C143DC2CDE}" type="datetime1">
              <a:rPr lang="en-US" smtClean="0"/>
              <a:t>2/21/12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799E6-E9D8-1740-91B8-716C5C16FC5F}" type="datetime1">
              <a:rPr lang="en-US" smtClean="0"/>
              <a:t>2/21/12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05142-DEB6-3049-8FEA-52947CB866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Plant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Darryl Reeves	</a:t>
            </a:r>
          </a:p>
          <a:p>
            <a:r>
              <a:rPr lang="en-US" dirty="0" smtClean="0"/>
              <a:t>Nets Meeting</a:t>
            </a:r>
          </a:p>
          <a:p>
            <a:r>
              <a:rPr lang="en-US" dirty="0"/>
              <a:t>02/21/2012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Arabidopsis Network Evolution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76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911066"/>
              </p:ext>
            </p:extLst>
          </p:nvPr>
        </p:nvGraphicFramePr>
        <p:xfrm>
          <a:off x="457200" y="2110279"/>
          <a:ext cx="8229600" cy="1472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1804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</a:t>
                      </a:r>
                      <a:r>
                        <a:rPr lang="en-US" sz="1200" baseline="0" dirty="0" smtClean="0"/>
                        <a:t> Type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Source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Size</a:t>
                      </a:r>
                      <a:endParaRPr lang="en-US" sz="1200" dirty="0"/>
                    </a:p>
                  </a:txBody>
                  <a:tcPr/>
                </a:tc>
              </a:tr>
              <a:tr h="228759">
                <a:tc gridSpan="2">
                  <a:txBody>
                    <a:bodyPr/>
                    <a:lstStyle/>
                    <a:p>
                      <a:r>
                        <a:rPr lang="en-US" sz="1200" b="1" i="1" dirty="0" smtClean="0"/>
                        <a:t>A. Thaliana</a:t>
                      </a:r>
                      <a:endParaRPr lang="en-US" sz="1200" b="1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/>
                </a:tc>
              </a:tr>
              <a:tr h="22875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PPI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TAIR/BIOGRID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8,993 interactions</a:t>
                      </a:r>
                      <a:endParaRPr lang="en-US" sz="1200" dirty="0"/>
                    </a:p>
                  </a:txBody>
                  <a:tcPr/>
                </a:tc>
              </a:tr>
              <a:tr h="22875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Pathways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AraCyc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4,996 pathway</a:t>
                      </a:r>
                      <a:r>
                        <a:rPr lang="en-US" sz="1200" baseline="0" dirty="0" smtClean="0"/>
                        <a:t> enzymes</a:t>
                      </a:r>
                      <a:endParaRPr lang="en-US" sz="1200" dirty="0"/>
                    </a:p>
                  </a:txBody>
                  <a:tcPr/>
                </a:tc>
              </a:tr>
              <a:tr h="33172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Transcription</a:t>
                      </a:r>
                      <a:r>
                        <a:rPr lang="en-US" sz="1200" baseline="0" dirty="0" smtClean="0"/>
                        <a:t> Regulation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AGRIS -  </a:t>
                      </a:r>
                      <a:r>
                        <a:rPr lang="en-US" sz="1200" dirty="0" err="1" smtClean="0"/>
                        <a:t>AtRegNet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11,365 </a:t>
                      </a:r>
                      <a:r>
                        <a:rPr lang="en-US" sz="1200" dirty="0" smtClean="0"/>
                        <a:t>TF-gene</a:t>
                      </a:r>
                      <a:r>
                        <a:rPr lang="en-US" sz="1200" baseline="0" dirty="0" smtClean="0"/>
                        <a:t> interactions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24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Ortholog</a:t>
            </a:r>
            <a:r>
              <a:rPr lang="en-US" dirty="0" smtClean="0"/>
              <a:t> node </a:t>
            </a:r>
            <a:r>
              <a:rPr lang="en-US" dirty="0" smtClean="0"/>
              <a:t>differences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312921"/>
              </p:ext>
            </p:extLst>
          </p:nvPr>
        </p:nvGraphicFramePr>
        <p:xfrm>
          <a:off x="457200" y="1600200"/>
          <a:ext cx="8229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PPI</a:t>
                      </a:r>
                      <a:r>
                        <a:rPr lang="en-US" baseline="0" dirty="0" smtClean="0"/>
                        <a:t> Network Nodes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TF Regulatory Network Nodes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Metabolic Network Nodes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i="1" dirty="0" smtClean="0"/>
                        <a:t>Arabidopsis thaliana</a:t>
                      </a:r>
                      <a:endParaRPr lang="en-US" sz="1600" i="1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Missing in </a:t>
                      </a:r>
                      <a:r>
                        <a:rPr lang="en-US" sz="1600" i="1" dirty="0" smtClean="0"/>
                        <a:t>A. </a:t>
                      </a:r>
                      <a:r>
                        <a:rPr lang="en-US" sz="1600" i="1" dirty="0" err="1" smtClean="0"/>
                        <a:t>lyrata</a:t>
                      </a:r>
                      <a:endParaRPr lang="en-US" sz="1600" i="1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893*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4229" y="2997627"/>
            <a:ext cx="2707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*3 TFs missing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0095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PPI Network</a:t>
            </a:r>
            <a:endParaRPr lang="en-US" dirty="0"/>
          </a:p>
        </p:txBody>
      </p:sp>
      <p:pic>
        <p:nvPicPr>
          <p:cNvPr id="6" name="Picture Placeholder 5" descr="ppi.degcentrality.pdf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667" r="-16667"/>
          <a:stretch>
            <a:fillRect/>
          </a:stretch>
        </p:blipFill>
        <p:spPr/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36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PPI Network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Placeholder 10" descr="ppi.btwncentrality.pdf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667" r="-16667"/>
          <a:stretch>
            <a:fillRect/>
          </a:stretch>
        </p:blipFill>
        <p:spPr/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95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 Regulatory Network</a:t>
            </a:r>
            <a:endParaRPr lang="en-US" dirty="0"/>
          </a:p>
        </p:txBody>
      </p:sp>
      <p:pic>
        <p:nvPicPr>
          <p:cNvPr id="5" name="Picture Placeholder 4" descr="tf.kin.pdf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667" r="-1666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80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 Regulator Network</a:t>
            </a:r>
            <a:endParaRPr lang="en-US" dirty="0"/>
          </a:p>
        </p:txBody>
      </p:sp>
      <p:pic>
        <p:nvPicPr>
          <p:cNvPr id="5" name="Picture Placeholder 4" descr="tf.kout.pdf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667" r="-1666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23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Metabolic Pathway Network</a:t>
            </a:r>
            <a:endParaRPr lang="en-US" dirty="0"/>
          </a:p>
        </p:txBody>
      </p:sp>
      <p:pic>
        <p:nvPicPr>
          <p:cNvPr id="5" name="Picture Placeholder 4" descr="pathway.membership.pdf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667" r="-1666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37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Co-expression Network Construction with WGCNA (</a:t>
            </a:r>
            <a:r>
              <a:rPr lang="en-US" dirty="0" err="1" smtClean="0"/>
              <a:t>Kbase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80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7,311 experiments (</a:t>
            </a:r>
            <a:r>
              <a:rPr lang="en-US" dirty="0" err="1" smtClean="0"/>
              <a:t>Affymetrix</a:t>
            </a:r>
            <a:r>
              <a:rPr lang="en-US" dirty="0" smtClean="0"/>
              <a:t> Arabidopsis ATH1 Genome Array)</a:t>
            </a:r>
          </a:p>
          <a:p>
            <a:r>
              <a:rPr lang="en-US" dirty="0" smtClean="0"/>
              <a:t>22,591 genes</a:t>
            </a:r>
          </a:p>
          <a:p>
            <a:r>
              <a:rPr lang="en-US" dirty="0" smtClean="0"/>
              <a:t>Raw data normalized using RMA method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-&gt; TOM dissimilarity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Adjacency matrix A =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ij</a:t>
            </a:r>
            <a:r>
              <a:rPr lang="en-US" sz="2400" dirty="0" smtClean="0"/>
              <a:t> = |</a:t>
            </a:r>
            <a:r>
              <a:rPr lang="en-US" sz="2400" dirty="0" err="1" smtClean="0"/>
              <a:t>cor(x</a:t>
            </a:r>
            <a:r>
              <a:rPr lang="en-US" sz="2400" baseline="-25000" dirty="0" err="1" smtClean="0"/>
              <a:t>i</a:t>
            </a:r>
            <a:r>
              <a:rPr lang="en-US" sz="2400" dirty="0" err="1" smtClean="0"/>
              <a:t>,x</a:t>
            </a:r>
            <a:r>
              <a:rPr lang="en-US" sz="2400" baseline="-25000" dirty="0" err="1" smtClean="0"/>
              <a:t>j</a:t>
            </a:r>
            <a:r>
              <a:rPr lang="en-US" sz="2400" dirty="0" err="1" smtClean="0"/>
              <a:t>)|</a:t>
            </a:r>
            <a:r>
              <a:rPr lang="en-US" sz="2400" baseline="30000" dirty="0" err="1" smtClean="0"/>
              <a:t>β</a:t>
            </a:r>
            <a:endParaRPr lang="en-US" sz="2400" baseline="30000" dirty="0" smtClean="0"/>
          </a:p>
          <a:p>
            <a:pPr lvl="2"/>
            <a:r>
              <a:rPr lang="en-US" sz="2000" dirty="0" err="1" smtClean="0"/>
              <a:t>i</a:t>
            </a:r>
            <a:r>
              <a:rPr lang="en-US" sz="2000" dirty="0" smtClean="0"/>
              <a:t> - gene </a:t>
            </a:r>
            <a:r>
              <a:rPr lang="en-US" sz="2000" dirty="0" err="1" smtClean="0"/>
              <a:t>i</a:t>
            </a:r>
            <a:endParaRPr lang="en-US" sz="2000" dirty="0" smtClean="0"/>
          </a:p>
          <a:p>
            <a:pPr lvl="2"/>
            <a:r>
              <a:rPr lang="en-US" sz="2000" dirty="0" err="1" smtClean="0"/>
              <a:t>j</a:t>
            </a:r>
            <a:r>
              <a:rPr lang="en-US" sz="2000" dirty="0" smtClean="0"/>
              <a:t> - gene </a:t>
            </a:r>
            <a:r>
              <a:rPr lang="en-US" sz="2000" dirty="0" err="1" smtClean="0"/>
              <a:t>j</a:t>
            </a:r>
            <a:endParaRPr lang="en-US" sz="2000" dirty="0" smtClean="0"/>
          </a:p>
          <a:p>
            <a:pPr lvl="2"/>
            <a:r>
              <a:rPr lang="en-US" sz="2000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- expression level of gene </a:t>
            </a:r>
            <a:r>
              <a:rPr lang="en-US" sz="2000" dirty="0" err="1" smtClean="0"/>
              <a:t>i</a:t>
            </a:r>
            <a:endParaRPr lang="en-US" sz="2000" dirty="0" smtClean="0"/>
          </a:p>
          <a:p>
            <a:pPr lvl="2"/>
            <a:r>
              <a:rPr lang="en-US" sz="2000" dirty="0" err="1" smtClean="0"/>
              <a:t>x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- expression level of gene </a:t>
            </a:r>
            <a:r>
              <a:rPr lang="en-US" sz="2000" dirty="0" err="1" smtClean="0"/>
              <a:t>j</a:t>
            </a:r>
            <a:endParaRPr lang="en-US" sz="2000" dirty="0" smtClean="0"/>
          </a:p>
          <a:p>
            <a:r>
              <a:rPr lang="en-US" dirty="0" err="1" smtClean="0"/>
              <a:t>β</a:t>
            </a:r>
            <a:r>
              <a:rPr lang="en-US" dirty="0" smtClean="0"/>
              <a:t> chosen based on how network fits scale-free topology</a:t>
            </a:r>
          </a:p>
          <a:p>
            <a:r>
              <a:rPr lang="en-US" dirty="0" smtClean="0"/>
              <a:t>Topological Overlap Matrix (TOM)</a:t>
            </a:r>
          </a:p>
          <a:p>
            <a:pPr lvl="1"/>
            <a:r>
              <a:rPr lang="en-US" dirty="0" smtClean="0"/>
              <a:t>Reflects relative interconnectedness of two nodes</a:t>
            </a:r>
          </a:p>
          <a:p>
            <a:pPr lvl="1"/>
            <a:r>
              <a:rPr lang="en-US" dirty="0" smtClean="0"/>
              <a:t>Converted to TOM </a:t>
            </a:r>
            <a:r>
              <a:rPr lang="en-US" dirty="0" err="1" smtClean="0"/>
              <a:t>Dissimiliarity</a:t>
            </a:r>
            <a:r>
              <a:rPr lang="en-US" dirty="0" smtClean="0"/>
              <a:t> Measure for clustering</a:t>
            </a:r>
          </a:p>
          <a:p>
            <a:pPr lvl="1"/>
            <a:endParaRPr lang="en-US" dirty="0" smtClean="0"/>
          </a:p>
          <a:p>
            <a:pPr lvl="2"/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</a:t>
            </a:r>
            <a:r>
              <a:rPr lang="en-US" dirty="0" err="1" smtClean="0"/>
              <a:t>Thresholding</a:t>
            </a:r>
            <a:r>
              <a:rPr lang="en-US" dirty="0" smtClean="0"/>
              <a:t> Power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Test a number of different values</a:t>
            </a:r>
          </a:p>
          <a:p>
            <a:pPr lvl="1"/>
            <a:r>
              <a:rPr lang="en-US" dirty="0" smtClean="0"/>
              <a:t>Generate range of powers to plot</a:t>
            </a:r>
          </a:p>
          <a:p>
            <a:pPr lvl="1"/>
            <a:r>
              <a:rPr lang="en-US" dirty="0" smtClean="0"/>
              <a:t>Test each soft </a:t>
            </a:r>
            <a:r>
              <a:rPr lang="en-US" dirty="0" err="1" smtClean="0"/>
              <a:t>thresholding</a:t>
            </a:r>
            <a:r>
              <a:rPr lang="en-US" dirty="0" smtClean="0"/>
              <a:t> power</a:t>
            </a:r>
          </a:p>
          <a:p>
            <a:pPr lvl="1"/>
            <a:r>
              <a:rPr lang="en-US" dirty="0" smtClean="0"/>
              <a:t>Pick power based on plot </a:t>
            </a:r>
          </a:p>
          <a:p>
            <a:pPr lvl="1"/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of </a:t>
            </a:r>
            <a:r>
              <a:rPr lang="en-US" dirty="0" err="1" smtClean="0"/>
              <a:t>log(p(k</a:t>
            </a:r>
            <a:r>
              <a:rPr lang="en-US" dirty="0" smtClean="0"/>
              <a:t>)) and </a:t>
            </a:r>
            <a:r>
              <a:rPr lang="en-US" dirty="0" err="1" smtClean="0"/>
              <a:t>log(k</a:t>
            </a:r>
            <a:r>
              <a:rPr lang="en-US" dirty="0" smtClean="0"/>
              <a:t>) used to determine how well network satisfies scale-free topology</a:t>
            </a:r>
          </a:p>
          <a:p>
            <a:pPr lvl="3">
              <a:buFont typeface="Wingdings" charset="2"/>
              <a:buChar char="§"/>
            </a:pPr>
            <a:r>
              <a:rPr lang="en-US" dirty="0" err="1" smtClean="0"/>
              <a:t>p(k</a:t>
            </a:r>
            <a:r>
              <a:rPr lang="en-US" dirty="0" smtClean="0"/>
              <a:t>) - frequency distribution of node (gene) connectivity</a:t>
            </a:r>
          </a:p>
          <a:p>
            <a:pPr lvl="3">
              <a:buFont typeface="Wingdings" charset="2"/>
              <a:buChar char="§"/>
            </a:pPr>
            <a:r>
              <a:rPr lang="en-US" dirty="0" err="1" smtClean="0"/>
              <a:t>k</a:t>
            </a:r>
            <a:r>
              <a:rPr lang="en-US" dirty="0" smtClean="0"/>
              <a:t> – node connectivity</a:t>
            </a:r>
          </a:p>
          <a:p>
            <a:pPr lvl="1"/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&gt; 0.8 considered a good fit given trade-off between maximizing scale free topology and maintaining connectivity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</a:t>
            </a:r>
            <a:r>
              <a:rPr lang="en-US" dirty="0" err="1" smtClean="0"/>
              <a:t>Thresholding</a:t>
            </a:r>
            <a:r>
              <a:rPr lang="en-US" dirty="0" smtClean="0"/>
              <a:t> Power</a:t>
            </a:r>
            <a:endParaRPr lang="en-US" dirty="0"/>
          </a:p>
        </p:txBody>
      </p:sp>
      <p:pic>
        <p:nvPicPr>
          <p:cNvPr id="4" name="Content Placeholder 3" descr="scale_free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140" r="-1140"/>
          <a:stretch>
            <a:fillRect/>
          </a:stretch>
        </p:blipFill>
        <p:spPr/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</a:t>
            </a:r>
            <a:endParaRPr lang="en-US" dirty="0"/>
          </a:p>
        </p:txBody>
      </p:sp>
      <p:pic>
        <p:nvPicPr>
          <p:cNvPr id="4" name="Content Placeholder 3" descr="ara_dendrogram.pdf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/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Determine appropriate parameters for module detection</a:t>
            </a:r>
          </a:p>
          <a:p>
            <a:r>
              <a:rPr lang="en-US" dirty="0" smtClean="0"/>
              <a:t>Utilize computational resources to broadly test parameter choice (in parallel) for two tree cutting methods</a:t>
            </a:r>
          </a:p>
          <a:p>
            <a:pPr lvl="1"/>
            <a:r>
              <a:rPr lang="en-US" dirty="0" smtClean="0"/>
              <a:t>Dynamic tree cut</a:t>
            </a:r>
          </a:p>
          <a:p>
            <a:pPr lvl="1"/>
            <a:r>
              <a:rPr lang="en-US" dirty="0" smtClean="0"/>
              <a:t>Dynamic hybrid tree cut</a:t>
            </a:r>
          </a:p>
          <a:p>
            <a:r>
              <a:rPr lang="en-US" dirty="0" smtClean="0"/>
              <a:t>Enrichment analysis using GO and KEGG</a:t>
            </a:r>
          </a:p>
          <a:p>
            <a:r>
              <a:rPr lang="en-US" dirty="0" smtClean="0"/>
              <a:t>Automated </a:t>
            </a:r>
            <a:r>
              <a:rPr lang="en-US" dirty="0" smtClean="0"/>
              <a:t>merge and comparison of results for choosing appropriate parameters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Detection Workflow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41800" y="1226748"/>
            <a:ext cx="2627312" cy="5238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Co-expression Network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4079082" y="525736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715000" y="6400800"/>
            <a:ext cx="2362200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Annotation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57200" y="6400800"/>
            <a:ext cx="2362200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KEGG Annotation</a:t>
            </a:r>
            <a:endParaRPr lang="en-US" dirty="0"/>
          </a:p>
        </p:txBody>
      </p:sp>
      <p:cxnSp>
        <p:nvCxnSpPr>
          <p:cNvPr id="31" name="Straight Arrow Connector 30"/>
          <p:cNvCxnSpPr>
            <a:endCxn id="29" idx="0"/>
          </p:cNvCxnSpPr>
          <p:nvPr/>
        </p:nvCxnSpPr>
        <p:spPr>
          <a:xfrm rot="5400000">
            <a:off x="2761059" y="4897041"/>
            <a:ext cx="381000" cy="26265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7" idx="0"/>
          </p:cNvCxnSpPr>
          <p:nvPr/>
        </p:nvCxnSpPr>
        <p:spPr>
          <a:xfrm rot="16200000" flipH="1">
            <a:off x="5389959" y="4894659"/>
            <a:ext cx="381000" cy="26312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955132" y="3751403"/>
            <a:ext cx="2627312" cy="5238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Calculate </a:t>
            </a:r>
            <a:r>
              <a:rPr lang="en-US" dirty="0" err="1" smtClean="0"/>
              <a:t>Eigengenes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951162" y="2093713"/>
            <a:ext cx="2627312" cy="5238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Cluster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955132" y="2952930"/>
            <a:ext cx="2627312" cy="5238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Cut tree (multiple </a:t>
            </a:r>
            <a:r>
              <a:rPr lang="en-US" dirty="0" err="1" smtClean="0"/>
              <a:t>params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955132" y="4601005"/>
            <a:ext cx="2627312" cy="5238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Cluster </a:t>
            </a:r>
            <a:r>
              <a:rPr lang="en-US" dirty="0" err="1" smtClean="0"/>
              <a:t>Eigengenes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2951162" y="5448660"/>
            <a:ext cx="2627312" cy="5238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Merge </a:t>
            </a:r>
            <a:r>
              <a:rPr lang="en-US" dirty="0" err="1" smtClean="0"/>
              <a:t>Eigengene</a:t>
            </a:r>
            <a:r>
              <a:rPr lang="en-US" dirty="0" smtClean="0"/>
              <a:t> Clusters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rot="5400000">
            <a:off x="4073524" y="4421153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4065750" y="3566657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4069417" y="2757929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4064162" y="1902419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142-DEB6-3049-8FEA-52947CB866EB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359</Words>
  <Application>Microsoft Macintosh PowerPoint</Application>
  <PresentationFormat>On-screen Show (4:3)</PresentationFormat>
  <Paragraphs>96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Plant Networks</vt:lpstr>
      <vt:lpstr>Co-expression Network Construction with WGCNA (Kbase)</vt:lpstr>
      <vt:lpstr>Data</vt:lpstr>
      <vt:lpstr>Adjacency -&gt; TOM dissimilarity</vt:lpstr>
      <vt:lpstr>Soft Thresholding Power</vt:lpstr>
      <vt:lpstr>Soft Thresholding Power</vt:lpstr>
      <vt:lpstr>Clustering</vt:lpstr>
      <vt:lpstr>Next Steps</vt:lpstr>
      <vt:lpstr>Module Detection Workflow</vt:lpstr>
      <vt:lpstr>Arabidopsis Network Evolution</vt:lpstr>
      <vt:lpstr>Data</vt:lpstr>
      <vt:lpstr>Ortholog node differences</vt:lpstr>
      <vt:lpstr>PPI Network</vt:lpstr>
      <vt:lpstr>PPI Network</vt:lpstr>
      <vt:lpstr>TF Regulatory Network</vt:lpstr>
      <vt:lpstr>TF Regulator Network</vt:lpstr>
      <vt:lpstr>Metabolic Pathway Network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Co-expression Network Construction</dc:title>
  <dc:creator>Darryl Reeves</dc:creator>
  <cp:lastModifiedBy>Yale Academic Computing Services</cp:lastModifiedBy>
  <cp:revision>13</cp:revision>
  <dcterms:created xsi:type="dcterms:W3CDTF">2012-02-16T18:09:30Z</dcterms:created>
  <dcterms:modified xsi:type="dcterms:W3CDTF">2012-02-21T23:13:25Z</dcterms:modified>
</cp:coreProperties>
</file>