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2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1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5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2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5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4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30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3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9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AD369-87E6-B44A-BD76-1662AFF377C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35A44-72A1-5B41-B0F3-8C0C660D1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0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681" y="2130425"/>
            <a:ext cx="8292827" cy="1470025"/>
          </a:xfrm>
        </p:spPr>
        <p:txBody>
          <a:bodyPr/>
          <a:lstStyle/>
          <a:p>
            <a:r>
              <a:rPr lang="en-US" dirty="0" err="1" smtClean="0"/>
              <a:t>Singlish</a:t>
            </a:r>
            <a:r>
              <a:rPr lang="en-US" dirty="0" smtClean="0"/>
              <a:t> Vs. Multiple Interface hubs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4207" y="4221382"/>
            <a:ext cx="6400800" cy="1752600"/>
          </a:xfrm>
        </p:spPr>
        <p:txBody>
          <a:bodyPr/>
          <a:lstStyle/>
          <a:p>
            <a:r>
              <a:rPr lang="en-US" dirty="0" smtClean="0"/>
              <a:t>YF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9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3116"/>
            <a:ext cx="8229600" cy="5984117"/>
          </a:xfrm>
        </p:spPr>
        <p:txBody>
          <a:bodyPr>
            <a:normAutofit/>
          </a:bodyPr>
          <a:lstStyle/>
          <a:p>
            <a:pPr marL="0" indent="0">
              <a:buClr>
                <a:schemeClr val="accent6"/>
              </a:buClr>
              <a:buNone/>
            </a:pPr>
            <a:endParaRPr lang="en-US" sz="2400" dirty="0" smtClean="0">
              <a:latin typeface="Times"/>
              <a:cs typeface="Times"/>
            </a:endParaRPr>
          </a:p>
          <a:p>
            <a:pPr>
              <a:buClr>
                <a:schemeClr val="accent6"/>
              </a:buClr>
              <a:buFont typeface="Wingdings" charset="2"/>
              <a:buChar char="v"/>
            </a:pPr>
            <a:r>
              <a:rPr lang="en-US" sz="2400" dirty="0" smtClean="0">
                <a:latin typeface="Times"/>
                <a:cs typeface="Times"/>
              </a:rPr>
              <a:t>Assumption: multiple interface hubs are under more selection constrains. </a:t>
            </a:r>
          </a:p>
          <a:p>
            <a:pPr>
              <a:buClr>
                <a:schemeClr val="accent6"/>
              </a:buClr>
              <a:buFont typeface="Wingdings" charset="2"/>
              <a:buChar char="v"/>
            </a:pPr>
            <a:r>
              <a:rPr lang="en-US" sz="2400" dirty="0" smtClean="0">
                <a:latin typeface="Times"/>
                <a:cs typeface="Times"/>
              </a:rPr>
              <a:t>Aim</a:t>
            </a:r>
            <a:r>
              <a:rPr lang="en-US" sz="2400" dirty="0" smtClean="0">
                <a:latin typeface="Times"/>
                <a:cs typeface="Times"/>
              </a:rPr>
              <a:t>: </a:t>
            </a:r>
            <a:r>
              <a:rPr lang="en-US" sz="2400" dirty="0" smtClean="0">
                <a:latin typeface="Times"/>
                <a:cs typeface="Times"/>
              </a:rPr>
              <a:t>If </a:t>
            </a:r>
            <a:r>
              <a:rPr lang="en-US" sz="2400" dirty="0" err="1" smtClean="0">
                <a:latin typeface="Times"/>
                <a:cs typeface="Times"/>
              </a:rPr>
              <a:t>sinlglish</a:t>
            </a:r>
            <a:r>
              <a:rPr lang="en-US" sz="2400" dirty="0" smtClean="0">
                <a:latin typeface="Times"/>
                <a:cs typeface="Times"/>
              </a:rPr>
              <a:t> hubs are </a:t>
            </a:r>
            <a:r>
              <a:rPr lang="en-US" sz="2400" dirty="0" smtClean="0">
                <a:latin typeface="Times"/>
                <a:cs typeface="Times"/>
              </a:rPr>
              <a:t>more likely to have mutations </a:t>
            </a:r>
            <a:r>
              <a:rPr lang="en-US" sz="2400" dirty="0" smtClean="0">
                <a:latin typeface="Times"/>
                <a:cs typeface="Times"/>
              </a:rPr>
              <a:t>than multiple interfaces hubs. </a:t>
            </a:r>
            <a:endParaRPr lang="en-US" sz="2400" dirty="0" smtClean="0">
              <a:latin typeface="Times"/>
              <a:cs typeface="Times"/>
            </a:endParaRPr>
          </a:p>
          <a:p>
            <a:pPr>
              <a:buClr>
                <a:schemeClr val="accent6"/>
              </a:buClr>
              <a:buFont typeface="Wingdings" charset="2"/>
              <a:buChar char="v"/>
            </a:pPr>
            <a:endParaRPr lang="en-US" sz="2400" dirty="0" smtClean="0">
              <a:latin typeface="Times"/>
              <a:cs typeface="Times"/>
            </a:endParaRPr>
          </a:p>
          <a:p>
            <a:pPr>
              <a:buClr>
                <a:schemeClr val="accent6"/>
              </a:buClr>
              <a:buFont typeface="Wingdings" charset="2"/>
              <a:buChar char="v"/>
            </a:pPr>
            <a:r>
              <a:rPr lang="en-US" sz="2400" dirty="0" smtClean="0">
                <a:latin typeface="Times"/>
                <a:cs typeface="Times"/>
              </a:rPr>
              <a:t>Interface data for each gene is from Chong’s data 2008. </a:t>
            </a:r>
          </a:p>
          <a:p>
            <a:pPr>
              <a:buClr>
                <a:schemeClr val="accent6"/>
              </a:buClr>
              <a:buFont typeface="Wingdings" charset="2"/>
              <a:buChar char="v"/>
            </a:pPr>
            <a:r>
              <a:rPr lang="en-US" sz="2400" dirty="0" smtClean="0">
                <a:latin typeface="Times"/>
                <a:cs typeface="Times"/>
              </a:rPr>
              <a:t>Hubs are defined as genes that have &gt;4 interactions in PPI.</a:t>
            </a:r>
          </a:p>
          <a:p>
            <a:pPr>
              <a:buClr>
                <a:schemeClr val="accent6"/>
              </a:buClr>
              <a:buFont typeface="Wingdings" charset="2"/>
              <a:buChar char="v"/>
            </a:pPr>
            <a:r>
              <a:rPr lang="en-US" sz="2400" dirty="0" err="1" smtClean="0">
                <a:latin typeface="Times"/>
                <a:cs typeface="Times"/>
              </a:rPr>
              <a:t>Singlish</a:t>
            </a:r>
            <a:r>
              <a:rPr lang="en-US" sz="2400" dirty="0" smtClean="0">
                <a:latin typeface="Times"/>
                <a:cs typeface="Times"/>
              </a:rPr>
              <a:t> hubs are hubs with 1 or 2 interfaces. 882 genes are in this </a:t>
            </a:r>
            <a:r>
              <a:rPr lang="en-US" sz="2400" dirty="0" smtClean="0">
                <a:latin typeface="Times"/>
                <a:cs typeface="Times"/>
              </a:rPr>
              <a:t>category</a:t>
            </a:r>
          </a:p>
          <a:p>
            <a:pPr>
              <a:buClr>
                <a:schemeClr val="accent6"/>
              </a:buClr>
              <a:buFont typeface="Wingdings" charset="2"/>
              <a:buChar char="v"/>
            </a:pPr>
            <a:r>
              <a:rPr lang="en-US" sz="2400" dirty="0" smtClean="0">
                <a:latin typeface="Times"/>
                <a:cs typeface="Times"/>
              </a:rPr>
              <a:t>Multiple </a:t>
            </a:r>
            <a:r>
              <a:rPr lang="en-US" sz="2400" dirty="0" smtClean="0">
                <a:latin typeface="Times"/>
                <a:cs typeface="Times"/>
              </a:rPr>
              <a:t>interfaces hubs are those with more than 2 interfaces. 243 multiple interfaces hubs. </a:t>
            </a:r>
          </a:p>
          <a:p>
            <a:pPr>
              <a:buClr>
                <a:schemeClr val="accent6"/>
              </a:buClr>
              <a:buFont typeface="Wingdings" charset="2"/>
              <a:buChar char="v"/>
            </a:pPr>
            <a:endParaRPr lang="en-US" sz="2400" dirty="0">
              <a:latin typeface="Times"/>
              <a:cs typeface="Times"/>
            </a:endParaRPr>
          </a:p>
          <a:p>
            <a:pPr>
              <a:buClr>
                <a:schemeClr val="accent6"/>
              </a:buClr>
              <a:buFont typeface="Wingdings" charset="2"/>
              <a:buChar char="v"/>
            </a:pPr>
            <a:endParaRPr lang="en-US" sz="2400" dirty="0" smtClean="0">
              <a:latin typeface="Times"/>
              <a:cs typeface="Times"/>
            </a:endParaRPr>
          </a:p>
          <a:p>
            <a:pPr>
              <a:buClr>
                <a:schemeClr val="accent6"/>
              </a:buClr>
              <a:buFont typeface="Wingdings" charset="2"/>
              <a:buChar char="v"/>
            </a:pPr>
            <a:endParaRPr lang="en-US" sz="20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50923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5610"/>
            <a:ext cx="8229600" cy="4525963"/>
          </a:xfrm>
        </p:spPr>
        <p:txBody>
          <a:bodyPr/>
          <a:lstStyle/>
          <a:p>
            <a:r>
              <a:rPr lang="en-US" dirty="0" err="1" smtClean="0">
                <a:latin typeface="Times"/>
                <a:cs typeface="Times"/>
              </a:rPr>
              <a:t>Singlish</a:t>
            </a:r>
            <a:r>
              <a:rPr lang="en-US" dirty="0" smtClean="0">
                <a:latin typeface="Times"/>
                <a:cs typeface="Times"/>
              </a:rPr>
              <a:t> and multi interface hubs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361665"/>
              </p:ext>
            </p:extLst>
          </p:nvPr>
        </p:nvGraphicFramePr>
        <p:xfrm>
          <a:off x="644806" y="1556114"/>
          <a:ext cx="7908060" cy="2719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6020"/>
                <a:gridCol w="2164364"/>
                <a:gridCol w="3107676"/>
              </a:tblGrid>
              <a:tr h="453251">
                <a:tc>
                  <a:txBody>
                    <a:bodyPr/>
                    <a:lstStyle/>
                    <a:p>
                      <a:endParaRPr lang="en-US" sz="1600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"/>
                          <a:cs typeface="Times"/>
                        </a:rPr>
                        <a:t>Singlish</a:t>
                      </a:r>
                      <a:r>
                        <a:rPr lang="en-US" sz="1600" dirty="0" smtClean="0">
                          <a:latin typeface="Times"/>
                          <a:cs typeface="Times"/>
                        </a:rPr>
                        <a:t> Hubs (882)</a:t>
                      </a:r>
                      <a:endParaRPr lang="en-US" sz="1600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"/>
                          <a:cs typeface="Times"/>
                        </a:rPr>
                        <a:t>Multiple interfaces</a:t>
                      </a:r>
                      <a:r>
                        <a:rPr lang="en-US" sz="1600" baseline="0" dirty="0" smtClean="0">
                          <a:latin typeface="Times"/>
                          <a:cs typeface="Times"/>
                        </a:rPr>
                        <a:t> Hubs (243)</a:t>
                      </a:r>
                      <a:endParaRPr lang="en-US" sz="1600" dirty="0">
                        <a:latin typeface="Times"/>
                        <a:cs typeface="Times"/>
                      </a:endParaRPr>
                    </a:p>
                  </a:txBody>
                  <a:tcPr/>
                </a:tc>
              </a:tr>
              <a:tr h="45325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"/>
                          <a:cs typeface="Times"/>
                        </a:rPr>
                        <a:t>CEU (11450)</a:t>
                      </a:r>
                      <a:endParaRPr lang="en-US" sz="1600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"/>
                          <a:cs typeface="Times"/>
                        </a:rPr>
                        <a:t>235</a:t>
                      </a:r>
                      <a:endParaRPr lang="en-US" sz="1600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"/>
                          <a:cs typeface="Times"/>
                        </a:rPr>
                        <a:t>69</a:t>
                      </a:r>
                      <a:endParaRPr lang="en-US" sz="1600" dirty="0">
                        <a:latin typeface="Times"/>
                        <a:cs typeface="Times"/>
                      </a:endParaRPr>
                    </a:p>
                  </a:txBody>
                  <a:tcPr/>
                </a:tc>
              </a:tr>
              <a:tr h="45325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"/>
                          <a:cs typeface="Times"/>
                        </a:rPr>
                        <a:t>CHBJPT (10472)</a:t>
                      </a:r>
                      <a:endParaRPr lang="en-US" sz="1600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"/>
                          <a:cs typeface="Times"/>
                        </a:rPr>
                        <a:t>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"/>
                          <a:cs typeface="Times"/>
                        </a:rPr>
                        <a:t>59</a:t>
                      </a:r>
                    </a:p>
                  </a:txBody>
                  <a:tcPr/>
                </a:tc>
              </a:tr>
              <a:tr h="45325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"/>
                          <a:cs typeface="Times"/>
                        </a:rPr>
                        <a:t>YRI (12742)</a:t>
                      </a:r>
                      <a:endParaRPr lang="en-US" sz="1600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"/>
                          <a:cs typeface="Times"/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"/>
                          <a:cs typeface="Times"/>
                        </a:rPr>
                        <a:t>78</a:t>
                      </a:r>
                    </a:p>
                  </a:txBody>
                  <a:tcPr/>
                </a:tc>
              </a:tr>
              <a:tr h="45325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"/>
                          <a:cs typeface="Times"/>
                        </a:rPr>
                        <a:t>HGMD (2117)</a:t>
                      </a:r>
                      <a:endParaRPr lang="en-US" sz="1600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"/>
                          <a:cs typeface="Times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"/>
                          <a:cs typeface="Times"/>
                        </a:rPr>
                        <a:t>46</a:t>
                      </a:r>
                    </a:p>
                  </a:txBody>
                  <a:tcPr/>
                </a:tc>
              </a:tr>
              <a:tr h="45325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"/>
                          <a:cs typeface="Times"/>
                        </a:rPr>
                        <a:t>HGMD associated (974)</a:t>
                      </a:r>
                      <a:endParaRPr lang="en-US" sz="1600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"/>
                          <a:cs typeface="Times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"/>
                          <a:cs typeface="Times"/>
                        </a:rPr>
                        <a:t>26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4806" y="4521004"/>
            <a:ext cx="831618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charset="2"/>
              <a:buChar char="v"/>
            </a:pPr>
            <a:r>
              <a:rPr lang="en-US" dirty="0" smtClean="0">
                <a:latin typeface="Times New Roman"/>
                <a:cs typeface="Times New Roman"/>
              </a:rPr>
              <a:t>HGMD genes tend to be hubs. (p = 8e-14)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charset="2"/>
              <a:buChar char="v"/>
            </a:pPr>
            <a:r>
              <a:rPr lang="en-US" dirty="0" smtClean="0">
                <a:latin typeface="Times New Roman"/>
                <a:cs typeface="Times New Roman"/>
              </a:rPr>
              <a:t>Pilot genes no preference for </a:t>
            </a:r>
            <a:r>
              <a:rPr lang="en-US" dirty="0" err="1" smtClean="0">
                <a:latin typeface="Times New Roman"/>
                <a:cs typeface="Times New Roman"/>
              </a:rPr>
              <a:t>singlish</a:t>
            </a:r>
            <a:r>
              <a:rPr lang="en-US" dirty="0" smtClean="0">
                <a:latin typeface="Times New Roman"/>
                <a:cs typeface="Times New Roman"/>
              </a:rPr>
              <a:t> and multiple hubs.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charset="2"/>
              <a:buChar char="v"/>
            </a:pPr>
            <a:r>
              <a:rPr lang="en-US" dirty="0" smtClean="0">
                <a:latin typeface="Times New Roman"/>
                <a:cs typeface="Times New Roman"/>
              </a:rPr>
              <a:t>HGMD genes are more likely to be multiple interfaces hubs (p = </a:t>
            </a:r>
            <a:r>
              <a:rPr lang="en-US" dirty="0" smtClean="0">
                <a:latin typeface="Times New Roman"/>
                <a:cs typeface="Times New Roman"/>
              </a:rPr>
              <a:t>0.0004)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charset="2"/>
              <a:buChar char="v"/>
            </a:pPr>
            <a:r>
              <a:rPr lang="en-US" dirty="0" smtClean="0">
                <a:latin typeface="Times New Roman"/>
                <a:cs typeface="Times New Roman"/>
              </a:rPr>
              <a:t>HGMD associate genes are also more likely to be multiple interface hubs. (p=0.03)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charset="2"/>
              <a:buChar char="v"/>
            </a:pPr>
            <a:r>
              <a:rPr lang="en-US" dirty="0" smtClean="0">
                <a:latin typeface="Times New Roman"/>
                <a:cs typeface="Times New Roman"/>
              </a:rPr>
              <a:t>Compared to HGMD, HGMD associated genes are more in </a:t>
            </a:r>
            <a:r>
              <a:rPr lang="en-US" dirty="0" err="1" smtClean="0">
                <a:latin typeface="Times New Roman"/>
                <a:cs typeface="Times New Roman"/>
              </a:rPr>
              <a:t>singlish</a:t>
            </a:r>
            <a:r>
              <a:rPr lang="en-US" dirty="0" smtClean="0">
                <a:latin typeface="Times New Roman"/>
                <a:cs typeface="Times New Roman"/>
              </a:rPr>
              <a:t> hubs (p = 0.03), but not in multiple hubs. (p =0.4 )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6436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86" y="457200"/>
            <a:ext cx="7991964" cy="64008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722733" y="4634204"/>
            <a:ext cx="1977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/>
              <a:t>p-value</a:t>
            </a:r>
            <a:r>
              <a:rPr lang="fi-FI" dirty="0"/>
              <a:t> = 0.000267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22733" y="4264872"/>
            <a:ext cx="1626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/>
              <a:t>p-value</a:t>
            </a:r>
            <a:r>
              <a:rPr lang="fi-FI" dirty="0"/>
              <a:t> = 0.734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722733" y="3866186"/>
            <a:ext cx="1743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/>
              <a:t>p-value</a:t>
            </a:r>
            <a:r>
              <a:rPr lang="fi-FI" dirty="0"/>
              <a:t> = 0.2326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978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240" y="3090021"/>
            <a:ext cx="4401928" cy="37679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123" y="-169378"/>
            <a:ext cx="4916986" cy="420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166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238</Words>
  <Application>Microsoft Macintosh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Singlish Vs. Multiple Interface hubs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Singlish Vs. Multiple Interface hubs</dc:title>
  <dc:creator>Yao Fu</dc:creator>
  <cp:lastModifiedBy>Yao Fu</cp:lastModifiedBy>
  <cp:revision>10</cp:revision>
  <dcterms:created xsi:type="dcterms:W3CDTF">2012-02-21T15:39:38Z</dcterms:created>
  <dcterms:modified xsi:type="dcterms:W3CDTF">2012-02-21T16:10:47Z</dcterms:modified>
</cp:coreProperties>
</file>