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61" r:id="rId4"/>
    <p:sldId id="263" r:id="rId5"/>
    <p:sldId id="279" r:id="rId6"/>
    <p:sldId id="264" r:id="rId7"/>
    <p:sldId id="265" r:id="rId8"/>
    <p:sldId id="280" r:id="rId9"/>
    <p:sldId id="266" r:id="rId10"/>
    <p:sldId id="268" r:id="rId11"/>
    <p:sldId id="269" r:id="rId12"/>
    <p:sldId id="267" r:id="rId13"/>
    <p:sldId id="270" r:id="rId14"/>
    <p:sldId id="276" r:id="rId15"/>
    <p:sldId id="277" r:id="rId16"/>
    <p:sldId id="303" r:id="rId17"/>
    <p:sldId id="271" r:id="rId18"/>
    <p:sldId id="273" r:id="rId19"/>
    <p:sldId id="278" r:id="rId20"/>
    <p:sldId id="284" r:id="rId21"/>
    <p:sldId id="285" r:id="rId22"/>
    <p:sldId id="308" r:id="rId23"/>
    <p:sldId id="307" r:id="rId24"/>
    <p:sldId id="287" r:id="rId25"/>
    <p:sldId id="289" r:id="rId26"/>
    <p:sldId id="288" r:id="rId27"/>
    <p:sldId id="310" r:id="rId28"/>
    <p:sldId id="293" r:id="rId29"/>
    <p:sldId id="311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2" r:id="rId38"/>
    <p:sldId id="312" r:id="rId39"/>
    <p:sldId id="304" r:id="rId40"/>
    <p:sldId id="305" r:id="rId41"/>
    <p:sldId id="306" r:id="rId42"/>
    <p:sldId id="282" r:id="rId43"/>
    <p:sldId id="283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092" autoAdjust="0"/>
  </p:normalViewPr>
  <p:slideViewPr>
    <p:cSldViewPr>
      <p:cViewPr>
        <p:scale>
          <a:sx n="66" d="100"/>
          <a:sy n="66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EA03F-CAE3-46E8-AB6B-4D9477E4406A}" type="datetimeFigureOut">
              <a:rPr lang="en-US" smtClean="0"/>
              <a:pPr/>
              <a:t>2/3/2012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B19AD-B5BD-459C-A79A-489BC54E6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haperone_(protein)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Proteosome" TargetMode="Externa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archaea.ucsc.edu/cgi-bin/hgGateway?db=methBoon1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enome.crg.es/encode_RNA_dashboard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Investigate</a:t>
            </a:r>
            <a:r>
              <a:rPr lang="en-US" baseline="0" dirty="0" smtClean="0"/>
              <a:t> selection patterns in non-coding regions </a:t>
            </a:r>
            <a:r>
              <a:rPr lang="en-US" baseline="0" dirty="0" smtClean="0">
                <a:sym typeface="Wingdings" pitchFamily="2" charset="2"/>
              </a:rPr>
              <a:t>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B19AD-B5BD-459C-A79A-489BC54E67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Classification</a:t>
            </a:r>
            <a:r>
              <a:rPr lang="en-US" baseline="0" dirty="0" smtClean="0"/>
              <a:t> and annotation of </a:t>
            </a:r>
            <a:r>
              <a:rPr lang="en-US" baseline="0" dirty="0" err="1" smtClean="0"/>
              <a:t>dimers</a:t>
            </a:r>
            <a:r>
              <a:rPr lang="en-US" baseline="0" dirty="0" smtClean="0"/>
              <a:t> in PISA, 3Dcomplex.org to complement PDB; </a:t>
            </a:r>
            <a:r>
              <a:rPr lang="en-US" baseline="0" dirty="0" err="1" smtClean="0"/>
              <a:t>ProtCID</a:t>
            </a:r>
            <a:r>
              <a:rPr lang="en-US" baseline="0" dirty="0" smtClean="0"/>
              <a:t> tries to use homology and conservation guess interface possibility – can be used to infer BU and ASU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27905-F94E-4702-B32C-735FBCB19A0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Classification</a:t>
            </a:r>
            <a:r>
              <a:rPr lang="en-US" baseline="0" dirty="0" smtClean="0"/>
              <a:t> and annotation of </a:t>
            </a:r>
            <a:r>
              <a:rPr lang="en-US" baseline="0" dirty="0" err="1" smtClean="0"/>
              <a:t>dimers</a:t>
            </a:r>
            <a:r>
              <a:rPr lang="en-US" baseline="0" dirty="0" smtClean="0"/>
              <a:t> in PISA, 3Dcomplex.org to complement PDB; </a:t>
            </a:r>
            <a:r>
              <a:rPr lang="en-US" baseline="0" dirty="0" err="1" smtClean="0"/>
              <a:t>ProtCID</a:t>
            </a:r>
            <a:r>
              <a:rPr lang="en-US" baseline="0" dirty="0" smtClean="0"/>
              <a:t> tries to use homology and conservation guess interface possibility – can be used to infer BU and ASU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27905-F94E-4702-B32C-735FBCB19A0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1E96</a:t>
            </a:r>
          </a:p>
          <a:p>
            <a:r>
              <a:rPr lang="en-US" dirty="0" smtClean="0"/>
              <a:t>1180 CSA</a:t>
            </a:r>
          </a:p>
          <a:p>
            <a:r>
              <a:rPr lang="en-US" dirty="0" smtClean="0"/>
              <a:t>-12.8</a:t>
            </a:r>
          </a:p>
          <a:p>
            <a:endParaRPr lang="en-US" dirty="0" smtClean="0"/>
          </a:p>
          <a:p>
            <a:r>
              <a:rPr lang="en-US" dirty="0" smtClean="0"/>
              <a:t>Done 90 structures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27905-F94E-4702-B32C-735FBCB19A0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Classification</a:t>
            </a:r>
            <a:r>
              <a:rPr lang="en-US" baseline="0" dirty="0" smtClean="0"/>
              <a:t> and annotation of </a:t>
            </a:r>
            <a:r>
              <a:rPr lang="en-US" baseline="0" dirty="0" err="1" smtClean="0"/>
              <a:t>dimers</a:t>
            </a:r>
            <a:r>
              <a:rPr lang="en-US" baseline="0" dirty="0" smtClean="0"/>
              <a:t> in PISA, 3Dcomplex.org to complement PDB; </a:t>
            </a:r>
            <a:r>
              <a:rPr lang="en-US" baseline="0" dirty="0" err="1" smtClean="0"/>
              <a:t>ProtCID</a:t>
            </a:r>
            <a:r>
              <a:rPr lang="en-US" baseline="0" dirty="0" smtClean="0"/>
              <a:t> tries to use homology and conservation guess interface possibility – can be used to infer BU and ASU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27905-F94E-4702-B32C-735FBCB19A0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Green</a:t>
            </a:r>
            <a:r>
              <a:rPr lang="en-US" baseline="0" dirty="0" smtClean="0"/>
              <a:t> lines = start of helices</a:t>
            </a:r>
          </a:p>
          <a:p>
            <a:r>
              <a:rPr lang="en-US" baseline="0" dirty="0" smtClean="0"/>
              <a:t>Red lines = end of helices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B19AD-B5BD-459C-A79A-489BC54E67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ym typeface="Wingdings" pitchFamily="2" charset="2"/>
              </a:rPr>
              <a:t>based on consensus sequence constructed from seven 3TPR proteins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27905-F94E-4702-B32C-735FBCB19A0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Smart 7 database</a:t>
            </a:r>
            <a:r>
              <a:rPr lang="en-US" baseline="0" dirty="0" smtClean="0"/>
              <a:t> distribution; 34aa post-filter, removed by TPR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27905-F94E-4702-B32C-735FBCB19A0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 wide range of functions results from the ability of HSP90 to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Chaperone (protein)"/>
              </a:rPr>
              <a:t>chaperone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several client proteins that play a central pathogenic role in human diseases including cancer, neurodegenerative diseases and viral infection.</a:t>
            </a: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Proteosome"/>
              </a:rPr>
              <a:t>Proteosome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analysis revealed that Hsp90 is differentially expressed between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ewing’s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sarcoma cell lines, sensitive and resistant to specific IGF1R/KIT inhibitors.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B19AD-B5BD-459C-A79A-489BC54E671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27905-F94E-4702-B32C-735FBCB19A0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hlinkClick r:id="rId3"/>
              </a:rPr>
              <a:t>http://archaea.ucsc.edu/cgi-bin/hgGateway?db=methBoon1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27905-F94E-4702-B32C-735FBCB19A0F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ChIpseq</a:t>
            </a:r>
            <a:r>
              <a:rPr lang="en-US" dirty="0" smtClean="0"/>
              <a:t>- TFBS</a:t>
            </a:r>
          </a:p>
          <a:p>
            <a:r>
              <a:rPr lang="en-US" dirty="0" smtClean="0"/>
              <a:t>Data sources </a:t>
            </a:r>
            <a:r>
              <a:rPr lang="en-US" dirty="0" err="1" smtClean="0"/>
              <a:t>ChIP</a:t>
            </a:r>
            <a:endParaRPr lang="en-US" dirty="0" smtClean="0"/>
          </a:p>
          <a:p>
            <a:r>
              <a:rPr lang="en-US" dirty="0" err="1" smtClean="0"/>
              <a:t>RNAseq</a:t>
            </a:r>
            <a:r>
              <a:rPr lang="en-US" dirty="0" smtClean="0"/>
              <a:t> – RNA fraction</a:t>
            </a:r>
            <a:r>
              <a:rPr lang="en-US" baseline="0" dirty="0" smtClean="0"/>
              <a:t>s = </a:t>
            </a:r>
            <a:r>
              <a:rPr lang="en-US" dirty="0" smtClean="0"/>
              <a:t>long </a:t>
            </a:r>
            <a:r>
              <a:rPr lang="en-US" dirty="0" err="1" smtClean="0"/>
              <a:t>polyA</a:t>
            </a:r>
            <a:r>
              <a:rPr lang="en-US" dirty="0" smtClean="0"/>
              <a:t>-</a:t>
            </a:r>
            <a:r>
              <a:rPr lang="en-US" baseline="0" dirty="0" smtClean="0"/>
              <a:t> (exclude coding </a:t>
            </a:r>
            <a:r>
              <a:rPr lang="en-US" baseline="0" dirty="0" err="1" smtClean="0"/>
              <a:t>mrNA</a:t>
            </a:r>
            <a:r>
              <a:rPr lang="en-US" baseline="0" dirty="0" smtClean="0"/>
              <a:t>) and short RNA (coding regions shorter usually, but long RNA for longer gene regions; they fractionate from gel </a:t>
            </a:r>
            <a:r>
              <a:rPr lang="en-US" baseline="0" dirty="0" err="1" smtClean="0"/>
              <a:t>expts</a:t>
            </a:r>
            <a:r>
              <a:rPr lang="en-US" baseline="0" dirty="0" smtClean="0"/>
              <a:t> different sizes)</a:t>
            </a:r>
          </a:p>
          <a:p>
            <a:r>
              <a:rPr lang="en-US" baseline="0" dirty="0" smtClean="0"/>
              <a:t>(refer to </a:t>
            </a:r>
            <a:r>
              <a:rPr lang="en-US" dirty="0" smtClean="0">
                <a:hlinkClick r:id="rId3"/>
              </a:rPr>
              <a:t>http://genome.crg.es/encode_RNA_dashboard/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B19AD-B5BD-459C-A79A-489BC54E67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B19AD-B5BD-459C-A79A-489BC54E67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 from a single individual,</a:t>
            </a:r>
            <a:r>
              <a:rPr lang="en-US" baseline="0" dirty="0" smtClean="0"/>
              <a:t> SNP AF not found in SNPs unique to that individual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B19AD-B5BD-459C-A79A-489BC54E67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Larger read depths/peak signals assoc with higher selection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B19AD-B5BD-459C-A79A-489BC54E67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Minimize effects of bias and simultaneously have</a:t>
            </a:r>
            <a:r>
              <a:rPr lang="en-US" baseline="0" dirty="0" smtClean="0"/>
              <a:t> enough stats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B19AD-B5BD-459C-A79A-489BC54E67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</a:t>
            </a:r>
            <a:r>
              <a:rPr lang="en-US" baseline="0" dirty="0" smtClean="0"/>
              <a:t> if the bias exists </a:t>
            </a:r>
            <a:r>
              <a:rPr lang="en-US" baseline="0" dirty="0" err="1" smtClean="0"/>
              <a:t>wil</a:t>
            </a:r>
            <a:r>
              <a:rPr lang="en-US" baseline="0" dirty="0" smtClean="0"/>
              <a:t> be an opposite trend, it </a:t>
            </a:r>
            <a:r>
              <a:rPr lang="en-US" baseline="0" dirty="0" err="1" smtClean="0"/>
              <a:t>odesnt</a:t>
            </a:r>
            <a:r>
              <a:rPr lang="en-US" baseline="0" dirty="0" smtClean="0"/>
              <a:t> seem to be affecting the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B19AD-B5BD-459C-A79A-489BC54E67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</a:t>
            </a:r>
            <a:r>
              <a:rPr lang="en-US" baseline="0" dirty="0" smtClean="0"/>
              <a:t> raw data take your analysis beyond 23andMe analysis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Particular in ancestry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B19AD-B5BD-459C-A79A-489BC54E67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B19AD-B5BD-459C-A79A-489BC54E67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2289-A977-46F9-8A65-C62BF3C18E7D}" type="datetime1">
              <a:rPr lang="en-US" smtClean="0"/>
              <a:pPr/>
              <a:t>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F44F-01FE-4146-BDDE-E584C8377A69}" type="datetime1">
              <a:rPr lang="en-US" smtClean="0"/>
              <a:pPr/>
              <a:t>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3A63-3C0E-4501-81A7-862FF62B41E8}" type="datetime1">
              <a:rPr lang="en-US" smtClean="0"/>
              <a:pPr/>
              <a:t>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F43B-DC32-43BB-A9E8-19FD083E11A4}" type="datetime1">
              <a:rPr lang="en-US" smtClean="0"/>
              <a:pPr/>
              <a:t>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29545-07AF-4F09-A2BF-184C62B302EA}" type="datetime1">
              <a:rPr lang="en-US" smtClean="0"/>
              <a:pPr/>
              <a:t>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3B92B-AEB6-46BF-B04F-5FE46F76589A}" type="datetime1">
              <a:rPr lang="en-US" smtClean="0"/>
              <a:pPr/>
              <a:t>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2C18C-7193-4769-A30B-6992E6CB67B2}" type="datetime1">
              <a:rPr lang="en-US" smtClean="0"/>
              <a:pPr/>
              <a:t>2/3/2012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1F9C-27D7-4A24-9F5E-137305C24EE0}" type="datetime1">
              <a:rPr lang="en-US" smtClean="0"/>
              <a:pPr/>
              <a:t>2/3/2012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88F4-1F36-4B88-ADF4-D1D63BA06E94}" type="datetime1">
              <a:rPr lang="en-US" smtClean="0"/>
              <a:pPr/>
              <a:t>2/3/2012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F895-3008-4AF0-B3B2-E6ADFBE40671}" type="datetime1">
              <a:rPr lang="en-US" smtClean="0"/>
              <a:pPr/>
              <a:t>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6E0D-EE6C-471B-82EA-72AEB6D6E53D}" type="datetime1">
              <a:rPr lang="en-US" smtClean="0"/>
              <a:pPr/>
              <a:t>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B667E-13E9-4784-9E78-EC7B2D07678A}" type="datetime1">
              <a:rPr lang="en-US" smtClean="0"/>
              <a:pPr/>
              <a:t>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70E57-209E-41FC-BF52-221A43151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lker.com/clipart-9213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odecad.blogspot.com/" TargetMode="External"/><Relationship Id="rId7" Type="http://schemas.openxmlformats.org/officeDocument/2006/relationships/hyperlink" Target="http://www.genetics.ucla.edu/software/admixture/" TargetMode="External"/><Relationship Id="rId2" Type="http://schemas.openxmlformats.org/officeDocument/2006/relationships/hyperlink" Target="http://dienekes.blogspot.com/2008/06/euro-dna-calc-11-released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ritch.bsd.uchicago.edu/structure.html" TargetMode="External"/><Relationship Id="rId5" Type="http://schemas.openxmlformats.org/officeDocument/2006/relationships/hyperlink" Target="http://genepath.med.harvard.edu/~reich/EIGENSTRAT.htm" TargetMode="External"/><Relationship Id="rId4" Type="http://schemas.openxmlformats.org/officeDocument/2006/relationships/hyperlink" Target="http://eurogenes.blogspot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npedia.com/index.php/Promethease" TargetMode="External"/><Relationship Id="rId2" Type="http://schemas.openxmlformats.org/officeDocument/2006/relationships/hyperlink" Target="http://snpedia.com/index.php/SNPed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red.com/wiredscience/2011/01/new-firefox-plugin-for-23andme-customers/" TargetMode="External"/><Relationship Id="rId5" Type="http://schemas.openxmlformats.org/officeDocument/2006/relationships/hyperlink" Target="http://spittoon.23andme.com/" TargetMode="External"/><Relationship Id="rId4" Type="http://schemas.openxmlformats.org/officeDocument/2006/relationships/hyperlink" Target="http://www.23andyou.com/3rdparty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Gerstein Lab</a:t>
            </a:r>
            <a:br>
              <a:rPr lang="en-US" dirty="0" smtClean="0"/>
            </a:br>
            <a:r>
              <a:rPr lang="en-US" dirty="0" smtClean="0"/>
              <a:t>Group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JC</a:t>
            </a:r>
          </a:p>
          <a:p>
            <a:r>
              <a:rPr lang="en-US" smtClean="0"/>
              <a:t>2</a:t>
            </a:r>
            <a:r>
              <a:rPr lang="en-US" baseline="30000" smtClean="0"/>
              <a:t>nd</a:t>
            </a:r>
            <a:r>
              <a:rPr lang="en-US" smtClean="0"/>
              <a:t> Feb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3b_chipseq_slidWindScoreIndicator_wSlidWindSNPCount.tif"/>
          <p:cNvPicPr>
            <a:picLocks noChangeAspect="1"/>
          </p:cNvPicPr>
          <p:nvPr/>
        </p:nvPicPr>
        <p:blipFill>
          <a:blip r:embed="rId3" cstate="print"/>
          <a:srcRect l="8333" t="6093" r="5833" b="4467"/>
          <a:stretch>
            <a:fillRect/>
          </a:stretch>
        </p:blipFill>
        <p:spPr>
          <a:xfrm>
            <a:off x="-8313" y="2133600"/>
            <a:ext cx="9152313" cy="472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229600" cy="1143000"/>
          </a:xfrm>
        </p:spPr>
        <p:txBody>
          <a:bodyPr/>
          <a:lstStyle/>
          <a:p>
            <a:r>
              <a:rPr lang="en-US" dirty="0" smtClean="0"/>
              <a:t>P-values in ASB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2162"/>
            <a:ext cx="7924800" cy="134143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Low read depths – noisy</a:t>
            </a:r>
            <a:br>
              <a:rPr lang="en-US" dirty="0" smtClean="0"/>
            </a:br>
            <a:r>
              <a:rPr lang="en-US" dirty="0" smtClean="0"/>
              <a:t>High read depths – insufficient SNPs</a:t>
            </a:r>
          </a:p>
          <a:p>
            <a:r>
              <a:rPr lang="en-US" dirty="0" smtClean="0"/>
              <a:t>So we want a window size, such that we minimize bias + have </a:t>
            </a:r>
            <a:r>
              <a:rPr lang="en-US" smtClean="0"/>
              <a:t>enough statistics.</a:t>
            </a:r>
            <a:endParaRPr lang="en-US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3352800"/>
            <a:ext cx="4648200" cy="3124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85800" y="3352800"/>
            <a:ext cx="46482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334000" y="3886200"/>
            <a:ext cx="3276600" cy="25908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In each window, </a:t>
            </a:r>
          </a:p>
          <a:p>
            <a:r>
              <a:rPr lang="en-US" dirty="0" smtClean="0"/>
              <a:t>Count SNPs in 3 categories and calculate median:</a:t>
            </a:r>
          </a:p>
          <a:p>
            <a:r>
              <a:rPr lang="en-US" dirty="0" smtClean="0"/>
              <a:t>LOW: DAF &lt;0.05 </a:t>
            </a:r>
          </a:p>
          <a:p>
            <a:r>
              <a:rPr lang="en-US" dirty="0" smtClean="0"/>
              <a:t>MED: 0.05&lt;DAF&lt;0.5</a:t>
            </a:r>
          </a:p>
          <a:p>
            <a:r>
              <a:rPr lang="en-US" dirty="0" smtClean="0"/>
              <a:t>HIGH: 0.5&gt;DAF</a:t>
            </a:r>
          </a:p>
          <a:p>
            <a:endParaRPr lang="en-US" dirty="0"/>
          </a:p>
          <a:p>
            <a:r>
              <a:rPr lang="en-US" dirty="0" smtClean="0"/>
              <a:t>Trend of medians in these 3 categories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038600" y="22860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Mu XJ, Harmanci A et. al. (under review)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685800" y="2286000"/>
            <a:ext cx="0" cy="4267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P-values in ASB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295402"/>
          <a:ext cx="8686800" cy="4419598"/>
        </p:xfrm>
        <a:graphic>
          <a:graphicData uri="http://schemas.openxmlformats.org/drawingml/2006/table">
            <a:tbl>
              <a:tblPr/>
              <a:tblGrid>
                <a:gridCol w="4162715"/>
                <a:gridCol w="4524085"/>
              </a:tblGrid>
              <a:tr h="9086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SimSun"/>
                          <a:cs typeface="Times New Roman"/>
                        </a:rPr>
                        <a:t>Trend of median allelic scores for SNPs from low to high DAFs</a:t>
                      </a:r>
                      <a:endParaRPr lang="en-US" sz="20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SimSun"/>
                          <a:cs typeface="Times New Roman"/>
                        </a:rPr>
                        <a:t>Number of windows with this trend</a:t>
                      </a:r>
                      <a:endParaRPr lang="en-US" sz="20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24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SimSun"/>
                          <a:cs typeface="Times New Roman"/>
                        </a:rPr>
                        <a:t>Increasing trend</a:t>
                      </a:r>
                      <a:endParaRPr lang="en-US" sz="20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  <a:cs typeface="Times New Roman"/>
                        </a:rPr>
                        <a:t>462</a:t>
                      </a:r>
                      <a:endParaRPr lang="en-US" sz="20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691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SimSun"/>
                          <a:cs typeface="Times New Roman"/>
                        </a:rPr>
                        <a:t>Decreasing trend</a:t>
                      </a:r>
                      <a:endParaRPr lang="en-US" sz="20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SimSun"/>
                          <a:cs typeface="Times New Roman"/>
                        </a:rPr>
                        <a:t>0</a:t>
                      </a:r>
                      <a:endParaRPr lang="en-US" sz="20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921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SimSun"/>
                          <a:cs typeface="Times New Roman"/>
                        </a:rPr>
                        <a:t>Other</a:t>
                      </a:r>
                      <a:endParaRPr lang="en-US" sz="200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SimSun"/>
                          <a:cs typeface="Times New Roman"/>
                        </a:rPr>
                        <a:t>(Ambiguous trend or </a:t>
                      </a:r>
                      <a:endParaRPr lang="en-US" sz="200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SimSun"/>
                          <a:cs typeface="Times New Roman"/>
                        </a:rPr>
                        <a:t>insufficient number of SNPs)</a:t>
                      </a:r>
                      <a:endParaRPr lang="en-US" sz="20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  <a:cs typeface="Times New Roman"/>
                        </a:rPr>
                        <a:t>3027</a:t>
                      </a:r>
                      <a:endParaRPr lang="en-US" sz="20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52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SimSun"/>
                          <a:cs typeface="Times New Roman"/>
                        </a:rPr>
                        <a:t>Total</a:t>
                      </a:r>
                      <a:endParaRPr lang="en-US" sz="20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SimSun"/>
                          <a:cs typeface="Times New Roman"/>
                        </a:rPr>
                        <a:t>3489</a:t>
                      </a:r>
                      <a:endParaRPr lang="en-US" sz="20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58674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Mu XJ, Harmanci A et. al. (under review)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1" y="1502534"/>
          <a:ext cx="8762998" cy="3749040"/>
        </p:xfrm>
        <a:graphic>
          <a:graphicData uri="http://schemas.openxmlformats.org/drawingml/2006/table">
            <a:tbl>
              <a:tblPr/>
              <a:tblGrid>
                <a:gridCol w="3188617"/>
                <a:gridCol w="1858127"/>
                <a:gridCol w="1858127"/>
                <a:gridCol w="1858127"/>
              </a:tblGrid>
              <a:tr h="7040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SimSun"/>
                          <a:cs typeface="Times New Roman"/>
                        </a:rPr>
                        <a:t>ASB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SimSun"/>
                          <a:cs typeface="Times New Roman"/>
                        </a:rPr>
                        <a:t>(only window 70)</a:t>
                      </a:r>
                      <a:endParaRPr lang="en-US" sz="20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SimSun"/>
                          <a:cs typeface="Times New Roman"/>
                        </a:rPr>
                        <a:t>Low DAF </a:t>
                      </a:r>
                      <a:endParaRPr lang="en-US" sz="2000" b="0" dirty="0" smtClean="0">
                        <a:latin typeface="Cambria"/>
                        <a:ea typeface="SimSu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SimSun"/>
                          <a:cs typeface="Times New Roman"/>
                        </a:rPr>
                        <a:t>(&lt;</a:t>
                      </a:r>
                      <a:r>
                        <a:rPr lang="en-US" sz="1800" b="1" dirty="0">
                          <a:latin typeface="Times New Roman"/>
                          <a:ea typeface="SimSun"/>
                          <a:cs typeface="Times New Roman"/>
                        </a:rPr>
                        <a:t>0.05)</a:t>
                      </a:r>
                      <a:endParaRPr lang="en-US" sz="20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SimSun"/>
                          <a:cs typeface="Times New Roman"/>
                        </a:rPr>
                        <a:t>Medium DAF (0.05-0.5)</a:t>
                      </a:r>
                      <a:endParaRPr lang="en-US" sz="20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SimSun"/>
                          <a:cs typeface="Times New Roman"/>
                        </a:rPr>
                        <a:t>High DAF </a:t>
                      </a:r>
                      <a:endParaRPr lang="en-US" sz="200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SimSun"/>
                          <a:cs typeface="Times New Roman"/>
                        </a:rPr>
                        <a:t>(&gt;0.5)</a:t>
                      </a:r>
                      <a:endParaRPr lang="en-US" sz="20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520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SimSun"/>
                          <a:cs typeface="Times New Roman"/>
                        </a:rPr>
                        <a:t>Allelic score (median</a:t>
                      </a:r>
                      <a:r>
                        <a:rPr lang="en-US" sz="1800" b="1">
                          <a:latin typeface="Times New Roman"/>
                          <a:ea typeface="SimSu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 b="1">
                          <a:latin typeface="Times New Roman"/>
                          <a:ea typeface="SimSun"/>
                          <a:cs typeface="Times New Roman"/>
                        </a:rPr>
                        <a:t>MAD)</a:t>
                      </a:r>
                      <a:endParaRPr lang="en-US" sz="20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  <a:cs typeface="Times New Roman"/>
                        </a:rPr>
                        <a:t>0.99947</a:t>
                      </a:r>
                      <a:r>
                        <a:rPr lang="en-US" sz="1800">
                          <a:latin typeface="Times New Roman"/>
                          <a:ea typeface="SimSu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>
                          <a:latin typeface="Times New Roman"/>
                          <a:ea typeface="SimSun"/>
                          <a:cs typeface="Times New Roman"/>
                        </a:rPr>
                        <a:t>0.00053</a:t>
                      </a:r>
                      <a:endParaRPr lang="en-US" sz="20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  <a:cs typeface="Times New Roman"/>
                        </a:rPr>
                        <a:t>0.99973</a:t>
                      </a:r>
                      <a:r>
                        <a:rPr lang="en-US" sz="1800">
                          <a:latin typeface="Times New Roman"/>
                          <a:ea typeface="SimSu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>
                          <a:latin typeface="Times New Roman"/>
                          <a:ea typeface="SimSun"/>
                          <a:cs typeface="Times New Roman"/>
                        </a:rPr>
                        <a:t>0.00027</a:t>
                      </a:r>
                      <a:endParaRPr lang="en-US" sz="20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  <a:cs typeface="Times New Roman"/>
                        </a:rPr>
                        <a:t>0.99982</a:t>
                      </a:r>
                      <a:r>
                        <a:rPr lang="en-US" sz="1800">
                          <a:latin typeface="Times New Roman"/>
                          <a:ea typeface="SimSu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>
                          <a:latin typeface="Times New Roman"/>
                          <a:ea typeface="SimSun"/>
                          <a:cs typeface="Times New Roman"/>
                        </a:rPr>
                        <a:t>0.00018</a:t>
                      </a:r>
                      <a:endParaRPr lang="en-US" sz="20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SimSun"/>
                          <a:cs typeface="Times New Roman"/>
                        </a:rPr>
                        <a:t>Number of SNPs </a:t>
                      </a:r>
                      <a:endParaRPr lang="en-US" sz="20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  <a:cs typeface="Times New Roman"/>
                        </a:rPr>
                        <a:t>143</a:t>
                      </a:r>
                      <a:endParaRPr lang="en-US" sz="20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  <a:cs typeface="Times New Roman"/>
                        </a:rPr>
                        <a:t>782</a:t>
                      </a:r>
                      <a:endParaRPr lang="en-US" sz="20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  <a:cs typeface="Times New Roman"/>
                        </a:rPr>
                        <a:t>398</a:t>
                      </a:r>
                      <a:endParaRPr lang="en-US" sz="20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8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40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SimSun"/>
                          <a:cs typeface="Times New Roman"/>
                        </a:rPr>
                        <a:t>ASE</a:t>
                      </a:r>
                      <a:endParaRPr lang="en-US" sz="20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SimSun"/>
                          <a:cs typeface="Times New Roman"/>
                        </a:rPr>
                        <a:t>Low DAF </a:t>
                      </a:r>
                      <a:endParaRPr lang="en-US" sz="1800" b="1" dirty="0" smtClean="0"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SimSun"/>
                          <a:cs typeface="Times New Roman"/>
                        </a:rPr>
                        <a:t>(&lt;</a:t>
                      </a:r>
                      <a:r>
                        <a:rPr lang="en-US" sz="1800" b="1" dirty="0">
                          <a:latin typeface="Times New Roman"/>
                          <a:ea typeface="SimSun"/>
                          <a:cs typeface="Times New Roman"/>
                        </a:rPr>
                        <a:t>0.05)</a:t>
                      </a:r>
                      <a:endParaRPr lang="en-US" sz="20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SimSun"/>
                          <a:cs typeface="Times New Roman"/>
                        </a:rPr>
                        <a:t>Medium DAF (0.05-0.5)</a:t>
                      </a:r>
                      <a:endParaRPr lang="en-US" sz="20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SimSun"/>
                          <a:cs typeface="Times New Roman"/>
                        </a:rPr>
                        <a:t>High DAF</a:t>
                      </a:r>
                      <a:endParaRPr lang="en-US" sz="2000" dirty="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SimSun"/>
                          <a:cs typeface="Times New Roman"/>
                        </a:rPr>
                        <a:t>(&gt;0.5)</a:t>
                      </a:r>
                      <a:endParaRPr lang="en-US" sz="20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520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SimSun"/>
                          <a:cs typeface="Times New Roman"/>
                        </a:rPr>
                        <a:t>Allelic score (median</a:t>
                      </a:r>
                      <a:r>
                        <a:rPr lang="en-US" sz="1800" b="1">
                          <a:latin typeface="Times New Roman"/>
                          <a:ea typeface="SimSu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 b="1">
                          <a:latin typeface="Times New Roman"/>
                          <a:ea typeface="SimSun"/>
                          <a:cs typeface="Times New Roman"/>
                        </a:rPr>
                        <a:t>MAD)</a:t>
                      </a:r>
                      <a:endParaRPr lang="en-US" sz="20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  <a:cs typeface="Times New Roman"/>
                        </a:rPr>
                        <a:t>0.622</a:t>
                      </a:r>
                      <a:r>
                        <a:rPr lang="en-US" sz="1800">
                          <a:latin typeface="Times New Roman"/>
                          <a:ea typeface="SimSu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>
                          <a:latin typeface="Times New Roman"/>
                          <a:ea typeface="SimSun"/>
                          <a:cs typeface="Times New Roman"/>
                        </a:rPr>
                        <a:t>0.341</a:t>
                      </a:r>
                      <a:endParaRPr lang="en-US" sz="20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  <a:cs typeface="Times New Roman"/>
                        </a:rPr>
                        <a:t>0.702</a:t>
                      </a:r>
                      <a:r>
                        <a:rPr lang="en-US" sz="1800">
                          <a:latin typeface="Times New Roman"/>
                          <a:ea typeface="SimSu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>
                          <a:latin typeface="Times New Roman"/>
                          <a:ea typeface="SimSun"/>
                          <a:cs typeface="Times New Roman"/>
                        </a:rPr>
                        <a:t>0.342</a:t>
                      </a:r>
                      <a:endParaRPr lang="en-US" sz="20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  <a:cs typeface="Times New Roman"/>
                        </a:rPr>
                        <a:t>0.737</a:t>
                      </a:r>
                      <a:r>
                        <a:rPr lang="en-US" sz="1800">
                          <a:latin typeface="Times New Roman"/>
                          <a:ea typeface="SimSu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>
                          <a:latin typeface="Times New Roman"/>
                          <a:ea typeface="SimSun"/>
                          <a:cs typeface="Times New Roman"/>
                        </a:rPr>
                        <a:t>0.310</a:t>
                      </a:r>
                      <a:endParaRPr lang="en-US" sz="20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SimSun"/>
                          <a:cs typeface="Times New Roman"/>
                        </a:rPr>
                        <a:t>Number of SNPs </a:t>
                      </a:r>
                      <a:endParaRPr lang="en-US" sz="20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  <a:cs typeface="Times New Roman"/>
                        </a:rPr>
                        <a:t>56</a:t>
                      </a:r>
                      <a:endParaRPr lang="en-US" sz="20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  <a:cs typeface="Times New Roman"/>
                        </a:rPr>
                        <a:t>393</a:t>
                      </a:r>
                      <a:endParaRPr lang="en-US" sz="20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SimSun"/>
                          <a:cs typeface="Times New Roman"/>
                        </a:rPr>
                        <a:t>177</a:t>
                      </a:r>
                      <a:endParaRPr lang="en-US" sz="20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48006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1054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DAF of SNPs increases, less selective constraint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Median of SNP allelic score increases, more AS effect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Main conclusion: Sites with allele-specific effects are under relaxed selective constraints.</a:t>
            </a:r>
            <a:endParaRPr lang="en-US" sz="2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ncVarII</a:t>
            </a:r>
            <a:r>
              <a:rPr lang="en-US" dirty="0" smtClean="0"/>
              <a:t> – </a:t>
            </a:r>
            <a:br>
              <a:rPr lang="en-US" dirty="0" smtClean="0"/>
            </a:br>
            <a:r>
              <a:rPr lang="en-US" dirty="0" smtClean="0"/>
              <a:t>ASB/ASE VS selection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33800" y="6336268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Mu XJ, Harmanci A et. al. (under review)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23andMe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Lynn and Jasmine</a:t>
            </a:r>
          </a:p>
          <a:p>
            <a:r>
              <a:rPr lang="en-US" dirty="0" smtClean="0"/>
              <a:t>~ 1million SNPs per genome</a:t>
            </a:r>
          </a:p>
          <a:p>
            <a:r>
              <a:rPr lang="en-US" dirty="0" err="1" smtClean="0"/>
              <a:t>Illumina</a:t>
            </a:r>
            <a:r>
              <a:rPr lang="en-US" dirty="0" smtClean="0"/>
              <a:t> </a:t>
            </a:r>
            <a:r>
              <a:rPr lang="en-US" dirty="0" err="1" smtClean="0"/>
              <a:t>OmniExpress</a:t>
            </a:r>
            <a:r>
              <a:rPr lang="en-US" dirty="0" smtClean="0"/>
              <a:t> customized microarray</a:t>
            </a:r>
          </a:p>
          <a:p>
            <a:r>
              <a:rPr lang="en-US" dirty="0" smtClean="0"/>
              <a:t>Ancestry</a:t>
            </a:r>
            <a:br>
              <a:rPr lang="en-US" dirty="0" smtClean="0"/>
            </a:br>
            <a:r>
              <a:rPr lang="en-US" dirty="0" smtClean="0"/>
              <a:t>Traits</a:t>
            </a:r>
            <a:br>
              <a:rPr lang="en-US" dirty="0" smtClean="0"/>
            </a:br>
            <a:r>
              <a:rPr lang="en-US" dirty="0" smtClean="0"/>
              <a:t>Drug response</a:t>
            </a:r>
            <a:br>
              <a:rPr lang="en-US" dirty="0" smtClean="0"/>
            </a:br>
            <a:r>
              <a:rPr lang="en-US" dirty="0" smtClean="0"/>
              <a:t>Disease risks</a:t>
            </a:r>
          </a:p>
          <a:p>
            <a:r>
              <a:rPr lang="en-US" dirty="0" smtClean="0"/>
              <a:t>Provides your </a:t>
            </a:r>
            <a:r>
              <a:rPr lang="en-US" dirty="0"/>
              <a:t>r</a:t>
            </a:r>
            <a:r>
              <a:rPr lang="en-US" dirty="0" smtClean="0"/>
              <a:t>aw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Beyond 23andMe – </a:t>
            </a:r>
            <a:br>
              <a:rPr lang="en-US" dirty="0" smtClean="0"/>
            </a:br>
            <a:r>
              <a:rPr lang="en-US" dirty="0" smtClean="0"/>
              <a:t>Ancestry</a:t>
            </a:r>
            <a:endParaRPr lang="en-US" dirty="0"/>
          </a:p>
        </p:txBody>
      </p:sp>
      <p:pic>
        <p:nvPicPr>
          <p:cNvPr id="6" name="Content Placeholder 5" descr="Untitled-1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3237" y="1371600"/>
            <a:ext cx="9050763" cy="5486400"/>
          </a:xfrm>
        </p:spPr>
      </p:pic>
      <p:grpSp>
        <p:nvGrpSpPr>
          <p:cNvPr id="24" name="Group 23"/>
          <p:cNvGrpSpPr/>
          <p:nvPr/>
        </p:nvGrpSpPr>
        <p:grpSpPr>
          <a:xfrm>
            <a:off x="1524000" y="2057400"/>
            <a:ext cx="5486400" cy="4114800"/>
            <a:chOff x="1524000" y="2057400"/>
            <a:chExt cx="5486400" cy="4114800"/>
          </a:xfrm>
        </p:grpSpPr>
        <p:pic>
          <p:nvPicPr>
            <p:cNvPr id="7" name="Picture 6" descr="1195421696248988212molumen_world_map.svg.hi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2980" y="3475892"/>
              <a:ext cx="3547420" cy="2696308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V="1">
              <a:off x="1524000" y="4958863"/>
              <a:ext cx="3813089" cy="52753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6207211" y="2869223"/>
              <a:ext cx="267730" cy="1348154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5257800" y="3429000"/>
              <a:ext cx="1417938" cy="1866900"/>
            </a:xfrm>
            <a:prstGeom prst="line">
              <a:avLst/>
            </a:prstGeom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266170" y="2971800"/>
              <a:ext cx="763030" cy="1650024"/>
            </a:xfrm>
            <a:prstGeom prst="line">
              <a:avLst/>
            </a:prstGeom>
            <a:ln w="19050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2819400" y="2667000"/>
              <a:ext cx="3053150" cy="2089639"/>
            </a:xfrm>
            <a:prstGeom prst="line">
              <a:avLst/>
            </a:prstGeom>
            <a:ln w="1905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2209800" y="2590800"/>
              <a:ext cx="3395020" cy="216583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2286000" y="2057400"/>
              <a:ext cx="3051090" cy="2159977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228600" y="228302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FF0000"/>
                </a:solidFill>
              </a:rPr>
              <a:t>Middle East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86200" y="6488668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Inset: </a:t>
            </a:r>
            <a:r>
              <a:rPr lang="en-US" dirty="0" smtClean="0">
                <a:hlinkClick r:id="rId4"/>
              </a:rPr>
              <a:t>http://www.clker.com/clipart-9213.html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029200" y="0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Population panels:</a:t>
            </a:r>
          </a:p>
          <a:p>
            <a:r>
              <a:rPr lang="en-US" dirty="0" smtClean="0"/>
              <a:t>HAPMAP  (Intl </a:t>
            </a:r>
            <a:r>
              <a:rPr lang="en-US" dirty="0" err="1" smtClean="0"/>
              <a:t>HapMap</a:t>
            </a:r>
            <a:r>
              <a:rPr lang="en-US" dirty="0" smtClean="0"/>
              <a:t> Consortium 2003)</a:t>
            </a:r>
          </a:p>
          <a:p>
            <a:r>
              <a:rPr lang="en-US" dirty="0" smtClean="0"/>
              <a:t>HGDP (Li JZ et. al. 2008)</a:t>
            </a:r>
          </a:p>
          <a:p>
            <a:r>
              <a:rPr lang="en-US" dirty="0" smtClean="0"/>
              <a:t>PASNP (HUGO PASNP Consortium 2009)</a:t>
            </a:r>
          </a:p>
          <a:p>
            <a:r>
              <a:rPr lang="en-US" dirty="0" smtClean="0"/>
              <a:t>SGVP (Teo YY et. al. 2009)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uu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8752" r="8333" b="2202"/>
          <a:stretch>
            <a:fillRect/>
          </a:stretch>
        </p:blipFill>
        <p:spPr>
          <a:xfrm>
            <a:off x="-1" y="1371600"/>
            <a:ext cx="6553201" cy="52578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Beyond 23andMe – </a:t>
            </a:r>
            <a:br>
              <a:rPr lang="en-US" dirty="0" smtClean="0"/>
            </a:br>
            <a:r>
              <a:rPr lang="en-US" dirty="0" smtClean="0"/>
              <a:t>Ancestry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Chen J et. al. (2009)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 l="27952" t="18741" r="27953" b="13688"/>
          <a:stretch>
            <a:fillRect/>
          </a:stretch>
        </p:blipFill>
        <p:spPr bwMode="auto">
          <a:xfrm>
            <a:off x="6629400" y="1371600"/>
            <a:ext cx="2362200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3657600" y="3581400"/>
            <a:ext cx="457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1195421696248988212molumen_world_map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99871" y="0"/>
            <a:ext cx="2244129" cy="170570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6629400" y="533400"/>
            <a:ext cx="18288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763000" y="838200"/>
            <a:ext cx="2286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458200" y="533400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6629400" y="4152900"/>
            <a:ext cx="2133600" cy="909637"/>
          </a:xfrm>
          <a:custGeom>
            <a:avLst/>
            <a:gdLst>
              <a:gd name="connsiteX0" fmla="*/ 2057400 w 2057400"/>
              <a:gd name="connsiteY0" fmla="*/ 114300 h 909637"/>
              <a:gd name="connsiteX1" fmla="*/ 1981200 w 2057400"/>
              <a:gd name="connsiteY1" fmla="*/ 104775 h 909637"/>
              <a:gd name="connsiteX2" fmla="*/ 1943100 w 2057400"/>
              <a:gd name="connsiteY2" fmla="*/ 104775 h 909637"/>
              <a:gd name="connsiteX3" fmla="*/ 1895475 w 2057400"/>
              <a:gd name="connsiteY3" fmla="*/ 142875 h 909637"/>
              <a:gd name="connsiteX4" fmla="*/ 1800225 w 2057400"/>
              <a:gd name="connsiteY4" fmla="*/ 238125 h 909637"/>
              <a:gd name="connsiteX5" fmla="*/ 1743075 w 2057400"/>
              <a:gd name="connsiteY5" fmla="*/ 419100 h 909637"/>
              <a:gd name="connsiteX6" fmla="*/ 1743075 w 2057400"/>
              <a:gd name="connsiteY6" fmla="*/ 447675 h 909637"/>
              <a:gd name="connsiteX7" fmla="*/ 1638300 w 2057400"/>
              <a:gd name="connsiteY7" fmla="*/ 485775 h 909637"/>
              <a:gd name="connsiteX8" fmla="*/ 1543050 w 2057400"/>
              <a:gd name="connsiteY8" fmla="*/ 371475 h 909637"/>
              <a:gd name="connsiteX9" fmla="*/ 1504950 w 2057400"/>
              <a:gd name="connsiteY9" fmla="*/ 371475 h 909637"/>
              <a:gd name="connsiteX10" fmla="*/ 1447800 w 2057400"/>
              <a:gd name="connsiteY10" fmla="*/ 428625 h 909637"/>
              <a:gd name="connsiteX11" fmla="*/ 1400175 w 2057400"/>
              <a:gd name="connsiteY11" fmla="*/ 523875 h 909637"/>
              <a:gd name="connsiteX12" fmla="*/ 1333500 w 2057400"/>
              <a:gd name="connsiteY12" fmla="*/ 466725 h 909637"/>
              <a:gd name="connsiteX13" fmla="*/ 1257300 w 2057400"/>
              <a:gd name="connsiteY13" fmla="*/ 409575 h 909637"/>
              <a:gd name="connsiteX14" fmla="*/ 1152525 w 2057400"/>
              <a:gd name="connsiteY14" fmla="*/ 352425 h 909637"/>
              <a:gd name="connsiteX15" fmla="*/ 1076325 w 2057400"/>
              <a:gd name="connsiteY15" fmla="*/ 333375 h 909637"/>
              <a:gd name="connsiteX16" fmla="*/ 876300 w 2057400"/>
              <a:gd name="connsiteY16" fmla="*/ 457200 h 909637"/>
              <a:gd name="connsiteX17" fmla="*/ 762000 w 2057400"/>
              <a:gd name="connsiteY17" fmla="*/ 466725 h 909637"/>
              <a:gd name="connsiteX18" fmla="*/ 609600 w 2057400"/>
              <a:gd name="connsiteY18" fmla="*/ 609600 h 909637"/>
              <a:gd name="connsiteX19" fmla="*/ 504825 w 2057400"/>
              <a:gd name="connsiteY19" fmla="*/ 723900 h 909637"/>
              <a:gd name="connsiteX20" fmla="*/ 438150 w 2057400"/>
              <a:gd name="connsiteY20" fmla="*/ 838200 h 909637"/>
              <a:gd name="connsiteX21" fmla="*/ 361950 w 2057400"/>
              <a:gd name="connsiteY21" fmla="*/ 904875 h 909637"/>
              <a:gd name="connsiteX22" fmla="*/ 323850 w 2057400"/>
              <a:gd name="connsiteY22" fmla="*/ 866775 h 909637"/>
              <a:gd name="connsiteX23" fmla="*/ 219075 w 2057400"/>
              <a:gd name="connsiteY23" fmla="*/ 819150 h 909637"/>
              <a:gd name="connsiteX24" fmla="*/ 142875 w 2057400"/>
              <a:gd name="connsiteY24" fmla="*/ 619125 h 909637"/>
              <a:gd name="connsiteX25" fmla="*/ 133350 w 2057400"/>
              <a:gd name="connsiteY25" fmla="*/ 276225 h 909637"/>
              <a:gd name="connsiteX26" fmla="*/ 133350 w 2057400"/>
              <a:gd name="connsiteY26" fmla="*/ 95250 h 909637"/>
              <a:gd name="connsiteX27" fmla="*/ 76200 w 2057400"/>
              <a:gd name="connsiteY27" fmla="*/ 28575 h 909637"/>
              <a:gd name="connsiteX28" fmla="*/ 0 w 2057400"/>
              <a:gd name="connsiteY28" fmla="*/ 0 h 90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057400" h="909637">
                <a:moveTo>
                  <a:pt x="2057400" y="114300"/>
                </a:moveTo>
                <a:cubicBezTo>
                  <a:pt x="2028825" y="110331"/>
                  <a:pt x="2000250" y="106362"/>
                  <a:pt x="1981200" y="104775"/>
                </a:cubicBezTo>
                <a:cubicBezTo>
                  <a:pt x="1962150" y="103188"/>
                  <a:pt x="1957388" y="98425"/>
                  <a:pt x="1943100" y="104775"/>
                </a:cubicBezTo>
                <a:cubicBezTo>
                  <a:pt x="1928812" y="111125"/>
                  <a:pt x="1919287" y="120650"/>
                  <a:pt x="1895475" y="142875"/>
                </a:cubicBezTo>
                <a:cubicBezTo>
                  <a:pt x="1871663" y="165100"/>
                  <a:pt x="1825625" y="192088"/>
                  <a:pt x="1800225" y="238125"/>
                </a:cubicBezTo>
                <a:cubicBezTo>
                  <a:pt x="1774825" y="284162"/>
                  <a:pt x="1752600" y="384175"/>
                  <a:pt x="1743075" y="419100"/>
                </a:cubicBezTo>
                <a:cubicBezTo>
                  <a:pt x="1733550" y="454025"/>
                  <a:pt x="1760537" y="436563"/>
                  <a:pt x="1743075" y="447675"/>
                </a:cubicBezTo>
                <a:cubicBezTo>
                  <a:pt x="1725613" y="458787"/>
                  <a:pt x="1671638" y="498475"/>
                  <a:pt x="1638300" y="485775"/>
                </a:cubicBezTo>
                <a:cubicBezTo>
                  <a:pt x="1604963" y="473075"/>
                  <a:pt x="1565275" y="390525"/>
                  <a:pt x="1543050" y="371475"/>
                </a:cubicBezTo>
                <a:cubicBezTo>
                  <a:pt x="1520825" y="352425"/>
                  <a:pt x="1520825" y="361950"/>
                  <a:pt x="1504950" y="371475"/>
                </a:cubicBezTo>
                <a:cubicBezTo>
                  <a:pt x="1489075" y="381000"/>
                  <a:pt x="1465263" y="403225"/>
                  <a:pt x="1447800" y="428625"/>
                </a:cubicBezTo>
                <a:cubicBezTo>
                  <a:pt x="1430337" y="454025"/>
                  <a:pt x="1419225" y="517525"/>
                  <a:pt x="1400175" y="523875"/>
                </a:cubicBezTo>
                <a:cubicBezTo>
                  <a:pt x="1381125" y="530225"/>
                  <a:pt x="1357312" y="485775"/>
                  <a:pt x="1333500" y="466725"/>
                </a:cubicBezTo>
                <a:cubicBezTo>
                  <a:pt x="1309688" y="447675"/>
                  <a:pt x="1287463" y="428625"/>
                  <a:pt x="1257300" y="409575"/>
                </a:cubicBezTo>
                <a:cubicBezTo>
                  <a:pt x="1227138" y="390525"/>
                  <a:pt x="1182688" y="365125"/>
                  <a:pt x="1152525" y="352425"/>
                </a:cubicBezTo>
                <a:cubicBezTo>
                  <a:pt x="1122363" y="339725"/>
                  <a:pt x="1122362" y="315913"/>
                  <a:pt x="1076325" y="333375"/>
                </a:cubicBezTo>
                <a:cubicBezTo>
                  <a:pt x="1030288" y="350837"/>
                  <a:pt x="928687" y="434975"/>
                  <a:pt x="876300" y="457200"/>
                </a:cubicBezTo>
                <a:cubicBezTo>
                  <a:pt x="823913" y="479425"/>
                  <a:pt x="806450" y="441325"/>
                  <a:pt x="762000" y="466725"/>
                </a:cubicBezTo>
                <a:cubicBezTo>
                  <a:pt x="717550" y="492125"/>
                  <a:pt x="652462" y="566738"/>
                  <a:pt x="609600" y="609600"/>
                </a:cubicBezTo>
                <a:cubicBezTo>
                  <a:pt x="566738" y="652462"/>
                  <a:pt x="533400" y="685800"/>
                  <a:pt x="504825" y="723900"/>
                </a:cubicBezTo>
                <a:cubicBezTo>
                  <a:pt x="476250" y="762000"/>
                  <a:pt x="461962" y="808038"/>
                  <a:pt x="438150" y="838200"/>
                </a:cubicBezTo>
                <a:cubicBezTo>
                  <a:pt x="414338" y="868362"/>
                  <a:pt x="381000" y="900113"/>
                  <a:pt x="361950" y="904875"/>
                </a:cubicBezTo>
                <a:cubicBezTo>
                  <a:pt x="342900" y="909637"/>
                  <a:pt x="347662" y="881062"/>
                  <a:pt x="323850" y="866775"/>
                </a:cubicBezTo>
                <a:cubicBezTo>
                  <a:pt x="300038" y="852488"/>
                  <a:pt x="249237" y="860425"/>
                  <a:pt x="219075" y="819150"/>
                </a:cubicBezTo>
                <a:cubicBezTo>
                  <a:pt x="188913" y="777875"/>
                  <a:pt x="157162" y="709612"/>
                  <a:pt x="142875" y="619125"/>
                </a:cubicBezTo>
                <a:cubicBezTo>
                  <a:pt x="128588" y="528638"/>
                  <a:pt x="134937" y="363537"/>
                  <a:pt x="133350" y="276225"/>
                </a:cubicBezTo>
                <a:cubicBezTo>
                  <a:pt x="131763" y="188913"/>
                  <a:pt x="142875" y="136525"/>
                  <a:pt x="133350" y="95250"/>
                </a:cubicBezTo>
                <a:cubicBezTo>
                  <a:pt x="123825" y="53975"/>
                  <a:pt x="98425" y="44450"/>
                  <a:pt x="76200" y="28575"/>
                </a:cubicBezTo>
                <a:cubicBezTo>
                  <a:pt x="53975" y="12700"/>
                  <a:pt x="26987" y="6350"/>
                  <a:pt x="0" y="0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Ancestry Neanderthal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0E02-E172-4778-8619-1405AD350EE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701545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Beyond 23andMe – </a:t>
            </a:r>
            <a:br>
              <a:rPr lang="en-US" dirty="0" smtClean="0"/>
            </a:br>
            <a:r>
              <a:rPr lang="en-US" dirty="0" smtClean="0"/>
              <a:t>Ancestry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u="sng" dirty="0" smtClean="0"/>
              <a:t>Projects/software from the public cyberspace</a:t>
            </a:r>
          </a:p>
          <a:p>
            <a:r>
              <a:rPr lang="en-US" dirty="0" err="1" smtClean="0"/>
              <a:t>Dienekes</a:t>
            </a:r>
            <a:r>
              <a:rPr lang="en-US" dirty="0" smtClean="0"/>
              <a:t> </a:t>
            </a:r>
            <a:r>
              <a:rPr lang="en-US" dirty="0" err="1" smtClean="0"/>
              <a:t>Pontikos</a:t>
            </a:r>
            <a:r>
              <a:rPr lang="en-US" dirty="0" smtClean="0"/>
              <a:t> - EURO-DNA-CALC</a:t>
            </a:r>
            <a:br>
              <a:rPr lang="en-US" dirty="0" smtClean="0"/>
            </a:br>
            <a:r>
              <a:rPr lang="en-US" dirty="0" err="1" smtClean="0"/>
              <a:t>Dienekes</a:t>
            </a:r>
            <a:r>
              <a:rPr lang="en-US" dirty="0" smtClean="0"/>
              <a:t> Anthropology Blog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http://dienekes.blogspot.com/2008/06/euro-dna-calc-11-released.html</a:t>
            </a:r>
            <a:endParaRPr lang="en-US" dirty="0" smtClean="0"/>
          </a:p>
          <a:p>
            <a:r>
              <a:rPr lang="en-US" dirty="0" err="1" smtClean="0"/>
              <a:t>Dodecad</a:t>
            </a:r>
            <a:r>
              <a:rPr lang="en-US" dirty="0" smtClean="0"/>
              <a:t> Project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http://dodecad.blogspot.com</a:t>
            </a:r>
            <a:endParaRPr lang="en-US" dirty="0" smtClean="0"/>
          </a:p>
          <a:p>
            <a:r>
              <a:rPr lang="en-US" dirty="0" err="1" smtClean="0"/>
              <a:t>Eurogenes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http://eurogenes.blogspot.com/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/>
              <a:t>Tools used widely by the scientific community</a:t>
            </a:r>
          </a:p>
          <a:p>
            <a:r>
              <a:rPr lang="en-US" dirty="0" smtClean="0"/>
              <a:t>EIGENSTRAT (Price et. al. 2006)</a:t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http://genepath.med.harvard.edu/~reich/EIGENSTRAT.htm</a:t>
            </a:r>
            <a:endParaRPr lang="en-US" dirty="0"/>
          </a:p>
          <a:p>
            <a:r>
              <a:rPr lang="en-US" dirty="0" smtClean="0"/>
              <a:t>STRUCTURE (Pritchard et. al. 2000)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6"/>
              </a:rPr>
              <a:t>http://pritch.bsd.uchicago.edu/structure.html</a:t>
            </a:r>
            <a:endParaRPr lang="en-US" dirty="0" smtClean="0"/>
          </a:p>
          <a:p>
            <a:r>
              <a:rPr lang="en-US" dirty="0" smtClean="0"/>
              <a:t>ADMIXTURE</a:t>
            </a:r>
            <a:r>
              <a:rPr lang="en-US" dirty="0"/>
              <a:t> </a:t>
            </a:r>
            <a:r>
              <a:rPr lang="en-US" dirty="0" smtClean="0"/>
              <a:t>(Alexander et. al. 2009)</a:t>
            </a:r>
            <a:br>
              <a:rPr lang="en-US" dirty="0" smtClean="0"/>
            </a:br>
            <a:r>
              <a:rPr lang="en-US" dirty="0" smtClean="0">
                <a:hlinkClick r:id="rId7"/>
              </a:rPr>
              <a:t>http://www.genetics.ucla.edu/software/admixture/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SNPedia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http://snpedia.com/index.php/SNPedia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Promethease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http://snpedia.com/index.php/Promethease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comprehensive list of tools to probe 23andMe data.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http://www.23andyou.com/3rdparty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23andMe blog</a:t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http://spittoon.23andme.com/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SNP-tip – Firefox browser Add-on</a:t>
            </a:r>
            <a:br>
              <a:rPr lang="en-US" dirty="0" smtClean="0"/>
            </a:br>
            <a:r>
              <a:rPr lang="en-US" dirty="0" smtClean="0">
                <a:hlinkClick r:id="rId6"/>
              </a:rPr>
              <a:t>http://www.wired.com/wiredscience/2011/01/new-firefox-plugin-for-23andme-customers/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Ekta and Yao</a:t>
            </a:r>
          </a:p>
          <a:p>
            <a:pPr>
              <a:buFont typeface="Wingdings" pitchFamily="2" charset="2"/>
              <a:buChar char="à"/>
            </a:pPr>
            <a:r>
              <a:rPr lang="en-US" dirty="0" err="1" smtClean="0"/>
              <a:t>NetSNPs</a:t>
            </a:r>
            <a:r>
              <a:rPr lang="en-US" dirty="0" smtClean="0"/>
              <a:t> – signaling pathways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None/>
            </a:pPr>
            <a:r>
              <a:rPr lang="en-US" b="1" u="sng" dirty="0" smtClean="0"/>
              <a:t>Gerstein Lab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ncVarII</a:t>
            </a:r>
            <a:r>
              <a:rPr lang="en-US" dirty="0" smtClean="0"/>
              <a:t>: Allele-specific effects in the non-coding region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Peeking into 23andMe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r>
              <a:rPr lang="en-US" b="1" u="sng" dirty="0" smtClean="0"/>
              <a:t>Regan Lab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PPI: probing relationship between interface area and binding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3TPR consensus sequence in informing protein engineering design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Methanogen</a:t>
            </a:r>
            <a:r>
              <a:rPr lang="en-US" dirty="0" smtClean="0"/>
              <a:t> </a:t>
            </a:r>
            <a:r>
              <a:rPr lang="en-US" i="1" dirty="0" err="1" smtClean="0"/>
              <a:t>Methanoregula</a:t>
            </a:r>
            <a:r>
              <a:rPr lang="en-US" i="1" dirty="0" smtClean="0"/>
              <a:t> </a:t>
            </a:r>
            <a:r>
              <a:rPr lang="en-US" i="1" dirty="0" err="1" smtClean="0"/>
              <a:t>Boonei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Regan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PPI: contact surface area VS binding energy relationship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3TPR consensus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Methanogen</a:t>
            </a:r>
            <a:r>
              <a:rPr lang="en-US" dirty="0" smtClean="0"/>
              <a:t> </a:t>
            </a:r>
            <a:r>
              <a:rPr lang="en-US" i="1" dirty="0" err="1" smtClean="0"/>
              <a:t>Methanoregula</a:t>
            </a:r>
            <a:r>
              <a:rPr lang="en-US" i="1" dirty="0" smtClean="0"/>
              <a:t> </a:t>
            </a:r>
            <a:r>
              <a:rPr lang="en-US" i="1" dirty="0" err="1" smtClean="0"/>
              <a:t>Boonei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PPI: Protein-protein interactions</a:t>
            </a:r>
            <a:endParaRPr lang="en-U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093" b="11688"/>
          <a:stretch/>
        </p:blipFill>
        <p:spPr bwMode="auto">
          <a:xfrm>
            <a:off x="152400" y="1447800"/>
            <a:ext cx="4155300" cy="336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3" name="Group 18"/>
          <p:cNvGrpSpPr/>
          <p:nvPr/>
        </p:nvGrpSpPr>
        <p:grpSpPr>
          <a:xfrm>
            <a:off x="381000" y="5181600"/>
            <a:ext cx="4876800" cy="1295400"/>
            <a:chOff x="304800" y="4343400"/>
            <a:chExt cx="8501984" cy="1880110"/>
          </a:xfrm>
        </p:grpSpPr>
        <p:sp>
          <p:nvSpPr>
            <p:cNvPr id="10" name="TextBox 3"/>
            <p:cNvSpPr txBox="1">
              <a:spLocks noChangeArrowheads="1"/>
            </p:cNvSpPr>
            <p:nvPr/>
          </p:nvSpPr>
          <p:spPr bwMode="auto">
            <a:xfrm>
              <a:off x="1295400" y="4495800"/>
              <a:ext cx="66294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b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pic>
          <p:nvPicPr>
            <p:cNvPr id="11" name="Picture 2" descr="C:\Users\Jieming\Desktop\Untitled-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81600" y="4343400"/>
              <a:ext cx="3625184" cy="18801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Oval 11"/>
            <p:cNvSpPr/>
            <p:nvPr/>
          </p:nvSpPr>
          <p:spPr>
            <a:xfrm>
              <a:off x="381000" y="4572000"/>
              <a:ext cx="1524000" cy="152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04800" y="4495800"/>
              <a:ext cx="1676400" cy="1676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895600" y="4572000"/>
              <a:ext cx="1524000" cy="15240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19400" y="4495800"/>
              <a:ext cx="1676400" cy="1676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010400" y="4495800"/>
              <a:ext cx="1600200" cy="15240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48200" y="5257800"/>
              <a:ext cx="457200" cy="76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ross 17"/>
            <p:cNvSpPr/>
            <p:nvPr/>
          </p:nvSpPr>
          <p:spPr>
            <a:xfrm>
              <a:off x="2133600" y="5029200"/>
              <a:ext cx="533400" cy="533400"/>
            </a:xfrm>
            <a:prstGeom prst="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 t="9549"/>
          <a:stretch>
            <a:fillRect/>
          </a:stretch>
        </p:blipFill>
        <p:spPr bwMode="auto">
          <a:xfrm>
            <a:off x="4648200" y="1295401"/>
            <a:ext cx="421481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934200" y="14478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Nooren</a:t>
            </a:r>
            <a:r>
              <a:rPr lang="en-US" dirty="0" smtClean="0"/>
              <a:t> &amp; Thornton, </a:t>
            </a:r>
            <a:r>
              <a:rPr lang="en-US" i="1" dirty="0" smtClean="0"/>
              <a:t>J. Mol. Biol. </a:t>
            </a:r>
            <a:r>
              <a:rPr lang="en-US" dirty="0" smtClean="0"/>
              <a:t>(2003). 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 sources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Structures</a:t>
            </a:r>
            <a:br>
              <a:rPr lang="en-US" dirty="0" smtClean="0"/>
            </a:br>
            <a:r>
              <a:rPr lang="en-US" dirty="0" smtClean="0">
                <a:sym typeface="Wingdings" pitchFamily="2" charset="2"/>
              </a:rPr>
              <a:t> PDB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 PISA, 3Dcomplex.org, </a:t>
            </a:r>
            <a:r>
              <a:rPr lang="en-US" dirty="0" err="1" smtClean="0">
                <a:sym typeface="Wingdings" pitchFamily="2" charset="2"/>
              </a:rPr>
              <a:t>ProtCID</a:t>
            </a:r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 hetero-/</a:t>
            </a:r>
            <a:r>
              <a:rPr lang="en-US" dirty="0" err="1" smtClean="0">
                <a:sym typeface="Wingdings" pitchFamily="2" charset="2"/>
              </a:rPr>
              <a:t>homodimers</a:t>
            </a:r>
            <a:r>
              <a:rPr lang="en-US" dirty="0" smtClean="0">
                <a:sym typeface="Wingdings" pitchFamily="2" charset="2"/>
              </a:rPr>
              <a:t>, BU </a:t>
            </a:r>
            <a:r>
              <a:rPr lang="en-US" dirty="0" err="1" smtClean="0">
                <a:sym typeface="Wingdings" pitchFamily="2" charset="2"/>
              </a:rPr>
              <a:t>vs</a:t>
            </a:r>
            <a:r>
              <a:rPr lang="en-US" dirty="0" smtClean="0">
                <a:sym typeface="Wingdings" pitchFamily="2" charset="2"/>
              </a:rPr>
              <a:t> ASU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Contact surface area</a:t>
            </a:r>
            <a:br>
              <a:rPr lang="en-US" dirty="0" smtClean="0"/>
            </a:br>
            <a:r>
              <a:rPr lang="en-US" dirty="0" smtClean="0">
                <a:sym typeface="Wingdings" pitchFamily="2" charset="2"/>
              </a:rPr>
              <a:t> NACCESS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Kd</a:t>
            </a:r>
            <a:r>
              <a:rPr lang="en-US" dirty="0" smtClean="0"/>
              <a:t> values</a:t>
            </a:r>
            <a:br>
              <a:rPr lang="en-US" dirty="0" smtClean="0"/>
            </a:b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PDBbind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+ manual </a:t>
            </a:r>
            <a:r>
              <a:rPr lang="en-US" dirty="0" err="1" smtClean="0">
                <a:sym typeface="Wingdings" pitchFamily="2" charset="2"/>
              </a:rPr>
              <a:t>curation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Structures: PDB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64275"/>
            <a:ext cx="2133600" cy="365125"/>
          </a:xfrm>
        </p:spPr>
        <p:txBody>
          <a:bodyPr/>
          <a:lstStyle/>
          <a:p>
            <a:fld id="{19570E57-209E-41FC-BF52-221A43151A09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609600" y="2057397"/>
          <a:ext cx="7696200" cy="4230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2475"/>
                <a:gridCol w="1258325"/>
                <a:gridCol w="1295400"/>
              </a:tblGrid>
              <a:tr h="427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filter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#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</a:tr>
              <a:tr h="422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# structures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74297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422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keyword 'complex'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28698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2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Proteins only (without DNA or RNA)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2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&gt;2 protein entities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2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Non-homologs (&lt;100% sequence identity)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2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X-ray &lt;3A and NMR only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2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 chains only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 marL="9525" marR="9525" marT="9525" marB="0" anchor="b"/>
                </a:tc>
              </a:tr>
              <a:tr h="422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Kd values (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PDBbind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0.35</a:t>
                      </a:r>
                      <a:endParaRPr lang="en-US" dirty="0"/>
                    </a:p>
                  </a:txBody>
                  <a:tcPr marL="9525" marR="9525" marT="9525" marB="0" anchor="b"/>
                </a:tc>
              </a:tr>
              <a:tr h="422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Manual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Curation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0" y="1676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PDB, 5</a:t>
            </a:r>
            <a:r>
              <a:rPr lang="en-US" baseline="30000" dirty="0" smtClean="0"/>
              <a:t>th</a:t>
            </a:r>
            <a:r>
              <a:rPr lang="en-US" dirty="0" smtClean="0"/>
              <a:t> July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Manual </a:t>
            </a:r>
            <a:r>
              <a:rPr lang="en-US" dirty="0" err="1" smtClean="0"/>
              <a:t>Curation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95300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arenR"/>
            </a:pPr>
            <a:r>
              <a:rPr lang="en-US" dirty="0" smtClean="0"/>
              <a:t>Other </a:t>
            </a:r>
            <a:r>
              <a:rPr lang="en-US" dirty="0" err="1" smtClean="0"/>
              <a:t>ligand</a:t>
            </a:r>
            <a:r>
              <a:rPr lang="en-US" dirty="0" smtClean="0"/>
              <a:t> at interface?</a:t>
            </a:r>
          </a:p>
          <a:p>
            <a:pPr marL="514350" indent="-514350">
              <a:buAutoNum type="arabicParenR"/>
            </a:pPr>
            <a:r>
              <a:rPr lang="en-US" dirty="0" err="1" smtClean="0"/>
              <a:t>Kd</a:t>
            </a:r>
            <a:r>
              <a:rPr lang="en-US" dirty="0" smtClean="0"/>
              <a:t> corresponds to structure?</a:t>
            </a:r>
          </a:p>
          <a:p>
            <a:pPr marL="514350" indent="-514350">
              <a:buAutoNum type="arabicParenR"/>
            </a:pPr>
            <a:r>
              <a:rPr lang="en-US" dirty="0" err="1" smtClean="0"/>
              <a:t>Dimerization</a:t>
            </a:r>
            <a:r>
              <a:rPr lang="en-US" dirty="0" smtClean="0"/>
              <a:t> function and localization</a:t>
            </a:r>
          </a:p>
          <a:p>
            <a:pPr marL="514350" indent="-514350">
              <a:buAutoNum type="arabicParenR"/>
            </a:pPr>
            <a:r>
              <a:rPr lang="en-US" dirty="0" smtClean="0"/>
              <a:t>Peptide?</a:t>
            </a:r>
          </a:p>
          <a:p>
            <a:pPr marL="514350" indent="-514350">
              <a:buAutoNum type="arabicParenR"/>
            </a:pPr>
            <a:r>
              <a:rPr lang="en-US" dirty="0" smtClean="0"/>
              <a:t>Terminal or internal peptide?</a:t>
            </a:r>
          </a:p>
          <a:p>
            <a:pPr marL="514350" indent="-514350">
              <a:buAutoNum type="arabicParenR"/>
            </a:pPr>
            <a:r>
              <a:rPr lang="en-US" dirty="0" smtClean="0"/>
              <a:t>Mutagenesis results with </a:t>
            </a:r>
            <a:r>
              <a:rPr lang="en-US" dirty="0" err="1" smtClean="0"/>
              <a:t>Kd</a:t>
            </a:r>
            <a:r>
              <a:rPr lang="en-US" dirty="0" smtClean="0"/>
              <a:t>? </a:t>
            </a:r>
          </a:p>
          <a:p>
            <a:pPr marL="514350" indent="-514350">
              <a:buAutoNum type="arabicParenR"/>
            </a:pPr>
            <a:r>
              <a:rPr lang="en-US" dirty="0" smtClean="0"/>
              <a:t>Or with related structures and </a:t>
            </a:r>
            <a:r>
              <a:rPr lang="en-US" dirty="0" err="1" smtClean="0"/>
              <a:t>Kd</a:t>
            </a:r>
            <a:r>
              <a:rPr lang="en-US" dirty="0" smtClean="0"/>
              <a:t>?</a:t>
            </a:r>
          </a:p>
          <a:p>
            <a:pPr marL="514350" indent="-514350">
              <a:buAutoNum type="arabicParenR"/>
            </a:pPr>
            <a:r>
              <a:rPr lang="en-US" dirty="0" smtClean="0"/>
              <a:t>Fragments/proteins mutated? E.g. engineered proteins</a:t>
            </a:r>
          </a:p>
          <a:p>
            <a:pPr marL="514350" indent="-514350">
              <a:buAutoNum type="arabicParenR"/>
            </a:pPr>
            <a:r>
              <a:rPr lang="en-US" dirty="0" smtClean="0"/>
              <a:t>Any modified residues? E.g. </a:t>
            </a:r>
            <a:r>
              <a:rPr lang="en-US" dirty="0" err="1" smtClean="0"/>
              <a:t>pY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Hetero-/</a:t>
            </a:r>
            <a:r>
              <a:rPr lang="en-US" dirty="0" err="1" smtClean="0"/>
              <a:t>homodimer</a:t>
            </a:r>
            <a:r>
              <a:rPr lang="en-US" dirty="0" smtClean="0"/>
              <a:t>?</a:t>
            </a:r>
          </a:p>
          <a:p>
            <a:pPr marL="514350" indent="-514350">
              <a:buAutoNum type="arabicParenR"/>
            </a:pPr>
            <a:r>
              <a:rPr lang="en-US" dirty="0" smtClean="0"/>
              <a:t>Method in </a:t>
            </a:r>
            <a:r>
              <a:rPr lang="en-US" dirty="0" err="1" smtClean="0"/>
              <a:t>Kd</a:t>
            </a:r>
            <a:r>
              <a:rPr lang="en-US" dirty="0" smtClean="0"/>
              <a:t> determination</a:t>
            </a:r>
          </a:p>
          <a:p>
            <a:pPr marL="514350" indent="-514350">
              <a:buAutoNum type="arabicParenR"/>
            </a:pPr>
            <a:r>
              <a:rPr lang="en-US" dirty="0" smtClean="0"/>
              <a:t>% standard variation in </a:t>
            </a:r>
            <a:r>
              <a:rPr lang="en-US" dirty="0" err="1" smtClean="0"/>
              <a:t>Kd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Biological unit? E.g. </a:t>
            </a:r>
            <a:r>
              <a:rPr lang="en-US" dirty="0" err="1" smtClean="0"/>
              <a:t>dimer</a:t>
            </a:r>
            <a:r>
              <a:rPr lang="en-US" dirty="0" smtClean="0"/>
              <a:t> or </a:t>
            </a:r>
            <a:r>
              <a:rPr lang="en-US" dirty="0" err="1" smtClean="0"/>
              <a:t>oligomer</a:t>
            </a:r>
            <a:r>
              <a:rPr lang="en-US" dirty="0" smtClean="0"/>
              <a:t>.</a:t>
            </a:r>
          </a:p>
          <a:p>
            <a:pPr marL="514350" indent="-514350">
              <a:buAutoNum type="arabicParenR"/>
            </a:pPr>
            <a:r>
              <a:rPr lang="en-US" dirty="0" smtClean="0"/>
              <a:t>Interface area</a:t>
            </a:r>
          </a:p>
          <a:p>
            <a:pPr marL="514350" indent="-514350">
              <a:buAutoNum type="arabicParenR"/>
            </a:pPr>
            <a:r>
              <a:rPr lang="en-US" dirty="0" smtClean="0"/>
              <a:t>Domains, e.g. SH3, SH2, TPR…</a:t>
            </a:r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219200"/>
            <a:ext cx="3200400" cy="248501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pic>
        <p:nvPicPr>
          <p:cNvPr id="4" name="Content Placeholder 3" descr="untitle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6482" t="3363" r="6481"/>
          <a:stretch>
            <a:fillRect/>
          </a:stretch>
        </p:blipFill>
        <p:spPr>
          <a:xfrm>
            <a:off x="152400" y="1163551"/>
            <a:ext cx="8763000" cy="5618249"/>
          </a:xfrm>
        </p:spPr>
      </p:pic>
      <p:cxnSp>
        <p:nvCxnSpPr>
          <p:cNvPr id="6" name="Straight Connector 5"/>
          <p:cNvCxnSpPr/>
          <p:nvPr/>
        </p:nvCxnSpPr>
        <p:spPr>
          <a:xfrm>
            <a:off x="7423228" y="4800600"/>
            <a:ext cx="1967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62600" y="1086683"/>
            <a:ext cx="3505200" cy="42473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underrepresentation of larger proteins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all are </a:t>
            </a:r>
            <a:r>
              <a:rPr lang="en-US" dirty="0" err="1" smtClean="0"/>
              <a:t>heterodimers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prominent domains involved</a:t>
            </a:r>
            <a:br>
              <a:rPr lang="en-US" dirty="0" smtClean="0"/>
            </a:br>
            <a:r>
              <a:rPr lang="en-US" dirty="0" smtClean="0">
                <a:sym typeface="Wingdings" pitchFamily="2" charset="2"/>
              </a:rPr>
              <a:t> how do they help in the PPI?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 hotspots?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most are fragments of the entire proteins</a:t>
            </a:r>
            <a:br>
              <a:rPr lang="en-US" dirty="0" smtClean="0"/>
            </a:br>
            <a:r>
              <a:rPr lang="en-US" dirty="0" smtClean="0">
                <a:sym typeface="Wingdings" pitchFamily="2" charset="2"/>
              </a:rPr>
              <a:t> comparability of affinity of the peptides and actual full-sized proteins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PPI: Protein-protein interactions</a:t>
            </a:r>
            <a:endParaRPr lang="en-US" dirty="0"/>
          </a:p>
        </p:txBody>
      </p:sp>
      <p:pic>
        <p:nvPicPr>
          <p:cNvPr id="4" name="Content Placeholder 3" descr="untitle1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407" t="4723" r="7407"/>
          <a:stretch>
            <a:fillRect/>
          </a:stretch>
        </p:blipFill>
        <p:spPr>
          <a:xfrm>
            <a:off x="304800" y="1752600"/>
            <a:ext cx="8575369" cy="46482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Complementing</a:t>
            </a:r>
            <a:r>
              <a:rPr lang="en-US" sz="4400" dirty="0"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the data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Tx/>
              <a:buChar char="-"/>
            </a:pPr>
            <a:r>
              <a:rPr lang="en-US" dirty="0" smtClean="0">
                <a:sym typeface="Wingdings" pitchFamily="2" charset="2"/>
              </a:rPr>
              <a:t>More </a:t>
            </a:r>
            <a:r>
              <a:rPr lang="en-US" dirty="0" err="1" smtClean="0">
                <a:sym typeface="Wingdings" pitchFamily="2" charset="2"/>
              </a:rPr>
              <a:t>homodimers</a:t>
            </a:r>
            <a:r>
              <a:rPr lang="en-US" dirty="0" smtClean="0">
                <a:sym typeface="Wingdings" pitchFamily="2" charset="2"/>
              </a:rPr>
              <a:t>, larger proteins (Jones and Thornton, 1996; </a:t>
            </a:r>
            <a:r>
              <a:rPr lang="en-US" dirty="0" err="1" smtClean="0">
                <a:sym typeface="Wingdings" pitchFamily="2" charset="2"/>
              </a:rPr>
              <a:t>LoConte</a:t>
            </a:r>
            <a:r>
              <a:rPr lang="en-US" dirty="0" smtClean="0">
                <a:sym typeface="Wingdings" pitchFamily="2" charset="2"/>
              </a:rPr>
              <a:t> et al., 1999)</a:t>
            </a:r>
          </a:p>
          <a:p>
            <a:pPr marL="514350" indent="-514350">
              <a:buFontTx/>
              <a:buChar char="-"/>
            </a:pPr>
            <a:r>
              <a:rPr lang="en-US" dirty="0" smtClean="0">
                <a:sym typeface="Wingdings" pitchFamily="2" charset="2"/>
              </a:rPr>
              <a:t>Biological Assembly (BA) </a:t>
            </a:r>
            <a:r>
              <a:rPr lang="en-US" dirty="0" err="1" smtClean="0">
                <a:sym typeface="Wingdings" pitchFamily="2" charset="2"/>
              </a:rPr>
              <a:t>vs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ASymmetric</a:t>
            </a:r>
            <a:r>
              <a:rPr lang="en-US" dirty="0" smtClean="0">
                <a:sym typeface="Wingdings" pitchFamily="2" charset="2"/>
              </a:rPr>
              <a:t> Unit (ASU)</a:t>
            </a:r>
          </a:p>
          <a:p>
            <a:pPr marL="514350" indent="-514350"/>
            <a:r>
              <a:rPr lang="en-US" dirty="0" smtClean="0">
                <a:sym typeface="Wingdings" pitchFamily="2" charset="2"/>
              </a:rPr>
              <a:t>PISA (</a:t>
            </a:r>
            <a:r>
              <a:rPr lang="en-US" dirty="0" err="1" smtClean="0">
                <a:sym typeface="Wingdings" pitchFamily="2" charset="2"/>
              </a:rPr>
              <a:t>Krissinel</a:t>
            </a:r>
            <a:r>
              <a:rPr lang="en-US" dirty="0" smtClean="0">
                <a:sym typeface="Wingdings" pitchFamily="2" charset="2"/>
              </a:rPr>
              <a:t> &amp; </a:t>
            </a:r>
            <a:r>
              <a:rPr lang="en-US" dirty="0" err="1" smtClean="0">
                <a:sym typeface="Wingdings" pitchFamily="2" charset="2"/>
              </a:rPr>
              <a:t>Henrick</a:t>
            </a:r>
            <a:r>
              <a:rPr lang="en-US" dirty="0" smtClean="0">
                <a:sym typeface="Wingdings" pitchFamily="2" charset="2"/>
              </a:rPr>
              <a:t> 2006)</a:t>
            </a:r>
          </a:p>
          <a:p>
            <a:pPr marL="514350" indent="-514350"/>
            <a:r>
              <a:rPr lang="en-US" dirty="0" smtClean="0">
                <a:sym typeface="Wingdings" pitchFamily="2" charset="2"/>
              </a:rPr>
              <a:t>3Dcomplex.org (Levy, </a:t>
            </a:r>
            <a:r>
              <a:rPr lang="en-US" dirty="0" err="1" smtClean="0">
                <a:sym typeface="Wingdings" pitchFamily="2" charset="2"/>
              </a:rPr>
              <a:t>Teichmann</a:t>
            </a:r>
            <a:r>
              <a:rPr lang="en-US" dirty="0" smtClean="0">
                <a:sym typeface="Wingdings" pitchFamily="2" charset="2"/>
              </a:rPr>
              <a:t> et. al. 2006)</a:t>
            </a:r>
            <a:endParaRPr lang="en-US" dirty="0">
              <a:sym typeface="Wingdings" pitchFamily="2" charset="2"/>
            </a:endParaRPr>
          </a:p>
          <a:p>
            <a:pPr marL="514350" indent="-514350"/>
            <a:r>
              <a:rPr lang="en-US" dirty="0" err="1" smtClean="0">
                <a:sym typeface="Wingdings" pitchFamily="2" charset="2"/>
              </a:rPr>
              <a:t>ProtCID</a:t>
            </a:r>
            <a:r>
              <a:rPr lang="en-US" dirty="0" smtClean="0">
                <a:sym typeface="Wingdings" pitchFamily="2" charset="2"/>
              </a:rPr>
              <a:t> (Xu &amp; </a:t>
            </a:r>
            <a:r>
              <a:rPr lang="en-US" dirty="0" err="1" smtClean="0">
                <a:sym typeface="Wingdings" pitchFamily="2" charset="2"/>
              </a:rPr>
              <a:t>Dunbrack</a:t>
            </a:r>
            <a:r>
              <a:rPr lang="en-US" dirty="0" smtClean="0">
                <a:sym typeface="Wingdings" pitchFamily="2" charset="2"/>
              </a:rPr>
              <a:t> 2011)</a:t>
            </a:r>
            <a:br>
              <a:rPr lang="en-US" dirty="0" smtClean="0">
                <a:sym typeface="Wingdings" pitchFamily="2" charset="2"/>
              </a:rPr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q.png"/>
          <p:cNvPicPr>
            <a:picLocks noChangeAspect="1"/>
          </p:cNvPicPr>
          <p:nvPr/>
        </p:nvPicPr>
        <p:blipFill>
          <a:blip r:embed="rId2" cstate="print"/>
          <a:srcRect l="27500" r="21250"/>
          <a:stretch>
            <a:fillRect/>
          </a:stretch>
        </p:blipFill>
        <p:spPr>
          <a:xfrm>
            <a:off x="4953000" y="1143000"/>
            <a:ext cx="4031226" cy="5334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2672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With Nicholas Sawyer (Regan Lab)</a:t>
            </a:r>
          </a:p>
          <a:p>
            <a:r>
              <a:rPr lang="en-US" dirty="0" smtClean="0"/>
              <a:t>TPR = </a:t>
            </a:r>
            <a:r>
              <a:rPr lang="en-US" dirty="0" err="1" smtClean="0"/>
              <a:t>tetratricopeptide</a:t>
            </a:r>
            <a:r>
              <a:rPr lang="en-US" dirty="0" smtClean="0"/>
              <a:t> repeat protein</a:t>
            </a:r>
          </a:p>
          <a:p>
            <a:r>
              <a:rPr lang="en-US" dirty="0" smtClean="0"/>
              <a:t>Each TPR repeat is 34 amino acid</a:t>
            </a:r>
          </a:p>
          <a:p>
            <a:r>
              <a:rPr lang="en-US" dirty="0" smtClean="0"/>
              <a:t>Mediates a wide range of protein-protein interactions</a:t>
            </a:r>
          </a:p>
          <a:p>
            <a:r>
              <a:rPr lang="en-US" dirty="0" smtClean="0"/>
              <a:t>Highly modular, useful in protein design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3TPR consensus to inform </a:t>
            </a:r>
            <a:br>
              <a:rPr lang="en-US" dirty="0" smtClean="0"/>
            </a:br>
            <a:r>
              <a:rPr lang="en-US" dirty="0" smtClean="0"/>
              <a:t>protein design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895600" y="6248400"/>
            <a:ext cx="5486400" cy="533399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1ELW (TPR1), Hsp70 +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PTIEEVD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Contact Map of TPR1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12954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Threshold: 5 Angstroms</a:t>
            </a:r>
            <a:endParaRPr lang="en-US" sz="2400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 l="50000" b="50000"/>
          <a:stretch>
            <a:fillRect/>
          </a:stretch>
        </p:blipFill>
        <p:spPr bwMode="auto">
          <a:xfrm>
            <a:off x="1600200" y="1752600"/>
            <a:ext cx="5029200" cy="494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58000" y="5562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 </a:t>
            </a:r>
            <a:r>
              <a:rPr lang="en-US" i="1" dirty="0" smtClean="0"/>
              <a:t>et. al. </a:t>
            </a:r>
            <a:r>
              <a:rPr lang="en-US" dirty="0" smtClean="0"/>
              <a:t>(2003)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ncVarII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8124" t="11710" r="61750" b="42117"/>
          <a:stretch>
            <a:fillRect/>
          </a:stretch>
        </p:blipFill>
        <p:spPr bwMode="auto">
          <a:xfrm>
            <a:off x="-1" y="1004454"/>
            <a:ext cx="9144001" cy="532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343400" y="64008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Mu XJ, Harmanci A et. al. (under review)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848600" y="3886200"/>
            <a:ext cx="1295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76600" y="4953000"/>
            <a:ext cx="1371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1TPR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762000"/>
                <a:gridCol w="3429000"/>
                <a:gridCol w="228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Sequence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Sikorski</a:t>
                      </a:r>
                      <a:r>
                        <a:rPr lang="en-US" dirty="0" smtClean="0"/>
                        <a:t> et. al.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 TPR sequences from 5 proteins across 2 different species of yeast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W4, L7, G8, Y11, A20, F24, A27, P32</a:t>
                      </a:r>
                      <a:endParaRPr lang="en-US" dirty="0" smtClean="0">
                        <a:sym typeface="Wingdings" pitchFamily="2" charset="2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Wingdings" pitchFamily="2" charset="2"/>
                        </a:rPr>
                        <a:t>Andrea &amp; Regan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Wingdings" pitchFamily="2" charset="2"/>
                        </a:rPr>
                        <a:t>3418 TPR sequences on more than 107 proteins; </a:t>
                      </a:r>
                      <a:r>
                        <a:rPr lang="en-US" dirty="0" err="1" smtClean="0">
                          <a:sym typeface="Wingdings" pitchFamily="2" charset="2"/>
                        </a:rPr>
                        <a:t>Pfam</a:t>
                      </a:r>
                      <a:r>
                        <a:rPr lang="en-US" dirty="0" smtClean="0">
                          <a:sym typeface="Wingdings" pitchFamily="2" charset="2"/>
                        </a:rPr>
                        <a:t> database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Wingdings" pitchFamily="2" charset="2"/>
                        </a:rPr>
                        <a:t>W4, G8, Y11,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G15</a:t>
                      </a:r>
                      <a:r>
                        <a:rPr lang="en-US" dirty="0" smtClean="0">
                          <a:sym typeface="Wingdings" pitchFamily="2" charset="2"/>
                        </a:rPr>
                        <a:t>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Y17</a:t>
                      </a:r>
                      <a:r>
                        <a:rPr lang="en-US" dirty="0" smtClean="0">
                          <a:sym typeface="Wingdings" pitchFamily="2" charset="2"/>
                        </a:rPr>
                        <a:t>,A20,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Y24</a:t>
                      </a:r>
                      <a:r>
                        <a:rPr lang="en-US" dirty="0" smtClean="0">
                          <a:sym typeface="Wingdings" pitchFamily="2" charset="2"/>
                        </a:rPr>
                        <a:t>, A27, P32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3962400"/>
            <a:ext cx="8229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using a ratio between percentage of occurrence of an amino acid </a:t>
            </a:r>
            <a:r>
              <a:rPr lang="en-US" i="1" dirty="0" err="1" smtClean="0">
                <a:sym typeface="Wingdings" pitchFamily="2" charset="2"/>
              </a:rPr>
              <a:t>i</a:t>
            </a:r>
            <a:r>
              <a:rPr lang="en-US" i="1" dirty="0" smtClean="0">
                <a:sym typeface="Wingdings" pitchFamily="2" charset="2"/>
              </a:rPr>
              <a:t>, </a:t>
            </a:r>
            <a:r>
              <a:rPr lang="en-US" dirty="0" smtClean="0">
                <a:sym typeface="Wingdings" pitchFamily="2" charset="2"/>
              </a:rPr>
              <a:t>for a position </a:t>
            </a:r>
            <a:r>
              <a:rPr lang="en-US" i="1" dirty="0" smtClean="0">
                <a:sym typeface="Wingdings" pitchFamily="2" charset="2"/>
              </a:rPr>
              <a:t>j, </a:t>
            </a:r>
            <a:r>
              <a:rPr lang="en-US" dirty="0" smtClean="0">
                <a:sym typeface="Wingdings" pitchFamily="2" charset="2"/>
              </a:rPr>
              <a:t>against all other positions in the sequence; termed “global propensity”</a:t>
            </a:r>
          </a:p>
          <a:p>
            <a:pPr marL="514350" indent="-514350">
              <a:buNone/>
            </a:pPr>
            <a:endParaRPr lang="en-US" dirty="0" smtClean="0">
              <a:sym typeface="Wingdings" pitchFamily="2" charset="2"/>
            </a:endParaRPr>
          </a:p>
          <a:p>
            <a:pPr marL="514350" indent="-514350" algn="ctr">
              <a:buNone/>
            </a:pPr>
            <a:endParaRPr lang="en-US" sz="2800" dirty="0" smtClean="0">
              <a:sym typeface="Wingdings" pitchFamily="2" charset="2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4724400"/>
            <a:ext cx="1371600" cy="68580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1TPR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43000"/>
            <a:ext cx="76104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hape 5"/>
          <p:cNvCxnSpPr>
            <a:stCxn id="4" idx="2"/>
            <a:endCxn id="7" idx="0"/>
          </p:cNvCxnSpPr>
          <p:nvPr/>
        </p:nvCxnSpPr>
        <p:spPr>
          <a:xfrm rot="5400000">
            <a:off x="3217069" y="4364831"/>
            <a:ext cx="990600" cy="170973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0" y="57150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CTPR1, CTPR2, CTPR3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57150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CTPR390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57150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Tmod</a:t>
            </a:r>
            <a:endParaRPr lang="en-US" sz="2000" dirty="0"/>
          </a:p>
        </p:txBody>
      </p:sp>
      <p:cxnSp>
        <p:nvCxnSpPr>
          <p:cNvPr id="11" name="Shape 5"/>
          <p:cNvCxnSpPr>
            <a:stCxn id="4" idx="2"/>
          </p:cNvCxnSpPr>
          <p:nvPr/>
        </p:nvCxnSpPr>
        <p:spPr>
          <a:xfrm rot="16200000" flipH="1">
            <a:off x="4379119" y="4912519"/>
            <a:ext cx="990600" cy="61436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hape 5"/>
          <p:cNvCxnSpPr>
            <a:stCxn id="4" idx="2"/>
            <a:endCxn id="10" idx="0"/>
          </p:cNvCxnSpPr>
          <p:nvPr/>
        </p:nvCxnSpPr>
        <p:spPr>
          <a:xfrm rot="16200000" flipH="1">
            <a:off x="5198269" y="4093369"/>
            <a:ext cx="990600" cy="225266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28600" y="4713249"/>
            <a:ext cx="1143000" cy="183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7086600" y="4724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 </a:t>
            </a:r>
            <a:r>
              <a:rPr lang="en-US" i="1" dirty="0" smtClean="0"/>
              <a:t>et. al. </a:t>
            </a:r>
            <a:r>
              <a:rPr lang="en-US" dirty="0" smtClean="0"/>
              <a:t>(2003)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31</a:t>
            </a:fld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200400" y="6096000"/>
            <a:ext cx="3581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52800" y="61354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Hydrogels</a:t>
            </a:r>
            <a:r>
              <a:rPr lang="en-US" dirty="0" smtClean="0"/>
              <a:t>, antibody replacements, fluorescent assays…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M\thesis\lynne_work\3TPR predicting function and affinity with binders\motifNum\distrib_motifNum_RemovedbyTPR.png"/>
          <p:cNvPicPr>
            <a:picLocks noChangeAspect="1" noChangeArrowheads="1"/>
          </p:cNvPicPr>
          <p:nvPr/>
        </p:nvPicPr>
        <p:blipFill>
          <a:blip r:embed="rId3" cstate="print"/>
          <a:srcRect l="8114" r="8138" b="3449"/>
          <a:stretch>
            <a:fillRect/>
          </a:stretch>
        </p:blipFill>
        <p:spPr bwMode="auto">
          <a:xfrm>
            <a:off x="228600" y="1143000"/>
            <a:ext cx="8534400" cy="56094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3TPR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828800"/>
            <a:ext cx="69342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Why 3?</a:t>
            </a:r>
          </a:p>
          <a:p>
            <a:r>
              <a:rPr lang="en-US" dirty="0" smtClean="0"/>
              <a:t>Data source: SMART database </a:t>
            </a:r>
            <a:br>
              <a:rPr lang="en-US" dirty="0" smtClean="0"/>
            </a:br>
            <a:r>
              <a:rPr lang="en-US" dirty="0" smtClean="0"/>
              <a:t>(Schultz et. al. 1998)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Structural signature</a:t>
            </a:r>
            <a:r>
              <a:rPr lang="en-US" dirty="0">
                <a:sym typeface="Wingdings" pitchFamily="2" charset="2"/>
              </a:rPr>
              <a:t>?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Functional signature?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M\thesis\lynne_work\3TPR predicting function and affinity with binders\gapsAllowance\1-999allowance.png"/>
          <p:cNvPicPr>
            <a:picLocks noChangeAspect="1" noChangeArrowheads="1"/>
          </p:cNvPicPr>
          <p:nvPr/>
        </p:nvPicPr>
        <p:blipFill>
          <a:blip r:embed="rId2" cstate="print"/>
          <a:srcRect l="8138" r="8114" b="3902"/>
          <a:stretch>
            <a:fillRect/>
          </a:stretch>
        </p:blipFill>
        <p:spPr bwMode="auto">
          <a:xfrm>
            <a:off x="-1" y="1219200"/>
            <a:ext cx="8769807" cy="5410200"/>
          </a:xfrm>
          <a:prstGeom prst="rect">
            <a:avLst/>
          </a:prstGeom>
          <a:noFill/>
        </p:spPr>
      </p:pic>
      <p:grpSp>
        <p:nvGrpSpPr>
          <p:cNvPr id="5" name="Group 37"/>
          <p:cNvGrpSpPr/>
          <p:nvPr/>
        </p:nvGrpSpPr>
        <p:grpSpPr>
          <a:xfrm>
            <a:off x="3200400" y="3733800"/>
            <a:ext cx="3429000" cy="1295400"/>
            <a:chOff x="5257800" y="1447800"/>
            <a:chExt cx="3810000" cy="1283732"/>
          </a:xfrm>
        </p:grpSpPr>
        <p:grpSp>
          <p:nvGrpSpPr>
            <p:cNvPr id="6" name="Group 13"/>
            <p:cNvGrpSpPr/>
            <p:nvPr/>
          </p:nvGrpSpPr>
          <p:grpSpPr>
            <a:xfrm>
              <a:off x="5257800" y="1447800"/>
              <a:ext cx="3810000" cy="304800"/>
              <a:chOff x="5257800" y="1447800"/>
              <a:chExt cx="3810000" cy="30480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5257800" y="1600200"/>
                <a:ext cx="381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/>
              <p:cNvSpPr/>
              <p:nvPr/>
            </p:nvSpPr>
            <p:spPr>
              <a:xfrm>
                <a:off x="5562600" y="1447800"/>
                <a:ext cx="1066800" cy="3048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696200" y="1447800"/>
                <a:ext cx="1066800" cy="3048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629400" y="1447800"/>
                <a:ext cx="1066800" cy="3048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18"/>
            <p:cNvGrpSpPr/>
            <p:nvPr/>
          </p:nvGrpSpPr>
          <p:grpSpPr>
            <a:xfrm>
              <a:off x="5257800" y="1905000"/>
              <a:ext cx="3810000" cy="304800"/>
              <a:chOff x="5257800" y="1447800"/>
              <a:chExt cx="3810000" cy="30480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5257800" y="1600200"/>
                <a:ext cx="381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5410200" y="1447800"/>
                <a:ext cx="1066800" cy="3048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696200" y="1447800"/>
                <a:ext cx="1066800" cy="3048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629400" y="1447800"/>
                <a:ext cx="1066800" cy="3048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23"/>
            <p:cNvGrpSpPr/>
            <p:nvPr/>
          </p:nvGrpSpPr>
          <p:grpSpPr>
            <a:xfrm>
              <a:off x="5257800" y="2362200"/>
              <a:ext cx="3810000" cy="304800"/>
              <a:chOff x="5410200" y="1447800"/>
              <a:chExt cx="3810000" cy="304800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5410200" y="1600200"/>
                <a:ext cx="381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25"/>
              <p:cNvSpPr/>
              <p:nvPr/>
            </p:nvSpPr>
            <p:spPr>
              <a:xfrm>
                <a:off x="5562600" y="1447800"/>
                <a:ext cx="1066800" cy="3048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8001000" y="1447800"/>
                <a:ext cx="1066800" cy="3048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629400" y="1447800"/>
                <a:ext cx="1066800" cy="3048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5791200" y="1447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TPR1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848600" y="1447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TPR3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81800" y="1447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TPR2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638800" y="19166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TPR1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848600" y="19050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TPR3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781800" y="19050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TPR2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38800" y="23622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TPR1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01000" y="23622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TPR3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629400" y="23622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TPR2</a:t>
              </a:r>
              <a:endParaRPr lang="en-US" dirty="0"/>
            </a:p>
          </p:txBody>
        </p:sp>
      </p:grpSp>
      <p:sp>
        <p:nvSpPr>
          <p:cNvPr id="39" name="Oval 38"/>
          <p:cNvSpPr/>
          <p:nvPr/>
        </p:nvSpPr>
        <p:spPr>
          <a:xfrm>
            <a:off x="4953000" y="4495800"/>
            <a:ext cx="8382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886200" y="4038600"/>
            <a:ext cx="8382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 descr="C:\Users\JM\thesis\lynne_work\3TPR predicting function and affinity with binders\gapsAllowance\1-120allowance-spikes.png"/>
          <p:cNvPicPr>
            <a:picLocks noChangeAspect="1" noChangeArrowheads="1"/>
          </p:cNvPicPr>
          <p:nvPr/>
        </p:nvPicPr>
        <p:blipFill>
          <a:blip r:embed="rId3" cstate="print"/>
          <a:srcRect l="11441" t="6606" r="8359" b="8236"/>
          <a:stretch>
            <a:fillRect/>
          </a:stretch>
        </p:blipFill>
        <p:spPr bwMode="auto">
          <a:xfrm>
            <a:off x="2057400" y="3496456"/>
            <a:ext cx="5791200" cy="313294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3TPR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46237"/>
            <a:ext cx="6781800" cy="4525963"/>
          </a:xfrm>
        </p:spPr>
        <p:txBody>
          <a:bodyPr/>
          <a:lstStyle/>
          <a:p>
            <a:r>
              <a:rPr lang="en-US" dirty="0" smtClean="0"/>
              <a:t>34aa</a:t>
            </a:r>
          </a:p>
          <a:p>
            <a:r>
              <a:rPr lang="en-US" dirty="0" smtClean="0"/>
              <a:t>Gap issue</a:t>
            </a:r>
          </a:p>
          <a:p>
            <a:r>
              <a:rPr lang="en-US" dirty="0" smtClean="0"/>
              <a:t>Use of global propensity</a:t>
            </a: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2819400"/>
            <a:ext cx="1371600" cy="685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1000" y="1828800"/>
            <a:ext cx="1066800" cy="449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447800" y="1828800"/>
            <a:ext cx="685800" cy="1676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47800" y="6324600"/>
            <a:ext cx="609600" cy="2286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3TPR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1TPR-new </a:t>
            </a:r>
            <a:r>
              <a:rPr lang="en-US" dirty="0" err="1" smtClean="0"/>
              <a:t>vs</a:t>
            </a:r>
            <a:r>
              <a:rPr lang="en-US" dirty="0" smtClean="0"/>
              <a:t> 1TPR-old</a:t>
            </a:r>
          </a:p>
          <a:p>
            <a:r>
              <a:rPr lang="en-US" dirty="0" smtClean="0"/>
              <a:t>3TPR </a:t>
            </a:r>
            <a:r>
              <a:rPr lang="en-US" dirty="0" err="1" smtClean="0"/>
              <a:t>vs</a:t>
            </a:r>
            <a:r>
              <a:rPr lang="en-US" dirty="0" smtClean="0"/>
              <a:t> 1TPR</a:t>
            </a:r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 redefinition of structural signature of 3TPR specifically?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 functional signature?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3TPR consensus</a:t>
            </a:r>
            <a:br>
              <a:rPr lang="en-US" dirty="0" smtClean="0"/>
            </a:br>
            <a:r>
              <a:rPr lang="en-US" dirty="0" smtClean="0"/>
              <a:t>Functional signature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Functional signature</a:t>
            </a:r>
            <a:br>
              <a:rPr lang="en-US" dirty="0" smtClean="0"/>
            </a:br>
            <a:r>
              <a:rPr lang="en-US" dirty="0" smtClean="0">
                <a:sym typeface="Wingdings" pitchFamily="2" charset="2"/>
              </a:rPr>
              <a:t> based on </a:t>
            </a:r>
            <a:r>
              <a:rPr lang="en-US" dirty="0" err="1" smtClean="0">
                <a:sym typeface="Wingdings" pitchFamily="2" charset="2"/>
              </a:rPr>
              <a:t>Magliery</a:t>
            </a:r>
            <a:r>
              <a:rPr lang="en-US" dirty="0" smtClean="0">
                <a:sym typeface="Wingdings" pitchFamily="2" charset="2"/>
              </a:rPr>
              <a:t> et. al. </a:t>
            </a:r>
            <a:r>
              <a:rPr lang="en-US" dirty="0" err="1" smtClean="0">
                <a:sym typeface="Wingdings" pitchFamily="2" charset="2"/>
              </a:rPr>
              <a:t>hypervariable</a:t>
            </a:r>
            <a:r>
              <a:rPr lang="en-US" dirty="0" smtClean="0">
                <a:sym typeface="Wingdings" pitchFamily="2" charset="2"/>
              </a:rPr>
              <a:t> sites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 positions </a:t>
            </a:r>
            <a:r>
              <a:rPr lang="en-US" dirty="0" smtClean="0"/>
              <a:t>2,5,9,12,13,33,34 on each </a:t>
            </a:r>
            <a:br>
              <a:rPr lang="en-US" dirty="0" smtClean="0"/>
            </a:br>
            <a:r>
              <a:rPr lang="en-US" dirty="0" smtClean="0"/>
              <a:t>repeat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b="76470"/>
          <a:stretch>
            <a:fillRect/>
          </a:stretch>
        </p:blipFill>
        <p:spPr bwMode="auto">
          <a:xfrm>
            <a:off x="0" y="3733800"/>
            <a:ext cx="47148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t="23529" b="50072"/>
          <a:stretch>
            <a:fillRect/>
          </a:stretch>
        </p:blipFill>
        <p:spPr bwMode="auto">
          <a:xfrm>
            <a:off x="4724400" y="3581400"/>
            <a:ext cx="4343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 l="41919" t="72883" r="32222" b="19656"/>
          <a:stretch>
            <a:fillRect/>
          </a:stretch>
        </p:blipFill>
        <p:spPr bwMode="auto">
          <a:xfrm>
            <a:off x="7696200" y="2590800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3TPR consensus</a:t>
            </a:r>
            <a:br>
              <a:rPr lang="en-US" dirty="0" smtClean="0"/>
            </a:br>
            <a:r>
              <a:rPr lang="en-US" dirty="0" smtClean="0"/>
              <a:t>Functional signature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Hypothesis is that each class of TPRs correspond to a subset of the “functional residue space”.</a:t>
            </a:r>
          </a:p>
          <a:p>
            <a:r>
              <a:rPr lang="en-US" dirty="0" smtClean="0"/>
              <a:t>Can be detected when the site differs from consensus</a:t>
            </a:r>
          </a:p>
          <a:p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1,2,4 – bind X</a:t>
            </a: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3,4,5 – bind Y…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Example: </a:t>
            </a:r>
            <a:r>
              <a:rPr lang="en-US" dirty="0" err="1" smtClean="0"/>
              <a:t>Dicarboxylate</a:t>
            </a:r>
            <a:r>
              <a:rPr lang="en-US" dirty="0" smtClean="0"/>
              <a:t> clamp residues in TPRs that bind to Hsp90 (MEEV</a:t>
            </a:r>
            <a:r>
              <a:rPr lang="en-US" b="1" u="sng" dirty="0" smtClean="0"/>
              <a:t>D</a:t>
            </a:r>
            <a:r>
              <a:rPr lang="en-US" dirty="0" smtClean="0"/>
              <a:t>) and Hsp70 (PTIEEV</a:t>
            </a:r>
            <a:r>
              <a:rPr lang="en-US" b="1" u="sng" dirty="0" smtClean="0"/>
              <a:t>D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5KTPR1, 9NTPR1, 6NTPR2, 2KTPR3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20" name="Group 19"/>
          <p:cNvGrpSpPr/>
          <p:nvPr/>
        </p:nvGrpSpPr>
        <p:grpSpPr>
          <a:xfrm>
            <a:off x="1524000" y="3200400"/>
            <a:ext cx="5715000" cy="381000"/>
            <a:chOff x="1600200" y="3581400"/>
            <a:chExt cx="5715000" cy="381000"/>
          </a:xfrm>
        </p:grpSpPr>
        <p:sp>
          <p:nvSpPr>
            <p:cNvPr id="4" name="Rectangle 3"/>
            <p:cNvSpPr/>
            <p:nvPr/>
          </p:nvSpPr>
          <p:spPr>
            <a:xfrm>
              <a:off x="1600200" y="3581400"/>
              <a:ext cx="5715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600200" y="3581400"/>
              <a:ext cx="381000" cy="381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981200" y="3581400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362200" y="3581400"/>
              <a:ext cx="381000" cy="381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743200" y="3581400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124200" y="3581400"/>
              <a:ext cx="381000" cy="381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05200" y="3581400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86200" y="3581400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67200" y="3581400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48200" y="3581400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9200" y="3581400"/>
              <a:ext cx="381000" cy="381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10200" y="3581400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791200" y="3581400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72200" y="3581400"/>
              <a:ext cx="381000" cy="381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553200" y="3581400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934200" y="3581400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3TPR</a:t>
            </a:r>
            <a:br>
              <a:rPr lang="en-US" dirty="0" smtClean="0"/>
            </a:br>
            <a:r>
              <a:rPr lang="en-US" dirty="0" err="1" smtClean="0"/>
              <a:t>Covariation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3962400" cy="51816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Covarying</a:t>
            </a:r>
            <a:r>
              <a:rPr lang="en-US" sz="2800" dirty="0" smtClean="0"/>
              <a:t> residues </a:t>
            </a:r>
          </a:p>
          <a:p>
            <a:pPr>
              <a:buNone/>
            </a:pPr>
            <a:r>
              <a:rPr lang="en-US" sz="2800" dirty="0" smtClean="0">
                <a:sym typeface="Wingdings" pitchFamily="2" charset="2"/>
              </a:rPr>
              <a:t>helical packing 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>
                <a:sym typeface="Wingdings" pitchFamily="2" charset="2"/>
              </a:rPr>
              <a:t>- inter-helical </a:t>
            </a:r>
            <a:br>
              <a:rPr lang="en-US" sz="2800" dirty="0" smtClean="0">
                <a:sym typeface="Wingdings" pitchFamily="2" charset="2"/>
              </a:rPr>
            </a:br>
            <a:r>
              <a:rPr lang="en-US" sz="2800" dirty="0" smtClean="0">
                <a:sym typeface="Wingdings" pitchFamily="2" charset="2"/>
              </a:rPr>
              <a:t>interactions</a:t>
            </a:r>
          </a:p>
          <a:p>
            <a:pPr>
              <a:buNone/>
            </a:pPr>
            <a:r>
              <a:rPr lang="en-US" sz="2800" dirty="0" smtClean="0">
                <a:sym typeface="Wingdings" pitchFamily="2" charset="2"/>
              </a:rPr>
              <a:t>- inter-/intra-repeat</a:t>
            </a:r>
            <a:br>
              <a:rPr lang="en-US" sz="2800" dirty="0" smtClean="0">
                <a:sym typeface="Wingdings" pitchFamily="2" charset="2"/>
              </a:rPr>
            </a:br>
            <a:r>
              <a:rPr lang="en-US" sz="2800" dirty="0" smtClean="0">
                <a:sym typeface="Wingdings" pitchFamily="2" charset="2"/>
              </a:rPr>
              <a:t>interactions</a:t>
            </a:r>
          </a:p>
          <a:p>
            <a:pPr>
              <a:buFont typeface="Wingdings"/>
              <a:buChar char="à"/>
            </a:pPr>
            <a:r>
              <a:rPr lang="en-US" sz="2800" dirty="0" smtClean="0">
                <a:sym typeface="Wingdings" pitchFamily="2" charset="2"/>
              </a:rPr>
              <a:t>“Engineering maps” – informs when there is a need for alternative </a:t>
            </a:r>
            <a:br>
              <a:rPr lang="en-US" sz="2800" dirty="0" smtClean="0">
                <a:sym typeface="Wingdings" pitchFamily="2" charset="2"/>
              </a:rPr>
            </a:br>
            <a:r>
              <a:rPr lang="en-US" sz="2800" dirty="0" smtClean="0">
                <a:sym typeface="Wingdings" pitchFamily="2" charset="2"/>
              </a:rPr>
              <a:t>pairing (from consensus)</a:t>
            </a:r>
            <a:endParaRPr lang="en-US" sz="2800" dirty="0" smtClean="0"/>
          </a:p>
          <a:p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7292" t="5556" r="7292" b="4167"/>
          <a:stretch>
            <a:fillRect/>
          </a:stretch>
        </p:blipFill>
        <p:spPr bwMode="auto">
          <a:xfrm>
            <a:off x="4038600" y="1676400"/>
            <a:ext cx="5029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29200" y="64124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Courtesy of Nicholas Sawyer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 descr="pos8_24.png"/>
          <p:cNvPicPr>
            <a:picLocks noChangeAspect="1"/>
          </p:cNvPicPr>
          <p:nvPr/>
        </p:nvPicPr>
        <p:blipFill>
          <a:blip r:embed="rId2" cstate="print"/>
          <a:srcRect l="23333" r="26476" b="3854"/>
          <a:stretch>
            <a:fillRect/>
          </a:stretch>
        </p:blipFill>
        <p:spPr>
          <a:xfrm>
            <a:off x="1828800" y="685800"/>
            <a:ext cx="5105400" cy="5764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Methanogen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i="1" dirty="0" err="1" smtClean="0"/>
              <a:t>Candidatus</a:t>
            </a:r>
            <a:r>
              <a:rPr lang="en-US" dirty="0" smtClean="0"/>
              <a:t> </a:t>
            </a:r>
            <a:r>
              <a:rPr lang="en-US" i="1" dirty="0" err="1" smtClean="0"/>
              <a:t>Methanoregula</a:t>
            </a:r>
            <a:r>
              <a:rPr lang="en-US" i="1" dirty="0" smtClean="0"/>
              <a:t> </a:t>
            </a:r>
            <a:r>
              <a:rPr lang="en-US" i="1" dirty="0" err="1" smtClean="0"/>
              <a:t>Boonei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7178" r="48148" b="61615"/>
          <a:stretch>
            <a:fillRect/>
          </a:stretch>
        </p:blipFill>
        <p:spPr bwMode="auto">
          <a:xfrm>
            <a:off x="228600" y="3733800"/>
            <a:ext cx="861059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524000"/>
            <a:ext cx="8229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With Robert Collin (Regan Lab)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First TPR position starts at 6, gap at 1604-1637 (34aa) and then ends at 4051 (protein ends at 4079 – 28aa tail)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118 34aa TPR, mostly in tandem.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ncVarII</a:t>
            </a:r>
            <a:r>
              <a:rPr lang="en-US" dirty="0" smtClean="0"/>
              <a:t> – </a:t>
            </a:r>
            <a:br>
              <a:rPr lang="en-US" dirty="0" smtClean="0"/>
            </a:br>
            <a:r>
              <a:rPr lang="en-US" dirty="0" smtClean="0"/>
              <a:t>main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SNPs with higher selection pressure tend to be more destabilizing to secondary structures of </a:t>
            </a:r>
            <a:r>
              <a:rPr lang="en-US" dirty="0" err="1" smtClean="0"/>
              <a:t>ncRNAs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More binding reactions lead to stronger selection pressure, as observed in </a:t>
            </a:r>
            <a:r>
              <a:rPr lang="en-US" dirty="0" err="1" smtClean="0"/>
              <a:t>TFBSes</a:t>
            </a:r>
            <a:r>
              <a:rPr lang="en-US" dirty="0" smtClean="0"/>
              <a:t>, cell-line specific binding, allele-specific effects and regulatory networks.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Methanogen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i="1" dirty="0" err="1" smtClean="0"/>
              <a:t>Candidatus</a:t>
            </a:r>
            <a:r>
              <a:rPr lang="en-US" dirty="0" smtClean="0"/>
              <a:t> </a:t>
            </a:r>
            <a:r>
              <a:rPr lang="en-US" i="1" dirty="0" err="1" smtClean="0"/>
              <a:t>Methanoregula</a:t>
            </a:r>
            <a:r>
              <a:rPr lang="en-US" i="1" dirty="0" smtClean="0"/>
              <a:t> </a:t>
            </a:r>
            <a:r>
              <a:rPr lang="en-US" i="1" dirty="0" err="1" smtClean="0"/>
              <a:t>Boonei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Archaea</a:t>
            </a:r>
            <a:r>
              <a:rPr lang="en-US" dirty="0" smtClean="0"/>
              <a:t> &gt; </a:t>
            </a:r>
            <a:r>
              <a:rPr lang="en-US" dirty="0" err="1" smtClean="0"/>
              <a:t>Euryarchaeota</a:t>
            </a:r>
            <a:r>
              <a:rPr lang="en-US" dirty="0" smtClean="0"/>
              <a:t> &gt; </a:t>
            </a:r>
            <a:r>
              <a:rPr lang="en-US" dirty="0" err="1" smtClean="0"/>
              <a:t>Methanmicrobia</a:t>
            </a:r>
            <a:r>
              <a:rPr lang="en-US" dirty="0" smtClean="0"/>
              <a:t> &gt; .. &gt; </a:t>
            </a:r>
            <a:r>
              <a:rPr lang="en-US" dirty="0" err="1" smtClean="0"/>
              <a:t>Methanoregula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Complete genome sequenced by DOE, available on UCSC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Obligate anaerobe, strain 6A8, </a:t>
            </a:r>
            <a:br>
              <a:rPr lang="en-US" dirty="0" smtClean="0"/>
            </a:br>
            <a:r>
              <a:rPr lang="en-US" dirty="0" err="1" smtClean="0"/>
              <a:t>acidiphilic</a:t>
            </a:r>
            <a:r>
              <a:rPr lang="en-US" dirty="0" smtClean="0"/>
              <a:t> (pH~5), H</a:t>
            </a:r>
            <a:r>
              <a:rPr lang="en-US" baseline="-25000" dirty="0" smtClean="0"/>
              <a:t>2</a:t>
            </a:r>
            <a:r>
              <a:rPr lang="en-US" dirty="0" smtClean="0"/>
              <a:t>/CO</a:t>
            </a:r>
            <a:r>
              <a:rPr lang="en-US" baseline="-25000" dirty="0" smtClean="0"/>
              <a:t>2</a:t>
            </a:r>
            <a:r>
              <a:rPr lang="en-US" dirty="0" smtClean="0"/>
              <a:t>-using in </a:t>
            </a:r>
            <a:r>
              <a:rPr lang="en-US" dirty="0" err="1" smtClean="0"/>
              <a:t>methanogenesis</a:t>
            </a:r>
            <a:r>
              <a:rPr lang="en-US" dirty="0" smtClean="0"/>
              <a:t>, dimorphic (mainly </a:t>
            </a:r>
            <a:br>
              <a:rPr lang="en-US" dirty="0" smtClean="0"/>
            </a:br>
            <a:r>
              <a:rPr lang="en-US" dirty="0" smtClean="0"/>
              <a:t>rod,  ~0.3-by-3 um; </a:t>
            </a:r>
            <a:r>
              <a:rPr lang="en-US" dirty="0" err="1" smtClean="0"/>
              <a:t>coccoid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0.3-0.8um diameter)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Slow-growing: doubling time = 2 days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352800"/>
            <a:ext cx="20764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981365" y="6488668"/>
            <a:ext cx="3238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r"/>
            <a:r>
              <a:rPr lang="en-US" dirty="0" err="1" smtClean="0"/>
              <a:t>Braeuer</a:t>
            </a:r>
            <a:r>
              <a:rPr lang="en-US" dirty="0" smtClean="0"/>
              <a:t> SL et. al. (2006) </a:t>
            </a:r>
            <a:r>
              <a:rPr lang="en-US" i="1" dirty="0" smtClean="0"/>
              <a:t>Nature. </a:t>
            </a:r>
            <a:endParaRPr lang="en-US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953000"/>
            <a:ext cx="20859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Methanogen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i="1" dirty="0" err="1" smtClean="0"/>
              <a:t>Candidatus</a:t>
            </a:r>
            <a:r>
              <a:rPr lang="en-US" dirty="0" smtClean="0"/>
              <a:t> </a:t>
            </a:r>
            <a:r>
              <a:rPr lang="en-US" i="1" dirty="0" err="1" smtClean="0"/>
              <a:t>Methanoregula</a:t>
            </a:r>
            <a:r>
              <a:rPr lang="en-US" i="1" dirty="0" smtClean="0"/>
              <a:t> </a:t>
            </a:r>
            <a:r>
              <a:rPr lang="en-US" i="1" dirty="0" err="1" smtClean="0"/>
              <a:t>Boonei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pPROEX</a:t>
            </a:r>
            <a:r>
              <a:rPr lang="en-US" dirty="0" smtClean="0"/>
              <a:t> </a:t>
            </a:r>
            <a:r>
              <a:rPr lang="en-US" dirty="0" err="1" smtClean="0"/>
              <a:t>HTa</a:t>
            </a:r>
            <a:r>
              <a:rPr lang="en-US" dirty="0" smtClean="0"/>
              <a:t> plasmid</a:t>
            </a:r>
          </a:p>
          <a:p>
            <a:r>
              <a:rPr lang="en-US" dirty="0" smtClean="0"/>
              <a:t>Still at stage of PCR: single PCRs gave no products</a:t>
            </a:r>
          </a:p>
          <a:p>
            <a:r>
              <a:rPr lang="en-US" dirty="0" smtClean="0"/>
              <a:t>To do: Double PCR</a:t>
            </a:r>
            <a:endParaRPr lang="en-US" dirty="0"/>
          </a:p>
        </p:txBody>
      </p:sp>
      <p:pic>
        <p:nvPicPr>
          <p:cNvPr id="26626" name="Picture 2" descr="C:\Users\JM\Pictures\img003.jpg"/>
          <p:cNvPicPr>
            <a:picLocks noChangeAspect="1" noChangeArrowheads="1"/>
          </p:cNvPicPr>
          <p:nvPr/>
        </p:nvPicPr>
        <p:blipFill>
          <a:blip r:embed="rId2" cstate="print"/>
          <a:srcRect l="46212" t="11969" r="22727" b="56659"/>
          <a:stretch>
            <a:fillRect/>
          </a:stretch>
        </p:blipFill>
        <p:spPr bwMode="auto">
          <a:xfrm>
            <a:off x="4886324" y="3198541"/>
            <a:ext cx="3712369" cy="2897459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Gerstein Lab</a:t>
            </a:r>
          </a:p>
          <a:p>
            <a:r>
              <a:rPr lang="en-US" dirty="0" smtClean="0"/>
              <a:t>Jasmine (XJM)</a:t>
            </a:r>
          </a:p>
          <a:p>
            <a:r>
              <a:rPr lang="en-US" dirty="0" smtClean="0"/>
              <a:t>Arif (AH)</a:t>
            </a:r>
          </a:p>
          <a:p>
            <a:r>
              <a:rPr lang="en-US" dirty="0" smtClean="0"/>
              <a:t>Joel (JR)</a:t>
            </a:r>
          </a:p>
          <a:p>
            <a:r>
              <a:rPr lang="en-US" dirty="0" smtClean="0"/>
              <a:t>Robert (Bjornson)</a:t>
            </a:r>
          </a:p>
          <a:p>
            <a:r>
              <a:rPr lang="en-US" dirty="0" smtClean="0"/>
              <a:t>Ekta (EK)</a:t>
            </a:r>
          </a:p>
          <a:p>
            <a:r>
              <a:rPr lang="en-US" dirty="0" smtClean="0"/>
              <a:t>Yao (YF)</a:t>
            </a:r>
          </a:p>
          <a:p>
            <a:r>
              <a:rPr lang="en-US" dirty="0" smtClean="0"/>
              <a:t>Lynn (Williams)</a:t>
            </a:r>
          </a:p>
          <a:p>
            <a:r>
              <a:rPr lang="en-US" dirty="0" smtClean="0"/>
              <a:t>Mark (MG)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Regan Lab</a:t>
            </a:r>
          </a:p>
          <a:p>
            <a:r>
              <a:rPr lang="en-US" dirty="0" smtClean="0"/>
              <a:t>Nicholas (Sawyer)</a:t>
            </a:r>
          </a:p>
          <a:p>
            <a:r>
              <a:rPr lang="en-US" dirty="0" smtClean="0"/>
              <a:t>Robert (Collin)</a:t>
            </a:r>
          </a:p>
          <a:p>
            <a:r>
              <a:rPr lang="en-US" dirty="0" smtClean="0"/>
              <a:t>Lynne (Regan)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ncVarII</a:t>
            </a:r>
            <a:r>
              <a:rPr lang="en-US" dirty="0" smtClean="0"/>
              <a:t> – </a:t>
            </a:r>
            <a:br>
              <a:rPr lang="en-US" dirty="0" smtClean="0"/>
            </a:br>
            <a:r>
              <a:rPr lang="en-US" dirty="0" smtClean="0"/>
              <a:t>ASB &amp; ASE Data Sources for GM12878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835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125354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ASB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ASE</a:t>
                      </a:r>
                      <a:endParaRPr lang="en-US" sz="2400" dirty="0"/>
                    </a:p>
                  </a:txBody>
                  <a:tcPr/>
                </a:tc>
              </a:tr>
              <a:tr h="63606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Technology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ChIPseq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RNAseq</a:t>
                      </a:r>
                      <a:endParaRPr lang="en-US" sz="2400" dirty="0"/>
                    </a:p>
                  </a:txBody>
                  <a:tcPr/>
                </a:tc>
              </a:tr>
              <a:tr h="161463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Results of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63 TFs </a:t>
                      </a:r>
                    </a:p>
                    <a:p>
                      <a:r>
                        <a:rPr lang="en-US" sz="2400" dirty="0" smtClean="0"/>
                        <a:t>(including</a:t>
                      </a:r>
                      <a:r>
                        <a:rPr lang="en-US" sz="2400" baseline="0" dirty="0" smtClean="0"/>
                        <a:t> CTCF, </a:t>
                      </a:r>
                      <a:r>
                        <a:rPr lang="en-US" sz="2400" baseline="0" dirty="0" err="1" smtClean="0"/>
                        <a:t>NFkB</a:t>
                      </a:r>
                      <a:r>
                        <a:rPr lang="en-US" sz="2400" baseline="0" dirty="0" smtClean="0"/>
                        <a:t>, Pol2, Pol3…)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Long </a:t>
                      </a:r>
                      <a:r>
                        <a:rPr lang="en-US" sz="2400" dirty="0" err="1" smtClean="0"/>
                        <a:t>polyA</a:t>
                      </a:r>
                      <a:r>
                        <a:rPr lang="en-US" sz="2400" dirty="0" smtClean="0"/>
                        <a:t>-</a:t>
                      </a:r>
                    </a:p>
                    <a:p>
                      <a:r>
                        <a:rPr lang="en-US" sz="2400" dirty="0" smtClean="0"/>
                        <a:t>Short RNAs</a:t>
                      </a:r>
                      <a:endParaRPr lang="en-US" sz="2400" dirty="0"/>
                    </a:p>
                  </a:txBody>
                  <a:tcPr/>
                </a:tc>
              </a:tr>
              <a:tr h="63606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Heterozygous SNPs</a:t>
                      </a:r>
                      <a:r>
                        <a:rPr lang="en-US" sz="2400" baseline="0" dirty="0" smtClean="0"/>
                        <a:t> from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1KG pilot CEU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1KG pilot CEU</a:t>
                      </a:r>
                      <a:endParaRPr lang="en-US" sz="2400" dirty="0"/>
                    </a:p>
                  </a:txBody>
                  <a:tcPr/>
                </a:tc>
              </a:tr>
              <a:tr h="63606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Annotation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GENCODE v7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33203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Allele-specific</a:t>
            </a:r>
            <a:r>
              <a:rPr lang="en-US" baseline="0" dirty="0" smtClean="0"/>
              <a:t> binding (ASB) events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Allele-specific expression (ASE) events</a:t>
            </a:r>
          </a:p>
          <a:p>
            <a:r>
              <a:rPr lang="en-US" dirty="0" err="1" smtClean="0">
                <a:sym typeface="Wingdings" pitchFamily="2" charset="2"/>
              </a:rPr>
              <a:t>AlleleSeq</a:t>
            </a:r>
            <a:r>
              <a:rPr lang="en-US" dirty="0" smtClean="0">
                <a:sym typeface="Wingdings" pitchFamily="2" charset="2"/>
              </a:rPr>
              <a:t> (Rozowsky J et. al. 2011)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 a pipeline for determining sites showing allele-specific behavior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 using diploid genome of NA12878, phased into maternal and paternal variants at heterozygous sites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 ASE/ASB events reported by means of p-value from binomial test and then corrected for multiple hypothesis testing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6482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ncVarII</a:t>
            </a:r>
            <a:r>
              <a:rPr lang="en-US" dirty="0" smtClean="0"/>
              <a:t> – ASB &amp; ASE</a:t>
            </a:r>
            <a:endParaRPr lang="en-US" dirty="0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5105400" y="381000"/>
            <a:ext cx="3733800" cy="1828800"/>
            <a:chOff x="2667000" y="4343400"/>
            <a:chExt cx="3429000" cy="2133600"/>
          </a:xfrm>
        </p:grpSpPr>
        <p:grpSp>
          <p:nvGrpSpPr>
            <p:cNvPr id="46" name="Group 4"/>
            <p:cNvGrpSpPr/>
            <p:nvPr/>
          </p:nvGrpSpPr>
          <p:grpSpPr>
            <a:xfrm>
              <a:off x="2667000" y="4711262"/>
              <a:ext cx="3429000" cy="1384741"/>
              <a:chOff x="6019800" y="778308"/>
              <a:chExt cx="2819400" cy="1050492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6019800" y="1219200"/>
                <a:ext cx="28194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6096000" y="1600200"/>
                <a:ext cx="27432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Rectangle 57"/>
              <p:cNvSpPr/>
              <p:nvPr/>
            </p:nvSpPr>
            <p:spPr>
              <a:xfrm>
                <a:off x="6324600" y="1143000"/>
                <a:ext cx="1371600" cy="152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6324600" y="1524000"/>
                <a:ext cx="1371600" cy="152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7467600" y="990600"/>
                <a:ext cx="0" cy="38100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6858000" y="990600"/>
                <a:ext cx="0" cy="38100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6858000" y="1447800"/>
                <a:ext cx="0" cy="38100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Elbow Connector 63"/>
              <p:cNvCxnSpPr/>
              <p:nvPr/>
            </p:nvCxnSpPr>
            <p:spPr>
              <a:xfrm flipV="1">
                <a:off x="7772400" y="778308"/>
                <a:ext cx="548951" cy="446509"/>
              </a:xfrm>
              <a:prstGeom prst="bentConnector3">
                <a:avLst>
                  <a:gd name="adj1" fmla="val 33505"/>
                </a:avLst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Elbow Connector 64"/>
              <p:cNvCxnSpPr/>
              <p:nvPr/>
            </p:nvCxnSpPr>
            <p:spPr>
              <a:xfrm flipV="1">
                <a:off x="7772400" y="1448070"/>
                <a:ext cx="548951" cy="152128"/>
              </a:xfrm>
              <a:prstGeom prst="bentConnector3">
                <a:avLst>
                  <a:gd name="adj1" fmla="val 33505"/>
                </a:avLst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Connector 46"/>
            <p:cNvCxnSpPr/>
            <p:nvPr/>
          </p:nvCxnSpPr>
          <p:spPr>
            <a:xfrm>
              <a:off x="3048000" y="4800600"/>
              <a:ext cx="1600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048000" y="4572000"/>
              <a:ext cx="1600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048000" y="4419600"/>
              <a:ext cx="1600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048000" y="4724400"/>
              <a:ext cx="1600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048000" y="4876800"/>
              <a:ext cx="1600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048000" y="4343400"/>
              <a:ext cx="1600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048000" y="6324600"/>
              <a:ext cx="1600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048000" y="6400800"/>
              <a:ext cx="1600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048000" y="6477000"/>
              <a:ext cx="1600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/>
          <p:cNvCxnSpPr/>
          <p:nvPr/>
        </p:nvCxnSpPr>
        <p:spPr>
          <a:xfrm>
            <a:off x="5486400" y="304800"/>
            <a:ext cx="1742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7010400" y="1447800"/>
            <a:ext cx="0" cy="430481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ASB/ASE</a:t>
            </a:r>
            <a:br>
              <a:rPr lang="en-US" dirty="0" smtClean="0"/>
            </a:br>
            <a:r>
              <a:rPr lang="en-US" dirty="0" smtClean="0">
                <a:sym typeface="Wingdings" pitchFamily="2" charset="2"/>
              </a:rPr>
              <a:t> allelic score = 1 – p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- high allelic score, high AS effect</a:t>
            </a:r>
          </a:p>
          <a:p>
            <a:r>
              <a:rPr lang="en-US" dirty="0" smtClean="0">
                <a:sym typeface="Wingdings" pitchFamily="2" charset="2"/>
              </a:rPr>
              <a:t>Selection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 Derived Allele Frequency (DAF) of SNPs from pilot 1KG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CEU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- low DAF, high selective constraint</a:t>
            </a:r>
          </a:p>
          <a:p>
            <a:r>
              <a:rPr lang="en-US" dirty="0" smtClean="0">
                <a:sym typeface="Wingdings" pitchFamily="2" charset="2"/>
              </a:rPr>
              <a:t>2 issues: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1) SNPs unique to the personal genome with no DAF available  assign DAF=0  non-continuous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2) bias – larger allelic scores are associated with larger read depths, which also in turn correlate with more selection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ncVarII</a:t>
            </a:r>
            <a:r>
              <a:rPr lang="en-US" dirty="0" smtClean="0"/>
              <a:t> – </a:t>
            </a:r>
            <a:br>
              <a:rPr lang="en-US" dirty="0" smtClean="0"/>
            </a:br>
            <a:r>
              <a:rPr lang="en-US" dirty="0" smtClean="0"/>
              <a:t>ASB/ASE VS selection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676400"/>
          <a:ext cx="8534400" cy="3704900"/>
        </p:xfrm>
        <a:graphic>
          <a:graphicData uri="http://schemas.openxmlformats.org/drawingml/2006/table">
            <a:tbl>
              <a:tblPr/>
              <a:tblGrid>
                <a:gridCol w="1837764"/>
                <a:gridCol w="1057873"/>
                <a:gridCol w="1824249"/>
                <a:gridCol w="1907257"/>
                <a:gridCol w="1907257"/>
              </a:tblGrid>
              <a:tr h="39571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mbria"/>
                          <a:cs typeface="Times New Roman"/>
                        </a:rPr>
                        <a:t> Genomic </a:t>
                      </a:r>
                      <a:endParaRPr lang="en-US" sz="1800" dirty="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mbria"/>
                          <a:cs typeface="Times New Roman"/>
                        </a:rPr>
                        <a:t>regions </a:t>
                      </a:r>
                      <a:endParaRPr lang="en-US" sz="18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mbria"/>
                          <a:cs typeface="Times New Roman"/>
                        </a:rPr>
                        <a:t> Total number of SNPs</a:t>
                      </a:r>
                      <a:endParaRPr lang="en-US" sz="18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mbria"/>
                          <a:cs typeface="Times New Roman"/>
                        </a:rPr>
                        <a:t>Number (&amp; fraction) of SNPs</a:t>
                      </a:r>
                      <a:endParaRPr lang="en-US" sz="18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14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mbria"/>
                          <a:cs typeface="Times New Roman"/>
                        </a:rPr>
                        <a:t>Low DAF (&lt;0.05)</a:t>
                      </a:r>
                      <a:endParaRPr lang="en-US" sz="18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mbria"/>
                          <a:cs typeface="Times New Roman"/>
                        </a:rPr>
                        <a:t>Medium DAF</a:t>
                      </a:r>
                      <a:endParaRPr lang="en-US" sz="180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mbria"/>
                          <a:cs typeface="Times New Roman"/>
                        </a:rPr>
                        <a:t>(0.05-0.50)</a:t>
                      </a:r>
                      <a:endParaRPr lang="en-US" sz="18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mbria"/>
                          <a:cs typeface="Times New Roman"/>
                        </a:rPr>
                        <a:t>High DAF</a:t>
                      </a:r>
                      <a:endParaRPr lang="en-US" sz="180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mbria"/>
                          <a:cs typeface="Times New Roman"/>
                        </a:rPr>
                        <a:t>(&gt;0.50)</a:t>
                      </a:r>
                      <a:endParaRPr lang="en-US" sz="18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748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mbria"/>
                          <a:cs typeface="Times New Roman"/>
                        </a:rPr>
                        <a:t>All GM12878 </a:t>
                      </a:r>
                      <a:endParaRPr lang="en-US" sz="18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  <a:cs typeface="Times New Roman"/>
                        </a:rPr>
                        <a:t>1,588,421</a:t>
                      </a:r>
                      <a:endParaRPr lang="en-US" sz="18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  <a:cs typeface="Times New Roman"/>
                        </a:rPr>
                        <a:t>141,507 (8.91%)</a:t>
                      </a:r>
                      <a:endParaRPr lang="en-US" sz="18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  <a:cs typeface="Times New Roman"/>
                        </a:rPr>
                        <a:t>958,981 (60.37%)</a:t>
                      </a:r>
                      <a:endParaRPr lang="en-US" sz="18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  <a:cs typeface="Times New Roman"/>
                        </a:rPr>
                        <a:t>487,933 (30.72%)</a:t>
                      </a:r>
                      <a:endParaRPr lang="en-US" sz="18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328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Times New Roman"/>
                          <a:ea typeface="Cambria"/>
                          <a:cs typeface="Times New Roman"/>
                        </a:rPr>
                        <a:t>pseudogenes</a:t>
                      </a:r>
                      <a:endParaRPr lang="en-US" sz="18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  <a:cs typeface="Times New Roman"/>
                        </a:rPr>
                        <a:t>11,996</a:t>
                      </a:r>
                      <a:endParaRPr lang="en-US" sz="18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  <a:cs typeface="Times New Roman"/>
                        </a:rPr>
                        <a:t>1,058 (8.82%)</a:t>
                      </a:r>
                      <a:endParaRPr lang="en-US" sz="18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  <a:cs typeface="Times New Roman"/>
                        </a:rPr>
                        <a:t>7190 (59.94%)</a:t>
                      </a:r>
                      <a:endParaRPr lang="en-US" sz="18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  <a:cs typeface="Times New Roman"/>
                        </a:rPr>
                        <a:t>3748 (31.244%)</a:t>
                      </a:r>
                      <a:endParaRPr lang="en-US" sz="18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946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mbria"/>
                          <a:cs typeface="Times New Roman"/>
                        </a:rPr>
                        <a:t>TFBSes</a:t>
                      </a:r>
                      <a:endParaRPr lang="en-US" sz="18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  <a:cs typeface="Times New Roman"/>
                        </a:rPr>
                        <a:t>343,237</a:t>
                      </a:r>
                      <a:endParaRPr lang="en-US" sz="18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  <a:cs typeface="Times New Roman"/>
                        </a:rPr>
                        <a:t>30,938 (9.01%)</a:t>
                      </a:r>
                      <a:endParaRPr lang="en-US" sz="18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  <a:cs typeface="Times New Roman"/>
                        </a:rPr>
                        <a:t>206,900 (60.28%)</a:t>
                      </a:r>
                      <a:endParaRPr lang="en-US" sz="18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  <a:cs typeface="Times New Roman"/>
                        </a:rPr>
                        <a:t>105,399 (30.71%)</a:t>
                      </a:r>
                      <a:endParaRPr lang="en-US" sz="18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6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mbria"/>
                          <a:cs typeface="Times New Roman"/>
                        </a:rPr>
                        <a:t>ncRNAs</a:t>
                      </a:r>
                      <a:endParaRPr lang="en-US" sz="18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  <a:cs typeface="Times New Roman"/>
                        </a:rPr>
                        <a:t>626</a:t>
                      </a:r>
                      <a:endParaRPr lang="en-US" sz="18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  <a:cs typeface="Times New Roman"/>
                        </a:rPr>
                        <a:t>56 (8.95%)</a:t>
                      </a:r>
                      <a:endParaRPr lang="en-US" sz="18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  <a:cs typeface="Times New Roman"/>
                        </a:rPr>
                        <a:t>393 (62.78%)</a:t>
                      </a:r>
                      <a:endParaRPr lang="en-US" sz="18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  <a:cs typeface="Times New Roman"/>
                        </a:rPr>
                        <a:t>177 (28.27%)</a:t>
                      </a:r>
                      <a:endParaRPr lang="en-US" sz="18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ncVarII</a:t>
            </a:r>
            <a:r>
              <a:rPr lang="en-US" dirty="0" smtClean="0"/>
              <a:t> – </a:t>
            </a:r>
            <a:br>
              <a:rPr lang="en-US" dirty="0" smtClean="0"/>
            </a:br>
            <a:r>
              <a:rPr lang="en-US" dirty="0" smtClean="0"/>
              <a:t>ASB/ASE VS selection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91000" y="5562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Mu XJ, Harmanci A et. al. (under review)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val_mt30_ArifOnly_100bins.png"/>
          <p:cNvPicPr>
            <a:picLocks noChangeAspect="1"/>
          </p:cNvPicPr>
          <p:nvPr/>
        </p:nvPicPr>
        <p:blipFill>
          <a:blip r:embed="rId3" cstate="print"/>
          <a:srcRect l="10349" t="5292" r="11290" b="3573"/>
          <a:stretch>
            <a:fillRect/>
          </a:stretch>
        </p:blipFill>
        <p:spPr>
          <a:xfrm>
            <a:off x="304800" y="1752600"/>
            <a:ext cx="8382000" cy="51054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P-values in ASB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1682234" y="4044434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Number of SNPs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09600" y="1600200"/>
            <a:ext cx="8229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762000"/>
            <a:ext cx="80772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ym typeface="Wingdings" pitchFamily="2" charset="2"/>
              </a:rPr>
              <a:t>Issue: bias – larger allelic scores are associated with larger read depths, which also in turn correlate with more selection</a:t>
            </a:r>
          </a:p>
          <a:p>
            <a:r>
              <a:rPr lang="en-US" dirty="0" smtClean="0">
                <a:sym typeface="Wingdings" pitchFamily="2" charset="2"/>
              </a:rPr>
              <a:t>‘Sliding window’ test, size 1000</a:t>
            </a:r>
          </a:p>
          <a:p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304800" y="2514600"/>
            <a:ext cx="5334000" cy="4114800"/>
            <a:chOff x="304800" y="2514600"/>
            <a:chExt cx="5334000" cy="4114800"/>
          </a:xfrm>
        </p:grpSpPr>
        <p:sp>
          <p:nvSpPr>
            <p:cNvPr id="36" name="Rectangle 35"/>
            <p:cNvSpPr/>
            <p:nvPr/>
          </p:nvSpPr>
          <p:spPr>
            <a:xfrm>
              <a:off x="304800" y="2514600"/>
              <a:ext cx="5334000" cy="411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447800" y="2514600"/>
              <a:ext cx="3733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Window 5, size 15 (depths 5-20)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62000" y="2819400"/>
            <a:ext cx="5334000" cy="3886200"/>
            <a:chOff x="304800" y="2514600"/>
            <a:chExt cx="5334000" cy="4114800"/>
          </a:xfrm>
        </p:grpSpPr>
        <p:sp>
          <p:nvSpPr>
            <p:cNvPr id="41" name="Rectangle 40"/>
            <p:cNvSpPr/>
            <p:nvPr/>
          </p:nvSpPr>
          <p:spPr>
            <a:xfrm>
              <a:off x="304800" y="2514600"/>
              <a:ext cx="5334000" cy="411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371600" y="2514600"/>
              <a:ext cx="3048000" cy="39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Window 6 (depths 6-21)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66800" y="3200400"/>
            <a:ext cx="5334000" cy="3581400"/>
            <a:chOff x="304800" y="2514600"/>
            <a:chExt cx="5334000" cy="4114800"/>
          </a:xfrm>
        </p:grpSpPr>
        <p:sp>
          <p:nvSpPr>
            <p:cNvPr id="44" name="Rectangle 43"/>
            <p:cNvSpPr/>
            <p:nvPr/>
          </p:nvSpPr>
          <p:spPr>
            <a:xfrm>
              <a:off x="304800" y="2514600"/>
              <a:ext cx="5334000" cy="411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33600" y="2528006"/>
              <a:ext cx="1524000" cy="424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Window 7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71600" y="3505200"/>
            <a:ext cx="5334000" cy="3352800"/>
            <a:chOff x="304800" y="2514600"/>
            <a:chExt cx="5334000" cy="4114800"/>
          </a:xfrm>
        </p:grpSpPr>
        <p:sp>
          <p:nvSpPr>
            <p:cNvPr id="50" name="Rectangle 49"/>
            <p:cNvSpPr/>
            <p:nvPr/>
          </p:nvSpPr>
          <p:spPr>
            <a:xfrm>
              <a:off x="304800" y="2514600"/>
              <a:ext cx="5334000" cy="411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133600" y="2514600"/>
              <a:ext cx="1524000" cy="45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Window 8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53" name="Straight Connector 52"/>
          <p:cNvCxnSpPr/>
          <p:nvPr/>
        </p:nvCxnSpPr>
        <p:spPr>
          <a:xfrm>
            <a:off x="7162800" y="2286000"/>
            <a:ext cx="0" cy="2895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391400" y="2971800"/>
            <a:ext cx="0" cy="2209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620000" y="3429000"/>
            <a:ext cx="0" cy="1752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848600" y="3657600"/>
            <a:ext cx="0" cy="152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858000" y="51816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Total number of SNPs in each window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7772400" y="6477000"/>
            <a:ext cx="1295400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6752</TotalTime>
  <Words>1698</Words>
  <Application>Microsoft Office PowerPoint</Application>
  <PresentationFormat>On-screen Show (4:3)</PresentationFormat>
  <Paragraphs>441</Paragraphs>
  <Slides>43</Slides>
  <Notes>19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Gerstein Lab Group Meeting</vt:lpstr>
      <vt:lpstr>Contents</vt:lpstr>
      <vt:lpstr>ncVarII</vt:lpstr>
      <vt:lpstr>ncVarII –  main findings</vt:lpstr>
      <vt:lpstr>ncVarII –  ASB &amp; ASE Data Sources for GM12878</vt:lpstr>
      <vt:lpstr>ncVarII – ASB &amp; ASE</vt:lpstr>
      <vt:lpstr>ncVarII –  ASB/ASE VS selection</vt:lpstr>
      <vt:lpstr>ncVarII –  ASB/ASE VS selection</vt:lpstr>
      <vt:lpstr>P-values in ASB</vt:lpstr>
      <vt:lpstr>P-values in ASB</vt:lpstr>
      <vt:lpstr>P-values in ASB</vt:lpstr>
      <vt:lpstr>ncVarII –  ASB/ASE VS selection</vt:lpstr>
      <vt:lpstr>23andMe</vt:lpstr>
      <vt:lpstr>Beyond 23andMe –  Ancestry</vt:lpstr>
      <vt:lpstr>Beyond 23andMe –  Ancestry</vt:lpstr>
      <vt:lpstr>Ancestry Neanderthal</vt:lpstr>
      <vt:lpstr>Beyond 23andMe –  Ancestry</vt:lpstr>
      <vt:lpstr>Additional Links</vt:lpstr>
      <vt:lpstr>Currently</vt:lpstr>
      <vt:lpstr>Regan Lab</vt:lpstr>
      <vt:lpstr>PPI: Protein-protein interactions</vt:lpstr>
      <vt:lpstr>Slide 22</vt:lpstr>
      <vt:lpstr>Slide 23</vt:lpstr>
      <vt:lpstr>Manual Curation</vt:lpstr>
      <vt:lpstr>Preliminary results</vt:lpstr>
      <vt:lpstr>PPI: Protein-protein interactions</vt:lpstr>
      <vt:lpstr>Slide 27</vt:lpstr>
      <vt:lpstr>3TPR consensus to inform  protein design</vt:lpstr>
      <vt:lpstr>Contact Map of TPR1</vt:lpstr>
      <vt:lpstr>1TPR</vt:lpstr>
      <vt:lpstr>1TPR</vt:lpstr>
      <vt:lpstr>3TPR consensus</vt:lpstr>
      <vt:lpstr>3TPR consensus</vt:lpstr>
      <vt:lpstr>3TPR consensus</vt:lpstr>
      <vt:lpstr>3TPR consensus Functional signature</vt:lpstr>
      <vt:lpstr>3TPR consensus Functional signature</vt:lpstr>
      <vt:lpstr>3TPR Covariation</vt:lpstr>
      <vt:lpstr>Slide 38</vt:lpstr>
      <vt:lpstr>Methanogen:  Candidatus Methanoregula Boonei</vt:lpstr>
      <vt:lpstr>Methanogen:  Candidatus Methanoregula Boonei</vt:lpstr>
      <vt:lpstr>Methanogen:  Candidatus Methanoregula Boonei</vt:lpstr>
      <vt:lpstr>Acknowledgements</vt:lpstr>
      <vt:lpstr>Thank you!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Gerstein Lab Group Meeting</dc:title>
  <dc:creator>JM</dc:creator>
  <cp:lastModifiedBy>JM</cp:lastModifiedBy>
  <cp:revision>382</cp:revision>
  <dcterms:created xsi:type="dcterms:W3CDTF">2012-01-28T22:49:26Z</dcterms:created>
  <dcterms:modified xsi:type="dcterms:W3CDTF">2012-02-03T05:57:32Z</dcterms:modified>
</cp:coreProperties>
</file>