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4" r:id="rId7"/>
    <p:sldId id="257" r:id="rId8"/>
    <p:sldId id="271" r:id="rId9"/>
    <p:sldId id="263" r:id="rId10"/>
    <p:sldId id="280" r:id="rId11"/>
    <p:sldId id="274" r:id="rId12"/>
    <p:sldId id="275" r:id="rId13"/>
    <p:sldId id="270" r:id="rId14"/>
    <p:sldId id="276" r:id="rId15"/>
    <p:sldId id="278" r:id="rId16"/>
    <p:sldId id="269" r:id="rId17"/>
    <p:sldId id="268" r:id="rId18"/>
    <p:sldId id="272" r:id="rId19"/>
    <p:sldId id="281" r:id="rId20"/>
    <p:sldId id="273" r:id="rId21"/>
    <p:sldId id="26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18A8"/>
    <a:srgbClr val="FFD709"/>
    <a:srgbClr val="B3DD5A"/>
    <a:srgbClr val="FFB162"/>
    <a:srgbClr val="1E45D5"/>
    <a:srgbClr val="1E50FF"/>
    <a:srgbClr val="63A9D5"/>
    <a:srgbClr val="72AFD9"/>
    <a:srgbClr val="D05B6C"/>
    <a:srgbClr val="CD0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85" autoAdjust="0"/>
  </p:normalViewPr>
  <p:slideViewPr>
    <p:cSldViewPr snapToGrid="0" snapToObjects="1">
      <p:cViewPr>
        <p:scale>
          <a:sx n="94" d="100"/>
          <a:sy n="94" d="100"/>
        </p:scale>
        <p:origin x="-144" y="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6190E-735E-5C44-8719-5D67584DD43F}" type="doc">
      <dgm:prSet loTypeId="urn:microsoft.com/office/officeart/2005/8/layout/cycle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29FD05-AE54-A249-8908-F82A64B56E55}">
      <dgm:prSet phldrT="[Text]" custT="1"/>
      <dgm:spPr/>
      <dgm:t>
        <a:bodyPr/>
        <a:lstStyle/>
        <a:p>
          <a:r>
            <a:rPr lang="en-US" sz="2000" dirty="0" smtClean="0">
              <a:latin typeface="Times"/>
              <a:cs typeface="Times"/>
            </a:rPr>
            <a:t>G1: 53</a:t>
          </a:r>
        </a:p>
      </dgm:t>
    </dgm:pt>
    <dgm:pt modelId="{E1AC5D5C-F73E-BE4F-B7EF-8F44F669B663}" type="parTrans" cxnId="{3C5345F7-09D8-7146-A9E8-12878BBBBD6A}">
      <dgm:prSet/>
      <dgm:spPr/>
      <dgm:t>
        <a:bodyPr/>
        <a:lstStyle/>
        <a:p>
          <a:endParaRPr lang="en-US"/>
        </a:p>
      </dgm:t>
    </dgm:pt>
    <dgm:pt modelId="{843AE0A3-3CA5-3A46-93E9-1616F09D5356}" type="sibTrans" cxnId="{3C5345F7-09D8-7146-A9E8-12878BBBBD6A}">
      <dgm:prSet/>
      <dgm:spPr/>
      <dgm:t>
        <a:bodyPr/>
        <a:lstStyle/>
        <a:p>
          <a:endParaRPr lang="en-US"/>
        </a:p>
      </dgm:t>
    </dgm:pt>
    <dgm:pt modelId="{A7117F73-4CFA-7F47-A4FF-C7907AC3DC92}">
      <dgm:prSet phldrT="[Text]" custT="1"/>
      <dgm:spPr/>
      <dgm:t>
        <a:bodyPr/>
        <a:lstStyle/>
        <a:p>
          <a:r>
            <a:rPr lang="en-US" sz="2000" dirty="0" smtClean="0">
              <a:latin typeface="Times"/>
              <a:cs typeface="Times"/>
            </a:rPr>
            <a:t>S:14</a:t>
          </a:r>
          <a:endParaRPr lang="en-US" sz="2000" dirty="0">
            <a:latin typeface="Times"/>
            <a:cs typeface="Times"/>
          </a:endParaRPr>
        </a:p>
      </dgm:t>
    </dgm:pt>
    <dgm:pt modelId="{1E40D053-6F99-8547-830B-F0AEA5E4BABC}" type="parTrans" cxnId="{FA654573-9C7A-1D44-B2E3-CD0DAC11B7E9}">
      <dgm:prSet/>
      <dgm:spPr/>
      <dgm:t>
        <a:bodyPr/>
        <a:lstStyle/>
        <a:p>
          <a:endParaRPr lang="en-US"/>
        </a:p>
      </dgm:t>
    </dgm:pt>
    <dgm:pt modelId="{277E216F-A6F4-FF4B-8D45-5537911BF5F6}" type="sibTrans" cxnId="{FA654573-9C7A-1D44-B2E3-CD0DAC11B7E9}">
      <dgm:prSet/>
      <dgm:spPr/>
      <dgm:t>
        <a:bodyPr/>
        <a:lstStyle/>
        <a:p>
          <a:endParaRPr lang="en-US"/>
        </a:p>
      </dgm:t>
    </dgm:pt>
    <dgm:pt modelId="{51E679C1-5DBB-C949-8233-3441773F2FC5}">
      <dgm:prSet phldrT="[Text]" custT="1"/>
      <dgm:spPr/>
      <dgm:t>
        <a:bodyPr/>
        <a:lstStyle/>
        <a:p>
          <a:r>
            <a:rPr lang="en-US" sz="2000" dirty="0" smtClean="0">
              <a:latin typeface="Times"/>
              <a:cs typeface="Times"/>
            </a:rPr>
            <a:t>G2:9</a:t>
          </a:r>
          <a:endParaRPr lang="en-US" sz="2000" dirty="0">
            <a:latin typeface="Times"/>
            <a:cs typeface="Times"/>
          </a:endParaRPr>
        </a:p>
      </dgm:t>
    </dgm:pt>
    <dgm:pt modelId="{D717ADC9-9171-AF45-B551-3179F194B448}" type="parTrans" cxnId="{5BC70CC0-CC22-5540-824D-268396A2CCA9}">
      <dgm:prSet/>
      <dgm:spPr/>
      <dgm:t>
        <a:bodyPr/>
        <a:lstStyle/>
        <a:p>
          <a:endParaRPr lang="en-US"/>
        </a:p>
      </dgm:t>
    </dgm:pt>
    <dgm:pt modelId="{48C9BF3E-E2AE-1B43-9438-7D2A84AF8F99}" type="sibTrans" cxnId="{5BC70CC0-CC22-5540-824D-268396A2CCA9}">
      <dgm:prSet/>
      <dgm:spPr/>
      <dgm:t>
        <a:bodyPr/>
        <a:lstStyle/>
        <a:p>
          <a:endParaRPr lang="en-US"/>
        </a:p>
      </dgm:t>
    </dgm:pt>
    <dgm:pt modelId="{270C7742-D688-294D-B188-0B7A59598B16}">
      <dgm:prSet phldrT="[Text]" custT="1"/>
      <dgm:spPr/>
      <dgm:t>
        <a:bodyPr/>
        <a:lstStyle/>
        <a:p>
          <a:r>
            <a:rPr lang="en-US" sz="2000" dirty="0" smtClean="0">
              <a:latin typeface="Times"/>
              <a:cs typeface="Times"/>
            </a:rPr>
            <a:t>M:12</a:t>
          </a:r>
          <a:endParaRPr lang="en-US" sz="2000" dirty="0">
            <a:latin typeface="Times"/>
            <a:cs typeface="Times"/>
          </a:endParaRPr>
        </a:p>
      </dgm:t>
    </dgm:pt>
    <dgm:pt modelId="{E08A8D1F-8A83-1B4D-B0B5-1E66D546FD0E}" type="parTrans" cxnId="{5D3C4B6F-49D8-2F43-BC0A-DD8E63DFB7FF}">
      <dgm:prSet/>
      <dgm:spPr/>
      <dgm:t>
        <a:bodyPr/>
        <a:lstStyle/>
        <a:p>
          <a:endParaRPr lang="en-US"/>
        </a:p>
      </dgm:t>
    </dgm:pt>
    <dgm:pt modelId="{760EE3E4-B9D5-EB4D-97D3-42846C3AB967}" type="sibTrans" cxnId="{5D3C4B6F-49D8-2F43-BC0A-DD8E63DFB7FF}">
      <dgm:prSet/>
      <dgm:spPr/>
      <dgm:t>
        <a:bodyPr/>
        <a:lstStyle/>
        <a:p>
          <a:endParaRPr lang="en-US"/>
        </a:p>
      </dgm:t>
    </dgm:pt>
    <dgm:pt modelId="{891A273C-B754-DC42-A94D-EEB46233521E}" type="pres">
      <dgm:prSet presAssocID="{9656190E-735E-5C44-8719-5D67584DD43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E7CD11-50FC-CE4B-829B-3D65D4039614}" type="pres">
      <dgm:prSet presAssocID="{C129FD05-AE54-A249-8908-F82A64B56E5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00F64-4B06-434C-AF2F-D6B4B10F3CC5}" type="pres">
      <dgm:prSet presAssocID="{843AE0A3-3CA5-3A46-93E9-1616F09D535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61CF05B-40B6-D84A-B486-0DF33B758480}" type="pres">
      <dgm:prSet presAssocID="{843AE0A3-3CA5-3A46-93E9-1616F09D535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A4834B9-795F-C142-9BAF-658462A054B3}" type="pres">
      <dgm:prSet presAssocID="{A7117F73-4CFA-7F47-A4FF-C7907AC3DC9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F49EF-CCAA-4A45-A68D-DFD84C3CA1AB}" type="pres">
      <dgm:prSet presAssocID="{277E216F-A6F4-FF4B-8D45-5537911BF5F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16CC59E-6140-3E40-890D-46AFC1AB872E}" type="pres">
      <dgm:prSet presAssocID="{277E216F-A6F4-FF4B-8D45-5537911BF5F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42B013E-6530-0340-B184-77AFB30A6E2A}" type="pres">
      <dgm:prSet presAssocID="{51E679C1-5DBB-C949-8233-3441773F2F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336E6-A5C5-1746-B377-9274529E2BFD}" type="pres">
      <dgm:prSet presAssocID="{48C9BF3E-E2AE-1B43-9438-7D2A84AF8F9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16D2745-4882-B24B-8787-0180708B604B}" type="pres">
      <dgm:prSet presAssocID="{48C9BF3E-E2AE-1B43-9438-7D2A84AF8F9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7F2F5AC-2B2A-8947-8384-78FD6A1E5002}" type="pres">
      <dgm:prSet presAssocID="{270C7742-D688-294D-B188-0B7A59598B1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7490A-EC28-E444-AFB8-02D9CC81DD03}" type="pres">
      <dgm:prSet presAssocID="{760EE3E4-B9D5-EB4D-97D3-42846C3AB967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7FD694A-7A91-7040-BA06-86EE39F29C81}" type="pres">
      <dgm:prSet presAssocID="{760EE3E4-B9D5-EB4D-97D3-42846C3AB967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A196E9D-BB57-8B4F-BF92-1B61F99BC040}" type="presOf" srcId="{843AE0A3-3CA5-3A46-93E9-1616F09D5356}" destId="{261CF05B-40B6-D84A-B486-0DF33B758480}" srcOrd="1" destOrd="0" presId="urn:microsoft.com/office/officeart/2005/8/layout/cycle2"/>
    <dgm:cxn modelId="{A2AC1F46-BA2E-6041-9A05-A6F60779400A}" type="presOf" srcId="{270C7742-D688-294D-B188-0B7A59598B16}" destId="{57F2F5AC-2B2A-8947-8384-78FD6A1E5002}" srcOrd="0" destOrd="0" presId="urn:microsoft.com/office/officeart/2005/8/layout/cycle2"/>
    <dgm:cxn modelId="{3C5345F7-09D8-7146-A9E8-12878BBBBD6A}" srcId="{9656190E-735E-5C44-8719-5D67584DD43F}" destId="{C129FD05-AE54-A249-8908-F82A64B56E55}" srcOrd="0" destOrd="0" parTransId="{E1AC5D5C-F73E-BE4F-B7EF-8F44F669B663}" sibTransId="{843AE0A3-3CA5-3A46-93E9-1616F09D5356}"/>
    <dgm:cxn modelId="{FA654573-9C7A-1D44-B2E3-CD0DAC11B7E9}" srcId="{9656190E-735E-5C44-8719-5D67584DD43F}" destId="{A7117F73-4CFA-7F47-A4FF-C7907AC3DC92}" srcOrd="1" destOrd="0" parTransId="{1E40D053-6F99-8547-830B-F0AEA5E4BABC}" sibTransId="{277E216F-A6F4-FF4B-8D45-5537911BF5F6}"/>
    <dgm:cxn modelId="{C8FB67AD-6FB3-0E4B-8EE9-234E1115C274}" type="presOf" srcId="{760EE3E4-B9D5-EB4D-97D3-42846C3AB967}" destId="{57FD694A-7A91-7040-BA06-86EE39F29C81}" srcOrd="1" destOrd="0" presId="urn:microsoft.com/office/officeart/2005/8/layout/cycle2"/>
    <dgm:cxn modelId="{5D3C4B6F-49D8-2F43-BC0A-DD8E63DFB7FF}" srcId="{9656190E-735E-5C44-8719-5D67584DD43F}" destId="{270C7742-D688-294D-B188-0B7A59598B16}" srcOrd="3" destOrd="0" parTransId="{E08A8D1F-8A83-1B4D-B0B5-1E66D546FD0E}" sibTransId="{760EE3E4-B9D5-EB4D-97D3-42846C3AB967}"/>
    <dgm:cxn modelId="{5BC70CC0-CC22-5540-824D-268396A2CCA9}" srcId="{9656190E-735E-5C44-8719-5D67584DD43F}" destId="{51E679C1-5DBB-C949-8233-3441773F2FC5}" srcOrd="2" destOrd="0" parTransId="{D717ADC9-9171-AF45-B551-3179F194B448}" sibTransId="{48C9BF3E-E2AE-1B43-9438-7D2A84AF8F99}"/>
    <dgm:cxn modelId="{F81F23BD-1E18-1D4F-B6A3-5F11002BA117}" type="presOf" srcId="{51E679C1-5DBB-C949-8233-3441773F2FC5}" destId="{442B013E-6530-0340-B184-77AFB30A6E2A}" srcOrd="0" destOrd="0" presId="urn:microsoft.com/office/officeart/2005/8/layout/cycle2"/>
    <dgm:cxn modelId="{4F01DF18-0259-6546-827B-EC1AAB696211}" type="presOf" srcId="{277E216F-A6F4-FF4B-8D45-5537911BF5F6}" destId="{11EF49EF-CCAA-4A45-A68D-DFD84C3CA1AB}" srcOrd="0" destOrd="0" presId="urn:microsoft.com/office/officeart/2005/8/layout/cycle2"/>
    <dgm:cxn modelId="{E99B6D45-270F-044A-9041-314529FE69ED}" type="presOf" srcId="{48C9BF3E-E2AE-1B43-9438-7D2A84AF8F99}" destId="{52E336E6-A5C5-1746-B377-9274529E2BFD}" srcOrd="0" destOrd="0" presId="urn:microsoft.com/office/officeart/2005/8/layout/cycle2"/>
    <dgm:cxn modelId="{774DD00C-B26C-504C-B85C-39082721934B}" type="presOf" srcId="{9656190E-735E-5C44-8719-5D67584DD43F}" destId="{891A273C-B754-DC42-A94D-EEB46233521E}" srcOrd="0" destOrd="0" presId="urn:microsoft.com/office/officeart/2005/8/layout/cycle2"/>
    <dgm:cxn modelId="{03B24424-6C40-F244-8B51-48ED64DC83B2}" type="presOf" srcId="{48C9BF3E-E2AE-1B43-9438-7D2A84AF8F99}" destId="{816D2745-4882-B24B-8787-0180708B604B}" srcOrd="1" destOrd="0" presId="urn:microsoft.com/office/officeart/2005/8/layout/cycle2"/>
    <dgm:cxn modelId="{3D91DBD0-69D1-5448-BD16-2DE5EA9A7BAE}" type="presOf" srcId="{277E216F-A6F4-FF4B-8D45-5537911BF5F6}" destId="{F16CC59E-6140-3E40-890D-46AFC1AB872E}" srcOrd="1" destOrd="0" presId="urn:microsoft.com/office/officeart/2005/8/layout/cycle2"/>
    <dgm:cxn modelId="{40657348-E01F-274C-B218-5904A0D07D5D}" type="presOf" srcId="{843AE0A3-3CA5-3A46-93E9-1616F09D5356}" destId="{5D600F64-4B06-434C-AF2F-D6B4B10F3CC5}" srcOrd="0" destOrd="0" presId="urn:microsoft.com/office/officeart/2005/8/layout/cycle2"/>
    <dgm:cxn modelId="{68312035-AB1B-A44E-AEED-E386AB56FCF5}" type="presOf" srcId="{C129FD05-AE54-A249-8908-F82A64B56E55}" destId="{C8E7CD11-50FC-CE4B-829B-3D65D4039614}" srcOrd="0" destOrd="0" presId="urn:microsoft.com/office/officeart/2005/8/layout/cycle2"/>
    <dgm:cxn modelId="{10D23071-06CD-6645-AD3E-B85461F00FBE}" type="presOf" srcId="{760EE3E4-B9D5-EB4D-97D3-42846C3AB967}" destId="{2FC7490A-EC28-E444-AFB8-02D9CC81DD03}" srcOrd="0" destOrd="0" presId="urn:microsoft.com/office/officeart/2005/8/layout/cycle2"/>
    <dgm:cxn modelId="{B786821A-F49A-204F-9A96-A0ACF818C781}" type="presOf" srcId="{A7117F73-4CFA-7F47-A4FF-C7907AC3DC92}" destId="{DA4834B9-795F-C142-9BAF-658462A054B3}" srcOrd="0" destOrd="0" presId="urn:microsoft.com/office/officeart/2005/8/layout/cycle2"/>
    <dgm:cxn modelId="{3AE001BB-E115-3B47-AD37-1890E7AA15AD}" type="presParOf" srcId="{891A273C-B754-DC42-A94D-EEB46233521E}" destId="{C8E7CD11-50FC-CE4B-829B-3D65D4039614}" srcOrd="0" destOrd="0" presId="urn:microsoft.com/office/officeart/2005/8/layout/cycle2"/>
    <dgm:cxn modelId="{C0C8431F-CED1-D841-94E9-6B2EA2A26ECA}" type="presParOf" srcId="{891A273C-B754-DC42-A94D-EEB46233521E}" destId="{5D600F64-4B06-434C-AF2F-D6B4B10F3CC5}" srcOrd="1" destOrd="0" presId="urn:microsoft.com/office/officeart/2005/8/layout/cycle2"/>
    <dgm:cxn modelId="{DE5CB2EC-B40E-2148-8F17-A022317F972E}" type="presParOf" srcId="{5D600F64-4B06-434C-AF2F-D6B4B10F3CC5}" destId="{261CF05B-40B6-D84A-B486-0DF33B758480}" srcOrd="0" destOrd="0" presId="urn:microsoft.com/office/officeart/2005/8/layout/cycle2"/>
    <dgm:cxn modelId="{8558C426-E7B1-DB44-8FF8-B5193944FBDC}" type="presParOf" srcId="{891A273C-B754-DC42-A94D-EEB46233521E}" destId="{DA4834B9-795F-C142-9BAF-658462A054B3}" srcOrd="2" destOrd="0" presId="urn:microsoft.com/office/officeart/2005/8/layout/cycle2"/>
    <dgm:cxn modelId="{505E4A52-FDEA-D644-AEB3-ED7997790D1F}" type="presParOf" srcId="{891A273C-B754-DC42-A94D-EEB46233521E}" destId="{11EF49EF-CCAA-4A45-A68D-DFD84C3CA1AB}" srcOrd="3" destOrd="0" presId="urn:microsoft.com/office/officeart/2005/8/layout/cycle2"/>
    <dgm:cxn modelId="{B32DD044-1950-6E49-A877-854A5071A8C0}" type="presParOf" srcId="{11EF49EF-CCAA-4A45-A68D-DFD84C3CA1AB}" destId="{F16CC59E-6140-3E40-890D-46AFC1AB872E}" srcOrd="0" destOrd="0" presId="urn:microsoft.com/office/officeart/2005/8/layout/cycle2"/>
    <dgm:cxn modelId="{2036A94A-5081-3047-BF6F-FF40C7B2043B}" type="presParOf" srcId="{891A273C-B754-DC42-A94D-EEB46233521E}" destId="{442B013E-6530-0340-B184-77AFB30A6E2A}" srcOrd="4" destOrd="0" presId="urn:microsoft.com/office/officeart/2005/8/layout/cycle2"/>
    <dgm:cxn modelId="{E8AB40CA-BF1A-0744-8F36-9075F6C55093}" type="presParOf" srcId="{891A273C-B754-DC42-A94D-EEB46233521E}" destId="{52E336E6-A5C5-1746-B377-9274529E2BFD}" srcOrd="5" destOrd="0" presId="urn:microsoft.com/office/officeart/2005/8/layout/cycle2"/>
    <dgm:cxn modelId="{FF7DAD03-7A49-6140-A583-DF6D1F3EA53E}" type="presParOf" srcId="{52E336E6-A5C5-1746-B377-9274529E2BFD}" destId="{816D2745-4882-B24B-8787-0180708B604B}" srcOrd="0" destOrd="0" presId="urn:microsoft.com/office/officeart/2005/8/layout/cycle2"/>
    <dgm:cxn modelId="{CCAD02D6-2BA9-FE4D-81A5-17C4C14FD7A4}" type="presParOf" srcId="{891A273C-B754-DC42-A94D-EEB46233521E}" destId="{57F2F5AC-2B2A-8947-8384-78FD6A1E5002}" srcOrd="6" destOrd="0" presId="urn:microsoft.com/office/officeart/2005/8/layout/cycle2"/>
    <dgm:cxn modelId="{816ED642-09F6-C84C-82C6-1E48A3FA96F7}" type="presParOf" srcId="{891A273C-B754-DC42-A94D-EEB46233521E}" destId="{2FC7490A-EC28-E444-AFB8-02D9CC81DD03}" srcOrd="7" destOrd="0" presId="urn:microsoft.com/office/officeart/2005/8/layout/cycle2"/>
    <dgm:cxn modelId="{3805832E-99FA-F544-9CEC-F33D8AE583E3}" type="presParOf" srcId="{2FC7490A-EC28-E444-AFB8-02D9CC81DD03}" destId="{57FD694A-7A91-7040-BA06-86EE39F29C8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7CD11-50FC-CE4B-829B-3D65D4039614}">
      <dsp:nvSpPr>
        <dsp:cNvPr id="0" name=""/>
        <dsp:cNvSpPr/>
      </dsp:nvSpPr>
      <dsp:spPr>
        <a:xfrm>
          <a:off x="2397621" y="1081"/>
          <a:ext cx="1300757" cy="13007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"/>
              <a:cs typeface="Times"/>
            </a:rPr>
            <a:t>G1: 53</a:t>
          </a:r>
        </a:p>
      </dsp:txBody>
      <dsp:txXfrm>
        <a:off x="2588112" y="191572"/>
        <a:ext cx="919775" cy="919775"/>
      </dsp:txXfrm>
    </dsp:sp>
    <dsp:sp modelId="{5D600F64-4B06-434C-AF2F-D6B4B10F3CC5}">
      <dsp:nvSpPr>
        <dsp:cNvPr id="0" name=""/>
        <dsp:cNvSpPr/>
      </dsp:nvSpPr>
      <dsp:spPr>
        <a:xfrm rot="2700000">
          <a:off x="3558679" y="1115315"/>
          <a:ext cx="345358" cy="439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573852" y="1166485"/>
        <a:ext cx="241751" cy="263403"/>
      </dsp:txXfrm>
    </dsp:sp>
    <dsp:sp modelId="{DA4834B9-795F-C142-9BAF-658462A054B3}">
      <dsp:nvSpPr>
        <dsp:cNvPr id="0" name=""/>
        <dsp:cNvSpPr/>
      </dsp:nvSpPr>
      <dsp:spPr>
        <a:xfrm>
          <a:off x="3778160" y="1381621"/>
          <a:ext cx="1300757" cy="1300757"/>
        </a:xfrm>
        <a:prstGeom prst="ellipse">
          <a:avLst/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"/>
              <a:cs typeface="Times"/>
            </a:rPr>
            <a:t>S:14</a:t>
          </a:r>
          <a:endParaRPr lang="en-US" sz="2000" kern="1200" dirty="0">
            <a:latin typeface="Times"/>
            <a:cs typeface="Times"/>
          </a:endParaRPr>
        </a:p>
      </dsp:txBody>
      <dsp:txXfrm>
        <a:off x="3968651" y="1572112"/>
        <a:ext cx="919775" cy="919775"/>
      </dsp:txXfrm>
    </dsp:sp>
    <dsp:sp modelId="{11EF49EF-CCAA-4A45-A68D-DFD84C3CA1AB}">
      <dsp:nvSpPr>
        <dsp:cNvPr id="0" name=""/>
        <dsp:cNvSpPr/>
      </dsp:nvSpPr>
      <dsp:spPr>
        <a:xfrm rot="8100000">
          <a:off x="3572501" y="2495855"/>
          <a:ext cx="345358" cy="439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660935" y="2547025"/>
        <a:ext cx="241751" cy="263403"/>
      </dsp:txXfrm>
    </dsp:sp>
    <dsp:sp modelId="{442B013E-6530-0340-B184-77AFB30A6E2A}">
      <dsp:nvSpPr>
        <dsp:cNvPr id="0" name=""/>
        <dsp:cNvSpPr/>
      </dsp:nvSpPr>
      <dsp:spPr>
        <a:xfrm>
          <a:off x="2397621" y="2762160"/>
          <a:ext cx="1300757" cy="1300757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"/>
              <a:cs typeface="Times"/>
            </a:rPr>
            <a:t>G2:9</a:t>
          </a:r>
          <a:endParaRPr lang="en-US" sz="2000" kern="1200" dirty="0">
            <a:latin typeface="Times"/>
            <a:cs typeface="Times"/>
          </a:endParaRPr>
        </a:p>
      </dsp:txBody>
      <dsp:txXfrm>
        <a:off x="2588112" y="2952651"/>
        <a:ext cx="919775" cy="919775"/>
      </dsp:txXfrm>
    </dsp:sp>
    <dsp:sp modelId="{52E336E6-A5C5-1746-B377-9274529E2BFD}">
      <dsp:nvSpPr>
        <dsp:cNvPr id="0" name=""/>
        <dsp:cNvSpPr/>
      </dsp:nvSpPr>
      <dsp:spPr>
        <a:xfrm rot="13500000">
          <a:off x="2191962" y="2509678"/>
          <a:ext cx="345358" cy="439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280396" y="2634110"/>
        <a:ext cx="241751" cy="263403"/>
      </dsp:txXfrm>
    </dsp:sp>
    <dsp:sp modelId="{57F2F5AC-2B2A-8947-8384-78FD6A1E5002}">
      <dsp:nvSpPr>
        <dsp:cNvPr id="0" name=""/>
        <dsp:cNvSpPr/>
      </dsp:nvSpPr>
      <dsp:spPr>
        <a:xfrm>
          <a:off x="1017081" y="1381621"/>
          <a:ext cx="1300757" cy="1300757"/>
        </a:xfrm>
        <a:prstGeom prst="ellipse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"/>
              <a:cs typeface="Times"/>
            </a:rPr>
            <a:t>M:12</a:t>
          </a:r>
          <a:endParaRPr lang="en-US" sz="2000" kern="1200" dirty="0">
            <a:latin typeface="Times"/>
            <a:cs typeface="Times"/>
          </a:endParaRPr>
        </a:p>
      </dsp:txBody>
      <dsp:txXfrm>
        <a:off x="1207572" y="1572112"/>
        <a:ext cx="919775" cy="919775"/>
      </dsp:txXfrm>
    </dsp:sp>
    <dsp:sp modelId="{2FC7490A-EC28-E444-AFB8-02D9CC81DD03}">
      <dsp:nvSpPr>
        <dsp:cNvPr id="0" name=""/>
        <dsp:cNvSpPr/>
      </dsp:nvSpPr>
      <dsp:spPr>
        <a:xfrm rot="18900000">
          <a:off x="2178139" y="1129138"/>
          <a:ext cx="345358" cy="439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193312" y="1253570"/>
        <a:ext cx="241751" cy="263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E2D1A-433C-7E4B-8884-683D5E33D8A4}" type="datetimeFigureOut">
              <a:rPr lang="en-US" smtClean="0"/>
              <a:t>2/8/12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B47CF-521A-FC49-BECB-039A8862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8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Dominant Suppressor Mutation of the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met30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Cell Cycle Defect Suggests Regulation of the 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Saccharomyces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cerevisiae</a:t>
            </a:r>
            <a:r>
              <a:rPr lang="en-US" sz="1200" b="1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Met4-Cbf1 Transcription Complex by Met32*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47CF-521A-FC49-BECB-039A8862E5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1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A0-BB95-134E-94B1-D6EDDC8093E7}" type="datetimeFigureOut">
              <a:rPr lang="en-US" smtClean="0"/>
              <a:t>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1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A0-BB95-134E-94B1-D6EDDC8093E7}" type="datetimeFigureOut">
              <a:rPr lang="en-US" smtClean="0"/>
              <a:t>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6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A0-BB95-134E-94B1-D6EDDC8093E7}" type="datetimeFigureOut">
              <a:rPr lang="en-US" smtClean="0"/>
              <a:t>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9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A0-BB95-134E-94B1-D6EDDC8093E7}" type="datetimeFigureOut">
              <a:rPr lang="en-US" smtClean="0"/>
              <a:t>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A0-BB95-134E-94B1-D6EDDC8093E7}" type="datetimeFigureOut">
              <a:rPr lang="en-US" smtClean="0"/>
              <a:t>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7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A0-BB95-134E-94B1-D6EDDC8093E7}" type="datetimeFigureOut">
              <a:rPr lang="en-US" smtClean="0"/>
              <a:t>2/8/12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0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A0-BB95-134E-94B1-D6EDDC8093E7}" type="datetimeFigureOut">
              <a:rPr lang="en-US" smtClean="0"/>
              <a:t>2/8/12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8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A0-BB95-134E-94B1-D6EDDC8093E7}" type="datetimeFigureOut">
              <a:rPr lang="en-US" smtClean="0"/>
              <a:t>2/8/12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8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A0-BB95-134E-94B1-D6EDDC8093E7}" type="datetimeFigureOut">
              <a:rPr lang="en-US" smtClean="0"/>
              <a:t>2/8/12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4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A0-BB95-134E-94B1-D6EDDC8093E7}" type="datetimeFigureOut">
              <a:rPr lang="en-US" smtClean="0"/>
              <a:t>2/8/12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0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64A0-BB95-134E-94B1-D6EDDC8093E7}" type="datetimeFigureOut">
              <a:rPr lang="en-US" smtClean="0"/>
              <a:t>2/8/12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8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D64A0-BB95-134E-94B1-D6EDDC8093E7}" type="datetimeFigureOut">
              <a:rPr lang="en-US" smtClean="0"/>
              <a:t>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5FED7-214F-AE43-AC53-56ECF9934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9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"/>
                <a:cs typeface="Times"/>
              </a:rPr>
              <a:t>Cell Cycle Prediction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</a:rPr>
              <a:t>           YF, CC 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63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09" y="1167881"/>
            <a:ext cx="8229600" cy="5195316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sz="1800" dirty="0" smtClean="0">
                <a:latin typeface="Times"/>
                <a:cs typeface="Times"/>
              </a:rPr>
              <a:t>SWI4; FKH1; M95</a:t>
            </a:r>
          </a:p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sz="1800" dirty="0" smtClean="0">
                <a:latin typeface="Times"/>
                <a:cs typeface="Times"/>
              </a:rPr>
              <a:t>TOMTOM (P=0.003)  : MET32</a:t>
            </a:r>
          </a:p>
          <a:p>
            <a:pPr>
              <a:buClr>
                <a:schemeClr val="accent6"/>
              </a:buClr>
              <a:buFont typeface="Wingdings" charset="2"/>
              <a:buChar char="v"/>
            </a:pPr>
            <a:endParaRPr lang="en-US" sz="1800" dirty="0">
              <a:latin typeface="Times"/>
              <a:cs typeface="Times"/>
            </a:endParaRPr>
          </a:p>
          <a:p>
            <a:pPr>
              <a:buClr>
                <a:schemeClr val="accent6"/>
              </a:buClr>
              <a:buFont typeface="Wingdings" charset="2"/>
              <a:buChar char="v"/>
            </a:pPr>
            <a:endParaRPr lang="en-US" sz="1800" dirty="0" smtClean="0">
              <a:latin typeface="Times"/>
              <a:cs typeface="Times"/>
            </a:endParaRPr>
          </a:p>
          <a:p>
            <a:pPr>
              <a:buClr>
                <a:schemeClr val="accent6"/>
              </a:buClr>
              <a:buFont typeface="Wingdings" charset="2"/>
              <a:buChar char="v"/>
            </a:pPr>
            <a:endParaRPr lang="en-US" sz="1800" dirty="0">
              <a:latin typeface="Times"/>
              <a:cs typeface="Times"/>
            </a:endParaRPr>
          </a:p>
          <a:p>
            <a:pPr>
              <a:buClr>
                <a:schemeClr val="accent6"/>
              </a:buClr>
              <a:buFont typeface="Wingdings" charset="2"/>
              <a:buChar char="v"/>
            </a:pPr>
            <a:endParaRPr lang="en-US" sz="1800" dirty="0" smtClean="0">
              <a:latin typeface="Times"/>
              <a:cs typeface="Times"/>
            </a:endParaRPr>
          </a:p>
          <a:p>
            <a:pPr>
              <a:buClr>
                <a:schemeClr val="accent6"/>
              </a:buClr>
              <a:buFont typeface="Wingdings" charset="2"/>
              <a:buChar char="v"/>
            </a:pPr>
            <a:endParaRPr lang="en-US" sz="1800" dirty="0">
              <a:latin typeface="Times"/>
              <a:cs typeface="Times"/>
            </a:endParaRPr>
          </a:p>
          <a:p>
            <a:pPr>
              <a:buClr>
                <a:schemeClr val="accent6"/>
              </a:buClr>
              <a:buFont typeface="Wingdings" charset="2"/>
              <a:buChar char="v"/>
            </a:pPr>
            <a:endParaRPr lang="en-US" sz="1800" dirty="0" smtClean="0">
              <a:latin typeface="Times"/>
              <a:cs typeface="Times"/>
            </a:endParaRPr>
          </a:p>
          <a:p>
            <a:pPr>
              <a:buClr>
                <a:schemeClr val="accent6"/>
              </a:buClr>
              <a:buFont typeface="Wingdings" charset="2"/>
              <a:buChar char="v"/>
            </a:pPr>
            <a:endParaRPr lang="en-US" sz="1800" dirty="0">
              <a:latin typeface="Times"/>
              <a:cs typeface="Times"/>
            </a:endParaRPr>
          </a:p>
          <a:p>
            <a:pPr>
              <a:buClr>
                <a:schemeClr val="accent6"/>
              </a:buClr>
              <a:buFont typeface="Wingdings" charset="2"/>
              <a:buChar char="v"/>
            </a:pPr>
            <a:endParaRPr lang="en-US" sz="1800" dirty="0" smtClean="0">
              <a:latin typeface="Times"/>
              <a:cs typeface="Times"/>
            </a:endParaRPr>
          </a:p>
          <a:p>
            <a:pPr>
              <a:buClr>
                <a:schemeClr val="accent6"/>
              </a:buClr>
              <a:buFont typeface="Wingdings" charset="2"/>
              <a:buChar char="v"/>
            </a:pPr>
            <a:endParaRPr lang="en-US" sz="1800" dirty="0">
              <a:latin typeface="Times"/>
              <a:cs typeface="Times"/>
            </a:endParaRPr>
          </a:p>
          <a:p>
            <a:pPr>
              <a:buClr>
                <a:schemeClr val="accent6"/>
              </a:buClr>
              <a:buFont typeface="Wingdings" charset="2"/>
              <a:buChar char="v"/>
            </a:pPr>
            <a:endParaRPr lang="en-US" sz="1800" dirty="0" smtClean="0">
              <a:latin typeface="Times"/>
              <a:cs typeface="Times"/>
            </a:endParaRPr>
          </a:p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sz="1800" dirty="0" smtClean="0">
                <a:latin typeface="Times"/>
                <a:cs typeface="Times"/>
              </a:rPr>
              <a:t>“These </a:t>
            </a:r>
            <a:r>
              <a:rPr lang="en-US" sz="1800" dirty="0">
                <a:latin typeface="Times"/>
                <a:cs typeface="Times"/>
              </a:rPr>
              <a:t>results suggest that the combination of both a higher expression level and higher cell cycle inhibitory activity of Met32 as compared with Met31 makes Met32 the primary mediator of the Met30-controlled cell cycle </a:t>
            </a:r>
            <a:r>
              <a:rPr lang="en-US" sz="1800" dirty="0" smtClean="0">
                <a:latin typeface="Times"/>
                <a:cs typeface="Times"/>
              </a:rPr>
              <a:t>checkpoint.” 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1800" dirty="0" smtClean="0">
                <a:latin typeface="Times"/>
                <a:cs typeface="Times"/>
              </a:rPr>
              <a:t>                                                                                                       -- Su et al. JBC, 2008</a:t>
            </a:r>
          </a:p>
          <a:p>
            <a:pPr>
              <a:buClr>
                <a:schemeClr val="accent6"/>
              </a:buClr>
              <a:buFont typeface="Wingdings" charset="2"/>
              <a:buChar char="v"/>
            </a:pPr>
            <a:endParaRPr lang="en-US" sz="1800" dirty="0">
              <a:latin typeface="Times"/>
              <a:cs typeface="Time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09" y="531223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S phase transcription factors</a:t>
            </a:r>
            <a:endParaRPr lang="en-US" sz="2000" dirty="0">
              <a:latin typeface="Times"/>
              <a:cs typeface="Time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134" y="2375128"/>
            <a:ext cx="4718616" cy="25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22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004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sz="2000" dirty="0" smtClean="0">
                <a:latin typeface="Times"/>
                <a:cs typeface="Times"/>
              </a:rPr>
              <a:t>Cut-off 0.5;  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809" y="531223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Phase prediction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37513" y="1850867"/>
            <a:ext cx="4418306" cy="4176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39639300"/>
              </p:ext>
            </p:extLst>
          </p:nvPr>
        </p:nvGraphicFramePr>
        <p:xfrm>
          <a:off x="1483464" y="189686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4183339" y="3696874"/>
            <a:ext cx="7232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"/>
                <a:cs typeface="Times"/>
              </a:rPr>
              <a:t>123</a:t>
            </a:r>
            <a:endParaRPr lang="en-US" sz="2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3421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600"/>
            <a:ext cx="9144000" cy="2000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185" y="582870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charset="2"/>
              <a:buChar char="q"/>
            </a:pPr>
            <a:r>
              <a:rPr lang="en-US" dirty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</a:rPr>
              <a:t>GO enrichment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182" y="922659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dirty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</a:rPr>
              <a:t>S phase genes (14)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182" y="3337216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dirty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</a:rPr>
              <a:t>G2 phase genes (9)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8809" y="4145537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dirty="0">
                <a:latin typeface="Times"/>
                <a:cs typeface="Times"/>
              </a:rPr>
              <a:t> M</a:t>
            </a:r>
            <a:r>
              <a:rPr lang="en-US" dirty="0" smtClean="0">
                <a:latin typeface="Times"/>
                <a:cs typeface="Times"/>
              </a:rPr>
              <a:t> phase genes (12)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113" y="4932906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dirty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</a:rPr>
              <a:t>G1  phase genes (53)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0821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222" y="1170699"/>
            <a:ext cx="9755400" cy="4525963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sz="2000" dirty="0" smtClean="0">
                <a:latin typeface="Times"/>
                <a:cs typeface="Times"/>
              </a:rPr>
              <a:t>M phase gene.  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dirty="0" smtClean="0">
                <a:latin typeface="Times"/>
                <a:cs typeface="Times"/>
              </a:rPr>
              <a:t>     CLA4 , prediction score 0.898.  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dirty="0" smtClean="0">
                <a:latin typeface="Times"/>
                <a:cs typeface="Times"/>
              </a:rPr>
              <a:t>     Function : </a:t>
            </a:r>
            <a:r>
              <a:rPr lang="en-US" sz="2000" dirty="0">
                <a:latin typeface="Times"/>
                <a:cs typeface="Times"/>
              </a:rPr>
              <a:t>Serine/threonine protein kinase required for </a:t>
            </a:r>
            <a:r>
              <a:rPr lang="en-US" sz="2000" dirty="0" smtClean="0">
                <a:latin typeface="Times"/>
                <a:cs typeface="Times"/>
              </a:rPr>
              <a:t>cytokinesis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dirty="0" smtClean="0">
                <a:latin typeface="Times"/>
                <a:cs typeface="Times"/>
              </a:rPr>
              <a:t>     Promoter region of binding (from other source): Mcm1; SWI4, SWI6(p &lt; 0.001)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809" y="531223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Gene Function</a:t>
            </a:r>
            <a:endParaRPr lang="en-US" sz="2000" dirty="0">
              <a:latin typeface="Times"/>
              <a:cs typeface="Time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89" y="2760613"/>
            <a:ext cx="4756084" cy="35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7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222" y="1170699"/>
            <a:ext cx="9755400" cy="4525963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sz="2000" dirty="0" smtClean="0">
                <a:latin typeface="Times"/>
                <a:cs typeface="Times"/>
              </a:rPr>
              <a:t>G1 phase gene.  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dirty="0" smtClean="0">
                <a:latin typeface="Times"/>
                <a:cs typeface="Times"/>
              </a:rPr>
              <a:t>     YDR544C , prediction score 0.99.  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dirty="0" smtClean="0">
                <a:latin typeface="Times"/>
                <a:cs typeface="Times"/>
              </a:rPr>
              <a:t>     Function :</a:t>
            </a:r>
            <a:r>
              <a:rPr lang="en-US" sz="2000" dirty="0">
                <a:latin typeface="Times"/>
                <a:cs typeface="Times"/>
              </a:rPr>
              <a:t>Protein of unknown function</a:t>
            </a:r>
            <a:endParaRPr lang="en-US" sz="2000" dirty="0" smtClean="0">
              <a:latin typeface="Times"/>
              <a:cs typeface="Times"/>
            </a:endParaRP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dirty="0" smtClean="0">
                <a:latin typeface="Times"/>
                <a:cs typeface="Times"/>
              </a:rPr>
              <a:t>     Promoter region of binding (from other source): SWI5, SWI4 (p &lt; 0.001)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809" y="531223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Gene Function</a:t>
            </a:r>
            <a:endParaRPr lang="en-US" sz="2000" dirty="0">
              <a:latin typeface="Times"/>
              <a:cs typeface="Time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02" y="2848905"/>
            <a:ext cx="4877700" cy="364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9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222" y="1170699"/>
            <a:ext cx="9755400" cy="4525963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sz="2000" dirty="0" smtClean="0">
                <a:latin typeface="Times"/>
                <a:cs typeface="Times"/>
              </a:rPr>
              <a:t>G1 phase gene.  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dirty="0" smtClean="0">
                <a:latin typeface="Times"/>
                <a:cs typeface="Times"/>
              </a:rPr>
              <a:t>     UFE1 , prediction score 0.945.  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dirty="0" smtClean="0">
                <a:latin typeface="Times"/>
                <a:cs typeface="Times"/>
              </a:rPr>
              <a:t>     Function :</a:t>
            </a:r>
            <a:r>
              <a:rPr lang="en-US" sz="2000" dirty="0" err="1">
                <a:latin typeface="Times"/>
                <a:cs typeface="Times"/>
              </a:rPr>
              <a:t>Syntaxin</a:t>
            </a:r>
            <a:r>
              <a:rPr lang="en-US" sz="2000" dirty="0">
                <a:latin typeface="Times"/>
                <a:cs typeface="Times"/>
              </a:rPr>
              <a:t> homolog (t-SNARE) of the endoplasmic reticulum </a:t>
            </a:r>
            <a:endParaRPr lang="en-US" sz="2000" dirty="0" smtClean="0">
              <a:latin typeface="Times"/>
              <a:cs typeface="Times"/>
            </a:endParaRP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 smtClean="0">
                <a:latin typeface="Times"/>
                <a:cs typeface="Times"/>
              </a:rPr>
              <a:t>                      required </a:t>
            </a:r>
            <a:r>
              <a:rPr lang="en-US" sz="2000" dirty="0">
                <a:latin typeface="Times"/>
                <a:cs typeface="Times"/>
              </a:rPr>
              <a:t>for </a:t>
            </a:r>
            <a:r>
              <a:rPr lang="en-US" sz="2000" dirty="0" smtClean="0">
                <a:latin typeface="Times"/>
                <a:cs typeface="Times"/>
              </a:rPr>
              <a:t> targeting </a:t>
            </a:r>
            <a:r>
              <a:rPr lang="en-US" sz="2000" dirty="0">
                <a:latin typeface="Times"/>
                <a:cs typeface="Times"/>
              </a:rPr>
              <a:t>of vesicles to the ER</a:t>
            </a:r>
            <a:r>
              <a:rPr lang="en-US" sz="2000" dirty="0" smtClean="0">
                <a:latin typeface="Times"/>
                <a:cs typeface="Times"/>
              </a:rPr>
              <a:t>      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dirty="0" smtClean="0">
                <a:latin typeface="Times"/>
                <a:cs typeface="Times"/>
              </a:rPr>
              <a:t>     Promoter region of binding (from other source): MBP1(p &lt; 0.001)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en-US" sz="2000" dirty="0">
                <a:latin typeface="Times"/>
                <a:cs typeface="Times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809" y="531223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Gene Function</a:t>
            </a:r>
            <a:endParaRPr lang="en-US" sz="2000" dirty="0">
              <a:latin typeface="Times"/>
              <a:cs typeface="Time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933" y="3212944"/>
            <a:ext cx="4675026" cy="34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4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58" y="1182440"/>
            <a:ext cx="4890287" cy="4714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809" y="531223"/>
            <a:ext cx="3736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Serial Regulation of Cell Cycle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2926" y="58372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Serial Regulation of Transcriptional Regulators in the Yeast Cell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0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Up Arrow 46"/>
          <p:cNvSpPr/>
          <p:nvPr/>
        </p:nvSpPr>
        <p:spPr>
          <a:xfrm>
            <a:off x="3324241" y="1437889"/>
            <a:ext cx="213799" cy="1325849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4887622" y="992720"/>
            <a:ext cx="213799" cy="1325849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evron 3"/>
          <p:cNvSpPr/>
          <p:nvPr/>
        </p:nvSpPr>
        <p:spPr>
          <a:xfrm>
            <a:off x="317486" y="3099869"/>
            <a:ext cx="2446493" cy="522870"/>
          </a:xfrm>
          <a:prstGeom prst="chevron">
            <a:avLst/>
          </a:prstGeom>
          <a:solidFill>
            <a:srgbClr val="D05B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595901" y="3099869"/>
            <a:ext cx="2222386" cy="522914"/>
          </a:xfrm>
          <a:prstGeom prst="chevron">
            <a:avLst/>
          </a:prstGeom>
          <a:solidFill>
            <a:srgbClr val="63A9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668882" y="3099869"/>
            <a:ext cx="2016956" cy="522914"/>
          </a:xfrm>
          <a:prstGeom prst="chevron">
            <a:avLst/>
          </a:prstGeom>
          <a:solidFill>
            <a:srgbClr val="FFB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6536435" y="3099869"/>
            <a:ext cx="2259736" cy="522914"/>
          </a:xfrm>
          <a:prstGeom prst="chevron">
            <a:avLst/>
          </a:prstGeom>
          <a:solidFill>
            <a:srgbClr val="B3DD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251263" y="3099869"/>
            <a:ext cx="522914" cy="5229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88510" y="3178710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G1</a:t>
            </a:r>
            <a:endParaRPr lang="en-US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95321" y="3099869"/>
            <a:ext cx="522914" cy="522914"/>
          </a:xfrm>
          <a:prstGeom prst="ellipse">
            <a:avLst/>
          </a:prstGeom>
          <a:solidFill>
            <a:srgbClr val="1E45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00224" y="3099824"/>
            <a:ext cx="522914" cy="52291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49100" y="3099824"/>
            <a:ext cx="522914" cy="52291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88687" y="31787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S</a:t>
            </a:r>
            <a:endParaRPr lang="en-US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8900" y="3160035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G2</a:t>
            </a:r>
            <a:endParaRPr lang="en-US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5126" y="3178709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M</a:t>
            </a:r>
            <a:endParaRPr lang="en-US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29" name="Up Arrow 28"/>
          <p:cNvSpPr/>
          <p:nvPr/>
        </p:nvSpPr>
        <p:spPr>
          <a:xfrm>
            <a:off x="5206517" y="1512584"/>
            <a:ext cx="213799" cy="1325849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957164" y="1068557"/>
            <a:ext cx="72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SWI5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1" name="Up Arrow 30"/>
          <p:cNvSpPr/>
          <p:nvPr/>
        </p:nvSpPr>
        <p:spPr>
          <a:xfrm>
            <a:off x="4711387" y="1515592"/>
            <a:ext cx="213799" cy="1325849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348106" y="1068557"/>
            <a:ext cx="78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MBP1</a:t>
            </a:r>
          </a:p>
        </p:txBody>
      </p:sp>
      <p:sp>
        <p:nvSpPr>
          <p:cNvPr id="33" name="Up Arrow 32"/>
          <p:cNvSpPr/>
          <p:nvPr/>
        </p:nvSpPr>
        <p:spPr>
          <a:xfrm>
            <a:off x="943933" y="1664984"/>
            <a:ext cx="213799" cy="1325849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13020" y="116192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SWI4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99608" y="578892"/>
            <a:ext cx="67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FKH2</a:t>
            </a:r>
            <a:endParaRPr lang="en-US" dirty="0"/>
          </a:p>
        </p:txBody>
      </p:sp>
      <p:sp>
        <p:nvSpPr>
          <p:cNvPr id="37" name="Up Arrow 36"/>
          <p:cNvSpPr/>
          <p:nvPr/>
        </p:nvSpPr>
        <p:spPr>
          <a:xfrm>
            <a:off x="3588687" y="1664984"/>
            <a:ext cx="213799" cy="1325849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324242" y="1288501"/>
            <a:ext cx="734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NDD1</a:t>
            </a:r>
          </a:p>
          <a:p>
            <a:endParaRPr lang="en-US" dirty="0"/>
          </a:p>
        </p:txBody>
      </p:sp>
      <p:sp>
        <p:nvSpPr>
          <p:cNvPr id="39" name="Up Arrow Callout 38"/>
          <p:cNvSpPr/>
          <p:nvPr/>
        </p:nvSpPr>
        <p:spPr>
          <a:xfrm>
            <a:off x="873670" y="3977547"/>
            <a:ext cx="971024" cy="1269827"/>
          </a:xfrm>
          <a:prstGeom prst="upArrowCallout">
            <a:avLst/>
          </a:prstGeom>
          <a:solidFill>
            <a:srgbClr val="D05B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SWI5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MBP1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Up Arrow Callout 39"/>
          <p:cNvSpPr/>
          <p:nvPr/>
        </p:nvSpPr>
        <p:spPr>
          <a:xfrm>
            <a:off x="3377082" y="3977547"/>
            <a:ext cx="971024" cy="1269827"/>
          </a:xfrm>
          <a:prstGeom prst="upArrowCallout">
            <a:avLst/>
          </a:prstGeom>
          <a:solidFill>
            <a:srgbClr val="63A9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SWI4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FKH1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Up Arrow Callout 40"/>
          <p:cNvSpPr/>
          <p:nvPr/>
        </p:nvSpPr>
        <p:spPr>
          <a:xfrm>
            <a:off x="5437626" y="3977547"/>
            <a:ext cx="971024" cy="1269827"/>
          </a:xfrm>
          <a:prstGeom prst="upArrowCallout">
            <a:avLst/>
          </a:prstGeom>
          <a:solidFill>
            <a:srgbClr val="FFB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FKH2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NDD1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Up Arrow Callout 41"/>
          <p:cNvSpPr/>
          <p:nvPr/>
        </p:nvSpPr>
        <p:spPr>
          <a:xfrm>
            <a:off x="7305126" y="3977547"/>
            <a:ext cx="971024" cy="1269827"/>
          </a:xfrm>
          <a:prstGeom prst="upArrowCallout">
            <a:avLst/>
          </a:prstGeom>
          <a:solidFill>
            <a:srgbClr val="B3DD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MCM1</a:t>
            </a:r>
          </a:p>
        </p:txBody>
      </p:sp>
      <p:sp>
        <p:nvSpPr>
          <p:cNvPr id="44" name="Oval 43"/>
          <p:cNvSpPr/>
          <p:nvPr/>
        </p:nvSpPr>
        <p:spPr>
          <a:xfrm>
            <a:off x="608991" y="1153917"/>
            <a:ext cx="931334" cy="3386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324242" y="1323250"/>
            <a:ext cx="931334" cy="3386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978292" y="1105657"/>
            <a:ext cx="931334" cy="3386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108909" y="934501"/>
            <a:ext cx="67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SWI6</a:t>
            </a:r>
            <a:endParaRPr lang="en-US" dirty="0"/>
          </a:p>
        </p:txBody>
      </p:sp>
      <p:sp>
        <p:nvSpPr>
          <p:cNvPr id="49" name="Up Arrow 48"/>
          <p:cNvSpPr/>
          <p:nvPr/>
        </p:nvSpPr>
        <p:spPr>
          <a:xfrm>
            <a:off x="4533762" y="2053517"/>
            <a:ext cx="211798" cy="1032798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187994" y="1750166"/>
            <a:ext cx="67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FKH1</a:t>
            </a:r>
            <a:endParaRPr lang="en-US" dirty="0"/>
          </a:p>
        </p:txBody>
      </p:sp>
      <p:sp>
        <p:nvSpPr>
          <p:cNvPr id="51" name="Up Arrow 50"/>
          <p:cNvSpPr/>
          <p:nvPr/>
        </p:nvSpPr>
        <p:spPr>
          <a:xfrm>
            <a:off x="5061654" y="2526365"/>
            <a:ext cx="158375" cy="504998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877697" y="2229145"/>
            <a:ext cx="67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ACE2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4794216" y="2259810"/>
            <a:ext cx="931334" cy="3386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742301" y="1094308"/>
            <a:ext cx="231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MCM1 (not periodical)</a:t>
            </a:r>
            <a:endParaRPr lang="en-US" dirty="0"/>
          </a:p>
        </p:txBody>
      </p:sp>
      <p:sp>
        <p:nvSpPr>
          <p:cNvPr id="61" name="Up Arrow 60"/>
          <p:cNvSpPr/>
          <p:nvPr/>
        </p:nvSpPr>
        <p:spPr>
          <a:xfrm flipV="1">
            <a:off x="2076792" y="3823322"/>
            <a:ext cx="213799" cy="1233434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909107" y="5219817"/>
            <a:ext cx="68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YOX1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1819132" y="5250482"/>
            <a:ext cx="931334" cy="338667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Elbow Connector 66"/>
          <p:cNvCxnSpPr/>
          <p:nvPr/>
        </p:nvCxnSpPr>
        <p:spPr>
          <a:xfrm flipV="1">
            <a:off x="2905002" y="5056756"/>
            <a:ext cx="4229142" cy="387763"/>
          </a:xfrm>
          <a:prstGeom prst="bentConnector3">
            <a:avLst>
              <a:gd name="adj1" fmla="val 8833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134144" y="4904120"/>
            <a:ext cx="0" cy="3156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Up Arrow 70"/>
          <p:cNvSpPr/>
          <p:nvPr/>
        </p:nvSpPr>
        <p:spPr>
          <a:xfrm flipV="1">
            <a:off x="4511862" y="3811878"/>
            <a:ext cx="213799" cy="1233434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323718" y="5039220"/>
            <a:ext cx="67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YHP1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4203215" y="5105852"/>
            <a:ext cx="931334" cy="338667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Up Arrow 74"/>
          <p:cNvSpPr/>
          <p:nvPr/>
        </p:nvSpPr>
        <p:spPr>
          <a:xfrm>
            <a:off x="5778782" y="2078968"/>
            <a:ext cx="213799" cy="911865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5715422" y="1729277"/>
            <a:ext cx="647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CLB2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5654696" y="1765498"/>
            <a:ext cx="931334" cy="338667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Up Arrow 77"/>
          <p:cNvSpPr/>
          <p:nvPr/>
        </p:nvSpPr>
        <p:spPr>
          <a:xfrm>
            <a:off x="7836759" y="2115524"/>
            <a:ext cx="213799" cy="911865"/>
          </a:xfrm>
          <a:prstGeom prst="upArrow">
            <a:avLst/>
          </a:prstGeom>
          <a:solidFill>
            <a:srgbClr val="FFD7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7695039" y="1765498"/>
            <a:ext cx="67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CLN3</a:t>
            </a:r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7584891" y="1803598"/>
            <a:ext cx="931334" cy="338667"/>
          </a:xfrm>
          <a:prstGeom prst="ellipse">
            <a:avLst/>
          </a:prstGeom>
          <a:noFill/>
          <a:ln w="28575" cmpd="sng">
            <a:solidFill>
              <a:srgbClr val="CD18A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0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9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2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867" y="1170086"/>
            <a:ext cx="5037667" cy="5218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9867" y="558797"/>
            <a:ext cx="736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Yeast Cell Cycle</a:t>
            </a:r>
            <a:endParaRPr lang="en-US" sz="2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8981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9156"/>
            <a:ext cx="8229600" cy="4525963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dirty="0">
                <a:latin typeface="Times"/>
                <a:cs typeface="Times"/>
              </a:rPr>
              <a:t>Strategy 2</a:t>
            </a:r>
            <a:r>
              <a:rPr lang="en-US" dirty="0" smtClean="0">
                <a:latin typeface="Times"/>
                <a:cs typeface="Times"/>
              </a:rPr>
              <a:t>:</a:t>
            </a:r>
          </a:p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dirty="0">
                <a:latin typeface="Times"/>
                <a:cs typeface="Times"/>
              </a:rPr>
              <a:t>Training: phase specific genes Vs. others (non-cell cycle regulated genes &amp; other phase specific genes)</a:t>
            </a:r>
          </a:p>
          <a:p>
            <a:pPr>
              <a:buClr>
                <a:schemeClr val="accent6"/>
              </a:buClr>
              <a:buFont typeface="Wingdings" charset="2"/>
              <a:buChar char="v"/>
            </a:pPr>
            <a:endParaRPr lang="en-US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160" y="3584644"/>
            <a:ext cx="1146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G1: 0.866</a:t>
            </a:r>
          </a:p>
          <a:p>
            <a:r>
              <a:rPr lang="en-US" dirty="0" smtClean="0">
                <a:latin typeface="Times"/>
                <a:cs typeface="Times"/>
              </a:rPr>
              <a:t>S:    0.848</a:t>
            </a:r>
          </a:p>
          <a:p>
            <a:r>
              <a:rPr lang="en-US" dirty="0" smtClean="0">
                <a:latin typeface="Times"/>
                <a:cs typeface="Times"/>
              </a:rPr>
              <a:t>G2</a:t>
            </a:r>
            <a:r>
              <a:rPr lang="en-US" dirty="0">
                <a:latin typeface="Times"/>
                <a:cs typeface="Times"/>
              </a:rPr>
              <a:t>: </a:t>
            </a:r>
            <a:r>
              <a:rPr lang="en-US" dirty="0" smtClean="0">
                <a:latin typeface="Times"/>
                <a:cs typeface="Times"/>
              </a:rPr>
              <a:t>0.749</a:t>
            </a:r>
          </a:p>
          <a:p>
            <a:r>
              <a:rPr lang="en-US" dirty="0" smtClean="0">
                <a:latin typeface="Times"/>
                <a:cs typeface="Times"/>
              </a:rPr>
              <a:t>M:  0.829</a:t>
            </a:r>
            <a:endParaRPr lang="en-US" dirty="0"/>
          </a:p>
        </p:txBody>
      </p:sp>
      <p:pic>
        <p:nvPicPr>
          <p:cNvPr id="7" name="Picture 6" descr="Phase.AUC.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828" y="3221905"/>
            <a:ext cx="3474170" cy="319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4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097921"/>
              </p:ext>
            </p:extLst>
          </p:nvPr>
        </p:nvGraphicFramePr>
        <p:xfrm>
          <a:off x="291805" y="-18674"/>
          <a:ext cx="8852194" cy="8168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704"/>
                <a:gridCol w="2076326"/>
                <a:gridCol w="1316041"/>
                <a:gridCol w="1316041"/>
                <a:gridCol w="1316041"/>
                <a:gridCol w="1316041"/>
              </a:tblGrid>
              <a:tr h="28841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TF</a:t>
                      </a:r>
                      <a:r>
                        <a:rPr lang="en-US" sz="1600" baseline="0" dirty="0" smtClean="0">
                          <a:latin typeface="Times"/>
                          <a:cs typeface="Times"/>
                        </a:rPr>
                        <a:t> or Motif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Function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S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G2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SWI5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M/G1, 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ACE2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M/G1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MBP1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Late 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M24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MBP1,</a:t>
                      </a:r>
                      <a:r>
                        <a:rPr lang="en-US" sz="1600" baseline="0" dirty="0" smtClean="0">
                          <a:latin typeface="Times"/>
                          <a:cs typeface="Times"/>
                        </a:rPr>
                        <a:t> late 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M46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SWI4</a:t>
                      </a:r>
                      <a:r>
                        <a:rPr lang="en-US" sz="1600" baseline="0" dirty="0" smtClean="0">
                          <a:latin typeface="Times"/>
                          <a:cs typeface="Times"/>
                        </a:rPr>
                        <a:t>, late 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NDD1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G2/M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FKH2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G2/M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M12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FKH1,</a:t>
                      </a:r>
                      <a:r>
                        <a:rPr lang="en-US" sz="1600" baseline="0" dirty="0" smtClean="0">
                          <a:latin typeface="Times"/>
                          <a:cs typeface="Times"/>
                        </a:rPr>
                        <a:t> G2/M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M25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"/>
                          <a:cs typeface="Times"/>
                        </a:rPr>
                        <a:t>MCM1,</a:t>
                      </a:r>
                      <a:r>
                        <a:rPr lang="en-US" sz="1600" baseline="0" dirty="0" smtClean="0">
                          <a:latin typeface="Times"/>
                          <a:cs typeface="Times"/>
                        </a:rPr>
                        <a:t> G2/M, M/G1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DOT6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YPR196W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4457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RAP1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2954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M34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PAC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2954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FKH1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G2/M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2954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FHL1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Ribosome</a:t>
                      </a:r>
                      <a:r>
                        <a:rPr lang="en-US" sz="1600" baseline="0" dirty="0" smtClean="0">
                          <a:latin typeface="Times"/>
                          <a:cs typeface="Times"/>
                        </a:rPr>
                        <a:t> Protein regulation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10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G1: - M493</a:t>
            </a:r>
          </a:p>
          <a:p>
            <a:r>
              <a:rPr lang="en-US" dirty="0" smtClean="0"/>
              <a:t>S: M95; - M524, M347</a:t>
            </a:r>
          </a:p>
          <a:p>
            <a:r>
              <a:rPr lang="en-US" dirty="0"/>
              <a:t>M</a:t>
            </a:r>
            <a:r>
              <a:rPr lang="en-US" dirty="0" smtClean="0"/>
              <a:t>: -M95 </a:t>
            </a:r>
          </a:p>
          <a:p>
            <a:endParaRPr lang="en-US" dirty="0"/>
          </a:p>
          <a:p>
            <a:r>
              <a:rPr lang="en-US" dirty="0" smtClean="0"/>
              <a:t>M 95 : MET32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9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132" y="586051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Aim: Predict cell cycle regulated genes based on TF and motif data. </a:t>
            </a:r>
          </a:p>
          <a:p>
            <a:pPr>
              <a:buClr>
                <a:schemeClr val="accent6"/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203 TF binding &amp; 666 motif scores around TSS (-1000 kb to + 1000 kb)</a:t>
            </a:r>
          </a:p>
          <a:p>
            <a:pPr>
              <a:buClr>
                <a:schemeClr val="accent6"/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Ridge Regression</a:t>
            </a:r>
          </a:p>
          <a:p>
            <a:pPr>
              <a:buClr>
                <a:schemeClr val="accent6"/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Training :  599 (positive) Vs. 454 (negative); 10 fold validation</a:t>
            </a:r>
          </a:p>
          <a:p>
            <a:pPr>
              <a:buClr>
                <a:schemeClr val="accent6"/>
              </a:buClr>
              <a:buFont typeface="Wingdings" charset="2"/>
              <a:buChar char="q"/>
            </a:pPr>
            <a:endParaRPr lang="en-US" sz="1800" dirty="0">
              <a:latin typeface="Times"/>
              <a:cs typeface="Times"/>
            </a:endParaRPr>
          </a:p>
          <a:p>
            <a:pPr marL="0" indent="0">
              <a:buClr>
                <a:schemeClr val="accent6"/>
              </a:buClr>
              <a:buNone/>
            </a:pPr>
            <a:endParaRPr lang="en-US" sz="1800" dirty="0">
              <a:latin typeface="Times"/>
              <a:cs typeface="Times"/>
            </a:endParaRPr>
          </a:p>
        </p:txBody>
      </p:sp>
      <p:pic>
        <p:nvPicPr>
          <p:cNvPr id="4" name="Picture 3" descr="AUC (Chip,motif,both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5" y="2181199"/>
            <a:ext cx="4123267" cy="412326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058334"/>
            <a:ext cx="4030133" cy="200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charset="2"/>
              <a:buChar char="q"/>
            </a:pPr>
            <a:endParaRPr lang="en-US" sz="1800" dirty="0" smtClean="0">
              <a:latin typeface="Times"/>
              <a:cs typeface="Times"/>
            </a:endParaRPr>
          </a:p>
          <a:p>
            <a:pPr marL="0" indent="0">
              <a:buClr>
                <a:schemeClr val="accent6"/>
              </a:buClr>
              <a:buFont typeface="Arial"/>
              <a:buNone/>
            </a:pPr>
            <a:endParaRPr lang="en-US" sz="1800" dirty="0"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7600" y="3759200"/>
            <a:ext cx="2927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AUC:0.82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78133" y="5977467"/>
            <a:ext cx="75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-</a:t>
            </a:r>
            <a:r>
              <a:rPr lang="en-US" dirty="0" smtClean="0">
                <a:latin typeface="Times"/>
                <a:cs typeface="Times"/>
              </a:rPr>
              <a:t>- CC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5565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121416"/>
              </p:ext>
            </p:extLst>
          </p:nvPr>
        </p:nvGraphicFramePr>
        <p:xfrm>
          <a:off x="192342" y="1676399"/>
          <a:ext cx="8794216" cy="3081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Document" r:id="rId3" imgW="7175500" imgH="2514600" progId="Word.Document.12">
                  <p:embed/>
                </p:oleObj>
              </mc:Choice>
              <mc:Fallback>
                <p:oleObj name="Document" r:id="rId3" imgW="7175500" imgH="251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342" y="1676399"/>
                        <a:ext cx="8794216" cy="3081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1809" y="880533"/>
            <a:ext cx="2595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Prediction Function </a:t>
            </a:r>
            <a:endParaRPr lang="en-US" sz="2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1808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2999"/>
            <a:ext cx="8229600" cy="2683934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v"/>
            </a:pPr>
            <a:r>
              <a:rPr lang="en-US" sz="2000" dirty="0">
                <a:latin typeface="Times"/>
                <a:cs typeface="Times"/>
              </a:rPr>
              <a:t>5168 genes, 211 genes above the threshold of 0.8, corresponding to 37.7% sensitivity and 5.5% false positive rate, were classified as cell cycle regulated genes</a:t>
            </a:r>
            <a:r>
              <a:rPr lang="en-US" sz="2000" dirty="0" smtClean="0">
                <a:latin typeface="Times"/>
                <a:cs typeface="Times"/>
              </a:rPr>
              <a:t>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v"/>
            </a:pPr>
            <a:r>
              <a:rPr lang="en-US" sz="2000" dirty="0" smtClean="0">
                <a:latin typeface="Times"/>
                <a:cs typeface="Times"/>
              </a:rPr>
              <a:t> </a:t>
            </a:r>
            <a:r>
              <a:rPr lang="en-US" sz="2000" dirty="0">
                <a:latin typeface="Times"/>
                <a:cs typeface="Times"/>
              </a:rPr>
              <a:t>24 out of 211 has been verified as cell cycle regulated genes in at least one experiments in </a:t>
            </a:r>
            <a:r>
              <a:rPr lang="en-US" sz="2000" dirty="0" err="1" smtClean="0">
                <a:latin typeface="Times"/>
                <a:cs typeface="Times"/>
              </a:rPr>
              <a:t>Cyclebase.org</a:t>
            </a:r>
            <a:r>
              <a:rPr lang="en-US" sz="2000" dirty="0" smtClean="0">
                <a:latin typeface="Times"/>
                <a:cs typeface="Times"/>
              </a:rPr>
              <a:t>. 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v"/>
            </a:pPr>
            <a:r>
              <a:rPr lang="en-US" sz="2000" dirty="0" smtClean="0">
                <a:latin typeface="Times"/>
                <a:cs typeface="Times"/>
              </a:rPr>
              <a:t>The </a:t>
            </a:r>
            <a:r>
              <a:rPr lang="en-US" sz="2000" dirty="0">
                <a:latin typeface="Times"/>
                <a:cs typeface="Times"/>
              </a:rPr>
              <a:t>expression level </a:t>
            </a:r>
            <a:r>
              <a:rPr lang="en-US" sz="2000" dirty="0" smtClean="0">
                <a:latin typeface="Times"/>
                <a:cs typeface="Times"/>
              </a:rPr>
              <a:t>of </a:t>
            </a:r>
            <a:r>
              <a:rPr lang="en-US" sz="2000" dirty="0">
                <a:latin typeface="Times"/>
                <a:cs typeface="Times"/>
              </a:rPr>
              <a:t>the other 187 genes is lower than that of validated cell cycle regulated genes </a:t>
            </a:r>
            <a:r>
              <a:rPr lang="en-US" sz="2000" dirty="0" smtClean="0">
                <a:latin typeface="Times"/>
                <a:cs typeface="Times"/>
              </a:rPr>
              <a:t>(p </a:t>
            </a:r>
            <a:r>
              <a:rPr lang="en-US" sz="2000" dirty="0">
                <a:latin typeface="Times"/>
                <a:cs typeface="Times"/>
              </a:rPr>
              <a:t>value 0.04948, Wilcoxon rank sum </a:t>
            </a:r>
            <a:r>
              <a:rPr lang="en-US" sz="2000" dirty="0" smtClean="0">
                <a:latin typeface="Times"/>
                <a:cs typeface="Times"/>
              </a:rPr>
              <a:t>test</a:t>
            </a:r>
            <a:r>
              <a:rPr lang="en-US" sz="2000" dirty="0" smtClean="0">
                <a:effectLst/>
                <a:latin typeface="Times"/>
                <a:cs typeface="Times"/>
              </a:rPr>
              <a:t>)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v"/>
            </a:pPr>
            <a:endParaRPr lang="en-US" sz="2000" dirty="0"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809" y="514289"/>
            <a:ext cx="2313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Prediction Result </a:t>
            </a:r>
            <a:endParaRPr lang="en-US" sz="2000" dirty="0">
              <a:latin typeface="Times"/>
              <a:cs typeface="Time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18" y="3324164"/>
            <a:ext cx="3086100" cy="29711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199" y="3168393"/>
            <a:ext cx="54080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v"/>
            </a:pPr>
            <a:r>
              <a:rPr lang="en-US" sz="2000" dirty="0" smtClean="0">
                <a:latin typeface="Times"/>
                <a:cs typeface="Times"/>
              </a:rPr>
              <a:t>  DAVID: top GOs: cell walls, DNA condensing, cell cycle.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v"/>
            </a:pPr>
            <a:r>
              <a:rPr lang="en-US" sz="2000" dirty="0" smtClean="0">
                <a:latin typeface="Times"/>
                <a:cs typeface="Times"/>
              </a:rPr>
              <a:t>  SGD: 51 has unknown function and others are involved in several different biological processes such as lipid metabolic process, response to chemical stimulus, mitotic cell cycle, cytoskeleton organization.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1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09" y="531223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Cell cycle phase specific prediction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charset="2"/>
              <a:buChar char="v"/>
            </a:pPr>
            <a:r>
              <a:rPr lang="en-US" sz="2000" dirty="0" smtClean="0">
                <a:latin typeface="Times"/>
                <a:cs typeface="Times"/>
              </a:rPr>
              <a:t>Data: </a:t>
            </a:r>
            <a:r>
              <a:rPr lang="en-US" sz="2000" dirty="0" err="1" smtClean="0">
                <a:latin typeface="Times"/>
                <a:cs typeface="Times"/>
              </a:rPr>
              <a:t>Cyclebase</a:t>
            </a:r>
            <a:endParaRPr lang="en-US" sz="2000" dirty="0">
              <a:latin typeface="Times"/>
              <a:cs typeface="Times"/>
            </a:endParaRPr>
          </a:p>
        </p:txBody>
      </p:sp>
      <p:pic>
        <p:nvPicPr>
          <p:cNvPr id="5" name="Picture 4" descr="Cell.cycle.time.hi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706033"/>
            <a:ext cx="8648700" cy="458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6800" y="1913466"/>
            <a:ext cx="81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S(157)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5600" y="1913469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G1 (219)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1869" y="1896536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G2 (101)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9866" y="1881203"/>
            <a:ext cx="83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M (99)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2887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1809" y="531223"/>
            <a:ext cx="414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charset="2"/>
              <a:buChar char="q"/>
            </a:pPr>
            <a:r>
              <a:rPr lang="en-US" sz="2000" dirty="0" smtClean="0">
                <a:latin typeface="Times"/>
                <a:cs typeface="Times"/>
              </a:rPr>
              <a:t>Cell cycle phase specific prediction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4298" y="9652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Clr>
                <a:schemeClr val="accent6"/>
              </a:buClr>
              <a:buNone/>
            </a:pPr>
            <a:endParaRPr lang="en-US" sz="2000" dirty="0" smtClean="0">
              <a:latin typeface="Times"/>
              <a:cs typeface="Times"/>
            </a:endParaRPr>
          </a:p>
          <a:p>
            <a:pPr>
              <a:buClr>
                <a:schemeClr val="accent6"/>
              </a:buClr>
              <a:buFont typeface="Wingdings" charset="2"/>
              <a:buChar char="v"/>
            </a:pPr>
            <a:r>
              <a:rPr lang="en-US" sz="2000" dirty="0">
                <a:latin typeface="Times"/>
                <a:cs typeface="Times"/>
              </a:rPr>
              <a:t>Training: phase specific genes Vs. other phase specific </a:t>
            </a:r>
            <a:r>
              <a:rPr lang="en-US" sz="2000" dirty="0" smtClean="0">
                <a:latin typeface="Times"/>
                <a:cs typeface="Times"/>
              </a:rPr>
              <a:t>genes</a:t>
            </a:r>
          </a:p>
          <a:p>
            <a:pPr>
              <a:buClr>
                <a:schemeClr val="accent6"/>
              </a:buClr>
              <a:buFont typeface="Wingdings" charset="2"/>
              <a:buChar char="v"/>
            </a:pPr>
            <a:endParaRPr lang="en-US" sz="2000" dirty="0" smtClean="0">
              <a:latin typeface="Times"/>
              <a:cs typeface="Times"/>
            </a:endParaRPr>
          </a:p>
          <a:p>
            <a:pPr>
              <a:buClr>
                <a:schemeClr val="accent6"/>
              </a:buClr>
              <a:buFont typeface="Wingdings" charset="2"/>
              <a:buChar char="v"/>
            </a:pPr>
            <a:endParaRPr lang="en-US" sz="2000" dirty="0">
              <a:latin typeface="Times"/>
              <a:cs typeface="Times"/>
            </a:endParaRPr>
          </a:p>
        </p:txBody>
      </p:sp>
      <p:pic>
        <p:nvPicPr>
          <p:cNvPr id="8" name="Picture 7" descr="Phase.AUC.withi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99" y="1495734"/>
            <a:ext cx="5085875" cy="4954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4507" y="2988745"/>
            <a:ext cx="1176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G1:  0.825</a:t>
            </a:r>
          </a:p>
          <a:p>
            <a:r>
              <a:rPr lang="en-US" dirty="0" smtClean="0">
                <a:latin typeface="Times"/>
                <a:cs typeface="Times"/>
              </a:rPr>
              <a:t>S:     0.811</a:t>
            </a:r>
          </a:p>
          <a:p>
            <a:r>
              <a:rPr lang="en-US" dirty="0" smtClean="0">
                <a:latin typeface="Times"/>
                <a:cs typeface="Times"/>
              </a:rPr>
              <a:t>G2:  0.788</a:t>
            </a:r>
          </a:p>
          <a:p>
            <a:r>
              <a:rPr lang="en-US" dirty="0" smtClean="0">
                <a:latin typeface="Times"/>
                <a:cs typeface="Times"/>
              </a:rPr>
              <a:t>M:   0.859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2530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805093"/>
              </p:ext>
            </p:extLst>
          </p:nvPr>
        </p:nvGraphicFramePr>
        <p:xfrm>
          <a:off x="0" y="59770"/>
          <a:ext cx="9099174" cy="6798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882"/>
                <a:gridCol w="2134256"/>
                <a:gridCol w="1352759"/>
                <a:gridCol w="1352759"/>
                <a:gridCol w="1352759"/>
                <a:gridCol w="1352759"/>
              </a:tblGrid>
              <a:tr h="76188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TF</a:t>
                      </a:r>
                      <a:r>
                        <a:rPr lang="en-US" sz="1600" baseline="0" dirty="0" smtClean="0">
                          <a:latin typeface="Times"/>
                          <a:cs typeface="Times"/>
                        </a:rPr>
                        <a:t> or Motif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Function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S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G2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5700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SWI5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M/G1, 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5700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ACE2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M/G1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5700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MBP1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Late 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5700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M24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MBP1,</a:t>
                      </a:r>
                      <a:r>
                        <a:rPr lang="en-US" sz="1600" baseline="0" dirty="0" smtClean="0">
                          <a:latin typeface="Times"/>
                          <a:cs typeface="Times"/>
                        </a:rPr>
                        <a:t> late 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5700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M46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SWI4</a:t>
                      </a:r>
                      <a:r>
                        <a:rPr lang="en-US" sz="1600" baseline="0" dirty="0" smtClean="0">
                          <a:latin typeface="Times"/>
                          <a:cs typeface="Times"/>
                        </a:rPr>
                        <a:t>, late 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5700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NDD1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G2/M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5700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FKH2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G2/M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5700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M12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Times"/>
                          <a:cs typeface="Times"/>
                        </a:rPr>
                        <a:t>FKH1,</a:t>
                      </a:r>
                      <a:r>
                        <a:rPr lang="en-US" sz="1600" baseline="0" smtClean="0">
                          <a:latin typeface="Times"/>
                          <a:cs typeface="Times"/>
                        </a:rPr>
                        <a:t> </a:t>
                      </a:r>
                      <a:r>
                        <a:rPr lang="en-US" sz="1600" baseline="0" dirty="0" smtClean="0">
                          <a:latin typeface="Times"/>
                          <a:cs typeface="Times"/>
                        </a:rPr>
                        <a:t>G2/M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57009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M25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"/>
                          <a:cs typeface="Times"/>
                        </a:rPr>
                        <a:t>MCM1,</a:t>
                      </a:r>
                      <a:r>
                        <a:rPr lang="en-US" sz="1600" baseline="0" dirty="0" smtClean="0">
                          <a:latin typeface="Times"/>
                          <a:cs typeface="Times"/>
                        </a:rPr>
                        <a:t> G2/M, M/G1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+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90545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"/>
                          <a:cs typeface="Times"/>
                        </a:rPr>
                        <a:t>DOT6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cs typeface="Times"/>
                        </a:rPr>
                        <a:t>Telomeric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cs typeface="Times"/>
                        </a:rPr>
                        <a:t> gene silencing and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"/>
                          <a:cs typeface="Times"/>
                        </a:rPr>
                        <a:t>filamentation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"/>
                          <a:cs typeface="Times"/>
                        </a:rPr>
                        <a:t> </a:t>
                      </a:r>
                      <a:endParaRPr lang="en-US" sz="16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"/>
                          <a:cs typeface="Times"/>
                        </a:rPr>
                        <a:t>-</a:t>
                      </a:r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39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6933177" cy="538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5066" y="5384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Serial Regulation of Transcriptional Regulators in the Yeast Cell Cycle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503333" y="2032000"/>
            <a:ext cx="931334" cy="3386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0533" y="541866"/>
            <a:ext cx="931334" cy="3386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17570" y="4555067"/>
            <a:ext cx="1022435" cy="355600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39266" y="1540934"/>
            <a:ext cx="931334" cy="338667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31331" y="4216400"/>
            <a:ext cx="931334" cy="338667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5064" y="3674533"/>
            <a:ext cx="931334" cy="338667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5064" y="1981201"/>
            <a:ext cx="931334" cy="338667"/>
          </a:xfrm>
          <a:prstGeom prst="ellipse">
            <a:avLst/>
          </a:prstGeom>
          <a:noFill/>
          <a:ln w="28575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36161" y="4057188"/>
            <a:ext cx="135628" cy="127865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40601" y="3790402"/>
            <a:ext cx="135628" cy="127865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40601" y="3506835"/>
            <a:ext cx="135628" cy="127865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40601" y="3210939"/>
            <a:ext cx="135628" cy="12786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5760" y="3057589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G1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33430" y="3345339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5760" y="3634700"/>
            <a:ext cx="46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G2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5760" y="391134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82466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817</Words>
  <Application>Microsoft Macintosh PowerPoint</Application>
  <PresentationFormat>On-screen Show (4:3)</PresentationFormat>
  <Paragraphs>223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Document</vt:lpstr>
      <vt:lpstr>Cell Cycle Prediction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Yao Fu</dc:creator>
  <cp:lastModifiedBy>Yao Fu</cp:lastModifiedBy>
  <cp:revision>191</cp:revision>
  <dcterms:created xsi:type="dcterms:W3CDTF">2012-02-06T15:45:20Z</dcterms:created>
  <dcterms:modified xsi:type="dcterms:W3CDTF">2012-02-08T20:11:36Z</dcterms:modified>
</cp:coreProperties>
</file>