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.xml" ContentType="application/vnd.openxmlformats-officedocument.presentationml.slide+xml"/>
  <Default Extension="png" ContentType="image/png"/>
  <Default Extension="tiff" ContentType="image/tiff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4" Type="http://schemas.openxmlformats.org/officeDocument/2006/relationships/slide" Target="slides/slide3.xml"/><Relationship Id="rId10" Type="http://schemas.openxmlformats.org/officeDocument/2006/relationships/theme" Target="theme/theme1.xml"/><Relationship Id="rId5" Type="http://schemas.openxmlformats.org/officeDocument/2006/relationships/slide" Target="slides/slide4.xml"/><Relationship Id="rId7" Type="http://schemas.openxmlformats.org/officeDocument/2006/relationships/printerSettings" Target="printerSettings/printerSettings1.bin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viewProps" Target="view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B28-A7E3-8349-9D47-FDF8465050AD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4135-7A52-5343-9716-0931CDDA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B28-A7E3-8349-9D47-FDF8465050AD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4135-7A52-5343-9716-0931CDDA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B28-A7E3-8349-9D47-FDF8465050AD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4135-7A52-5343-9716-0931CDDA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B28-A7E3-8349-9D47-FDF8465050AD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4135-7A52-5343-9716-0931CDDA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B28-A7E3-8349-9D47-FDF8465050AD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4135-7A52-5343-9716-0931CDDA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B28-A7E3-8349-9D47-FDF8465050AD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4135-7A52-5343-9716-0931CDDA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B28-A7E3-8349-9D47-FDF8465050AD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4135-7A52-5343-9716-0931CDDA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B28-A7E3-8349-9D47-FDF8465050AD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4135-7A52-5343-9716-0931CDDA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B28-A7E3-8349-9D47-FDF8465050AD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4135-7A52-5343-9716-0931CDDA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B28-A7E3-8349-9D47-FDF8465050AD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4135-7A52-5343-9716-0931CDDA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B28-A7E3-8349-9D47-FDF8465050AD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4135-7A52-5343-9716-0931CDDA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0FB28-A7E3-8349-9D47-FDF8465050AD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34135-7A52-5343-9716-0931CDDA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netics.ucla.edu/labs/horvath/CoexpressionNetwork/" TargetMode="External"/><Relationship Id="rId3" Type="http://schemas.openxmlformats.org/officeDocument/2006/relationships/hyperlink" Target="http://www.ncbi.nlm.nih.gov/entrez/eutils/elink.fcgi?dbfrom=pubmed&amp;retmode=ref&amp;cmd=prlinks&amp;id=1884998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hyperlink" Target="http://www.nature.com/nature/journal/v471/n7339/full/nature09715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Highly </a:t>
            </a:r>
            <a:r>
              <a:rPr lang="en-US" dirty="0" smtClean="0"/>
              <a:t>confident </a:t>
            </a:r>
            <a:r>
              <a:rPr lang="en-US" dirty="0" err="1" smtClean="0"/>
              <a:t>ortholog</a:t>
            </a:r>
            <a:r>
              <a:rPr lang="en-US" dirty="0" smtClean="0"/>
              <a:t> gene triplets among worm, fly and human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6701251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Daifeng Wang, Roger Alexander, Gang Fang</a:t>
            </a:r>
          </a:p>
          <a:p>
            <a:r>
              <a:rPr lang="en-US" dirty="0" smtClean="0"/>
              <a:t>Gerstein lab</a:t>
            </a:r>
          </a:p>
          <a:p>
            <a:r>
              <a:rPr lang="en-US" dirty="0" smtClean="0"/>
              <a:t>Feb 7 2012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474004" y="262786"/>
            <a:ext cx="3765475" cy="3551970"/>
            <a:chOff x="1182461" y="569371"/>
            <a:chExt cx="3765475" cy="3551970"/>
          </a:xfrm>
        </p:grpSpPr>
        <p:sp>
          <p:nvSpPr>
            <p:cNvPr id="4" name="Oval 3"/>
            <p:cNvSpPr/>
            <p:nvPr/>
          </p:nvSpPr>
          <p:spPr>
            <a:xfrm>
              <a:off x="1182461" y="1094944"/>
              <a:ext cx="2408717" cy="23504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96491" y="1333660"/>
              <a:ext cx="11592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Worm-Fly</a:t>
              </a:r>
            </a:p>
            <a:p>
              <a:r>
                <a:rPr lang="en-US" dirty="0" smtClean="0"/>
                <a:t>3519 pairs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539219" y="1094944"/>
              <a:ext cx="2408717" cy="23504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30600" y="1246066"/>
              <a:ext cx="11951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Fly-Human</a:t>
              </a:r>
            </a:p>
            <a:p>
              <a:pPr algn="ctr"/>
              <a:r>
                <a:rPr lang="en-US" dirty="0" smtClean="0"/>
                <a:t>3437 pairs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991784" y="1770861"/>
              <a:ext cx="2408717" cy="23504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07837" y="3401627"/>
              <a:ext cx="1518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Worm-Human</a:t>
              </a:r>
            </a:p>
            <a:p>
              <a:pPr algn="ctr"/>
              <a:r>
                <a:rPr lang="en-US" dirty="0" smtClean="0"/>
                <a:t>2686 pairs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56742" y="569371"/>
              <a:ext cx="142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FF0000"/>
                  </a:solidFill>
                </a:rPr>
                <a:t>Inparanoid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4391879" y="262786"/>
            <a:ext cx="3765475" cy="3551970"/>
            <a:chOff x="1182461" y="569371"/>
            <a:chExt cx="3765475" cy="3551970"/>
          </a:xfrm>
        </p:grpSpPr>
        <p:sp>
          <p:nvSpPr>
            <p:cNvPr id="13" name="Oval 12"/>
            <p:cNvSpPr/>
            <p:nvPr/>
          </p:nvSpPr>
          <p:spPr>
            <a:xfrm>
              <a:off x="1182461" y="1094944"/>
              <a:ext cx="2408717" cy="23504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96491" y="1362858"/>
              <a:ext cx="11592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Worm-Fly</a:t>
              </a:r>
            </a:p>
            <a:p>
              <a:r>
                <a:rPr lang="en-US" dirty="0" smtClean="0"/>
                <a:t>3192 pairs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39219" y="1094944"/>
              <a:ext cx="2408717" cy="23504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30600" y="1231467"/>
              <a:ext cx="11951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Fly-Human</a:t>
              </a:r>
            </a:p>
            <a:p>
              <a:r>
                <a:rPr lang="en-US" dirty="0" smtClean="0"/>
                <a:t>3237 pairs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991784" y="1770861"/>
              <a:ext cx="2408717" cy="23504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95425" y="3387028"/>
              <a:ext cx="1518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Worm-Human</a:t>
              </a:r>
            </a:p>
            <a:p>
              <a:pPr algn="ctr"/>
              <a:r>
                <a:rPr lang="en-US" dirty="0" smtClean="0"/>
                <a:t>2624 pairs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56742" y="569371"/>
              <a:ext cx="142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000FF"/>
                  </a:solidFill>
                </a:rPr>
                <a:t>Kellis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2720534" y="3972286"/>
            <a:ext cx="2408717" cy="2350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39177" y="3972286"/>
            <a:ext cx="2408717" cy="235048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hape 30"/>
          <p:cNvCxnSpPr>
            <a:stCxn id="36" idx="3"/>
            <a:endCxn id="27" idx="0"/>
          </p:cNvCxnSpPr>
          <p:nvPr/>
        </p:nvCxnSpPr>
        <p:spPr>
          <a:xfrm>
            <a:off x="2778927" y="2188803"/>
            <a:ext cx="1145966" cy="1783483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stCxn id="35" idx="1"/>
            <a:endCxn id="28" idx="0"/>
          </p:cNvCxnSpPr>
          <p:nvPr/>
        </p:nvCxnSpPr>
        <p:spPr>
          <a:xfrm rot="10800000" flipV="1">
            <a:off x="4843537" y="2036402"/>
            <a:ext cx="992689" cy="1935883"/>
          </a:xfrm>
          <a:prstGeom prst="curvedConnector2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769972" y="4817754"/>
            <a:ext cx="1371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1021 triplets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 (52%)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36225" y="1713237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1962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triplets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27412" y="1865637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1952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triplets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20534" y="4817754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1952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triplets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41035" y="4824360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1962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triplets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00596" y="6488668"/>
            <a:ext cx="2343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one-to-one pairs only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genes from triplets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Weighted correlation network analysis or Weighted Gene Co-expression Network Analysis (WGCNA)</a:t>
            </a:r>
          </a:p>
          <a:p>
            <a:pPr lvl="1"/>
            <a:r>
              <a:rPr lang="en-US" dirty="0" smtClean="0"/>
              <a:t>R package, </a:t>
            </a:r>
            <a:r>
              <a:rPr lang="en-US" dirty="0" smtClean="0">
                <a:hlinkClick r:id="rId2"/>
              </a:rPr>
              <a:t>http://www.genetics.ucla.edu/labs/horvath/CoexpressionNetwork/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Cluster genes into steady, robust modules</a:t>
            </a:r>
          </a:p>
          <a:p>
            <a:r>
              <a:rPr lang="en-US" dirty="0" smtClean="0"/>
              <a:t>Functional organization of the </a:t>
            </a:r>
            <a:r>
              <a:rPr lang="en-US" dirty="0" err="1" smtClean="0"/>
              <a:t>transcriptome</a:t>
            </a:r>
            <a:r>
              <a:rPr lang="en-US" dirty="0" smtClean="0"/>
              <a:t> in human brain, </a:t>
            </a:r>
            <a:r>
              <a:rPr lang="en-US" dirty="0" smtClean="0">
                <a:hlinkClick r:id="rId3"/>
              </a:rPr>
              <a:t>Nature Neurosci. 2008 November; 11(11): 1271–1282</a:t>
            </a:r>
            <a:endParaRPr lang="en-US" dirty="0" smtClean="0"/>
          </a:p>
          <a:p>
            <a:pPr lvl="1"/>
            <a:r>
              <a:rPr lang="en-US" dirty="0" smtClean="0"/>
              <a:t>Compare gene co-expression modules across six brain regions using WGCNA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ample clustering to detect outliers for worm_orth_data_ws19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81" y="175188"/>
            <a:ext cx="3874019" cy="4255714"/>
          </a:xfrm>
          <a:prstGeom prst="rect">
            <a:avLst/>
          </a:prstGeom>
        </p:spPr>
      </p:pic>
      <p:pic>
        <p:nvPicPr>
          <p:cNvPr id="6" name="Picture 5" descr="Gene_dendrogram_worm_orth_data_ws190_noDauerExitDAF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3818"/>
            <a:ext cx="5580841" cy="440379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69719" y="3570273"/>
            <a:ext cx="3674281" cy="288733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data from </a:t>
            </a:r>
            <a:r>
              <a:rPr lang="en-US" sz="2400" i="1" dirty="0" smtClean="0"/>
              <a:t>Integrative Analysis of the </a:t>
            </a:r>
            <a:r>
              <a:rPr lang="en-US" sz="2400" i="1" dirty="0" err="1" smtClean="0"/>
              <a:t>Caenorhabditis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elegans</a:t>
            </a:r>
            <a:r>
              <a:rPr lang="en-US" sz="2400" i="1" dirty="0" smtClean="0"/>
              <a:t> Genome by the </a:t>
            </a:r>
            <a:r>
              <a:rPr lang="en-US" sz="2400" i="1" dirty="0" err="1" smtClean="0"/>
              <a:t>modENCODE</a:t>
            </a:r>
            <a:r>
              <a:rPr lang="en-US" sz="2400" i="1" dirty="0" smtClean="0"/>
              <a:t> Project</a:t>
            </a:r>
            <a:r>
              <a:rPr lang="en-US" sz="2400" dirty="0" smtClean="0"/>
              <a:t>, 2010</a:t>
            </a:r>
            <a:endParaRPr lang="en-US" sz="2400" i="1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remove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ea typeface="Lucida Grande"/>
                <a:cs typeface="Lucida Grande"/>
              </a:rPr>
              <a:t>DauerExitDAF2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power = 16</a:t>
            </a:r>
          </a:p>
          <a:p>
            <a:r>
              <a:rPr lang="en-US" sz="2400" dirty="0" smtClean="0">
                <a:latin typeface="+mj-lt"/>
              </a:rPr>
              <a:t>min. module size = 50</a:t>
            </a:r>
          </a:p>
          <a:p>
            <a:r>
              <a:rPr lang="en-US" sz="2400" dirty="0" smtClean="0">
                <a:latin typeface="+mj-lt"/>
              </a:rPr>
              <a:t>height cutoff = 0.99</a:t>
            </a:r>
          </a:p>
        </p:txBody>
      </p:sp>
      <p:sp>
        <p:nvSpPr>
          <p:cNvPr id="11" name="Oval 10"/>
          <p:cNvSpPr/>
          <p:nvPr/>
        </p:nvSpPr>
        <p:spPr>
          <a:xfrm>
            <a:off x="5759023" y="817556"/>
            <a:ext cx="218974" cy="875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5759023" y="1678913"/>
            <a:ext cx="218974" cy="218988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29264"/>
            <a:ext cx="5469719" cy="19245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Cluster worm </a:t>
            </a:r>
            <a:r>
              <a:rPr lang="en-US" dirty="0" err="1" smtClean="0"/>
              <a:t>ortholog</a:t>
            </a:r>
            <a:r>
              <a:rPr lang="en-US" dirty="0" smtClean="0"/>
              <a:t> genes from overlapped triplets using WGCNA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ene_dendrogram_worm_orth_data_ws190_noDauerExitDAF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71" y="1919097"/>
            <a:ext cx="4834768" cy="493890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94539" y="2467273"/>
            <a:ext cx="3849461" cy="33140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</a:t>
            </a:r>
            <a:r>
              <a:rPr lang="en-US" sz="2400" dirty="0" smtClean="0"/>
              <a:t>from </a:t>
            </a:r>
            <a:r>
              <a:rPr lang="en-US" sz="2400" i="1" dirty="0" smtClean="0">
                <a:hlinkClick r:id="rId3"/>
              </a:rPr>
              <a:t>The developmental transcriptome of Drosophila </a:t>
            </a:r>
            <a:r>
              <a:rPr lang="en-US" sz="2400" i="1" dirty="0" smtClean="0">
                <a:hlinkClick r:id="rId3"/>
              </a:rPr>
              <a:t>melanogaster</a:t>
            </a:r>
            <a:r>
              <a:rPr lang="en-US" sz="2400" dirty="0" smtClean="0"/>
              <a:t>, 2010</a:t>
            </a:r>
            <a:endParaRPr lang="en-US" sz="2400" dirty="0" smtClean="0"/>
          </a:p>
          <a:p>
            <a:r>
              <a:rPr lang="en-US" sz="2400" dirty="0" smtClean="0">
                <a:latin typeface="+mj-lt"/>
              </a:rPr>
              <a:t>power </a:t>
            </a:r>
            <a:r>
              <a:rPr lang="en-US" sz="2400" dirty="0" smtClean="0">
                <a:latin typeface="+mj-lt"/>
              </a:rPr>
              <a:t>= 16</a:t>
            </a:r>
          </a:p>
          <a:p>
            <a:r>
              <a:rPr lang="en-US" sz="2400" dirty="0" smtClean="0">
                <a:latin typeface="+mj-lt"/>
              </a:rPr>
              <a:t>min. module size = 50</a:t>
            </a:r>
          </a:p>
          <a:p>
            <a:r>
              <a:rPr lang="en-US" sz="2400" dirty="0" smtClean="0">
                <a:latin typeface="+mj-lt"/>
              </a:rPr>
              <a:t>height cutoff = 0.99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29264"/>
            <a:ext cx="9144000" cy="1924554"/>
          </a:xfrm>
        </p:spPr>
        <p:txBody>
          <a:bodyPr>
            <a:normAutofit/>
          </a:bodyPr>
          <a:lstStyle/>
          <a:p>
            <a:r>
              <a:rPr lang="en-US" dirty="0" smtClean="0"/>
              <a:t>Cluster</a:t>
            </a:r>
            <a:r>
              <a:rPr lang="en-US" dirty="0" smtClean="0"/>
              <a:t> fly </a:t>
            </a:r>
            <a:r>
              <a:rPr lang="en-US" dirty="0" err="1" smtClean="0"/>
              <a:t>ortholog</a:t>
            </a:r>
            <a:r>
              <a:rPr lang="en-US" dirty="0" smtClean="0"/>
              <a:t> </a:t>
            </a:r>
            <a:r>
              <a:rPr lang="en-US" dirty="0" smtClean="0"/>
              <a:t>genes from overlapped triplets using WGCNA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232</Words>
  <Application>Microsoft Macintosh PowerPoint</Application>
  <PresentationFormat>On-screen Show (4:3)</PresentationFormat>
  <Paragraphs>46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Highly confident ortholog gene triplets among worm, fly and human</vt:lpstr>
      <vt:lpstr>Slide 2</vt:lpstr>
      <vt:lpstr>Cluster genes from triplets</vt:lpstr>
      <vt:lpstr>Cluster worm ortholog genes from overlapped triplets using WGCNA</vt:lpstr>
      <vt:lpstr>Cluster fly ortholog genes from overlapped triplets using WGCNA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Highly confidential ortholog gene triplets among worm, fly and human</dc:title>
  <dc:creator>Daifeng Wang</dc:creator>
  <cp:lastModifiedBy>Daifeng Wang</cp:lastModifiedBy>
  <cp:revision>6</cp:revision>
  <dcterms:created xsi:type="dcterms:W3CDTF">2012-02-07T17:31:41Z</dcterms:created>
  <dcterms:modified xsi:type="dcterms:W3CDTF">2012-02-07T20:12:10Z</dcterms:modified>
</cp:coreProperties>
</file>