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72" r:id="rId6"/>
    <p:sldId id="262" r:id="rId7"/>
    <p:sldId id="269" r:id="rId8"/>
    <p:sldId id="270" r:id="rId9"/>
    <p:sldId id="273" r:id="rId10"/>
    <p:sldId id="268" r:id="rId11"/>
    <p:sldId id="259" r:id="rId12"/>
    <p:sldId id="263" r:id="rId13"/>
    <p:sldId id="264" r:id="rId14"/>
    <p:sldId id="265" r:id="rId15"/>
    <p:sldId id="271" r:id="rId16"/>
    <p:sldId id="260" r:id="rId17"/>
    <p:sldId id="266" r:id="rId18"/>
    <p:sldId id="267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8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4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0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7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7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9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1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3612F-3F5F-4844-A032-C937F8A749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6B59-C6AA-3C46-BED7-5EA2749F0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9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Scalable web applications and </a:t>
            </a:r>
            <a:br>
              <a:rPr lang="en-US" dirty="0" smtClean="0"/>
            </a:br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Z. Chen</a:t>
            </a:r>
          </a:p>
          <a:p>
            <a:r>
              <a:rPr lang="en-US" dirty="0" smtClean="0"/>
              <a:t>January 24,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8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and Frameworks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Server-side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PHP</a:t>
            </a:r>
          </a:p>
          <a:p>
            <a:pPr lvl="1"/>
            <a:r>
              <a:rPr lang="en-US" dirty="0" err="1" smtClean="0"/>
              <a:t>Zend</a:t>
            </a:r>
            <a:r>
              <a:rPr lang="en-US" dirty="0" smtClean="0"/>
              <a:t> Framework</a:t>
            </a:r>
          </a:p>
          <a:p>
            <a:pPr lvl="1"/>
            <a:r>
              <a:rPr lang="en-US" dirty="0" err="1" smtClean="0"/>
              <a:t>Kohana</a:t>
            </a:r>
            <a:endParaRPr lang="en-US" dirty="0" smtClean="0"/>
          </a:p>
          <a:p>
            <a:pPr lvl="1"/>
            <a:r>
              <a:rPr lang="en-US" dirty="0" err="1" smtClean="0"/>
              <a:t>CodeIgniter</a:t>
            </a:r>
            <a:endParaRPr lang="en-US" dirty="0" smtClean="0"/>
          </a:p>
          <a:p>
            <a:r>
              <a:rPr lang="en-US" dirty="0" smtClean="0"/>
              <a:t>Ruby</a:t>
            </a:r>
          </a:p>
          <a:p>
            <a:pPr lvl="1"/>
            <a:r>
              <a:rPr lang="en-US" dirty="0" smtClean="0"/>
              <a:t>Ruby on Rails</a:t>
            </a:r>
          </a:p>
          <a:p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Pylons</a:t>
            </a:r>
          </a:p>
          <a:p>
            <a:pPr lvl="1"/>
            <a:r>
              <a:rPr lang="en-US" dirty="0" smtClean="0"/>
              <a:t>Pyramid</a:t>
            </a:r>
          </a:p>
          <a:p>
            <a:r>
              <a:rPr lang="en-US" dirty="0" smtClean="0"/>
              <a:t>Java EE</a:t>
            </a:r>
          </a:p>
          <a:p>
            <a:r>
              <a:rPr lang="en-US" dirty="0" smtClean="0"/>
              <a:t>ASP .NET</a:t>
            </a:r>
          </a:p>
          <a:p>
            <a:r>
              <a:rPr lang="en-US" dirty="0" smtClean="0"/>
              <a:t>Roll your own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Client-side presentation (UI)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 err="1" smtClean="0"/>
              <a:t>jQuery</a:t>
            </a:r>
            <a:endParaRPr lang="en-US" dirty="0" smtClean="0"/>
          </a:p>
          <a:p>
            <a:pPr lvl="1"/>
            <a:r>
              <a:rPr lang="en-US" dirty="0" err="1" smtClean="0"/>
              <a:t>MooTools</a:t>
            </a:r>
            <a:endParaRPr lang="en-US" dirty="0" smtClean="0"/>
          </a:p>
          <a:p>
            <a:pPr lvl="1"/>
            <a:r>
              <a:rPr lang="en-US" dirty="0" smtClean="0"/>
              <a:t>Prototype</a:t>
            </a:r>
          </a:p>
          <a:p>
            <a:r>
              <a:rPr lang="en-US" dirty="0" smtClean="0"/>
              <a:t>CSS</a:t>
            </a:r>
          </a:p>
          <a:p>
            <a:pPr lvl="1"/>
            <a:r>
              <a:rPr lang="en-US" dirty="0" smtClean="0"/>
              <a:t>Twitter Bootstrap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4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web applications</a:t>
            </a:r>
          </a:p>
          <a:p>
            <a:pPr>
              <a:buFont typeface="Wingdings" charset="2"/>
              <a:buChar char="Ø"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Amazon Web Services</a:t>
            </a:r>
          </a:p>
          <a:p>
            <a:r>
              <a:rPr lang="en-US" dirty="0" smtClean="0"/>
              <a:t>Cloud computing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3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services for building cloud and distributed computing applications</a:t>
            </a:r>
          </a:p>
          <a:p>
            <a:r>
              <a:rPr lang="en-US" dirty="0" smtClean="0"/>
              <a:t>Provides infrastructure</a:t>
            </a:r>
          </a:p>
          <a:p>
            <a:r>
              <a:rPr lang="en-US" dirty="0" smtClean="0"/>
              <a:t>AWS libraries available in many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5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Elastic Compute Cloud (EC2)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private servers in form of virtual machines (instances)</a:t>
            </a:r>
          </a:p>
          <a:p>
            <a:r>
              <a:rPr lang="en-US" dirty="0" smtClean="0"/>
              <a:t>Install your own libraries and applications</a:t>
            </a:r>
          </a:p>
          <a:p>
            <a:r>
              <a:rPr lang="en-US" dirty="0" smtClean="0"/>
              <a:t>Root access to your instances</a:t>
            </a:r>
          </a:p>
          <a:p>
            <a:r>
              <a:rPr lang="en-US" dirty="0" smtClean="0"/>
              <a:t>Storage: </a:t>
            </a:r>
          </a:p>
          <a:p>
            <a:pPr lvl="1"/>
            <a:r>
              <a:rPr lang="en-US" dirty="0" smtClean="0"/>
              <a:t>Elastic Block Storage (usually mounted as disk</a:t>
            </a:r>
          </a:p>
          <a:p>
            <a:pPr lvl="1"/>
            <a:r>
              <a:rPr lang="en-US" dirty="0" smtClean="0"/>
              <a:t>Simple Storage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1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Storage Service (S3)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persistent storage</a:t>
            </a:r>
          </a:p>
          <a:p>
            <a:r>
              <a:rPr lang="en-US" dirty="0" smtClean="0"/>
              <a:t>Store arbitrary objects (files) up to 5 TB in size, each with up to 3 KB of metadata</a:t>
            </a:r>
          </a:p>
          <a:p>
            <a:r>
              <a:rPr lang="en-US" dirty="0" smtClean="0"/>
              <a:t>Organize objects into buckets</a:t>
            </a:r>
          </a:p>
          <a:p>
            <a:pPr lvl="1"/>
            <a:r>
              <a:rPr lang="en-US" dirty="0" smtClean="0"/>
              <a:t>“Folders” within buckets</a:t>
            </a:r>
          </a:p>
          <a:p>
            <a:r>
              <a:rPr lang="en-US" dirty="0" smtClean="0"/>
              <a:t>Access through </a:t>
            </a:r>
            <a:r>
              <a:rPr lang="en-US" dirty="0" err="1" smtClean="0"/>
              <a:t>RESTful</a:t>
            </a:r>
            <a:r>
              <a:rPr lang="en-US" dirty="0" smtClean="0"/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462786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Elastic Load Balancing</a:t>
            </a:r>
          </a:p>
          <a:p>
            <a:r>
              <a:rPr lang="en-US" dirty="0" smtClean="0"/>
              <a:t>Auto-Scaling</a:t>
            </a:r>
          </a:p>
          <a:p>
            <a:r>
              <a:rPr lang="en-US" dirty="0" smtClean="0"/>
              <a:t>Elastic </a:t>
            </a:r>
            <a:r>
              <a:rPr lang="en-US" dirty="0" err="1" smtClean="0"/>
              <a:t>MapReduce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284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web applications</a:t>
            </a:r>
          </a:p>
          <a:p>
            <a:r>
              <a:rPr lang="en-US" dirty="0" smtClean="0"/>
              <a:t>Amazon Web Services</a:t>
            </a:r>
          </a:p>
          <a:p>
            <a:pPr>
              <a:buFont typeface="Wingdings" charset="2"/>
              <a:buChar char="Ø"/>
            </a:pPr>
            <a:r>
              <a:rPr lang="en-US" i="1" dirty="0" smtClean="0">
                <a:solidFill>
                  <a:srgbClr val="376092"/>
                </a:solidFill>
              </a:rPr>
              <a:t>Cloud computing</a:t>
            </a:r>
          </a:p>
        </p:txBody>
      </p:sp>
    </p:spTree>
    <p:extLst>
      <p:ext uri="{BB962C8B-B14F-4D97-AF65-F5344CB8AC3E}">
        <p14:creationId xmlns:p14="http://schemas.microsoft.com/office/powerpoint/2010/main" val="2443238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as a service</a:t>
            </a:r>
          </a:p>
          <a:p>
            <a:r>
              <a:rPr lang="en-US" dirty="0" smtClean="0"/>
              <a:t>Provided without end-user knowledge of where service is hosted physically</a:t>
            </a:r>
          </a:p>
          <a:p>
            <a:r>
              <a:rPr lang="en-US" dirty="0" smtClean="0"/>
              <a:t>Using web and networking technologies to provide scalable, robust, ubiquitous applications</a:t>
            </a:r>
          </a:p>
        </p:txBody>
      </p:sp>
    </p:spTree>
    <p:extLst>
      <p:ext uri="{BB962C8B-B14F-4D97-AF65-F5344CB8AC3E}">
        <p14:creationId xmlns:p14="http://schemas.microsoft.com/office/powerpoint/2010/main" val="336014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Facebook</a:t>
            </a:r>
            <a:r>
              <a:rPr lang="en-US" dirty="0"/>
              <a:t>, Google+</a:t>
            </a:r>
          </a:p>
          <a:p>
            <a:pPr lvl="1"/>
            <a:r>
              <a:rPr lang="en-US" dirty="0"/>
              <a:t>Photo hosting</a:t>
            </a:r>
          </a:p>
          <a:p>
            <a:pPr lvl="1"/>
            <a:r>
              <a:rPr lang="en-US" dirty="0"/>
              <a:t>Messaging (very broad term)</a:t>
            </a:r>
          </a:p>
          <a:p>
            <a:r>
              <a:rPr lang="en-US" dirty="0"/>
              <a:t>Picasa, Flickr</a:t>
            </a:r>
          </a:p>
          <a:p>
            <a:pPr lvl="1"/>
            <a:r>
              <a:rPr lang="en-US" dirty="0"/>
              <a:t>Photo hosting</a:t>
            </a:r>
          </a:p>
          <a:p>
            <a:r>
              <a:rPr lang="en-US" dirty="0"/>
              <a:t>Twitter</a:t>
            </a:r>
          </a:p>
          <a:p>
            <a:pPr lvl="1"/>
            <a:r>
              <a:rPr lang="en-US" dirty="0"/>
              <a:t>Messaging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28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5573" y="2527716"/>
            <a:ext cx="3324622" cy="26887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14208" y="3089133"/>
            <a:ext cx="1297750" cy="547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CLI VAT </a:t>
            </a:r>
            <a:r>
              <a:rPr lang="en-US" sz="1400" dirty="0" err="1" smtClean="0"/>
              <a:t>Executables</a:t>
            </a:r>
            <a:endParaRPr lang="en-US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03046" y="4005404"/>
            <a:ext cx="2866380" cy="592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VAT web application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364419" y="2652583"/>
            <a:ext cx="2188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Web server/EC2 Instance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60514" y="3093335"/>
            <a:ext cx="1308912" cy="5471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I/O layer</a:t>
            </a:r>
            <a:endParaRPr lang="en-US" sz="1400" dirty="0"/>
          </a:p>
        </p:txBody>
      </p:sp>
      <p:sp>
        <p:nvSpPr>
          <p:cNvPr id="36" name="Can 35"/>
          <p:cNvSpPr/>
          <p:nvPr/>
        </p:nvSpPr>
        <p:spPr>
          <a:xfrm>
            <a:off x="4487703" y="4312764"/>
            <a:ext cx="898269" cy="847835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Input data bucket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Can 36"/>
          <p:cNvSpPr/>
          <p:nvPr/>
        </p:nvSpPr>
        <p:spPr>
          <a:xfrm>
            <a:off x="5664744" y="4312764"/>
            <a:ext cx="980865" cy="847835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Output data bucket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Arrow Connector 38"/>
          <p:cNvCxnSpPr>
            <a:stCxn id="35" idx="3"/>
            <a:endCxn id="36" idx="1"/>
          </p:cNvCxnSpPr>
          <p:nvPr/>
        </p:nvCxnSpPr>
        <p:spPr>
          <a:xfrm>
            <a:off x="3869426" y="3366933"/>
            <a:ext cx="1067412" cy="945831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3"/>
            <a:endCxn id="37" idx="1"/>
          </p:cNvCxnSpPr>
          <p:nvPr/>
        </p:nvCxnSpPr>
        <p:spPr>
          <a:xfrm>
            <a:off x="3869426" y="3366933"/>
            <a:ext cx="2285751" cy="945831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Cube 41"/>
          <p:cNvSpPr/>
          <p:nvPr/>
        </p:nvSpPr>
        <p:spPr>
          <a:xfrm>
            <a:off x="5143337" y="2624679"/>
            <a:ext cx="1011840" cy="937312"/>
          </a:xfrm>
          <a:prstGeom prst="cub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Local disk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5" name="Straight Arrow Connector 44"/>
          <p:cNvCxnSpPr>
            <a:stCxn id="35" idx="3"/>
            <a:endCxn id="42" idx="2"/>
          </p:cNvCxnSpPr>
          <p:nvPr/>
        </p:nvCxnSpPr>
        <p:spPr>
          <a:xfrm flipV="1">
            <a:off x="3869426" y="3210499"/>
            <a:ext cx="1273911" cy="15643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28601" y="4629035"/>
            <a:ext cx="1598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S3 support enabled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28601" y="2960360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S3 support disabled</a:t>
            </a:r>
            <a:endParaRPr lang="en-US" sz="1400" dirty="0"/>
          </a:p>
        </p:txBody>
      </p:sp>
      <p:sp>
        <p:nvSpPr>
          <p:cNvPr id="81" name="Rectangle 80"/>
          <p:cNvSpPr/>
          <p:nvPr/>
        </p:nvSpPr>
        <p:spPr>
          <a:xfrm>
            <a:off x="2560514" y="4962495"/>
            <a:ext cx="1308912" cy="4899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Public API</a:t>
            </a:r>
            <a:endParaRPr lang="en-US" sz="1400" dirty="0"/>
          </a:p>
        </p:txBody>
      </p:sp>
      <p:sp>
        <p:nvSpPr>
          <p:cNvPr id="82" name="Rectangle 81"/>
          <p:cNvSpPr/>
          <p:nvPr/>
        </p:nvSpPr>
        <p:spPr>
          <a:xfrm>
            <a:off x="1003046" y="4962495"/>
            <a:ext cx="1308912" cy="4899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Public HTML</a:t>
            </a:r>
            <a:endParaRPr lang="en-US" sz="1400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160952" y="4597621"/>
            <a:ext cx="0" cy="36487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1620066" y="4597621"/>
            <a:ext cx="0" cy="36487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3160952" y="3640530"/>
            <a:ext cx="0" cy="36487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1620066" y="3640530"/>
            <a:ext cx="0" cy="36487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Variant Annotation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7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Developing web applications</a:t>
            </a:r>
          </a:p>
          <a:p>
            <a:r>
              <a:rPr lang="en-US" dirty="0" smtClean="0"/>
              <a:t>Amazon Web Services</a:t>
            </a:r>
          </a:p>
          <a:p>
            <a:r>
              <a:rPr lang="en-US" dirty="0" smtClean="0"/>
              <a:t>Cloud computing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00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8003" y="3546558"/>
            <a:ext cx="838791" cy="4722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F6228"/>
                </a:solidFill>
              </a:rPr>
              <a:t>Worker 1</a:t>
            </a:r>
            <a:endParaRPr lang="en-US" sz="1200" dirty="0">
              <a:solidFill>
                <a:srgbClr val="4F6228"/>
              </a:solidFill>
            </a:endParaRPr>
          </a:p>
        </p:txBody>
      </p:sp>
      <p:sp>
        <p:nvSpPr>
          <p:cNvPr id="8" name="Can 7"/>
          <p:cNvSpPr/>
          <p:nvPr/>
        </p:nvSpPr>
        <p:spPr>
          <a:xfrm>
            <a:off x="2834824" y="1819683"/>
            <a:ext cx="962690" cy="1063416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Input data buckets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an 8"/>
          <p:cNvSpPr/>
          <p:nvPr/>
        </p:nvSpPr>
        <p:spPr>
          <a:xfrm>
            <a:off x="4952453" y="1819683"/>
            <a:ext cx="962690" cy="1063416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984807"/>
                </a:solidFill>
              </a:rPr>
              <a:t>Output data buckets</a:t>
            </a:r>
            <a:endParaRPr lang="en-US" sz="1200" dirty="0">
              <a:solidFill>
                <a:srgbClr val="984807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50009" y="4621088"/>
            <a:ext cx="981468" cy="5471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Master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42128" y="3566419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68915" y="3556883"/>
            <a:ext cx="838791" cy="4722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F6228"/>
                </a:solidFill>
              </a:rPr>
              <a:t>Worker 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00548" y="3546558"/>
            <a:ext cx="838791" cy="4722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F6228"/>
                </a:solidFill>
              </a:rPr>
              <a:t>Worker </a:t>
            </a:r>
            <a:r>
              <a:rPr lang="en-US" sz="1200" i="1" dirty="0" smtClean="0">
                <a:solidFill>
                  <a:srgbClr val="4F6228"/>
                </a:solidFill>
              </a:rPr>
              <a:t>n</a:t>
            </a:r>
            <a:endParaRPr lang="en-US" sz="1200" i="1" dirty="0">
              <a:solidFill>
                <a:srgbClr val="4F6228"/>
              </a:solidFill>
            </a:endParaRPr>
          </a:p>
        </p:txBody>
      </p:sp>
      <p:cxnSp>
        <p:nvCxnSpPr>
          <p:cNvPr id="18" name="Straight Arrow Connector 17"/>
          <p:cNvCxnSpPr>
            <a:stCxn id="5" idx="2"/>
            <a:endCxn id="12" idx="0"/>
          </p:cNvCxnSpPr>
          <p:nvPr/>
        </p:nvCxnSpPr>
        <p:spPr>
          <a:xfrm>
            <a:off x="2567399" y="4018787"/>
            <a:ext cx="2073344" cy="602301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2"/>
            <a:endCxn id="12" idx="0"/>
          </p:cNvCxnSpPr>
          <p:nvPr/>
        </p:nvCxnSpPr>
        <p:spPr>
          <a:xfrm>
            <a:off x="3988311" y="4029112"/>
            <a:ext cx="652432" cy="591976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2"/>
            <a:endCxn id="12" idx="0"/>
          </p:cNvCxnSpPr>
          <p:nvPr/>
        </p:nvCxnSpPr>
        <p:spPr>
          <a:xfrm flipH="1">
            <a:off x="4640743" y="4018787"/>
            <a:ext cx="1579201" cy="602301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0"/>
            <a:endCxn id="8" idx="3"/>
          </p:cNvCxnSpPr>
          <p:nvPr/>
        </p:nvCxnSpPr>
        <p:spPr>
          <a:xfrm flipV="1">
            <a:off x="2567399" y="2883099"/>
            <a:ext cx="748770" cy="663459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5" idx="0"/>
            <a:endCxn id="8" idx="3"/>
          </p:cNvCxnSpPr>
          <p:nvPr/>
        </p:nvCxnSpPr>
        <p:spPr>
          <a:xfrm flipH="1" flipV="1">
            <a:off x="3316169" y="2883099"/>
            <a:ext cx="672142" cy="673784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0"/>
            <a:endCxn id="9" idx="3"/>
          </p:cNvCxnSpPr>
          <p:nvPr/>
        </p:nvCxnSpPr>
        <p:spPr>
          <a:xfrm flipH="1" flipV="1">
            <a:off x="5433798" y="2883099"/>
            <a:ext cx="786146" cy="663459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0"/>
            <a:endCxn id="9" idx="3"/>
          </p:cNvCxnSpPr>
          <p:nvPr/>
        </p:nvCxnSpPr>
        <p:spPr>
          <a:xfrm flipV="1">
            <a:off x="2567399" y="2883099"/>
            <a:ext cx="2866399" cy="663459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5" idx="0"/>
            <a:endCxn id="9" idx="3"/>
          </p:cNvCxnSpPr>
          <p:nvPr/>
        </p:nvCxnSpPr>
        <p:spPr>
          <a:xfrm flipV="1">
            <a:off x="3988311" y="2883099"/>
            <a:ext cx="1445487" cy="673784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0"/>
            <a:endCxn id="8" idx="3"/>
          </p:cNvCxnSpPr>
          <p:nvPr/>
        </p:nvCxnSpPr>
        <p:spPr>
          <a:xfrm flipH="1" flipV="1">
            <a:off x="3316169" y="2883099"/>
            <a:ext cx="2903775" cy="663459"/>
          </a:xfrm>
          <a:prstGeom prst="straightConnector1">
            <a:avLst/>
          </a:prstGeom>
          <a:ln w="9525" cmpd="sng"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95163" y="5555446"/>
            <a:ext cx="691159" cy="5058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User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4" name="Straight Arrow Connector 53"/>
          <p:cNvCxnSpPr>
            <a:stCxn id="12" idx="2"/>
            <a:endCxn id="52" idx="0"/>
          </p:cNvCxnSpPr>
          <p:nvPr/>
        </p:nvCxnSpPr>
        <p:spPr>
          <a:xfrm>
            <a:off x="4640743" y="5168282"/>
            <a:ext cx="0" cy="387164"/>
          </a:xfrm>
          <a:prstGeom prst="straightConnector1">
            <a:avLst/>
          </a:prstGeom>
          <a:ln w="9525" cmpd="sng"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VAT: Master/slave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3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developed by Google</a:t>
            </a:r>
          </a:p>
          <a:p>
            <a:r>
              <a:rPr lang="en-US" dirty="0" smtClean="0"/>
              <a:t>Inspired by map and reduce from functional programming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 – Open source Java implementation</a:t>
            </a:r>
          </a:p>
          <a:p>
            <a:r>
              <a:rPr lang="en-US" dirty="0" smtClean="0"/>
              <a:t>Amazon provides Elastic </a:t>
            </a:r>
            <a:r>
              <a:rPr lang="en-US" dirty="0" err="1" smtClean="0"/>
              <a:t>MapReduce</a:t>
            </a:r>
            <a:r>
              <a:rPr lang="en-US" dirty="0" smtClean="0"/>
              <a:t> to easily run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applications</a:t>
            </a:r>
          </a:p>
          <a:p>
            <a:r>
              <a:rPr lang="en-US" dirty="0" smtClean="0"/>
              <a:t>Can also run </a:t>
            </a:r>
            <a:r>
              <a:rPr lang="en-US" dirty="0" err="1" smtClean="0"/>
              <a:t>Hadoop</a:t>
            </a:r>
            <a:r>
              <a:rPr lang="en-US" dirty="0" smtClean="0"/>
              <a:t> on EC2 instances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7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pic>
        <p:nvPicPr>
          <p:cNvPr id="4" name="Picture 3" descr="figure5_(1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94" y="1417638"/>
            <a:ext cx="6627683" cy="483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80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Prof. Mark </a:t>
            </a:r>
            <a:r>
              <a:rPr lang="en-US" dirty="0" smtClean="0"/>
              <a:t>Gerstein</a:t>
            </a:r>
          </a:p>
          <a:p>
            <a:r>
              <a:rPr lang="en-US" dirty="0" err="1" smtClean="0"/>
              <a:t>Alexej</a:t>
            </a:r>
            <a:r>
              <a:rPr lang="en-US" dirty="0" smtClean="0"/>
              <a:t> </a:t>
            </a:r>
            <a:r>
              <a:rPr lang="en-US" dirty="0" err="1" smtClean="0"/>
              <a:t>Abyzov</a:t>
            </a:r>
            <a:endParaRPr lang="en-US" dirty="0" smtClean="0"/>
          </a:p>
          <a:p>
            <a:r>
              <a:rPr lang="en-US" dirty="0" smtClean="0"/>
              <a:t>Lukas, </a:t>
            </a:r>
            <a:r>
              <a:rPr lang="en-US" dirty="0" err="1" smtClean="0"/>
              <a:t>Suganthi</a:t>
            </a:r>
            <a:endParaRPr lang="en-US" dirty="0" smtClean="0"/>
          </a:p>
          <a:p>
            <a:r>
              <a:rPr lang="en-US" smtClean="0"/>
              <a:t>Gerstein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application – application accessed over the Internet using a web browser</a:t>
            </a:r>
          </a:p>
          <a:p>
            <a:pPr lvl="1"/>
            <a:r>
              <a:rPr lang="en-US" dirty="0" smtClean="0"/>
              <a:t>Think: application</a:t>
            </a:r>
          </a:p>
          <a:p>
            <a:r>
              <a:rPr lang="en-US" dirty="0" smtClean="0"/>
              <a:t>Web service – application programming interfaces (API) accessed over the Internet</a:t>
            </a:r>
          </a:p>
          <a:p>
            <a:pPr lvl="1"/>
            <a:r>
              <a:rPr lang="en-US" dirty="0" smtClean="0"/>
              <a:t>Think: software library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2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Web Page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9293" y="2340968"/>
            <a:ext cx="3107765" cy="27360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88000" y="3074858"/>
            <a:ext cx="1030941" cy="1255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Apache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7067177" y="3224270"/>
            <a:ext cx="1060824" cy="95623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Index.html</a:t>
            </a:r>
            <a:endParaRPr lang="en-US" sz="1400" dirty="0"/>
          </a:p>
        </p:txBody>
      </p:sp>
      <p:pic>
        <p:nvPicPr>
          <p:cNvPr id="10" name="Picture 9" descr="Screen Shot 2012-01-24 at 3.1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9" y="2576428"/>
            <a:ext cx="2458411" cy="2219945"/>
          </a:xfrm>
          <a:prstGeom prst="rect">
            <a:avLst/>
          </a:prstGeom>
        </p:spPr>
      </p:pic>
      <p:pic>
        <p:nvPicPr>
          <p:cNvPr id="8" name="Picture 7" descr="Screen Shot 2012-01-24 at 3.14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9" y="2581209"/>
            <a:ext cx="2458411" cy="22746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70605" y="1740803"/>
            <a:ext cx="251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Browser makes HTTP request to server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5" idx="1"/>
          </p:cNvCxnSpPr>
          <p:nvPr/>
        </p:nvCxnSpPr>
        <p:spPr>
          <a:xfrm>
            <a:off x="3705412" y="3702388"/>
            <a:ext cx="18825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1"/>
            <a:endCxn id="5" idx="3"/>
          </p:cNvCxnSpPr>
          <p:nvPr/>
        </p:nvCxnSpPr>
        <p:spPr>
          <a:xfrm flipH="1">
            <a:off x="6618941" y="3702388"/>
            <a:ext cx="4482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88000" y="1417638"/>
            <a:ext cx="213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Apache retrieves requested page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40822" y="2576428"/>
            <a:ext cx="150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Linux server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705412" y="4060977"/>
            <a:ext cx="18825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40400" y="5499568"/>
            <a:ext cx="238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Apache replies with requested page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315430" y="5651968"/>
            <a:ext cx="238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Browser refreshes with requested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3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11" grpId="1"/>
      <p:bldP spid="21" grpId="0"/>
      <p:bldP spid="23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Web Application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9293" y="2340968"/>
            <a:ext cx="3107765" cy="27360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88000" y="3074858"/>
            <a:ext cx="1030941" cy="1255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Apache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7052234" y="4060977"/>
            <a:ext cx="1060824" cy="73539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Index.php</a:t>
            </a:r>
            <a:endParaRPr lang="en-US" sz="1400" dirty="0"/>
          </a:p>
        </p:txBody>
      </p:sp>
      <p:pic>
        <p:nvPicPr>
          <p:cNvPr id="10" name="Picture 9" descr="Screen Shot 2012-01-24 at 3.1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9" y="2576428"/>
            <a:ext cx="2458411" cy="22199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70605" y="1740803"/>
            <a:ext cx="251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Browser makes HTTP request to server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5" idx="1"/>
          </p:cNvCxnSpPr>
          <p:nvPr/>
        </p:nvCxnSpPr>
        <p:spPr>
          <a:xfrm>
            <a:off x="3705412" y="3702388"/>
            <a:ext cx="18825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59293" y="1417638"/>
            <a:ext cx="3212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Apache invokes server-side executable or interpreter to run script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40822" y="2576428"/>
            <a:ext cx="150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Linux server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705412" y="4060977"/>
            <a:ext cx="18825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13294" y="5499568"/>
            <a:ext cx="2614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Apache replies with HTML generated by server-side code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315430" y="5651968"/>
            <a:ext cx="238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Browser refreshes with requested page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052234" y="3074859"/>
            <a:ext cx="1030941" cy="627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PHP</a:t>
            </a:r>
            <a:endParaRPr lang="en-US" dirty="0"/>
          </a:p>
        </p:txBody>
      </p:sp>
      <p:pic>
        <p:nvPicPr>
          <p:cNvPr id="7" name="Picture 6" descr="Screen Shot 2012-01-24 at 3.33.0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9" y="2576428"/>
            <a:ext cx="2458411" cy="2296156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6618941" y="3346825"/>
            <a:ext cx="4332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  <a:endCxn id="18" idx="2"/>
          </p:cNvCxnSpPr>
          <p:nvPr/>
        </p:nvCxnSpPr>
        <p:spPr>
          <a:xfrm flipH="1" flipV="1">
            <a:off x="7567705" y="3702389"/>
            <a:ext cx="14941" cy="358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618941" y="3570941"/>
            <a:ext cx="433293" cy="14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54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1" animBg="1"/>
      <p:bldP spid="11" grpId="0"/>
      <p:bldP spid="21" grpId="0"/>
      <p:bldP spid="23" grpId="0"/>
      <p:bldP spid="30" grpId="0"/>
      <p:bldP spid="31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Web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web applications to be interactive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want to be doing page refreshes all the time</a:t>
            </a:r>
          </a:p>
          <a:p>
            <a:r>
              <a:rPr lang="en-US" dirty="0" smtClean="0"/>
              <a:t>We want to update parts of the page but still be able to use other parts of the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5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Asynchronous JavaScript and XML (AJAX)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20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JavaScript, a scripting language that runs in the browser, to make asynchronous HTTP requests to the web server</a:t>
            </a:r>
          </a:p>
          <a:p>
            <a:r>
              <a:rPr lang="en-US" dirty="0" smtClean="0"/>
              <a:t>Update page with new data from server</a:t>
            </a:r>
            <a:endParaRPr lang="en-US" dirty="0"/>
          </a:p>
        </p:txBody>
      </p:sp>
      <p:pic>
        <p:nvPicPr>
          <p:cNvPr id="4" name="Picture 3" descr="Screen Shot 2012-01-24 at 3.1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77" y="3974353"/>
            <a:ext cx="2315882" cy="20912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42423" y="4067341"/>
            <a:ext cx="1613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$.get</a:t>
            </a:r>
            <a:r>
              <a:rPr lang="en-US" dirty="0" smtClean="0"/>
              <a:t>(</a:t>
            </a:r>
            <a:r>
              <a:rPr lang="en-US" dirty="0" err="1" smtClean="0"/>
              <a:t>params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9882" y="4388509"/>
            <a:ext cx="1628589" cy="4076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05529" y="4945529"/>
            <a:ext cx="522942" cy="7769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76471" y="4078941"/>
            <a:ext cx="1912470" cy="18377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RESTful</a:t>
            </a:r>
            <a:r>
              <a:rPr lang="en-US" dirty="0" smtClean="0"/>
              <a:t> API on Server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421529" y="4796118"/>
            <a:ext cx="21067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421529" y="5453529"/>
            <a:ext cx="21067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05529" y="4945529"/>
            <a:ext cx="522942" cy="7769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44829" y="5722471"/>
            <a:ext cx="1150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6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3" grpId="1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Representational State Transfer (REST)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applications can be very complex</a:t>
            </a:r>
          </a:p>
          <a:p>
            <a:r>
              <a:rPr lang="en-US" dirty="0" smtClean="0"/>
              <a:t>Offload work to other servers for scalability</a:t>
            </a:r>
          </a:p>
          <a:p>
            <a:pPr lvl="1"/>
            <a:r>
              <a:rPr lang="en-US" dirty="0" smtClean="0"/>
              <a:t>Task-specific</a:t>
            </a:r>
          </a:p>
          <a:p>
            <a:pPr lvl="1"/>
            <a:r>
              <a:rPr lang="en-US" dirty="0" smtClean="0"/>
              <a:t>Storage/database</a:t>
            </a:r>
          </a:p>
          <a:p>
            <a:r>
              <a:rPr lang="en-US" dirty="0" smtClean="0"/>
              <a:t>Mobile or desktop clients</a:t>
            </a:r>
          </a:p>
          <a:p>
            <a:r>
              <a:rPr lang="en-US" dirty="0" smtClean="0"/>
              <a:t>Solution: web services accessed by remote procedure calls</a:t>
            </a:r>
          </a:p>
          <a:p>
            <a:r>
              <a:rPr lang="en-US" dirty="0" smtClean="0"/>
              <a:t>How to do the procedure calls: HTTP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41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Representational State Transfer (REST)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Actions performed by making HTTP requests using various HTTP methods</a:t>
            </a:r>
          </a:p>
          <a:p>
            <a:pPr lvl="1"/>
            <a:r>
              <a:rPr lang="en-US" dirty="0"/>
              <a:t>GET: List objects/retrieve objects</a:t>
            </a:r>
          </a:p>
          <a:p>
            <a:pPr lvl="1"/>
            <a:r>
              <a:rPr lang="en-US" dirty="0"/>
              <a:t>POST: Create object</a:t>
            </a:r>
          </a:p>
          <a:p>
            <a:pPr lvl="1"/>
            <a:r>
              <a:rPr lang="en-US" dirty="0"/>
              <a:t>PUT: Modify/replace object</a:t>
            </a:r>
          </a:p>
          <a:p>
            <a:pPr lvl="1"/>
            <a:r>
              <a:rPr lang="en-US" dirty="0"/>
              <a:t>DELETE: Delete object</a:t>
            </a:r>
          </a:p>
          <a:p>
            <a:r>
              <a:rPr lang="en-US" dirty="0"/>
              <a:t>Used to interact with </a:t>
            </a:r>
            <a:r>
              <a:rPr lang="en-US" dirty="0" smtClean="0"/>
              <a:t>web services </a:t>
            </a:r>
            <a:r>
              <a:rPr lang="en-US" dirty="0"/>
              <a:t>like </a:t>
            </a:r>
            <a:r>
              <a:rPr lang="en-US" dirty="0" smtClean="0"/>
              <a:t>AWS</a:t>
            </a:r>
            <a:endParaRPr lang="en-US" dirty="0"/>
          </a:p>
          <a:p>
            <a:r>
              <a:rPr lang="en-US" dirty="0" smtClean="0"/>
              <a:t>Often abstracted by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4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651</Words>
  <Application>Microsoft Macintosh PowerPoint</Application>
  <PresentationFormat>On-screen Show (4:3)</PresentationFormat>
  <Paragraphs>150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Scalable web applications and  cloud computing</vt:lpstr>
      <vt:lpstr>Overview</vt:lpstr>
      <vt:lpstr>Web Development</vt:lpstr>
      <vt:lpstr>Static Web Page</vt:lpstr>
      <vt:lpstr>Dynamic Web Application</vt:lpstr>
      <vt:lpstr>Dynamic Web Application</vt:lpstr>
      <vt:lpstr>Asynchronous JavaScript and XML (AJAX)</vt:lpstr>
      <vt:lpstr>Representational State Transfer (REST)</vt:lpstr>
      <vt:lpstr>Representational State Transfer (REST)</vt:lpstr>
      <vt:lpstr>Languages and Frameworks</vt:lpstr>
      <vt:lpstr>Overview</vt:lpstr>
      <vt:lpstr>Amazon Web Services</vt:lpstr>
      <vt:lpstr>Elastic Compute Cloud (EC2)</vt:lpstr>
      <vt:lpstr>Simple Storage Service (S3)</vt:lpstr>
      <vt:lpstr>Other services</vt:lpstr>
      <vt:lpstr>Overview</vt:lpstr>
      <vt:lpstr>Cloud Computing</vt:lpstr>
      <vt:lpstr>Examples</vt:lpstr>
      <vt:lpstr>PowerPoint Presentation</vt:lpstr>
      <vt:lpstr>PowerPoint Presentation</vt:lpstr>
      <vt:lpstr>MapReduce</vt:lpstr>
      <vt:lpstr>MapReduce</vt:lpstr>
      <vt:lpstr>Thanks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development, Amazon AWS, and Cloud Computing</dc:title>
  <dc:creator>David Chen</dc:creator>
  <cp:lastModifiedBy>David Chen</cp:lastModifiedBy>
  <cp:revision>20</cp:revision>
  <dcterms:created xsi:type="dcterms:W3CDTF">2012-01-22T19:14:51Z</dcterms:created>
  <dcterms:modified xsi:type="dcterms:W3CDTF">2012-02-06T16:33:42Z</dcterms:modified>
</cp:coreProperties>
</file>