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2.xml" ContentType="application/vnd.openxmlformats-officedocument.presentationml.notesSlide+xml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Default Extension="xls" ContentType="application/vnd.ms-exce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notesSlides/notesSlide33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38.xml" ContentType="application/vnd.openxmlformats-officedocument.presentationml.slide+xml"/>
  <Default Extension="pdf" ContentType="application/pd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2" r:id="rId1"/>
  </p:sldMasterIdLst>
  <p:notesMasterIdLst>
    <p:notesMasterId r:id="rId49"/>
  </p:notesMasterIdLst>
  <p:handoutMasterIdLst>
    <p:handoutMasterId r:id="rId50"/>
  </p:handoutMasterIdLst>
  <p:sldIdLst>
    <p:sldId id="358" r:id="rId2"/>
    <p:sldId id="289" r:id="rId3"/>
    <p:sldId id="323" r:id="rId4"/>
    <p:sldId id="292" r:id="rId5"/>
    <p:sldId id="365" r:id="rId6"/>
    <p:sldId id="293" r:id="rId7"/>
    <p:sldId id="304" r:id="rId8"/>
    <p:sldId id="327" r:id="rId9"/>
    <p:sldId id="355" r:id="rId10"/>
    <p:sldId id="356" r:id="rId11"/>
    <p:sldId id="310" r:id="rId12"/>
    <p:sldId id="359" r:id="rId13"/>
    <p:sldId id="313" r:id="rId14"/>
    <p:sldId id="314" r:id="rId15"/>
    <p:sldId id="332" r:id="rId16"/>
    <p:sldId id="333" r:id="rId17"/>
    <p:sldId id="361" r:id="rId18"/>
    <p:sldId id="362" r:id="rId19"/>
    <p:sldId id="318" r:id="rId20"/>
    <p:sldId id="319" r:id="rId21"/>
    <p:sldId id="321" r:id="rId22"/>
    <p:sldId id="276" r:id="rId23"/>
    <p:sldId id="261" r:id="rId24"/>
    <p:sldId id="334" r:id="rId25"/>
    <p:sldId id="357" r:id="rId26"/>
    <p:sldId id="296" r:id="rId27"/>
    <p:sldId id="335" r:id="rId28"/>
    <p:sldId id="363" r:id="rId29"/>
    <p:sldId id="270" r:id="rId30"/>
    <p:sldId id="258" r:id="rId31"/>
    <p:sldId id="337" r:id="rId32"/>
    <p:sldId id="364" r:id="rId33"/>
    <p:sldId id="339" r:id="rId34"/>
    <p:sldId id="340" r:id="rId35"/>
    <p:sldId id="341" r:id="rId36"/>
    <p:sldId id="342" r:id="rId37"/>
    <p:sldId id="343" r:id="rId38"/>
    <p:sldId id="302" r:id="rId39"/>
    <p:sldId id="347" r:id="rId40"/>
    <p:sldId id="348" r:id="rId41"/>
    <p:sldId id="287" r:id="rId42"/>
    <p:sldId id="349" r:id="rId43"/>
    <p:sldId id="350" r:id="rId44"/>
    <p:sldId id="351" r:id="rId45"/>
    <p:sldId id="352" r:id="rId46"/>
    <p:sldId id="353" r:id="rId47"/>
    <p:sldId id="354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notes"/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1186" autoAdjust="0"/>
  </p:normalViewPr>
  <p:slideViewPr>
    <p:cSldViewPr snapToGrid="0" snapToObjects="1">
      <p:cViewPr varScale="1">
        <p:scale>
          <a:sx n="146" d="100"/>
          <a:sy n="146" d="100"/>
        </p:scale>
        <p:origin x="-12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handoutMaster" Target="handoutMasters/handoutMaster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printerSettings" Target="printerSettings/printerSettings1.bin"/><Relationship Id="rId55" Type="http://schemas.openxmlformats.org/officeDocument/2006/relationships/tableStyles" Target="tableStyles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presProps" Target="presProps.xml"/><Relationship Id="rId54" Type="http://schemas.openxmlformats.org/officeDocument/2006/relationships/theme" Target="theme/theme1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viewProps" Target="viewProp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FA9EB-337B-D04D-A7EE-13881BCDFD60}" type="datetimeFigureOut">
              <a:rPr lang="en-US" smtClean="0"/>
              <a:pPr/>
              <a:t>2/3/12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FD680-E4E2-2B4E-B0F7-5FE07BF79F3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BEC9F-FD31-D94F-83A0-427E3DD63F50}" type="datetimeFigureOut">
              <a:rPr lang="en-US" smtClean="0"/>
              <a:pPr/>
              <a:t>2/3/12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0778B-D33C-1C43-9B42-B62436AE5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Another</a:t>
            </a:r>
            <a:r>
              <a:rPr lang="en-US" baseline="0" dirty="0" smtClean="0"/>
              <a:t> advantage of TIP is that it is not sensitive to the read depth. We applied the method to the TCF4 CHIP-</a:t>
            </a:r>
            <a:r>
              <a:rPr lang="en-US" baseline="0" dirty="0" err="1" smtClean="0"/>
              <a:t>seq</a:t>
            </a:r>
            <a:r>
              <a:rPr lang="en-US" baseline="0" dirty="0" smtClean="0"/>
              <a:t> data with two replicates. The two replicates have 10-fold of difference in number of sequencing reads. Usually, the number of binding peaks identify by peak calling method will increase if more reads are sequenced. As a consequence, the numbers of target genes identified by the peak-based method are substantially different between the two replicates. However, the numbers by TIP are very similar and consistent. This is very useful. Because, you don’t have to sequence into a very high read-depth.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Times New Roman" charset="0"/>
              <a:ea typeface="新細明體" charset="-120"/>
              <a:cs typeface="新細明體" charset="-12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283713-FDC9-C54B-B5FC-9A95D4DD6CD9}" type="slidenum">
              <a:rPr lang="zh-TW" altLang="en-US">
                <a:cs typeface="新細明體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zh-TW" altLang="en-US">
              <a:cs typeface="新細明體" charset="-12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73366D-B52A-E242-96AA-35F14FEFDAAE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7A3E16-B1DA-FF43-9043-342B00C45566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D511B-0132-774A-BB22-E9000F8037FE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C7E8-A933-9449-A2FD-757F0E5F3DC8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2BF-AFF8-644E-8524-D06439FB4BEE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AC90-7F8C-3341-BA0B-82CE17F02046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D3DA-21C2-0C42-82C5-E6208847B120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C56F2-AC66-2A4B-90A8-A6F9122B7EAC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03CD-D0F0-4B47-BB5D-88D2403EEE4E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0585-777F-7E42-81E8-E879CE7F4AFF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0BB3-EE74-6F42-9F47-D4F7B03EB86B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3FFD-511B-E746-9E6E-66BC67C3618D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1541-25FB-3F41-9115-5983077A4838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EBF6A-B9FC-9E4D-A51D-9BB4432C9F99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58776-FE94-7D48-B29B-0BF629B2BF7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6" Type="http://schemas.openxmlformats.org/officeDocument/2006/relationships/image" Target="../media/image27.pd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5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Relationship Id="rId5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Relationship Id="rId5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7.xml"/><Relationship Id="rId5" Type="http://schemas.openxmlformats.org/officeDocument/2006/relationships/oleObject" Target="../embeddings/Microsoft_Excel_97_-_2004_Worksheet1.xls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image" Target="../media/image55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jpeg"/><Relationship Id="rId5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8.emf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0.png"/><Relationship Id="rId5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3.pdf"/><Relationship Id="rId5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oleObject" Target="???" TargetMode="Externa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1.pdf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3.pd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4" Type="http://schemas.openxmlformats.org/officeDocument/2006/relationships/image" Target="../media/image76.png"/><Relationship Id="rId10" Type="http://schemas.openxmlformats.org/officeDocument/2006/relationships/image" Target="../media/image82.png"/><Relationship Id="rId5" Type="http://schemas.openxmlformats.org/officeDocument/2006/relationships/image" Target="../media/image77.png"/><Relationship Id="rId7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9" Type="http://schemas.openxmlformats.org/officeDocument/2006/relationships/image" Target="../media/image81.png"/><Relationship Id="rId3" Type="http://schemas.openxmlformats.org/officeDocument/2006/relationships/image" Target="../media/image75.emf"/><Relationship Id="rId6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0.png"/><Relationship Id="rId5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7.png"/><Relationship Id="rId5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0.pdf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2.pdf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4.pd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6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2667" y="1168400"/>
            <a:ext cx="7967133" cy="1470025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latin typeface="Arial"/>
              </a:rPr>
              <a:t>Understanding Transcriptional Regulation by </a:t>
            </a:r>
            <a:r>
              <a:rPr lang="en-US" sz="3200" b="1" dirty="0" err="1" smtClean="0">
                <a:solidFill>
                  <a:srgbClr val="000090"/>
                </a:solidFill>
                <a:latin typeface="Arial"/>
              </a:rPr>
              <a:t>ChIP-seq</a:t>
            </a:r>
            <a:r>
              <a:rPr lang="en-US" sz="3200" b="1" dirty="0" smtClean="0">
                <a:solidFill>
                  <a:srgbClr val="000090"/>
                </a:solidFill>
                <a:latin typeface="Arial"/>
              </a:rPr>
              <a:t> Data Analysis</a:t>
            </a:r>
            <a:endParaRPr lang="en-US" sz="3200" b="1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2602" y="2638425"/>
            <a:ext cx="6810703" cy="2537424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Chao Cheng</a:t>
            </a:r>
            <a:endParaRPr lang="en-US" sz="2800" b="1" dirty="0" smtClean="0">
              <a:solidFill>
                <a:srgbClr val="000090"/>
              </a:solidFill>
              <a:latin typeface="Arial"/>
            </a:endParaRPr>
          </a:p>
          <a:p>
            <a:r>
              <a:rPr lang="en-US" sz="2811" dirty="0" smtClean="0">
                <a:solidFill>
                  <a:srgbClr val="000090"/>
                </a:solidFill>
                <a:latin typeface="Arial"/>
              </a:rPr>
              <a:t>Computational </a:t>
            </a:r>
            <a:r>
              <a:rPr lang="en-US" sz="2811" dirty="0" smtClean="0">
                <a:solidFill>
                  <a:srgbClr val="000090"/>
                </a:solidFill>
                <a:latin typeface="Arial"/>
              </a:rPr>
              <a:t>Biology</a:t>
            </a:r>
            <a:r>
              <a:rPr lang="en-US" sz="2811" dirty="0" smtClean="0">
                <a:solidFill>
                  <a:srgbClr val="000090"/>
                </a:solidFill>
                <a:latin typeface="Arial"/>
              </a:rPr>
              <a:t> and </a:t>
            </a:r>
            <a:r>
              <a:rPr lang="en-US" sz="2811" dirty="0" smtClean="0">
                <a:solidFill>
                  <a:srgbClr val="000090"/>
                </a:solidFill>
                <a:latin typeface="Arial"/>
              </a:rPr>
              <a:t>Bioinformatics Program</a:t>
            </a:r>
          </a:p>
          <a:p>
            <a:r>
              <a:rPr lang="en-US" sz="2811" dirty="0" smtClean="0">
                <a:solidFill>
                  <a:srgbClr val="000090"/>
                </a:solidFill>
                <a:latin typeface="Arial"/>
              </a:rPr>
              <a:t>Molecular </a:t>
            </a:r>
            <a:r>
              <a:rPr lang="en-US" sz="2811" dirty="0" smtClean="0">
                <a:solidFill>
                  <a:srgbClr val="000090"/>
                </a:solidFill>
                <a:latin typeface="Arial"/>
              </a:rPr>
              <a:t>Biophysics and Biochemistry</a:t>
            </a:r>
          </a:p>
          <a:p>
            <a:r>
              <a:rPr lang="en-US" sz="2811" dirty="0" smtClean="0">
                <a:solidFill>
                  <a:srgbClr val="000090"/>
                </a:solidFill>
                <a:latin typeface="Arial"/>
              </a:rPr>
              <a:t>Yale University</a:t>
            </a:r>
          </a:p>
          <a:p>
            <a:r>
              <a:rPr lang="en-US" sz="2162" dirty="0" smtClean="0">
                <a:solidFill>
                  <a:srgbClr val="000090"/>
                </a:solidFill>
                <a:latin typeface="Arial"/>
              </a:rPr>
              <a:t>February 6, 2012</a:t>
            </a:r>
          </a:p>
          <a:p>
            <a:endParaRPr lang="en-US" sz="2811" dirty="0" smtClean="0">
              <a:solidFill>
                <a:srgbClr val="000090"/>
              </a:solidFill>
              <a:latin typeface="Arial"/>
            </a:endParaRPr>
          </a:p>
          <a:p>
            <a:endParaRPr lang="en-US" sz="2811" dirty="0">
              <a:solidFill>
                <a:srgbClr val="000090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5" y="5681139"/>
            <a:ext cx="1569764" cy="117580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898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Arial"/>
              </a:rPr>
              <a:t>Example 1: STAT4 targets identified by TIP are more down-regulated in STAT4 KO</a:t>
            </a:r>
            <a:endParaRPr lang="en-US" sz="2400" b="1" dirty="0">
              <a:solidFill>
                <a:srgbClr val="000090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762" y="1309111"/>
            <a:ext cx="2900348" cy="2952890"/>
          </a:xfrm>
          <a:prstGeom prst="rect">
            <a:avLst/>
          </a:prstGeom>
        </p:spPr>
      </p:pic>
      <p:grpSp>
        <p:nvGrpSpPr>
          <p:cNvPr id="3" name="Group 8"/>
          <p:cNvGrpSpPr/>
          <p:nvPr/>
        </p:nvGrpSpPr>
        <p:grpSpPr>
          <a:xfrm>
            <a:off x="2654517" y="1309111"/>
            <a:ext cx="3380213" cy="2605654"/>
            <a:chOff x="-3584088" y="2538877"/>
            <a:chExt cx="3896932" cy="34755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584088" y="2592021"/>
              <a:ext cx="3896932" cy="3422364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-2839730" y="2538877"/>
              <a:ext cx="496529" cy="2268495"/>
            </a:xfrm>
            <a:prstGeom prst="ellipse">
              <a:avLst/>
            </a:prstGeom>
            <a:noFill/>
            <a:ln w="1905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13"/>
          <p:cNvGrpSpPr/>
          <p:nvPr/>
        </p:nvGrpSpPr>
        <p:grpSpPr>
          <a:xfrm>
            <a:off x="0" y="1143000"/>
            <a:ext cx="2780580" cy="2420305"/>
            <a:chOff x="0" y="1143000"/>
            <a:chExt cx="2780580" cy="2420305"/>
          </a:xfrm>
        </p:grpSpPr>
        <p:sp>
          <p:nvSpPr>
            <p:cNvPr id="11" name="TextBox 10"/>
            <p:cNvSpPr txBox="1"/>
            <p:nvPr/>
          </p:nvSpPr>
          <p:spPr>
            <a:xfrm>
              <a:off x="0" y="1470424"/>
              <a:ext cx="2780580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0000FF"/>
                  </a:solidFill>
                  <a:latin typeface="Arial"/>
                </a:rPr>
                <a:t>ChIP-seq</a:t>
              </a:r>
              <a:r>
                <a:rPr lang="en-US" sz="2000" b="1" dirty="0" smtClean="0">
                  <a:solidFill>
                    <a:srgbClr val="0000FF"/>
                  </a:solidFill>
                  <a:latin typeface="Arial"/>
                </a:rPr>
                <a:t> data:</a:t>
              </a:r>
            </a:p>
            <a:p>
              <a:r>
                <a:rPr lang="en-US" dirty="0" smtClean="0">
                  <a:solidFill>
                    <a:srgbClr val="0000FF"/>
                  </a:solidFill>
                  <a:latin typeface="Arial"/>
                </a:rPr>
                <a:t>Stat4 binding in Th1 cell</a:t>
              </a:r>
              <a:endParaRPr lang="en-US" sz="2000" dirty="0" smtClean="0">
                <a:solidFill>
                  <a:srgbClr val="0000FF"/>
                </a:solidFill>
                <a:latin typeface="Arial"/>
              </a:endParaRPr>
            </a:p>
            <a:p>
              <a:r>
                <a:rPr lang="en-US" sz="2000" b="1" dirty="0" smtClean="0">
                  <a:solidFill>
                    <a:srgbClr val="0000FF"/>
                  </a:solidFill>
                  <a:latin typeface="Arial"/>
                </a:rPr>
                <a:t>Gene expression</a:t>
              </a:r>
              <a:r>
                <a:rPr lang="en-US" sz="2000" b="1" dirty="0">
                  <a:solidFill>
                    <a:srgbClr val="0000FF"/>
                  </a:solidFill>
                  <a:latin typeface="Arial"/>
                </a:rPr>
                <a:t>:</a:t>
              </a:r>
              <a:endParaRPr lang="en-US" sz="2000" b="1" dirty="0" smtClean="0">
                <a:solidFill>
                  <a:srgbClr val="0000FF"/>
                </a:solidFill>
                <a:latin typeface="Arial"/>
              </a:endParaRPr>
            </a:p>
            <a:p>
              <a:r>
                <a:rPr lang="en-US" dirty="0" smtClean="0">
                  <a:solidFill>
                    <a:srgbClr val="0000FF"/>
                  </a:solidFill>
                  <a:latin typeface="Arial"/>
                </a:rPr>
                <a:t>STAT4KO + WT mice</a:t>
              </a:r>
            </a:p>
            <a:p>
              <a:endParaRPr lang="en-US" dirty="0" smtClean="0">
                <a:latin typeface="Arial"/>
              </a:endParaRPr>
            </a:p>
            <a:p>
              <a:endParaRPr lang="en-US" dirty="0" smtClean="0"/>
            </a:p>
            <a:p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2987" y="1159671"/>
              <a:ext cx="8593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8000"/>
                  </a:solidFill>
                  <a:latin typeface="Arial"/>
                </a:rPr>
                <a:t>Data</a:t>
              </a:r>
              <a:endParaRPr lang="en-US" sz="2000" b="1" dirty="0">
                <a:solidFill>
                  <a:srgbClr val="008000"/>
                </a:solidFill>
                <a:latin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098" y="1143000"/>
              <a:ext cx="2635420" cy="166977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961209" y="3601497"/>
            <a:ext cx="1136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Target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3758" y="3639321"/>
            <a:ext cx="1136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Non-target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32821" y="1143000"/>
            <a:ext cx="849828" cy="2458497"/>
          </a:xfrm>
          <a:prstGeom prst="rect">
            <a:avLst/>
          </a:prstGeom>
          <a:noFill/>
          <a:ln w="25400">
            <a:solidFill>
              <a:srgbClr val="8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068239" y="1152180"/>
            <a:ext cx="849828" cy="2458497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199664" y="773407"/>
            <a:ext cx="84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Peak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17298" y="792503"/>
            <a:ext cx="103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TIP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439" y="4073038"/>
            <a:ext cx="3486382" cy="27849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755341" y="4755007"/>
            <a:ext cx="849828" cy="2050958"/>
          </a:xfrm>
          <a:prstGeom prst="rect">
            <a:avLst/>
          </a:prstGeom>
          <a:noFill/>
          <a:ln w="25400">
            <a:solidFill>
              <a:srgbClr val="8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738504" y="4497206"/>
            <a:ext cx="849828" cy="2317939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940594" y="4372597"/>
            <a:ext cx="84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Peak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66511" y="4127874"/>
            <a:ext cx="103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TIP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8694" y="4497206"/>
            <a:ext cx="2761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Arial"/>
              </a:rPr>
              <a:t>STAT4 binding motif are more enriched in targets identified by TIP </a:t>
            </a:r>
            <a:endParaRPr lang="en-US" dirty="0">
              <a:solidFill>
                <a:srgbClr val="000090"/>
              </a:solidFill>
              <a:latin typeface="Arial"/>
            </a:endParaRPr>
          </a:p>
        </p:txBody>
      </p:sp>
      <p:grpSp>
        <p:nvGrpSpPr>
          <p:cNvPr id="8" name="Group 30"/>
          <p:cNvGrpSpPr/>
          <p:nvPr/>
        </p:nvGrpSpPr>
        <p:grpSpPr>
          <a:xfrm>
            <a:off x="782987" y="5063854"/>
            <a:ext cx="2762701" cy="1657621"/>
            <a:chOff x="-108184" y="5011846"/>
            <a:chExt cx="2762701" cy="1657621"/>
          </a:xfrm>
        </p:grpSpPr>
        <p:pic>
          <p:nvPicPr>
            <p:cNvPr id="27" name="Picture 26" descr="Fig_Stat4_LOGO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-108184" y="5011846"/>
              <a:ext cx="2762701" cy="16576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82987" y="6330913"/>
              <a:ext cx="14800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FF"/>
                  </a:solidFill>
                  <a:latin typeface="Arial"/>
                </a:rPr>
                <a:t>STAT4 motif</a:t>
              </a:r>
              <a:endParaRPr lang="en-US" sz="1600" b="1" dirty="0">
                <a:solidFill>
                  <a:srgbClr val="0000FF"/>
                </a:solidFill>
                <a:latin typeface="Ari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34202" y="2812770"/>
            <a:ext cx="2157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Wei et al., 2010</a:t>
            </a:r>
            <a:endParaRPr lang="en-US" sz="1600" i="1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Arial"/>
              </a:rPr>
              <a:t>Example 2: ERα targets identified by TIP are more responsive to estrogen treatment</a:t>
            </a:r>
            <a:endParaRPr lang="en-US" sz="2400" b="1" dirty="0">
              <a:solidFill>
                <a:srgbClr val="000090"/>
              </a:solidFill>
              <a:latin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1142999"/>
            <a:ext cx="2920503" cy="2543416"/>
            <a:chOff x="0" y="1142999"/>
            <a:chExt cx="2654518" cy="2543416"/>
          </a:xfrm>
        </p:grpSpPr>
        <p:sp>
          <p:nvSpPr>
            <p:cNvPr id="17" name="TextBox 16"/>
            <p:cNvSpPr txBox="1"/>
            <p:nvPr/>
          </p:nvSpPr>
          <p:spPr>
            <a:xfrm>
              <a:off x="0" y="1470424"/>
              <a:ext cx="265451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0000FF"/>
                  </a:solidFill>
                  <a:latin typeface="Arial"/>
                </a:rPr>
                <a:t>ChIP-seq</a:t>
              </a:r>
              <a:r>
                <a:rPr lang="en-US" sz="2000" b="1" dirty="0" smtClean="0">
                  <a:solidFill>
                    <a:srgbClr val="0000FF"/>
                  </a:solidFill>
                  <a:latin typeface="Arial"/>
                </a:rPr>
                <a:t> data:</a:t>
              </a:r>
            </a:p>
            <a:p>
              <a:r>
                <a:rPr lang="en-US" sz="1400" dirty="0" smtClean="0">
                  <a:solidFill>
                    <a:srgbClr val="0000FF"/>
                  </a:solidFill>
                  <a:latin typeface="Arial"/>
                </a:rPr>
                <a:t>ERα binding in MDA-MB-231 cell line</a:t>
              </a:r>
            </a:p>
            <a:p>
              <a:r>
                <a:rPr lang="en-US" sz="2000" b="1" dirty="0" smtClean="0">
                  <a:solidFill>
                    <a:srgbClr val="0000FF"/>
                  </a:solidFill>
                  <a:latin typeface="Arial"/>
                </a:rPr>
                <a:t>Gene expression</a:t>
              </a:r>
              <a:r>
                <a:rPr lang="en-US" sz="2000" b="1" dirty="0">
                  <a:solidFill>
                    <a:srgbClr val="0000FF"/>
                  </a:solidFill>
                  <a:latin typeface="Arial"/>
                </a:rPr>
                <a:t>:</a:t>
              </a:r>
              <a:endParaRPr lang="en-US" sz="2000" b="1" dirty="0" smtClean="0">
                <a:solidFill>
                  <a:srgbClr val="0000FF"/>
                </a:solidFill>
                <a:latin typeface="Arial"/>
              </a:endParaRPr>
            </a:p>
            <a:p>
              <a:r>
                <a:rPr lang="en-US" sz="1600" dirty="0" smtClean="0">
                  <a:solidFill>
                    <a:srgbClr val="0000FF"/>
                  </a:solidFill>
                  <a:latin typeface="Arial"/>
                </a:rPr>
                <a:t>before and after E2 treatment</a:t>
              </a:r>
            </a:p>
            <a:p>
              <a:endParaRPr lang="en-US" dirty="0" smtClean="0">
                <a:latin typeface="Arial"/>
              </a:endParaRPr>
            </a:p>
            <a:p>
              <a:endParaRPr lang="en-US" dirty="0" smtClean="0"/>
            </a:p>
            <a:p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2987" y="1159671"/>
              <a:ext cx="8593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8000"/>
                  </a:solidFill>
                  <a:latin typeface="Arial"/>
                </a:rPr>
                <a:t>Data</a:t>
              </a:r>
              <a:endParaRPr lang="en-US" sz="2000" b="1" dirty="0">
                <a:solidFill>
                  <a:srgbClr val="008000"/>
                </a:solidFill>
                <a:latin typeface="Arial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098" y="1142999"/>
              <a:ext cx="2635420" cy="196642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34202" y="3109429"/>
            <a:ext cx="2157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Stender</a:t>
            </a:r>
            <a:r>
              <a:rPr lang="en-US" sz="1600" i="1" dirty="0" smtClean="0"/>
              <a:t> et al., 2010</a:t>
            </a:r>
            <a:endParaRPr lang="en-US" sz="1600" i="1" dirty="0"/>
          </a:p>
        </p:txBody>
      </p:sp>
      <p:grpSp>
        <p:nvGrpSpPr>
          <p:cNvPr id="27" name="Group 26"/>
          <p:cNvGrpSpPr/>
          <p:nvPr/>
        </p:nvGrpSpPr>
        <p:grpSpPr>
          <a:xfrm>
            <a:off x="2955901" y="1117135"/>
            <a:ext cx="6281984" cy="3338681"/>
            <a:chOff x="2955901" y="1117135"/>
            <a:chExt cx="6281984" cy="333868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2483" y="1489738"/>
              <a:ext cx="3155402" cy="2966078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2955901" y="1197261"/>
              <a:ext cx="3212523" cy="3003668"/>
              <a:chOff x="446710" y="1540464"/>
              <a:chExt cx="3510750" cy="379296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6710" y="1909797"/>
                <a:ext cx="3510750" cy="3423634"/>
              </a:xfrm>
              <a:prstGeom prst="rect">
                <a:avLst/>
              </a:prstGeom>
            </p:spPr>
          </p:pic>
          <p:sp>
            <p:nvSpPr>
              <p:cNvPr id="9" name="Oval 8"/>
              <p:cNvSpPr/>
              <p:nvPr/>
            </p:nvSpPr>
            <p:spPr>
              <a:xfrm>
                <a:off x="914400" y="1747322"/>
                <a:ext cx="422407" cy="2635305"/>
              </a:xfrm>
              <a:prstGeom prst="ellipse">
                <a:avLst/>
              </a:prstGeom>
              <a:noFill/>
              <a:ln w="19050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336805" y="1540464"/>
                <a:ext cx="2620653" cy="466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90"/>
                    </a:solidFill>
                  </a:rPr>
                  <a:t>E2 responsive genes</a:t>
                </a:r>
                <a:endParaRPr lang="en-US" dirty="0">
                  <a:solidFill>
                    <a:srgbClr val="000090"/>
                  </a:solidFill>
                </a:endParaRP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rot="5400000">
                <a:off x="1069545" y="2014735"/>
                <a:ext cx="887827" cy="677950"/>
              </a:xfrm>
              <a:prstGeom prst="straightConnector1">
                <a:avLst/>
              </a:prstGeom>
              <a:ln>
                <a:solidFill>
                  <a:srgbClr val="00009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3075797" y="3821101"/>
              <a:ext cx="11362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8000"/>
                  </a:solidFill>
                </a:rPr>
                <a:t>Target</a:t>
              </a:r>
              <a:endParaRPr lang="en-US" sz="1600" b="1" dirty="0">
                <a:solidFill>
                  <a:srgbClr val="008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98346" y="3858925"/>
              <a:ext cx="11362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Non-target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113723" y="1470424"/>
              <a:ext cx="849828" cy="2360225"/>
            </a:xfrm>
            <a:prstGeom prst="rect">
              <a:avLst/>
            </a:prstGeom>
            <a:noFill/>
            <a:ln w="25400">
              <a:solidFill>
                <a:srgbClr val="80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180566" y="1117135"/>
              <a:ext cx="8498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Peak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198200" y="1136231"/>
              <a:ext cx="1034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TIP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286" y="4320466"/>
            <a:ext cx="4573804" cy="245829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 rot="16200000">
            <a:off x="512235" y="5245825"/>
            <a:ext cx="2220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/>
              </a:rPr>
              <a:t># target genes</a:t>
            </a:r>
            <a:endParaRPr lang="en-US" b="1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049141" y="1470424"/>
            <a:ext cx="849828" cy="2369405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256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TIP is insensitive to sequencing depth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832319" y="1395971"/>
            <a:ext cx="8107531" cy="3110361"/>
            <a:chOff x="949547" y="887983"/>
            <a:chExt cx="8107531" cy="31103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9547" y="1002562"/>
              <a:ext cx="7492530" cy="299578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7624911" y="2116890"/>
              <a:ext cx="24950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TCF4:  </a:t>
              </a:r>
              <a:r>
                <a:rPr lang="en-US" sz="1600" i="1" dirty="0" err="1" smtClean="0"/>
                <a:t>Mokry</a:t>
              </a:r>
              <a:r>
                <a:rPr lang="en-US" sz="1600" i="1" dirty="0" smtClean="0"/>
                <a:t> et al., 2010</a:t>
              </a:r>
              <a:endParaRPr lang="en-US" sz="1600" i="1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75702" y="887983"/>
              <a:ext cx="2482642" cy="67792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64308" y="5421923"/>
            <a:ext cx="6506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Arial"/>
              </a:rPr>
              <a:t>TIP is cost-effective-- do not require high read-depth for target gene identification!</a:t>
            </a:r>
            <a:endParaRPr lang="en-US" sz="2000" b="1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04791" y="4144035"/>
            <a:ext cx="2209347" cy="605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679935" y="4203547"/>
            <a:ext cx="2209347" cy="605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57098" y="4203547"/>
            <a:ext cx="2070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TIP (P&lt;0.001)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79935" y="4203547"/>
            <a:ext cx="2579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Peak based method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22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latin typeface="Arial"/>
              </a:rPr>
              <a:t>Summary: TIP</a:t>
            </a:r>
            <a:endParaRPr lang="en-US" sz="3200" b="1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86223"/>
            <a:ext cx="7198972" cy="476745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rgbClr val="000090"/>
                </a:solidFill>
                <a:latin typeface="Arial"/>
              </a:rPr>
              <a:t>TIP measures TF-gene regulatory relationships </a:t>
            </a:r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quantitatively</a:t>
            </a:r>
          </a:p>
          <a:p>
            <a:endParaRPr lang="en-US" sz="2800" b="1" dirty="0" smtClean="0">
              <a:solidFill>
                <a:srgbClr val="000090"/>
              </a:solidFill>
              <a:latin typeface="Arial"/>
            </a:endParaRPr>
          </a:p>
          <a:p>
            <a:r>
              <a:rPr lang="en-US" sz="2800" dirty="0" smtClean="0">
                <a:solidFill>
                  <a:srgbClr val="000090"/>
                </a:solidFill>
                <a:latin typeface="Arial"/>
              </a:rPr>
              <a:t>Target genes identified by TIP are more biologically </a:t>
            </a:r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meaningful</a:t>
            </a:r>
          </a:p>
          <a:p>
            <a:pPr>
              <a:buNone/>
            </a:pPr>
            <a:r>
              <a:rPr lang="en-US" sz="2000" dirty="0" smtClean="0"/>
              <a:t>	</a:t>
            </a:r>
            <a:r>
              <a:rPr lang="en-US" sz="2000" dirty="0" smtClean="0">
                <a:latin typeface="Arial"/>
              </a:rPr>
              <a:t>-- more down-regulated expressed in TF KO mouse</a:t>
            </a:r>
          </a:p>
          <a:p>
            <a:pPr>
              <a:buNone/>
            </a:pPr>
            <a:r>
              <a:rPr lang="en-US" sz="2000" dirty="0" smtClean="0">
                <a:latin typeface="Arial"/>
              </a:rPr>
              <a:t>	-- more responsive to signal molecules</a:t>
            </a:r>
          </a:p>
          <a:p>
            <a:pPr>
              <a:buNone/>
            </a:pPr>
            <a:r>
              <a:rPr lang="en-US" sz="2000" dirty="0" smtClean="0">
                <a:latin typeface="Arial"/>
              </a:rPr>
              <a:t>	-- more enriched in TF binding motifs in their promoters</a:t>
            </a:r>
          </a:p>
          <a:p>
            <a:pPr>
              <a:buNone/>
            </a:pPr>
            <a:endParaRPr lang="en-US" sz="2000" dirty="0" smtClean="0">
              <a:latin typeface="Arial"/>
            </a:endParaRPr>
          </a:p>
          <a:p>
            <a:r>
              <a:rPr lang="en-US" sz="2800" dirty="0">
                <a:solidFill>
                  <a:srgbClr val="000090"/>
                </a:solidFill>
                <a:latin typeface="Arial"/>
              </a:rPr>
              <a:t>TIP is robust to</a:t>
            </a:r>
            <a:r>
              <a:rPr lang="en-US" sz="2800" dirty="0" smtClean="0">
                <a:solidFill>
                  <a:srgbClr val="000090"/>
                </a:solidFill>
                <a:latin typeface="Arial"/>
              </a:rPr>
              <a:t> read-</a:t>
            </a:r>
            <a:r>
              <a:rPr lang="en-US" sz="2800" dirty="0">
                <a:solidFill>
                  <a:srgbClr val="000090"/>
                </a:solidFill>
                <a:latin typeface="Arial"/>
              </a:rPr>
              <a:t>depth and </a:t>
            </a:r>
            <a:r>
              <a:rPr lang="en-US" sz="2800" b="1" dirty="0">
                <a:solidFill>
                  <a:srgbClr val="000090"/>
                </a:solidFill>
                <a:latin typeface="Arial"/>
              </a:rPr>
              <a:t>cost-effective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361" y="2893106"/>
            <a:ext cx="1403274" cy="1547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9329" y="4856121"/>
            <a:ext cx="1487828" cy="1033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6172" y="1286223"/>
            <a:ext cx="1064797" cy="12029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66325" y="6382921"/>
            <a:ext cx="3758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Cheng et al. 2011, Bioinformatics</a:t>
            </a:r>
            <a:endParaRPr lang="en-US" sz="1600" i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88632" y="343735"/>
            <a:ext cx="7772400" cy="103120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/>
              </a:rPr>
              <a:t>Part II: Predicting TF binding sites and </a:t>
            </a:r>
            <a:r>
              <a:rPr lang="en-US" sz="2800" dirty="0" smtClean="0">
                <a:solidFill>
                  <a:srgbClr val="000090"/>
                </a:solidFill>
                <a:latin typeface="Arial"/>
              </a:rPr>
              <a:t>enhancers using Chromatin model</a:t>
            </a:r>
            <a:endParaRPr lang="en-US" sz="2800" dirty="0">
              <a:solidFill>
                <a:srgbClr val="000090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499" y="3227300"/>
            <a:ext cx="4627500" cy="32459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32" y="4589368"/>
            <a:ext cx="3269012" cy="20061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-1987195" y="4563028"/>
            <a:ext cx="428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http://www.imt.uni-marburg.de/bauer/research.html</a:t>
            </a:r>
            <a:endParaRPr lang="en-US" sz="1400" i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93" y="1947834"/>
            <a:ext cx="3722877" cy="15277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8632" y="3069341"/>
            <a:ext cx="2091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Borok</a:t>
            </a:r>
            <a:r>
              <a:rPr lang="en-US" sz="1400" i="1" dirty="0" smtClean="0"/>
              <a:t> et al. 2010</a:t>
            </a:r>
            <a:endParaRPr lang="en-US" sz="1400" i="1" dirty="0"/>
          </a:p>
        </p:txBody>
      </p:sp>
      <p:sp>
        <p:nvSpPr>
          <p:cNvPr id="16" name="Up Arrow 15"/>
          <p:cNvSpPr/>
          <p:nvPr/>
        </p:nvSpPr>
        <p:spPr>
          <a:xfrm>
            <a:off x="1928822" y="3628320"/>
            <a:ext cx="276910" cy="67792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72933" y="1652503"/>
            <a:ext cx="4639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Different </a:t>
            </a:r>
            <a:r>
              <a:rPr lang="en-US" b="1" dirty="0" smtClean="0">
                <a:solidFill>
                  <a:srgbClr val="000090"/>
                </a:solidFill>
              </a:rPr>
              <a:t>elements (e.g. enhancer, promoter) </a:t>
            </a:r>
            <a:r>
              <a:rPr lang="en-US" dirty="0" smtClean="0">
                <a:solidFill>
                  <a:srgbClr val="000090"/>
                </a:solidFill>
              </a:rPr>
              <a:t>are associated with different histone </a:t>
            </a:r>
            <a:r>
              <a:rPr lang="en-US" b="1" dirty="0" smtClean="0">
                <a:solidFill>
                  <a:srgbClr val="000090"/>
                </a:solidFill>
              </a:rPr>
              <a:t>modification patterns </a:t>
            </a:r>
            <a:r>
              <a:rPr lang="en-US" dirty="0" smtClean="0">
                <a:solidFill>
                  <a:srgbClr val="000090"/>
                </a:solidFill>
              </a:rPr>
              <a:t>in the genome.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00800" y="2575833"/>
            <a:ext cx="1811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Ernst  et al. 2011</a:t>
            </a:r>
            <a:endParaRPr lang="en-US" sz="1400" i="1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4"/>
          <p:cNvSpPr>
            <a:spLocks noGrp="1"/>
          </p:cNvSpPr>
          <p:nvPr>
            <p:ph type="title"/>
          </p:nvPr>
        </p:nvSpPr>
        <p:spPr>
          <a:xfrm>
            <a:off x="0" y="-23902"/>
            <a:ext cx="5622211" cy="708191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Chromatin model: link histone modification patterns to TF binding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pic>
        <p:nvPicPr>
          <p:cNvPr id="1638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775" y="1394540"/>
            <a:ext cx="1421883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1353013" y="2256552"/>
            <a:ext cx="979487" cy="485775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2647157" y="1243727"/>
            <a:ext cx="1274762" cy="3021012"/>
            <a:chOff x="3262313" y="1855788"/>
            <a:chExt cx="1274762" cy="3021012"/>
          </a:xfrm>
        </p:grpSpPr>
        <p:cxnSp>
          <p:nvCxnSpPr>
            <p:cNvPr id="10" name="Straight Connector 9"/>
            <p:cNvCxnSpPr/>
            <p:nvPr/>
          </p:nvCxnSpPr>
          <p:spPr>
            <a:xfrm rot="16200000" flipH="1">
              <a:off x="1858169" y="3388519"/>
              <a:ext cx="2967037" cy="9525"/>
            </a:xfrm>
            <a:prstGeom prst="line">
              <a:avLst/>
            </a:prstGeom>
            <a:ln w="508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32"/>
            <p:cNvGrpSpPr>
              <a:grpSpLocks/>
            </p:cNvGrpSpPr>
            <p:nvPr/>
          </p:nvGrpSpPr>
          <p:grpSpPr bwMode="auto">
            <a:xfrm>
              <a:off x="3262313" y="1909763"/>
              <a:ext cx="152400" cy="793750"/>
              <a:chOff x="3262585" y="1909762"/>
              <a:chExt cx="152406" cy="794132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3267347" y="1909762"/>
                <a:ext cx="139706" cy="1588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3262585" y="2063823"/>
                <a:ext cx="139706" cy="1589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275285" y="2216296"/>
                <a:ext cx="139706" cy="1589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3275285" y="2383065"/>
                <a:ext cx="139706" cy="1588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3275285" y="2540302"/>
                <a:ext cx="139706" cy="1589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270522" y="2702305"/>
                <a:ext cx="139706" cy="1589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33"/>
            <p:cNvGrpSpPr>
              <a:grpSpLocks/>
            </p:cNvGrpSpPr>
            <p:nvPr/>
          </p:nvGrpSpPr>
          <p:grpSpPr bwMode="auto">
            <a:xfrm>
              <a:off x="3267075" y="2868613"/>
              <a:ext cx="152400" cy="793750"/>
              <a:chOff x="3262585" y="1909762"/>
              <a:chExt cx="152406" cy="794132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3267348" y="1909762"/>
                <a:ext cx="139706" cy="1588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3262585" y="2063823"/>
                <a:ext cx="139706" cy="1589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3275285" y="2216296"/>
                <a:ext cx="139706" cy="1589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3275285" y="2383065"/>
                <a:ext cx="139706" cy="1588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3275285" y="2540302"/>
                <a:ext cx="139706" cy="1589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3270523" y="2702305"/>
                <a:ext cx="139706" cy="1589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0"/>
            <p:cNvGrpSpPr>
              <a:grpSpLocks/>
            </p:cNvGrpSpPr>
            <p:nvPr/>
          </p:nvGrpSpPr>
          <p:grpSpPr bwMode="auto">
            <a:xfrm>
              <a:off x="3271838" y="3835400"/>
              <a:ext cx="152400" cy="793750"/>
              <a:chOff x="3262585" y="1909762"/>
              <a:chExt cx="152406" cy="794132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3267347" y="1909762"/>
                <a:ext cx="139706" cy="1589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3262585" y="2063824"/>
                <a:ext cx="139706" cy="1588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3275285" y="2216297"/>
                <a:ext cx="139706" cy="1588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275285" y="2383065"/>
                <a:ext cx="139706" cy="1589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275285" y="2540303"/>
                <a:ext cx="139706" cy="1588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270522" y="2702306"/>
                <a:ext cx="139706" cy="1588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394" name="TextBox 47"/>
            <p:cNvSpPr txBox="1">
              <a:spLocks noChangeArrowheads="1"/>
            </p:cNvSpPr>
            <p:nvPr/>
          </p:nvSpPr>
          <p:spPr bwMode="auto">
            <a:xfrm>
              <a:off x="3457575" y="1855788"/>
              <a:ext cx="1066800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 dirty="0">
                  <a:latin typeface="Arial"/>
                </a:rPr>
                <a:t>Bin 1 (100bp)</a:t>
              </a:r>
            </a:p>
          </p:txBody>
        </p:sp>
        <p:sp>
          <p:nvSpPr>
            <p:cNvPr id="16395" name="TextBox 48"/>
            <p:cNvSpPr txBox="1">
              <a:spLocks noChangeArrowheads="1"/>
            </p:cNvSpPr>
            <p:nvPr/>
          </p:nvSpPr>
          <p:spPr bwMode="auto">
            <a:xfrm>
              <a:off x="3471863" y="2017713"/>
              <a:ext cx="1065212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 dirty="0">
                  <a:latin typeface="Arial"/>
                </a:rPr>
                <a:t>Bin 2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378480" y="2299589"/>
              <a:ext cx="430887" cy="916798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>
                <a:defRPr/>
              </a:pPr>
              <a:r>
                <a:rPr lang="en-US" sz="1000" dirty="0"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rPr>
                <a:t>                 </a:t>
              </a:r>
              <a:r>
                <a:rPr lang="en-US" sz="1600" dirty="0"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rPr>
                <a:t>…</a:t>
              </a:r>
            </a:p>
          </p:txBody>
        </p:sp>
      </p:grpSp>
      <p:graphicFrame>
        <p:nvGraphicFramePr>
          <p:cNvPr id="54" name="Table 53"/>
          <p:cNvGraphicFramePr>
            <a:graphicFrameLocks noGrp="1"/>
          </p:cNvGraphicFramePr>
          <p:nvPr/>
        </p:nvGraphicFramePr>
        <p:xfrm>
          <a:off x="3909219" y="1489788"/>
          <a:ext cx="2456840" cy="272796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91368"/>
                <a:gridCol w="491368"/>
                <a:gridCol w="491368"/>
                <a:gridCol w="491368"/>
                <a:gridCol w="491368"/>
              </a:tblGrid>
              <a:tr h="233389">
                <a:tc>
                  <a:txBody>
                    <a:bodyPr/>
                    <a:lstStyle/>
                    <a:p>
                      <a:endParaRPr lang="en-US" sz="1100" b="1" i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0" dirty="0" smtClean="0">
                          <a:solidFill>
                            <a:srgbClr val="008000"/>
                          </a:solidFill>
                        </a:rPr>
                        <a:t>HM1</a:t>
                      </a:r>
                      <a:endParaRPr lang="en-US" sz="1100" b="1" i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0" dirty="0" smtClean="0">
                          <a:solidFill>
                            <a:srgbClr val="008000"/>
                          </a:solidFill>
                        </a:rPr>
                        <a:t>HM2</a:t>
                      </a:r>
                      <a:endParaRPr lang="en-US" sz="1100" b="1" i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0" dirty="0" smtClean="0">
                          <a:solidFill>
                            <a:srgbClr val="008000"/>
                          </a:solidFill>
                        </a:rPr>
                        <a:t>HM3</a:t>
                      </a:r>
                      <a:endParaRPr lang="en-US" sz="1100" b="1" i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0" dirty="0" smtClean="0">
                          <a:solidFill>
                            <a:srgbClr val="008000"/>
                          </a:solidFill>
                        </a:rPr>
                        <a:t>……</a:t>
                      </a:r>
                      <a:endParaRPr lang="en-US" sz="1100" b="1" i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247118"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Bin1</a:t>
                      </a:r>
                      <a:endParaRPr lang="en-US" sz="12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</a:tr>
              <a:tr h="24711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Bin2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</a:tr>
              <a:tr h="247118"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Bin3</a:t>
                      </a:r>
                      <a:endParaRPr lang="en-US" sz="12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</a:tr>
              <a:tr h="247118"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Bin4</a:t>
                      </a:r>
                      <a:endParaRPr lang="en-US" sz="12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</a:tr>
              <a:tr h="247118"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Bin5</a:t>
                      </a:r>
                      <a:endParaRPr lang="en-US" sz="12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</a:tr>
              <a:tr h="247118"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Bin6</a:t>
                      </a:r>
                      <a:endParaRPr lang="en-US" sz="12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</a:tr>
              <a:tr h="247118"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Bin7</a:t>
                      </a:r>
                      <a:endParaRPr lang="en-US" sz="12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</a:tr>
              <a:tr h="247118"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Bin8</a:t>
                      </a:r>
                      <a:endParaRPr lang="en-US" sz="12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</a:tr>
              <a:tr h="247118"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…….</a:t>
                      </a:r>
                      <a:endParaRPr lang="en-US" sz="12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7" name="Table 56"/>
          <p:cNvGraphicFramePr>
            <a:graphicFrameLocks noGrp="1"/>
          </p:cNvGraphicFramePr>
          <p:nvPr/>
        </p:nvGraphicFramePr>
        <p:xfrm>
          <a:off x="6883661" y="1527231"/>
          <a:ext cx="1965472" cy="27279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91368"/>
                <a:gridCol w="491368"/>
                <a:gridCol w="491368"/>
                <a:gridCol w="491368"/>
              </a:tblGrid>
              <a:tr h="233389">
                <a:tc>
                  <a:txBody>
                    <a:bodyPr/>
                    <a:lstStyle/>
                    <a:p>
                      <a:endParaRPr lang="en-US" sz="1100" b="1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FF0000"/>
                          </a:solidFill>
                        </a:rPr>
                        <a:t>TF1</a:t>
                      </a:r>
                      <a:endParaRPr lang="en-US" sz="1100" b="1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FF0000"/>
                          </a:solidFill>
                        </a:rPr>
                        <a:t>TF2</a:t>
                      </a:r>
                      <a:endParaRPr lang="en-US" sz="1100" b="1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FF0000"/>
                          </a:solidFill>
                        </a:rPr>
                        <a:t>……</a:t>
                      </a:r>
                      <a:endParaRPr lang="en-US" sz="1100" b="1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47118"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Bin1</a:t>
                      </a:r>
                      <a:endParaRPr lang="en-US" sz="12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</a:tr>
              <a:tr h="24711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Bin2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</a:tr>
              <a:tr h="247118"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Bin3</a:t>
                      </a:r>
                      <a:endParaRPr lang="en-US" sz="12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</a:tr>
              <a:tr h="247118"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Bin4</a:t>
                      </a:r>
                      <a:endParaRPr lang="en-US" sz="12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</a:tr>
              <a:tr h="247118"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Bin5</a:t>
                      </a:r>
                      <a:endParaRPr lang="en-US" sz="12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</a:tr>
              <a:tr h="247118"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Bin6</a:t>
                      </a:r>
                      <a:endParaRPr lang="en-US" sz="12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</a:tr>
              <a:tr h="247118"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Bin7</a:t>
                      </a:r>
                      <a:endParaRPr lang="en-US" sz="12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</a:tr>
              <a:tr h="247118"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Bin8</a:t>
                      </a:r>
                      <a:endParaRPr lang="en-US" sz="12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</a:tr>
              <a:tr h="247118"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…….</a:t>
                      </a:r>
                      <a:endParaRPr lang="en-US" sz="12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6400416" y="2354150"/>
            <a:ext cx="649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90"/>
                </a:solidFill>
              </a:rPr>
              <a:t>+</a:t>
            </a:r>
            <a:endParaRPr lang="en-US" sz="4800" b="1" dirty="0">
              <a:solidFill>
                <a:srgbClr val="000090"/>
              </a:solidFill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2910634" y="2245439"/>
            <a:ext cx="979487" cy="485775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4258686" y="1036320"/>
            <a:ext cx="1852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Predictors (HM)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017347" y="1053621"/>
            <a:ext cx="1803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TF binding site?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622209" y="666988"/>
            <a:ext cx="186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  <a:latin typeface="Arial"/>
              </a:rPr>
              <a:t>ChIP-seq</a:t>
            </a:r>
            <a:r>
              <a:rPr lang="en-US" b="1" dirty="0" smtClean="0">
                <a:solidFill>
                  <a:srgbClr val="000090"/>
                </a:solidFill>
                <a:latin typeface="Arial"/>
              </a:rPr>
              <a:t> Data</a:t>
            </a:r>
            <a:endParaRPr lang="en-US" b="1" dirty="0">
              <a:solidFill>
                <a:srgbClr val="000090"/>
              </a:solidFill>
              <a:latin typeface="Arial"/>
            </a:endParaRPr>
          </a:p>
        </p:txBody>
      </p:sp>
      <p:cxnSp>
        <p:nvCxnSpPr>
          <p:cNvPr id="67" name="Straight Arrow Connector 66"/>
          <p:cNvCxnSpPr>
            <a:stCxn id="65" idx="1"/>
            <a:endCxn id="62" idx="0"/>
          </p:cNvCxnSpPr>
          <p:nvPr/>
        </p:nvCxnSpPr>
        <p:spPr>
          <a:xfrm rot="10800000" flipV="1">
            <a:off x="5184903" y="851654"/>
            <a:ext cx="437306" cy="18466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endCxn id="63" idx="0"/>
          </p:cNvCxnSpPr>
          <p:nvPr/>
        </p:nvCxnSpPr>
        <p:spPr>
          <a:xfrm>
            <a:off x="7335805" y="851653"/>
            <a:ext cx="583112" cy="2019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641196" y="4605215"/>
            <a:ext cx="3248925" cy="1852433"/>
            <a:chOff x="672994" y="4939632"/>
            <a:chExt cx="3248925" cy="1852433"/>
          </a:xfrm>
        </p:grpSpPr>
        <p:sp>
          <p:nvSpPr>
            <p:cNvPr id="71" name="TextBox 70"/>
            <p:cNvSpPr txBox="1"/>
            <p:nvPr/>
          </p:nvSpPr>
          <p:spPr>
            <a:xfrm rot="16200000">
              <a:off x="-68557" y="5681183"/>
              <a:ext cx="1852433" cy="369332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Predictors (HM)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  <p:sp>
          <p:nvSpPr>
            <p:cNvPr id="72" name="Right Arrow Callout 71"/>
            <p:cNvSpPr/>
            <p:nvPr/>
          </p:nvSpPr>
          <p:spPr>
            <a:xfrm>
              <a:off x="1277377" y="5222869"/>
              <a:ext cx="2110245" cy="1317653"/>
            </a:xfrm>
            <a:prstGeom prst="rightArrowCallou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Machine Learning Method (SVM et al.)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 rot="16200000">
              <a:off x="2914543" y="5714099"/>
              <a:ext cx="1645420" cy="369332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TF binding site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107717" y="4235698"/>
            <a:ext cx="2845262" cy="2591282"/>
            <a:chOff x="5107717" y="4235698"/>
            <a:chExt cx="2845262" cy="2591282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5912" y="4506297"/>
              <a:ext cx="2807067" cy="2161646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732398" y="6457648"/>
              <a:ext cx="2164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</a:rPr>
                <a:t>FPR (1-specificity)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 rot="16200000">
              <a:off x="4238696" y="5104719"/>
              <a:ext cx="2107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</a:rPr>
                <a:t>TPR (sensitivity)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972733" y="4183131"/>
            <a:ext cx="1727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divide into DNA bins</a:t>
            </a:r>
            <a:endParaRPr lang="en-US" sz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7747000" y="4741637"/>
            <a:ext cx="1227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7" descr="1196914figpack_1-8 (3).pdf"/>
          <p:cNvPicPr>
            <a:picLocks noChangeAspect="1"/>
          </p:cNvPicPr>
          <p:nvPr/>
        </p:nvPicPr>
        <p:blipFill>
          <a:blip r:embed="rId3"/>
          <a:srcRect l="55035" t="14539" r="38684" b="64609"/>
          <a:stretch>
            <a:fillRect/>
          </a:stretch>
        </p:blipFill>
        <p:spPr bwMode="auto">
          <a:xfrm>
            <a:off x="5424464" y="4863773"/>
            <a:ext cx="622300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itle 1"/>
          <p:cNvSpPr>
            <a:spLocks noGrp="1"/>
          </p:cNvSpPr>
          <p:nvPr>
            <p:ph type="title"/>
          </p:nvPr>
        </p:nvSpPr>
        <p:spPr>
          <a:xfrm>
            <a:off x="1432293" y="250825"/>
            <a:ext cx="6006084" cy="54292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009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Relating the Chromatin Model to TF Binding </a:t>
            </a:r>
            <a:r>
              <a:rPr lang="en-US" sz="2800" b="1" dirty="0" smtClean="0">
                <a:solidFill>
                  <a:srgbClr val="00009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Sites in worm</a:t>
            </a:r>
            <a:endParaRPr lang="en-US" sz="2800" b="1" dirty="0">
              <a:solidFill>
                <a:srgbClr val="000090"/>
              </a:solidFill>
              <a:latin typeface="Arial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9092" name="Content Placeholder 3"/>
          <p:cNvSpPr>
            <a:spLocks noGrp="1"/>
          </p:cNvSpPr>
          <p:nvPr>
            <p:ph idx="1"/>
          </p:nvPr>
        </p:nvSpPr>
        <p:spPr>
          <a:xfrm>
            <a:off x="635000" y="977900"/>
            <a:ext cx="7772400" cy="1169988"/>
          </a:xfrm>
        </p:spPr>
        <p:txBody>
          <a:bodyPr>
            <a:normAutofit fontScale="92500"/>
          </a:bodyPr>
          <a:lstStyle/>
          <a:p>
            <a:r>
              <a:rPr lang="en-US" dirty="0">
                <a:ea typeface="ＭＳ Ｐゴシック" pitchFamily="-106" charset="-128"/>
                <a:cs typeface="ＭＳ Ｐゴシック" pitchFamily="-106" charset="-128"/>
              </a:rPr>
              <a:t>Model Predicts Sites Fairly Accuracy</a:t>
            </a:r>
          </a:p>
          <a:p>
            <a:r>
              <a:rPr lang="en-US" dirty="0">
                <a:ea typeface="ＭＳ Ｐゴシック" pitchFamily="-106" charset="-128"/>
                <a:cs typeface="ＭＳ Ｐゴシック" pitchFamily="-106" charset="-128"/>
              </a:rPr>
              <a:t>Accuracy improved when coupled with PWM</a:t>
            </a:r>
          </a:p>
        </p:txBody>
      </p:sp>
      <p:pic>
        <p:nvPicPr>
          <p:cNvPr id="89093" name="Picture 7" descr="1196914figpack_1-8 (3).pdf"/>
          <p:cNvPicPr>
            <a:picLocks noChangeAspect="1"/>
          </p:cNvPicPr>
          <p:nvPr/>
        </p:nvPicPr>
        <p:blipFill>
          <a:blip r:embed="rId3"/>
          <a:srcRect t="4469" r="44753" b="42728"/>
          <a:stretch>
            <a:fillRect/>
          </a:stretch>
        </p:blipFill>
        <p:spPr bwMode="auto">
          <a:xfrm>
            <a:off x="0" y="2147888"/>
            <a:ext cx="5481638" cy="454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216153" y="6388298"/>
            <a:ext cx="3141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Gerstein et al. 2010, Science</a:t>
            </a:r>
            <a:endParaRPr lang="en-US" sz="1400" i="1" dirty="0"/>
          </a:p>
        </p:txBody>
      </p:sp>
      <p:sp>
        <p:nvSpPr>
          <p:cNvPr id="10" name="Rectangle 9"/>
          <p:cNvSpPr/>
          <p:nvPr/>
        </p:nvSpPr>
        <p:spPr>
          <a:xfrm>
            <a:off x="287867" y="2309813"/>
            <a:ext cx="618066" cy="18785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0067" y="2810933"/>
            <a:ext cx="677333" cy="338667"/>
          </a:xfrm>
          <a:prstGeom prst="rect">
            <a:avLst/>
          </a:prstGeom>
          <a:noFill/>
          <a:ln w="317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39733" y="2040467"/>
            <a:ext cx="423334" cy="4655608"/>
          </a:xfrm>
          <a:prstGeom prst="rect">
            <a:avLst/>
          </a:prstGeom>
          <a:noFill/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60404" y="4911701"/>
            <a:ext cx="62230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spAutoFit/>
          </a:bodyPr>
          <a:lstStyle/>
          <a:p>
            <a:r>
              <a:rPr lang="en-US" sz="1400" dirty="0" smtClean="0"/>
              <a:t>AUC</a:t>
            </a:r>
            <a:endParaRPr lang="en-US" sz="14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5745163" y="2309813"/>
            <a:ext cx="3203575" cy="4064000"/>
            <a:chOff x="5745163" y="2309813"/>
            <a:chExt cx="3203575" cy="4064000"/>
          </a:xfrm>
        </p:grpSpPr>
        <p:pic>
          <p:nvPicPr>
            <p:cNvPr id="89089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45163" y="2309813"/>
              <a:ext cx="3203575" cy="40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7932772" y="3114804"/>
              <a:ext cx="484632" cy="24505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  <a:latin typeface="Arial"/>
                </a:rPr>
                <a:t>Chrom+PWM</a:t>
              </a:r>
              <a:endParaRPr lang="en-US" dirty="0">
                <a:solidFill>
                  <a:schemeClr val="tx1"/>
                </a:solidFill>
                <a:latin typeface="Aria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419182" y="3479561"/>
              <a:ext cx="484632" cy="208483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  <a:latin typeface="Arial"/>
                </a:rPr>
                <a:t>Chrom</a:t>
              </a:r>
              <a:r>
                <a:rPr lang="en-US" dirty="0" smtClean="0">
                  <a:solidFill>
                    <a:schemeClr val="tx1"/>
                  </a:solidFill>
                  <a:latin typeface="Arial"/>
                </a:rPr>
                <a:t> model</a:t>
              </a:r>
              <a:endParaRPr lang="en-US" dirty="0">
                <a:solidFill>
                  <a:schemeClr val="tx1"/>
                </a:solidFill>
                <a:latin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45047" y="5171466"/>
              <a:ext cx="484632" cy="402336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rial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10067" y="3827519"/>
            <a:ext cx="5371571" cy="191375"/>
          </a:xfrm>
          <a:prstGeom prst="rect">
            <a:avLst/>
          </a:prstGeom>
          <a:noFill/>
          <a:ln w="3492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584255" y="3914506"/>
            <a:ext cx="330532" cy="1588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5402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HIS+PWM leads to higher </a:t>
            </a:r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accuracy for predicting yeast TF target genes</a:t>
            </a:r>
            <a:endParaRPr lang="en-US" sz="2800" b="1" dirty="0" smtClean="0">
              <a:solidFill>
                <a:srgbClr val="000090"/>
              </a:solidFill>
              <a:latin typeface="Arial"/>
            </a:endParaRPr>
          </a:p>
        </p:txBody>
      </p:sp>
      <p:pic>
        <p:nvPicPr>
          <p:cNvPr id="74755" name="Content Placeholder 3" descr="F001_Beer_motif_barplot_ver1.pdf"/>
          <p:cNvPicPr>
            <a:picLocks noGrp="1" noChangeAspect="1"/>
          </p:cNvPicPr>
          <p:nvPr>
            <p:ph idx="1"/>
          </p:nvPr>
        </p:nvPicPr>
        <p:blipFill>
          <a:blip r:embed="rId2"/>
          <a:srcRect l="-1271" r="-1271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5616575" y="6451290"/>
            <a:ext cx="359764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i="1" dirty="0" smtClean="0"/>
              <a:t>Cheng </a:t>
            </a:r>
            <a:r>
              <a:rPr lang="en-US" sz="1600" i="1" dirty="0"/>
              <a:t>et al. </a:t>
            </a:r>
            <a:r>
              <a:rPr lang="en-US" sz="1600" i="1" dirty="0"/>
              <a:t>Genome Biol. </a:t>
            </a:r>
            <a:r>
              <a:rPr lang="en-US" sz="1600" i="1" dirty="0"/>
              <a:t>(‘11) 12:</a:t>
            </a:r>
            <a:r>
              <a:rPr lang="en-US" sz="1600" i="1" dirty="0" smtClean="0"/>
              <a:t>R111  </a:t>
            </a:r>
            <a:endParaRPr lang="en-US" sz="1600" i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3922896" y="1417638"/>
            <a:ext cx="3301154" cy="4634760"/>
            <a:chOff x="3922896" y="1417638"/>
            <a:chExt cx="3301154" cy="4634760"/>
          </a:xfrm>
        </p:grpSpPr>
        <p:sp>
          <p:nvSpPr>
            <p:cNvPr id="5" name="Rectangle 4"/>
            <p:cNvSpPr/>
            <p:nvPr/>
          </p:nvSpPr>
          <p:spPr>
            <a:xfrm>
              <a:off x="6053958" y="2192123"/>
              <a:ext cx="347928" cy="384705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876122" y="2757553"/>
              <a:ext cx="347928" cy="329484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22896" y="2192124"/>
              <a:ext cx="1693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</a:rPr>
                <a:t>h</a:t>
              </a:r>
              <a:r>
                <a:rPr lang="en-US" dirty="0" smtClean="0">
                  <a:latin typeface="Arial"/>
                </a:rPr>
                <a:t>is-insensitive</a:t>
              </a:r>
              <a:endParaRPr lang="en-US" dirty="0">
                <a:latin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99898" y="1417638"/>
              <a:ext cx="1824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</a:rPr>
                <a:t>h</a:t>
              </a:r>
              <a:r>
                <a:rPr lang="en-US" dirty="0" smtClean="0">
                  <a:latin typeface="Arial"/>
                </a:rPr>
                <a:t>is-sensitive</a:t>
              </a:r>
              <a:endParaRPr lang="en-US" dirty="0">
                <a:latin typeface="Arial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555689" y="2392199"/>
              <a:ext cx="437383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16200000" flipH="1">
              <a:off x="6364554" y="2102643"/>
              <a:ext cx="970583" cy="2870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Title 1"/>
          <p:cNvSpPr>
            <a:spLocks noGrp="1"/>
          </p:cNvSpPr>
          <p:nvPr>
            <p:ph type="title"/>
          </p:nvPr>
        </p:nvSpPr>
        <p:spPr>
          <a:xfrm>
            <a:off x="820738" y="265113"/>
            <a:ext cx="7456487" cy="84931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Histone-sensitive vs. -insensitive </a:t>
            </a:r>
            <a:r>
              <a:rPr lang="en-US" sz="2800" b="1" dirty="0" err="1" smtClean="0">
                <a:solidFill>
                  <a:srgbClr val="000090"/>
                </a:solidFill>
                <a:latin typeface="Arial"/>
              </a:rPr>
              <a:t>TFs</a:t>
            </a:r>
            <a:endParaRPr lang="en-US" sz="2800" b="1" dirty="0" smtClean="0">
              <a:solidFill>
                <a:srgbClr val="000090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85" y="1489865"/>
            <a:ext cx="4309559" cy="50919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44" y="1313535"/>
            <a:ext cx="5060726" cy="24791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714" y="4041164"/>
            <a:ext cx="2576620" cy="254061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Predict human tissue specific enhancers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1424" y="993014"/>
            <a:ext cx="5165805" cy="5728461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Step 1</a:t>
            </a: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: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Predict open chromatin regions</a:t>
            </a: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-- binding active regions (BAR+) </a:t>
            </a:r>
          </a:p>
          <a:p>
            <a:endParaRPr lang="en-US" sz="2400" dirty="0" smtClean="0">
              <a:solidFill>
                <a:srgbClr val="0000FF"/>
              </a:solidFill>
              <a:latin typeface="Arial"/>
            </a:endParaRPr>
          </a:p>
          <a:p>
            <a:r>
              <a:rPr lang="en-US" sz="2378" b="1" dirty="0" smtClean="0">
                <a:solidFill>
                  <a:srgbClr val="0000FF"/>
                </a:solidFill>
                <a:latin typeface="Arial"/>
              </a:rPr>
              <a:t>Step 2</a:t>
            </a: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: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Search BAR+ regions for tissue specific TF motifs</a:t>
            </a:r>
            <a:r>
              <a:rPr lang="en-US" sz="2400" dirty="0">
                <a:solidFill>
                  <a:srgbClr val="0000FF"/>
                </a:solidFill>
                <a:latin typeface="Arial"/>
              </a:rPr>
              <a:t>.</a:t>
            </a: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 </a:t>
            </a:r>
          </a:p>
          <a:p>
            <a:pPr>
              <a:buNone/>
            </a:pP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	-- e.g. motifs of embryo specific </a:t>
            </a:r>
            <a:r>
              <a:rPr lang="en-US" sz="2400" dirty="0" err="1" smtClean="0">
                <a:solidFill>
                  <a:srgbClr val="0000FF"/>
                </a:solidFill>
                <a:latin typeface="Arial"/>
              </a:rPr>
              <a:t>TFs</a:t>
            </a: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 (Oct, Sox families) for embryo specific enhancers</a:t>
            </a:r>
          </a:p>
          <a:p>
            <a:pPr>
              <a:buNone/>
            </a:pPr>
            <a:endParaRPr lang="en-US" sz="2400" dirty="0" smtClean="0">
              <a:solidFill>
                <a:srgbClr val="0000FF"/>
              </a:solidFill>
              <a:latin typeface="Arial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Step 3</a:t>
            </a: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: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 Select conserved distal (5kb away from TSS) predictions</a:t>
            </a:r>
          </a:p>
          <a:p>
            <a:pPr>
              <a:buNone/>
            </a:pPr>
            <a:endParaRPr lang="en-US" sz="2400" b="1" dirty="0" smtClean="0">
              <a:solidFill>
                <a:srgbClr val="0000FF"/>
              </a:solidFill>
              <a:latin typeface="Arial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Validation</a:t>
            </a: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: choose 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sym typeface="Wingdings"/>
              </a:rPr>
              <a:t>6 for experimental validation in mouse model.</a:t>
            </a:r>
            <a:endParaRPr lang="en-US" sz="2400" dirty="0">
              <a:solidFill>
                <a:srgbClr val="0000FF"/>
              </a:solidFill>
              <a:latin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538201" y="1286220"/>
            <a:ext cx="3605799" cy="19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own Arrow 9"/>
          <p:cNvSpPr/>
          <p:nvPr/>
        </p:nvSpPr>
        <p:spPr>
          <a:xfrm>
            <a:off x="7171016" y="1508617"/>
            <a:ext cx="190972" cy="5442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538201" y="2049243"/>
            <a:ext cx="3605799" cy="481033"/>
            <a:chOff x="5538201" y="2049243"/>
            <a:chExt cx="3605799" cy="48103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5538201" y="2453890"/>
              <a:ext cx="3605799" cy="190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5853306" y="2049243"/>
              <a:ext cx="2577750" cy="481033"/>
              <a:chOff x="5853306" y="2049243"/>
              <a:chExt cx="2577750" cy="48103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5853306" y="2396602"/>
                <a:ext cx="699894" cy="133674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858517" y="2396602"/>
                <a:ext cx="403520" cy="133306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853306" y="2052865"/>
                <a:ext cx="6998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6600"/>
                    </a:solidFill>
                  </a:rPr>
                  <a:t>BAR+</a:t>
                </a:r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731162" y="2049243"/>
                <a:ext cx="6998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6600"/>
                    </a:solidFill>
                  </a:rPr>
                  <a:t>BAR+</a:t>
                </a:r>
                <a:endParaRPr lang="en-US" dirty="0">
                  <a:solidFill>
                    <a:srgbClr val="FF6600"/>
                  </a:solidFill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5559088" y="3408710"/>
            <a:ext cx="3605799" cy="481033"/>
            <a:chOff x="5538201" y="2049243"/>
            <a:chExt cx="3605799" cy="481033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5538201" y="2453890"/>
              <a:ext cx="3605799" cy="190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12"/>
            <p:cNvGrpSpPr/>
            <p:nvPr/>
          </p:nvGrpSpPr>
          <p:grpSpPr>
            <a:xfrm>
              <a:off x="5853306" y="2049243"/>
              <a:ext cx="2577750" cy="481033"/>
              <a:chOff x="5853306" y="2049243"/>
              <a:chExt cx="2577750" cy="481033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5853306" y="2396602"/>
                <a:ext cx="699894" cy="133674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858517" y="2396602"/>
                <a:ext cx="403520" cy="133306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853306" y="2052865"/>
                <a:ext cx="6998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6600"/>
                    </a:solidFill>
                  </a:rPr>
                  <a:t>BAR+</a:t>
                </a:r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731162" y="2049243"/>
                <a:ext cx="6998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6600"/>
                    </a:solidFill>
                  </a:rPr>
                  <a:t>BAR+</a:t>
                </a:r>
                <a:endParaRPr lang="en-US" dirty="0">
                  <a:solidFill>
                    <a:srgbClr val="FF6600"/>
                  </a:solidFill>
                </a:endParaRPr>
              </a:p>
            </p:txBody>
          </p:sp>
        </p:grpSp>
      </p:grpSp>
      <p:sp>
        <p:nvSpPr>
          <p:cNvPr id="27" name="Down Arrow 26"/>
          <p:cNvSpPr/>
          <p:nvPr/>
        </p:nvSpPr>
        <p:spPr>
          <a:xfrm>
            <a:off x="7141993" y="2816722"/>
            <a:ext cx="190972" cy="5442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nector 27"/>
          <p:cNvSpPr/>
          <p:nvPr/>
        </p:nvSpPr>
        <p:spPr>
          <a:xfrm>
            <a:off x="6015632" y="3756069"/>
            <a:ext cx="133681" cy="133674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nector 28"/>
          <p:cNvSpPr/>
          <p:nvPr/>
        </p:nvSpPr>
        <p:spPr>
          <a:xfrm>
            <a:off x="6206228" y="3755701"/>
            <a:ext cx="133681" cy="133674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633685" y="3374140"/>
            <a:ext cx="1193578" cy="878434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748273" y="3889743"/>
            <a:ext cx="1193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Sox motif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49313" y="5480671"/>
            <a:ext cx="222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Candidate enhancers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61988" y="1508617"/>
            <a:ext cx="920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1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418936" y="2816722"/>
            <a:ext cx="920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2</a:t>
            </a:r>
            <a:endParaRPr lang="en-US" dirty="0"/>
          </a:p>
        </p:txBody>
      </p:sp>
      <p:sp>
        <p:nvSpPr>
          <p:cNvPr id="35" name="Down Arrow 34"/>
          <p:cNvSpPr/>
          <p:nvPr/>
        </p:nvSpPr>
        <p:spPr>
          <a:xfrm>
            <a:off x="7141993" y="4098858"/>
            <a:ext cx="190972" cy="5442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418936" y="4098858"/>
            <a:ext cx="920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3</a:t>
            </a:r>
            <a:endParaRPr lang="en-US" dirty="0"/>
          </a:p>
        </p:txBody>
      </p:sp>
      <p:sp>
        <p:nvSpPr>
          <p:cNvPr id="37" name="Decision 36"/>
          <p:cNvSpPr/>
          <p:nvPr/>
        </p:nvSpPr>
        <p:spPr>
          <a:xfrm>
            <a:off x="6177965" y="4764555"/>
            <a:ext cx="2190559" cy="697020"/>
          </a:xfrm>
          <a:prstGeom prst="flowChartDecision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Conserved?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Distal?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899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From Microarray to Sequencing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24" y="2031139"/>
            <a:ext cx="3329395" cy="232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104" y="2031139"/>
            <a:ext cx="3329395" cy="2324100"/>
          </a:xfrm>
          <a:prstGeom prst="rect">
            <a:avLst/>
          </a:prstGeom>
        </p:spPr>
      </p:pic>
      <p:sp>
        <p:nvSpPr>
          <p:cNvPr id="7" name="Notched Right Arrow 6"/>
          <p:cNvSpPr/>
          <p:nvPr/>
        </p:nvSpPr>
        <p:spPr>
          <a:xfrm>
            <a:off x="4226423" y="3010578"/>
            <a:ext cx="716147" cy="324639"/>
          </a:xfrm>
          <a:prstGeom prst="notchedRightArrow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1924" y="1483323"/>
            <a:ext cx="230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Microarray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232103" y="1483323"/>
            <a:ext cx="3329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–Generation Sequencing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31900" y="4888682"/>
            <a:ext cx="425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My Ph. D studies were focused on </a:t>
            </a:r>
            <a:r>
              <a:rPr lang="en-US" b="1" dirty="0" smtClean="0">
                <a:solidFill>
                  <a:srgbClr val="0000FF"/>
                </a:solidFill>
              </a:rPr>
              <a:t>Microarray data analysis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Notched Right Arrow 11"/>
          <p:cNvSpPr/>
          <p:nvPr/>
        </p:nvSpPr>
        <p:spPr>
          <a:xfrm>
            <a:off x="4234815" y="5210374"/>
            <a:ext cx="716147" cy="324639"/>
          </a:xfrm>
          <a:prstGeom prst="notchedRightArrow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898" y="4857749"/>
            <a:ext cx="1238979" cy="1238979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918888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Validation in mouse embryo model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15105" y="1075049"/>
            <a:ext cx="5595493" cy="2371854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Clone </a:t>
            </a: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predicted enhancer (~500bp) into </a:t>
            </a:r>
            <a:r>
              <a:rPr lang="en-US" sz="2400" dirty="0" err="1" smtClean="0">
                <a:solidFill>
                  <a:srgbClr val="0000FF"/>
                </a:solidFill>
                <a:latin typeface="Arial"/>
              </a:rPr>
              <a:t>LacZ</a:t>
            </a: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 vector with a minimal promoter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Injected </a:t>
            </a: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into fertilized eggs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Stained </a:t>
            </a: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at 11.5d</a:t>
            </a:r>
            <a:endParaRPr lang="en-US" sz="2400" dirty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6251" y="918888"/>
            <a:ext cx="1995802" cy="252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6406251" y="3577784"/>
            <a:ext cx="2109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-- by </a:t>
            </a:r>
            <a:r>
              <a:rPr lang="en-US" dirty="0" err="1" smtClean="0"/>
              <a:t>Pennacchio</a:t>
            </a:r>
            <a:r>
              <a:rPr lang="en-US" dirty="0" smtClean="0"/>
              <a:t> Lab</a:t>
            </a:r>
            <a:endParaRPr lang="en-US" dirty="0"/>
          </a:p>
        </p:txBody>
      </p:sp>
      <p:graphicFrame>
        <p:nvGraphicFramePr>
          <p:cNvPr id="100354" name="Object 2"/>
          <p:cNvGraphicFramePr>
            <a:graphicFrameLocks noChangeAspect="1"/>
          </p:cNvGraphicFramePr>
          <p:nvPr/>
        </p:nvGraphicFramePr>
        <p:xfrm>
          <a:off x="457199" y="3322776"/>
          <a:ext cx="5687275" cy="3236331"/>
        </p:xfrm>
        <a:graphic>
          <a:graphicData uri="http://schemas.openxmlformats.org/presentationml/2006/ole">
            <p:oleObj spid="_x0000_s100354" name="Worksheet" r:id="rId5" imgW="6998208" imgH="2795016" progId="Excel.Sheet.8">
              <p:embed/>
            </p:oleObj>
          </a:graphicData>
        </a:graphic>
      </p:graphicFrame>
      <p:sp>
        <p:nvSpPr>
          <p:cNvPr id="9" name="Rectangle 8"/>
          <p:cNvSpPr/>
          <p:nvPr/>
        </p:nvSpPr>
        <p:spPr>
          <a:xfrm>
            <a:off x="1737847" y="3208198"/>
            <a:ext cx="954862" cy="2826269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47923" y="3762450"/>
            <a:ext cx="639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Arial"/>
              </a:rPr>
              <a:t>5/6</a:t>
            </a:r>
            <a:endParaRPr lang="en-US" sz="2000" b="1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22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Summary: TFBS &amp; enhancer prediction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0" y="1600200"/>
            <a:ext cx="592128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"/>
              </a:rPr>
              <a:t>Histone modifications are informative for determining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TF binding sites</a:t>
            </a:r>
          </a:p>
          <a:p>
            <a:endParaRPr lang="en-US" sz="2400" dirty="0" smtClean="0">
              <a:solidFill>
                <a:srgbClr val="0000FF"/>
              </a:solidFill>
              <a:latin typeface="Arial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/>
              </a:rPr>
              <a:t>Combining histone modification data with TF motif information can predict tissue specific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enhancers </a:t>
            </a:r>
            <a:endParaRPr lang="en-US" sz="2400" b="1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6153" y="6396765"/>
            <a:ext cx="3141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Gerstein et al. 2010, Science</a:t>
            </a:r>
            <a:endParaRPr lang="en-US" sz="1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821020" y="6413698"/>
            <a:ext cx="3141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Cheng et al. 2011, Genome Biology (</a:t>
            </a:r>
            <a:r>
              <a:rPr lang="en-US" sz="1400" i="1" dirty="0" err="1" smtClean="0"/>
              <a:t>b</a:t>
            </a:r>
            <a:r>
              <a:rPr lang="en-US" sz="1400" i="1" dirty="0" smtClean="0"/>
              <a:t>)</a:t>
            </a:r>
            <a:endParaRPr lang="en-US" sz="1400" i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117897"/>
            <a:ext cx="7772400" cy="1362075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/>
              </a:rPr>
              <a:t>Part III: Relating gene expression with histone modification and TF binding signals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278" y="3313897"/>
            <a:ext cx="4474722" cy="314023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05548" y="2770401"/>
            <a:ext cx="4153652" cy="2957098"/>
            <a:chOff x="515626" y="2167443"/>
            <a:chExt cx="4153652" cy="2957098"/>
          </a:xfrm>
        </p:grpSpPr>
        <p:sp>
          <p:nvSpPr>
            <p:cNvPr id="8" name="TextBox 7"/>
            <p:cNvSpPr txBox="1"/>
            <p:nvPr/>
          </p:nvSpPr>
          <p:spPr>
            <a:xfrm>
              <a:off x="515626" y="2167443"/>
              <a:ext cx="1575522" cy="646331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90"/>
                  </a:solidFill>
                  <a:latin typeface="Arial"/>
                </a:rPr>
                <a:t>Histone modification</a:t>
              </a:r>
              <a:endParaRPr lang="en-US" b="1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2310766" y="2406148"/>
              <a:ext cx="639758" cy="20051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93756" y="2167443"/>
              <a:ext cx="1575522" cy="646331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90"/>
                  </a:solidFill>
                  <a:latin typeface="Arial"/>
                </a:rPr>
                <a:t>TF Binding signal</a:t>
              </a:r>
              <a:endParaRPr lang="en-US" b="1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94764" y="4201211"/>
              <a:ext cx="1575522" cy="923330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90"/>
                  </a:solidFill>
                  <a:latin typeface="Arial"/>
                </a:rPr>
                <a:t>Gene expression levels</a:t>
              </a:r>
              <a:endParaRPr lang="en-US" b="1" dirty="0">
                <a:solidFill>
                  <a:srgbClr val="000090"/>
                </a:solidFill>
                <a:latin typeface="Arial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16200000" flipH="1">
              <a:off x="1102694" y="3213147"/>
              <a:ext cx="802050" cy="5820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3165197" y="3308256"/>
              <a:ext cx="802051" cy="3918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200523" y="2358406"/>
            <a:ext cx="4315971" cy="1347717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034043" y="1835186"/>
            <a:ext cx="169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“Input”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02596" y="4630881"/>
            <a:ext cx="2730716" cy="1347717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460940" y="6094740"/>
            <a:ext cx="169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“Output”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1604" y="3890488"/>
            <a:ext cx="1451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Arial"/>
              </a:rPr>
              <a:t>Predictive models</a:t>
            </a:r>
            <a:endParaRPr lang="en-US" b="1" dirty="0">
              <a:solidFill>
                <a:srgbClr val="008000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41152" y="1835186"/>
            <a:ext cx="4163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"/>
              </a:rPr>
              <a:t>To what extent the gene expression levels are determined by TF binding/ HM modification?</a:t>
            </a:r>
            <a:endParaRPr lang="en-US" b="1" dirty="0">
              <a:solidFill>
                <a:srgbClr val="008000"/>
              </a:solidFill>
              <a:latin typeface="Arial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Histone Modification (HM)</a:t>
            </a:r>
            <a:r>
              <a:rPr lang="en-US" sz="2800" b="1" dirty="0" smtClean="0">
                <a:solidFill>
                  <a:srgbClr val="000090"/>
                </a:solidFill>
                <a:latin typeface="Arial"/>
                <a:ea typeface="+mj-ea"/>
                <a:cs typeface="+mj-cs"/>
              </a:rPr>
              <a:t> model </a:t>
            </a:r>
          </a:p>
        </p:txBody>
      </p:sp>
      <p:sp>
        <p:nvSpPr>
          <p:cNvPr id="16424" name="TextBox 64"/>
          <p:cNvSpPr txBox="1">
            <a:spLocks noChangeArrowheads="1"/>
          </p:cNvSpPr>
          <p:nvPr/>
        </p:nvSpPr>
        <p:spPr bwMode="auto">
          <a:xfrm>
            <a:off x="2565400" y="5281613"/>
            <a:ext cx="989013" cy="1239837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196465" y="5019827"/>
            <a:ext cx="353943" cy="1454238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latin typeface="Times New Roman" pitchFamily="-107" charset="0"/>
                <a:ea typeface="新細明體" pitchFamily="-107" charset="-120"/>
                <a:cs typeface="新細明體" pitchFamily="-107" charset="-120"/>
              </a:rPr>
              <a:t>~10000 </a:t>
            </a:r>
            <a:r>
              <a:rPr lang="en-US" sz="1100" dirty="0" err="1">
                <a:latin typeface="Times New Roman" pitchFamily="-107" charset="0"/>
                <a:ea typeface="新細明體" pitchFamily="-107" charset="-120"/>
                <a:cs typeface="新細明體" pitchFamily="-107" charset="-120"/>
              </a:rPr>
              <a:t>refseq</a:t>
            </a:r>
            <a:r>
              <a:rPr lang="en-US" sz="1100" dirty="0">
                <a:latin typeface="Times New Roman" pitchFamily="-107" charset="0"/>
                <a:ea typeface="新細明體" pitchFamily="-107" charset="-120"/>
                <a:cs typeface="新細明體" pitchFamily="-107" charset="-120"/>
              </a:rPr>
              <a:t> genes</a:t>
            </a:r>
          </a:p>
        </p:txBody>
      </p:sp>
      <p:sp>
        <p:nvSpPr>
          <p:cNvPr id="16427" name="TextBox 67"/>
          <p:cNvSpPr txBox="1">
            <a:spLocks noChangeArrowheads="1"/>
          </p:cNvSpPr>
          <p:nvPr/>
        </p:nvSpPr>
        <p:spPr bwMode="auto">
          <a:xfrm>
            <a:off x="2719388" y="5634038"/>
            <a:ext cx="7858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Bin 1</a:t>
            </a:r>
          </a:p>
        </p:txBody>
      </p:sp>
      <p:sp>
        <p:nvSpPr>
          <p:cNvPr id="16428" name="TextBox 68"/>
          <p:cNvSpPr txBox="1">
            <a:spLocks noChangeArrowheads="1"/>
          </p:cNvSpPr>
          <p:nvPr/>
        </p:nvSpPr>
        <p:spPr bwMode="auto">
          <a:xfrm>
            <a:off x="3910013" y="5297488"/>
            <a:ext cx="989012" cy="123825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6429" name="TextBox 69"/>
          <p:cNvSpPr txBox="1">
            <a:spLocks noChangeArrowheads="1"/>
          </p:cNvSpPr>
          <p:nvPr/>
        </p:nvSpPr>
        <p:spPr bwMode="auto">
          <a:xfrm>
            <a:off x="4062413" y="5634038"/>
            <a:ext cx="661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Bin 2</a:t>
            </a:r>
            <a:endParaRPr lang="en-US" dirty="0">
              <a:latin typeface="Calibri" charset="0"/>
            </a:endParaRPr>
          </a:p>
        </p:txBody>
      </p:sp>
      <p:sp>
        <p:nvSpPr>
          <p:cNvPr id="16430" name="TextBox 70"/>
          <p:cNvSpPr txBox="1">
            <a:spLocks noChangeArrowheads="1"/>
          </p:cNvSpPr>
          <p:nvPr/>
        </p:nvSpPr>
        <p:spPr bwMode="auto">
          <a:xfrm>
            <a:off x="5680075" y="5267325"/>
            <a:ext cx="989013" cy="1239838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6431" name="TextBox 71"/>
          <p:cNvSpPr txBox="1">
            <a:spLocks noChangeArrowheads="1"/>
          </p:cNvSpPr>
          <p:nvPr/>
        </p:nvSpPr>
        <p:spPr bwMode="auto">
          <a:xfrm>
            <a:off x="5772943" y="5634038"/>
            <a:ext cx="1208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Bin160</a:t>
            </a:r>
            <a:endParaRPr lang="en-US" dirty="0">
              <a:latin typeface="Calibri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001839" y="4876799"/>
            <a:ext cx="4932362" cy="1847850"/>
          </a:xfrm>
          <a:prstGeom prst="rect">
            <a:avLst/>
          </a:prstGeom>
          <a:noFill/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52352" y="1143000"/>
            <a:ext cx="8991648" cy="5364163"/>
            <a:chOff x="152352" y="1143000"/>
            <a:chExt cx="8991648" cy="5364163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762000" y="1687513"/>
              <a:ext cx="5818188" cy="17462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6200000" flipH="1">
              <a:off x="2108994" y="1716882"/>
              <a:ext cx="346075" cy="793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5004594" y="1683544"/>
              <a:ext cx="346075" cy="793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2152650" y="1673225"/>
              <a:ext cx="114300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036763" y="167322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0875" y="1673225"/>
              <a:ext cx="115888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04988" y="167322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03313" y="167322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401888" y="167957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6000" y="1679575"/>
              <a:ext cx="115888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33663" y="1679575"/>
              <a:ext cx="114300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517775" y="1679575"/>
              <a:ext cx="115888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389313" y="1681163"/>
              <a:ext cx="115887" cy="46037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835525" y="1673225"/>
              <a:ext cx="114300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719638" y="167322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065713" y="167322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949825" y="1673225"/>
              <a:ext cx="115888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998913" y="167322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297488" y="1673225"/>
              <a:ext cx="114300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181600" y="1673225"/>
              <a:ext cx="115888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527675" y="1673225"/>
              <a:ext cx="115888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411788" y="167322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248400" y="1673225"/>
              <a:ext cx="115888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 rot="5400000">
              <a:off x="56007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6200000" flipH="1">
              <a:off x="50673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3986212" y="2616199"/>
              <a:ext cx="1119186" cy="36988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latin typeface="+mn-lt"/>
                  <a:ea typeface="+mn-ea"/>
                  <a:cs typeface="+mn-cs"/>
                </a:rPr>
                <a:t> Bin 120-81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latin typeface="+mn-lt"/>
                  <a:ea typeface="+mn-ea"/>
                  <a:cs typeface="+mn-cs"/>
                </a:rPr>
                <a:t>(TTS-4kb to TTS)</a:t>
              </a:r>
            </a:p>
          </p:txBody>
        </p:sp>
        <p:sp>
          <p:nvSpPr>
            <p:cNvPr id="16414" name="TextBox 50"/>
            <p:cNvSpPr txBox="1">
              <a:spLocks noChangeArrowheads="1"/>
            </p:cNvSpPr>
            <p:nvPr/>
          </p:nvSpPr>
          <p:spPr bwMode="auto">
            <a:xfrm>
              <a:off x="1827212" y="1177925"/>
              <a:ext cx="915987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  <a:latin typeface="Calibri" charset="0"/>
                </a:rPr>
                <a:t>TSS</a:t>
              </a:r>
            </a:p>
          </p:txBody>
        </p:sp>
        <p:sp>
          <p:nvSpPr>
            <p:cNvPr id="16415" name="TextBox 51"/>
            <p:cNvSpPr txBox="1">
              <a:spLocks noChangeArrowheads="1"/>
            </p:cNvSpPr>
            <p:nvPr/>
          </p:nvSpPr>
          <p:spPr bwMode="auto">
            <a:xfrm>
              <a:off x="4724400" y="1143000"/>
              <a:ext cx="960437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  <a:latin typeface="Calibri" charset="0"/>
                </a:rPr>
                <a:t>TTS</a:t>
              </a:r>
            </a:p>
          </p:txBody>
        </p:sp>
        <p:sp>
          <p:nvSpPr>
            <p:cNvPr id="16416" name="TextBox 52"/>
            <p:cNvSpPr txBox="1">
              <a:spLocks noChangeArrowheads="1"/>
            </p:cNvSpPr>
            <p:nvPr/>
          </p:nvSpPr>
          <p:spPr bwMode="auto">
            <a:xfrm>
              <a:off x="6629401" y="1403350"/>
              <a:ext cx="1376364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Gene</a:t>
              </a:r>
              <a:r>
                <a:rPr lang="en-US" dirty="0" smtClean="0">
                  <a:latin typeface="Calibri" charset="0"/>
                </a:rPr>
                <a:t> </a:t>
              </a:r>
              <a:r>
                <a:rPr lang="en-US" dirty="0" err="1">
                  <a:latin typeface="Calibri" charset="0"/>
                </a:rPr>
                <a:t>k</a:t>
              </a:r>
              <a:endParaRPr lang="en-US" dirty="0">
                <a:latin typeface="Calibri" charset="0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1676400" y="3611563"/>
              <a:ext cx="4114800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 flipH="1" flipV="1">
              <a:off x="1485900" y="3421063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 flipH="1" flipV="1">
              <a:off x="2705100" y="3421063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 flipH="1" flipV="1">
              <a:off x="5600700" y="3421063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 flipH="1" flipV="1">
              <a:off x="4381500" y="3421063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Down Arrow 62"/>
            <p:cNvSpPr/>
            <p:nvPr/>
          </p:nvSpPr>
          <p:spPr>
            <a:xfrm>
              <a:off x="3657600" y="3733800"/>
              <a:ext cx="228600" cy="990600"/>
            </a:xfrm>
            <a:prstGeom prst="downArrow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23" name="TextBox 63"/>
            <p:cNvSpPr txBox="1">
              <a:spLocks noChangeArrowheads="1"/>
            </p:cNvSpPr>
            <p:nvPr/>
          </p:nvSpPr>
          <p:spPr bwMode="auto">
            <a:xfrm>
              <a:off x="152352" y="3867656"/>
              <a:ext cx="1962151" cy="52322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latin typeface="Calibri" charset="0"/>
                </a:rPr>
                <a:t>Chromatin features:</a:t>
              </a:r>
            </a:p>
            <a:p>
              <a:r>
                <a:rPr lang="en-US" sz="1400" dirty="0">
                  <a:latin typeface="Calibri" charset="0"/>
                </a:rPr>
                <a:t>Histone</a:t>
              </a:r>
              <a:r>
                <a:rPr lang="en-US" sz="1400" dirty="0" smtClean="0">
                  <a:latin typeface="Calibri" charset="0"/>
                </a:rPr>
                <a:t> modifications</a:t>
              </a:r>
              <a:endParaRPr lang="en-US" sz="1400" dirty="0">
                <a:latin typeface="Calibri" charset="0"/>
              </a:endParaRPr>
            </a:p>
          </p:txBody>
        </p:sp>
        <p:sp>
          <p:nvSpPr>
            <p:cNvPr id="16425" name="TextBox 65"/>
            <p:cNvSpPr txBox="1">
              <a:spLocks noChangeArrowheads="1"/>
            </p:cNvSpPr>
            <p:nvPr/>
          </p:nvSpPr>
          <p:spPr bwMode="auto">
            <a:xfrm>
              <a:off x="2443162" y="5020003"/>
              <a:ext cx="1290638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dirty="0" smtClean="0">
                  <a:latin typeface="Calibri" charset="0"/>
                </a:rPr>
                <a:t>HM1, 2, 3, ……</a:t>
              </a:r>
              <a:endParaRPr lang="en-US" sz="1100" dirty="0">
                <a:latin typeface="Calibri" charset="0"/>
              </a:endParaRPr>
            </a:p>
          </p:txBody>
        </p:sp>
        <p:sp>
          <p:nvSpPr>
            <p:cNvPr id="16432" name="TextBox 72"/>
            <p:cNvSpPr txBox="1">
              <a:spLocks noChangeArrowheads="1"/>
            </p:cNvSpPr>
            <p:nvPr/>
          </p:nvSpPr>
          <p:spPr bwMode="auto">
            <a:xfrm>
              <a:off x="4926012" y="5481083"/>
              <a:ext cx="717551" cy="522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800" dirty="0">
                  <a:latin typeface="Calibri" charset="0"/>
                </a:rPr>
                <a:t>……</a:t>
              </a:r>
            </a:p>
          </p:txBody>
        </p:sp>
        <p:sp>
          <p:nvSpPr>
            <p:cNvPr id="74" name="Right Arrow 73"/>
            <p:cNvSpPr/>
            <p:nvPr/>
          </p:nvSpPr>
          <p:spPr>
            <a:xfrm>
              <a:off x="2225675" y="4068763"/>
              <a:ext cx="1279525" cy="19843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35" name="TextBox 75"/>
            <p:cNvSpPr txBox="1">
              <a:spLocks noChangeArrowheads="1"/>
            </p:cNvSpPr>
            <p:nvPr/>
          </p:nvSpPr>
          <p:spPr bwMode="auto">
            <a:xfrm>
              <a:off x="3733800" y="4476750"/>
              <a:ext cx="1695450" cy="400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rgbClr val="FF0000"/>
                  </a:solidFill>
                  <a:latin typeface="Calibri" charset="0"/>
                </a:rPr>
                <a:t>Predictors</a:t>
              </a:r>
            </a:p>
          </p:txBody>
        </p:sp>
        <p:sp>
          <p:nvSpPr>
            <p:cNvPr id="16436" name="TextBox 76"/>
            <p:cNvSpPr txBox="1">
              <a:spLocks noChangeArrowheads="1"/>
            </p:cNvSpPr>
            <p:nvPr/>
          </p:nvSpPr>
          <p:spPr bwMode="auto">
            <a:xfrm>
              <a:off x="7772400" y="5267325"/>
              <a:ext cx="369888" cy="1239838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6437" name="TextBox 78"/>
            <p:cNvSpPr txBox="1">
              <a:spLocks noChangeArrowheads="1"/>
            </p:cNvSpPr>
            <p:nvPr/>
          </p:nvSpPr>
          <p:spPr bwMode="auto">
            <a:xfrm>
              <a:off x="7315199" y="2982914"/>
              <a:ext cx="1558924" cy="369887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RNA-</a:t>
              </a:r>
              <a:r>
                <a:rPr lang="en-US" dirty="0" err="1">
                  <a:latin typeface="Calibri" charset="0"/>
                </a:rPr>
                <a:t>Seq</a:t>
              </a:r>
              <a:r>
                <a:rPr lang="en-US" dirty="0">
                  <a:latin typeface="Calibri" charset="0"/>
                </a:rPr>
                <a:t> data</a:t>
              </a:r>
            </a:p>
          </p:txBody>
        </p:sp>
        <p:sp>
          <p:nvSpPr>
            <p:cNvPr id="16439" name="TextBox 82"/>
            <p:cNvSpPr txBox="1">
              <a:spLocks noChangeArrowheads="1"/>
            </p:cNvSpPr>
            <p:nvPr/>
          </p:nvSpPr>
          <p:spPr bwMode="auto">
            <a:xfrm>
              <a:off x="6934201" y="4267200"/>
              <a:ext cx="2209799" cy="646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  <a:latin typeface="Calibri" charset="0"/>
                </a:rPr>
                <a:t>Prediction target:</a:t>
              </a:r>
            </a:p>
            <a:p>
              <a:pPr algn="ctr"/>
              <a:r>
                <a:rPr lang="en-US">
                  <a:solidFill>
                    <a:srgbClr val="FF0000"/>
                  </a:solidFill>
                  <a:latin typeface="Calibri" charset="0"/>
                </a:rPr>
                <a:t>Gene expression level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181600" y="2616200"/>
              <a:ext cx="1195387" cy="36988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>
                  <a:latin typeface="+mn-lt"/>
                  <a:ea typeface="+mn-ea"/>
                  <a:cs typeface="+mn-cs"/>
                </a:rPr>
                <a:t> Bin 121-160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>
                  <a:latin typeface="+mn-lt"/>
                  <a:ea typeface="+mn-ea"/>
                  <a:cs typeface="+mn-cs"/>
                </a:rPr>
                <a:t>(TTS to TTS+4kb)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362200" y="2620962"/>
              <a:ext cx="1143000" cy="36988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>
                  <a:latin typeface="+mn-lt"/>
                  <a:ea typeface="+mn-ea"/>
                  <a:cs typeface="+mn-cs"/>
                </a:rPr>
                <a:t> Bin 41-80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>
                  <a:latin typeface="+mn-lt"/>
                  <a:ea typeface="+mn-ea"/>
                  <a:cs typeface="+mn-cs"/>
                </a:rPr>
                <a:t>(TSS to TSS+4kb)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066800" y="2616200"/>
              <a:ext cx="1143000" cy="36988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>
                  <a:latin typeface="+mn-lt"/>
                  <a:ea typeface="+mn-ea"/>
                  <a:cs typeface="+mn-cs"/>
                </a:rPr>
                <a:t> Bin 40-1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>
                  <a:latin typeface="+mn-lt"/>
                  <a:ea typeface="+mn-ea"/>
                  <a:cs typeface="+mn-cs"/>
                </a:rPr>
                <a:t>(TSS-4kb to TSS)</a:t>
              </a:r>
            </a:p>
          </p:txBody>
        </p:sp>
        <p:cxnSp>
          <p:nvCxnSpPr>
            <p:cNvPr id="122" name="Straight Connector 121"/>
            <p:cNvCxnSpPr/>
            <p:nvPr/>
          </p:nvCxnSpPr>
          <p:spPr>
            <a:xfrm rot="5400000">
              <a:off x="43815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rot="16200000" flipH="1">
              <a:off x="38481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rot="5400000">
              <a:off x="27051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16200000" flipH="1">
              <a:off x="21717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rot="5400000">
              <a:off x="14859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16200000" flipH="1">
              <a:off x="9525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49" name="TextBox 64"/>
            <p:cNvSpPr txBox="1">
              <a:spLocks noChangeArrowheads="1"/>
            </p:cNvSpPr>
            <p:nvPr/>
          </p:nvSpPr>
          <p:spPr bwMode="auto">
            <a:xfrm>
              <a:off x="999071" y="1676400"/>
              <a:ext cx="414337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000" dirty="0">
                  <a:latin typeface="Calibri" charset="0"/>
                </a:rPr>
                <a:t>40</a:t>
              </a:r>
            </a:p>
          </p:txBody>
        </p:sp>
        <p:sp>
          <p:nvSpPr>
            <p:cNvPr id="16450" name="TextBox 65"/>
            <p:cNvSpPr txBox="1">
              <a:spLocks noChangeArrowheads="1"/>
            </p:cNvSpPr>
            <p:nvPr/>
          </p:nvSpPr>
          <p:spPr bwMode="auto">
            <a:xfrm>
              <a:off x="2090739" y="1676400"/>
              <a:ext cx="304799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1</a:t>
              </a:r>
            </a:p>
          </p:txBody>
        </p:sp>
        <p:sp>
          <p:nvSpPr>
            <p:cNvPr id="16451" name="TextBox 67"/>
            <p:cNvSpPr txBox="1">
              <a:spLocks noChangeArrowheads="1"/>
            </p:cNvSpPr>
            <p:nvPr/>
          </p:nvSpPr>
          <p:spPr bwMode="auto">
            <a:xfrm>
              <a:off x="1752600" y="1682751"/>
              <a:ext cx="533399" cy="247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4 …</a:t>
              </a:r>
            </a:p>
          </p:txBody>
        </p:sp>
        <p:sp>
          <p:nvSpPr>
            <p:cNvPr id="16452" name="TextBox 68"/>
            <p:cNvSpPr txBox="1">
              <a:spLocks noChangeArrowheads="1"/>
            </p:cNvSpPr>
            <p:nvPr/>
          </p:nvSpPr>
          <p:spPr bwMode="auto">
            <a:xfrm>
              <a:off x="2209800" y="1682751"/>
              <a:ext cx="685800" cy="247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41  ….44</a:t>
              </a:r>
            </a:p>
          </p:txBody>
        </p:sp>
        <p:sp>
          <p:nvSpPr>
            <p:cNvPr id="16453" name="TextBox 69"/>
            <p:cNvSpPr txBox="1">
              <a:spLocks noChangeArrowheads="1"/>
            </p:cNvSpPr>
            <p:nvPr/>
          </p:nvSpPr>
          <p:spPr bwMode="auto">
            <a:xfrm>
              <a:off x="3276601" y="1674813"/>
              <a:ext cx="457199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000" dirty="0">
                  <a:latin typeface="Calibri" charset="0"/>
                </a:rPr>
                <a:t>80</a:t>
              </a:r>
            </a:p>
          </p:txBody>
        </p:sp>
        <p:sp>
          <p:nvSpPr>
            <p:cNvPr id="16454" name="TextBox 70"/>
            <p:cNvSpPr txBox="1">
              <a:spLocks noChangeArrowheads="1"/>
            </p:cNvSpPr>
            <p:nvPr/>
          </p:nvSpPr>
          <p:spPr bwMode="auto">
            <a:xfrm>
              <a:off x="3886200" y="1676400"/>
              <a:ext cx="38100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120</a:t>
              </a:r>
            </a:p>
          </p:txBody>
        </p:sp>
        <p:sp>
          <p:nvSpPr>
            <p:cNvPr id="16455" name="TextBox 71"/>
            <p:cNvSpPr txBox="1">
              <a:spLocks noChangeArrowheads="1"/>
            </p:cNvSpPr>
            <p:nvPr/>
          </p:nvSpPr>
          <p:spPr bwMode="auto">
            <a:xfrm>
              <a:off x="4953000" y="1676400"/>
              <a:ext cx="38100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81</a:t>
              </a:r>
            </a:p>
          </p:txBody>
        </p:sp>
        <p:sp>
          <p:nvSpPr>
            <p:cNvPr id="16456" name="TextBox 72"/>
            <p:cNvSpPr txBox="1">
              <a:spLocks noChangeArrowheads="1"/>
            </p:cNvSpPr>
            <p:nvPr/>
          </p:nvSpPr>
          <p:spPr bwMode="auto">
            <a:xfrm>
              <a:off x="5105400" y="1676400"/>
              <a:ext cx="38100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121</a:t>
              </a:r>
            </a:p>
          </p:txBody>
        </p:sp>
        <p:sp>
          <p:nvSpPr>
            <p:cNvPr id="16457" name="TextBox 75"/>
            <p:cNvSpPr txBox="1">
              <a:spLocks noChangeArrowheads="1"/>
            </p:cNvSpPr>
            <p:nvPr/>
          </p:nvSpPr>
          <p:spPr bwMode="auto">
            <a:xfrm>
              <a:off x="6111876" y="1676400"/>
              <a:ext cx="38100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160</a:t>
              </a:r>
            </a:p>
          </p:txBody>
        </p:sp>
        <p:sp>
          <p:nvSpPr>
            <p:cNvPr id="79" name="Down Arrow 78"/>
            <p:cNvSpPr/>
            <p:nvPr/>
          </p:nvSpPr>
          <p:spPr>
            <a:xfrm>
              <a:off x="8005763" y="3611563"/>
              <a:ext cx="136525" cy="569257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Slide Number Placeholder 7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165099" y="0"/>
            <a:ext cx="8816975" cy="1014408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00009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His. </a:t>
            </a:r>
            <a:r>
              <a:rPr lang="en-US" sz="2800" b="1" dirty="0" err="1">
                <a:solidFill>
                  <a:srgbClr val="00009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mods</a:t>
            </a:r>
            <a:r>
              <a:rPr lang="en-US" sz="2800" b="1" dirty="0">
                <a:solidFill>
                  <a:srgbClr val="00009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 around TSS &amp; TTS are clearly related to level of gene expression, in a position-dependent fashion</a:t>
            </a:r>
          </a:p>
        </p:txBody>
      </p:sp>
      <p:pic>
        <p:nvPicPr>
          <p:cNvPr id="8704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2734" y="1835150"/>
            <a:ext cx="4986337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4181475" y="992188"/>
            <a:ext cx="3705225" cy="957262"/>
            <a:chOff x="3403601" y="-118793"/>
            <a:chExt cx="5570610" cy="1414194"/>
          </a:xfrm>
        </p:grpSpPr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 flipV="1">
              <a:off x="3403601" y="401856"/>
              <a:ext cx="5570610" cy="1641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 rot="16200000" flipH="1">
              <a:off x="4691795" y="431108"/>
              <a:ext cx="333028" cy="716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9" name="Straight Connector 8"/>
            <p:cNvCxnSpPr>
              <a:cxnSpLocks noChangeShapeType="1"/>
            </p:cNvCxnSpPr>
            <p:nvPr/>
          </p:nvCxnSpPr>
          <p:spPr bwMode="auto">
            <a:xfrm rot="16200000" flipH="1">
              <a:off x="7463973" y="397082"/>
              <a:ext cx="333028" cy="954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</p:cxn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735392" y="387784"/>
              <a:ext cx="109789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4625603" y="387784"/>
              <a:ext cx="109789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513428" y="387784"/>
              <a:ext cx="112175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401251" y="387784"/>
              <a:ext cx="112177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730583" y="387784"/>
              <a:ext cx="109789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4974064" y="394819"/>
              <a:ext cx="109789" cy="44561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4861889" y="394819"/>
              <a:ext cx="112175" cy="44561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5196030" y="394819"/>
              <a:ext cx="109789" cy="44561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5083854" y="394819"/>
              <a:ext cx="112177" cy="44561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5919206" y="397165"/>
              <a:ext cx="109789" cy="42215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7303505" y="387784"/>
              <a:ext cx="109789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7191330" y="387784"/>
              <a:ext cx="112175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7525471" y="387784"/>
              <a:ext cx="109789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7413295" y="387784"/>
              <a:ext cx="112177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6501567" y="387784"/>
              <a:ext cx="112177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7745050" y="387784"/>
              <a:ext cx="109789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7635261" y="387784"/>
              <a:ext cx="109789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7967014" y="387784"/>
              <a:ext cx="109789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7854839" y="387784"/>
              <a:ext cx="112175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8656778" y="387784"/>
              <a:ext cx="109789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0" name="Straight Connector 29"/>
            <p:cNvCxnSpPr>
              <a:cxnSpLocks noChangeShapeType="1"/>
            </p:cNvCxnSpPr>
            <p:nvPr/>
          </p:nvCxnSpPr>
          <p:spPr bwMode="auto">
            <a:xfrm rot="5400000">
              <a:off x="8035609" y="602630"/>
              <a:ext cx="874783" cy="5107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31" name="Straight Connector 30"/>
            <p:cNvCxnSpPr>
              <a:cxnSpLocks noChangeShapeType="1"/>
            </p:cNvCxnSpPr>
            <p:nvPr/>
          </p:nvCxnSpPr>
          <p:spPr bwMode="auto">
            <a:xfrm rot="16200000" flipH="1">
              <a:off x="7524850" y="602630"/>
              <a:ext cx="874783" cy="5107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</p:cxnSp>
        <p:sp>
          <p:nvSpPr>
            <p:cNvPr id="87071" name="TextBox 50"/>
            <p:cNvSpPr txBox="1">
              <a:spLocks noChangeArrowheads="1"/>
            </p:cNvSpPr>
            <p:nvPr/>
          </p:nvSpPr>
          <p:spPr bwMode="auto">
            <a:xfrm>
              <a:off x="4076657" y="-85967"/>
              <a:ext cx="1560644" cy="560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595" tIns="50795" rIns="101595" bIns="50795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Calibri" pitchFamily="-106" charset="0"/>
                </a:rPr>
                <a:t>START</a:t>
              </a:r>
            </a:p>
          </p:txBody>
        </p:sp>
        <p:sp>
          <p:nvSpPr>
            <p:cNvPr id="87072" name="TextBox 51"/>
            <p:cNvSpPr txBox="1">
              <a:spLocks noChangeArrowheads="1"/>
            </p:cNvSpPr>
            <p:nvPr/>
          </p:nvSpPr>
          <p:spPr bwMode="auto">
            <a:xfrm>
              <a:off x="7197580" y="-118793"/>
              <a:ext cx="1020041" cy="560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595" tIns="50795" rIns="101595" bIns="50795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000000"/>
                  </a:solidFill>
                  <a:latin typeface="Calibri" pitchFamily="-106" charset="0"/>
                </a:rPr>
                <a:t>STOP</a:t>
              </a:r>
            </a:p>
          </p:txBody>
        </p:sp>
        <p:cxnSp>
          <p:nvCxnSpPr>
            <p:cNvPr id="34" name="Straight Connector 33"/>
            <p:cNvCxnSpPr>
              <a:cxnSpLocks noChangeShapeType="1"/>
            </p:cNvCxnSpPr>
            <p:nvPr/>
          </p:nvCxnSpPr>
          <p:spPr bwMode="auto">
            <a:xfrm rot="5400000">
              <a:off x="6868501" y="602630"/>
              <a:ext cx="874783" cy="5107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 rot="16200000" flipH="1">
              <a:off x="6357742" y="602630"/>
              <a:ext cx="874783" cy="5107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36" name="Straight Connector 35"/>
            <p:cNvCxnSpPr>
              <a:cxnSpLocks noChangeShapeType="1"/>
            </p:cNvCxnSpPr>
            <p:nvPr/>
          </p:nvCxnSpPr>
          <p:spPr bwMode="auto">
            <a:xfrm rot="5400000">
              <a:off x="5264623" y="602630"/>
              <a:ext cx="874783" cy="5107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37" name="Straight Connector 36"/>
            <p:cNvCxnSpPr>
              <a:cxnSpLocks noChangeShapeType="1"/>
            </p:cNvCxnSpPr>
            <p:nvPr/>
          </p:nvCxnSpPr>
          <p:spPr bwMode="auto">
            <a:xfrm rot="16200000" flipH="1">
              <a:off x="4753865" y="602630"/>
              <a:ext cx="874783" cy="5107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rot="5400000">
              <a:off x="4097517" y="602630"/>
              <a:ext cx="874783" cy="5107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39" name="Straight Connector 38"/>
            <p:cNvCxnSpPr>
              <a:cxnSpLocks noChangeShapeType="1"/>
            </p:cNvCxnSpPr>
            <p:nvPr/>
          </p:nvCxnSpPr>
          <p:spPr bwMode="auto">
            <a:xfrm rot="16200000" flipH="1">
              <a:off x="3586758" y="602630"/>
              <a:ext cx="874783" cy="5107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</p:cxnSp>
      </p:grpSp>
      <p:sp>
        <p:nvSpPr>
          <p:cNvPr id="40" name="TextBox 39"/>
          <p:cNvSpPr txBox="1"/>
          <p:nvPr/>
        </p:nvSpPr>
        <p:spPr>
          <a:xfrm>
            <a:off x="496528" y="6464042"/>
            <a:ext cx="2921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Gerstein et al. 2010, Science</a:t>
            </a:r>
            <a:endParaRPr lang="en-US" sz="1400" i="1" dirty="0"/>
          </a:p>
        </p:txBody>
      </p:sp>
      <p:grpSp>
        <p:nvGrpSpPr>
          <p:cNvPr id="43" name="Group 42"/>
          <p:cNvGrpSpPr/>
          <p:nvPr/>
        </p:nvGrpSpPr>
        <p:grpSpPr>
          <a:xfrm>
            <a:off x="128588" y="1246188"/>
            <a:ext cx="3937000" cy="5133975"/>
            <a:chOff x="128588" y="1246188"/>
            <a:chExt cx="3937000" cy="5133975"/>
          </a:xfrm>
        </p:grpSpPr>
        <p:pic>
          <p:nvPicPr>
            <p:cNvPr id="87044" name="Picture 41" descr="markslide2.pdf"/>
            <p:cNvPicPr>
              <a:picLocks noChangeAspect="1"/>
            </p:cNvPicPr>
            <p:nvPr/>
          </p:nvPicPr>
          <p:blipFill>
            <a:blip r:embed="rId4"/>
            <a:srcRect l="15585" r="38628" b="15765"/>
            <a:stretch>
              <a:fillRect/>
            </a:stretch>
          </p:blipFill>
          <p:spPr bwMode="auto">
            <a:xfrm>
              <a:off x="128588" y="1246188"/>
              <a:ext cx="3937000" cy="5133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TextBox 40"/>
            <p:cNvSpPr txBox="1"/>
            <p:nvPr/>
          </p:nvSpPr>
          <p:spPr>
            <a:xfrm>
              <a:off x="2767460" y="4121689"/>
              <a:ext cx="6509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731520" y="4061779"/>
              <a:ext cx="650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TTS</a:t>
              </a:r>
              <a:endParaRPr lang="en-US" sz="2400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321783" y="6505007"/>
            <a:ext cx="4008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Correlation between Signal and expression</a:t>
            </a:r>
            <a:endParaRPr lang="en-US" sz="1600" dirty="0"/>
          </a:p>
        </p:txBody>
      </p: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ransition advTm="82274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 descr="Figure4.pdf"/>
          <p:cNvPicPr>
            <a:picLocks noChangeAspect="1"/>
          </p:cNvPicPr>
          <p:nvPr/>
        </p:nvPicPr>
        <p:blipFill>
          <a:blip r:embed="rId3"/>
          <a:srcRect l="-620" t="53185" r="49072"/>
          <a:stretch>
            <a:fillRect/>
          </a:stretch>
        </p:blipFill>
        <p:spPr bwMode="auto">
          <a:xfrm>
            <a:off x="1309653" y="4152969"/>
            <a:ext cx="437357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30604" y="4676775"/>
            <a:ext cx="119814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0" dirty="0">
                <a:solidFill>
                  <a:srgbClr val="000090"/>
                </a:solidFill>
              </a:rPr>
              <a:t>Magnitude of Prediction from a “bin” around the TSS</a:t>
            </a:r>
          </a:p>
        </p:txBody>
      </p:sp>
      <p:grpSp>
        <p:nvGrpSpPr>
          <p:cNvPr id="2" name="Group 12"/>
          <p:cNvGrpSpPr/>
          <p:nvPr/>
        </p:nvGrpSpPr>
        <p:grpSpPr>
          <a:xfrm>
            <a:off x="859375" y="1291628"/>
            <a:ext cx="4373269" cy="2835010"/>
            <a:chOff x="888022" y="1174430"/>
            <a:chExt cx="4373269" cy="28350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7849" y="1455830"/>
              <a:ext cx="3913442" cy="255361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888022" y="1174430"/>
              <a:ext cx="735244" cy="5633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052952" y="1332438"/>
            <a:ext cx="260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Classify H/L genes (SVM)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71870" y="3446904"/>
            <a:ext cx="840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#Bin1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2644" y="-628842"/>
            <a:ext cx="3709840" cy="46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23610" y="4152969"/>
            <a:ext cx="3736530" cy="279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323610" y="-628842"/>
            <a:ext cx="3736530" cy="2201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4" y="538599"/>
            <a:ext cx="7866328" cy="613345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Integrate all histone modifications to predict gene expression levels </a:t>
            </a:r>
            <a:br>
              <a:rPr lang="en-US" sz="2800" b="1" dirty="0" smtClean="0">
                <a:solidFill>
                  <a:srgbClr val="000090"/>
                </a:solidFill>
                <a:latin typeface="Arial"/>
              </a:rPr>
            </a:b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24129" y="3876146"/>
            <a:ext cx="544276" cy="2504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3002240" y="3155942"/>
            <a:ext cx="2076756" cy="96491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 flipV="1">
            <a:off x="1904878" y="3270992"/>
            <a:ext cx="2052811" cy="200093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14787" y="1332438"/>
            <a:ext cx="277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Predict expression values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822462" cy="98669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00009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Application of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 HM model </a:t>
            </a:r>
            <a:r>
              <a:rPr lang="en-US" sz="2400" b="1" dirty="0">
                <a:solidFill>
                  <a:srgbClr val="00009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in 5 species: </a:t>
            </a:r>
            <a:br>
              <a:rPr lang="en-US" sz="2400" b="1" dirty="0">
                <a:solidFill>
                  <a:srgbClr val="00009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</a:br>
            <a:r>
              <a:rPr lang="en-US" sz="2400" b="1" dirty="0">
                <a:solidFill>
                  <a:srgbClr val="00009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Consistent Performance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6432733"/>
            <a:ext cx="3170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Cheng et al. 2011, Genome Biology (a)</a:t>
            </a:r>
            <a:endParaRPr lang="en-US" sz="1400" i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5651" y="1221383"/>
            <a:ext cx="2975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&gt;50% of variation of expression levels can be explained by </a:t>
            </a:r>
            <a:r>
              <a:rPr lang="en-US" dirty="0" err="1" smtClean="0">
                <a:solidFill>
                  <a:srgbClr val="0000FF"/>
                </a:solidFill>
              </a:rPr>
              <a:t>HMs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8588" y="196850"/>
            <a:ext cx="325755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Content Placeholder 4" descr="Figure10.pdf"/>
          <p:cNvPicPr>
            <a:picLocks noGrp="1" noChangeAspect="1"/>
          </p:cNvPicPr>
          <p:nvPr>
            <p:ph sz="quarter" idx="1"/>
          </p:nvPr>
        </p:nvPicPr>
        <p:blipFill>
          <a:blip r:embed="rId4"/>
          <a:srcRect l="-7909" r="-7909"/>
          <a:stretch>
            <a:fillRect/>
          </a:stretch>
        </p:blipFill>
        <p:spPr>
          <a:xfrm>
            <a:off x="1411108" y="2144713"/>
            <a:ext cx="8013700" cy="4713287"/>
          </a:xfrm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6537325" y="-49213"/>
            <a:ext cx="1196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 dirty="0"/>
              <a:t>Worm (L3)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>
          <a:xfrm>
            <a:off x="293688" y="893763"/>
            <a:ext cx="2363787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009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Mouse ESC Models Illuminates Different Regions of Influence for </a:t>
            </a:r>
            <a:r>
              <a:rPr lang="en-US" sz="2800" b="1" dirty="0" err="1">
                <a:solidFill>
                  <a:srgbClr val="00009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TFs</a:t>
            </a:r>
            <a:r>
              <a:rPr lang="en-US" sz="2800" b="1" dirty="0">
                <a:solidFill>
                  <a:srgbClr val="00009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vs</a:t>
            </a:r>
            <a:r>
              <a:rPr lang="en-US" sz="2800" b="1" dirty="0">
                <a:solidFill>
                  <a:srgbClr val="00009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HMs</a:t>
            </a:r>
            <a:endParaRPr lang="en-US" sz="2800" b="1" dirty="0">
              <a:solidFill>
                <a:srgbClr val="000090"/>
              </a:solidFill>
              <a:latin typeface="Arial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1138" name="TextBox 4"/>
          <p:cNvSpPr txBox="1">
            <a:spLocks noChangeArrowheads="1"/>
          </p:cNvSpPr>
          <p:nvPr/>
        </p:nvSpPr>
        <p:spPr bwMode="auto">
          <a:xfrm>
            <a:off x="-504825" y="3636963"/>
            <a:ext cx="4308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91139" name="Content Placeholder 3" descr="mmu_TFHM_prediction_curve.pdf"/>
          <p:cNvPicPr>
            <a:picLocks noChangeAspect="1"/>
          </p:cNvPicPr>
          <p:nvPr/>
        </p:nvPicPr>
        <p:blipFill>
          <a:blip r:embed="rId3"/>
          <a:srcRect t="5238" b="5238"/>
          <a:stretch>
            <a:fillRect/>
          </a:stretch>
        </p:blipFill>
        <p:spPr bwMode="auto">
          <a:xfrm>
            <a:off x="3065108" y="30095"/>
            <a:ext cx="6255129" cy="373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Content Placeholder 3"/>
          <p:cNvSpPr>
            <a:spLocks noGrp="1"/>
          </p:cNvSpPr>
          <p:nvPr>
            <p:ph idx="1"/>
          </p:nvPr>
        </p:nvSpPr>
        <p:spPr>
          <a:xfrm>
            <a:off x="0" y="3112716"/>
            <a:ext cx="3968750" cy="2833687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Datasets</a:t>
            </a:r>
          </a:p>
          <a:p>
            <a:pPr lvl="1"/>
            <a:r>
              <a:rPr lang="en-US" sz="1800" dirty="0" err="1">
                <a:solidFill>
                  <a:srgbClr val="0000FF"/>
                </a:solidFill>
                <a:latin typeface="Arial"/>
              </a:rPr>
              <a:t>ChIP-Seq</a:t>
            </a:r>
            <a:r>
              <a:rPr lang="en-US" sz="1800" dirty="0">
                <a:solidFill>
                  <a:srgbClr val="0000FF"/>
                </a:solidFill>
                <a:latin typeface="Arial"/>
              </a:rPr>
              <a:t> for 12 </a:t>
            </a:r>
            <a:r>
              <a:rPr lang="en-US" sz="1800" dirty="0" err="1">
                <a:solidFill>
                  <a:srgbClr val="0000FF"/>
                </a:solidFill>
                <a:latin typeface="Arial"/>
              </a:rPr>
              <a:t>TFs</a:t>
            </a:r>
            <a:r>
              <a:rPr lang="en-US" sz="1800" dirty="0">
                <a:solidFill>
                  <a:srgbClr val="0000FF"/>
                </a:solidFill>
                <a:latin typeface="Arial"/>
              </a:rPr>
              <a:t> </a:t>
            </a:r>
            <a:br>
              <a:rPr lang="en-US" sz="1800" dirty="0">
                <a:solidFill>
                  <a:srgbClr val="0000FF"/>
                </a:solidFill>
                <a:latin typeface="Arial"/>
              </a:rPr>
            </a:br>
            <a:r>
              <a:rPr lang="en-US" sz="1400" dirty="0">
                <a:solidFill>
                  <a:srgbClr val="0000FF"/>
                </a:solidFill>
                <a:latin typeface="Arial"/>
              </a:rPr>
              <a:t>(Chen et al. 2008)</a:t>
            </a:r>
            <a:endParaRPr lang="en-US" sz="1800" dirty="0">
              <a:solidFill>
                <a:srgbClr val="0000FF"/>
              </a:solidFill>
              <a:latin typeface="Arial"/>
            </a:endParaRPr>
          </a:p>
          <a:p>
            <a:pPr lvl="1"/>
            <a:r>
              <a:rPr lang="en-US" sz="1800" dirty="0" err="1">
                <a:solidFill>
                  <a:srgbClr val="0000FF"/>
                </a:solidFill>
                <a:latin typeface="Arial"/>
              </a:rPr>
              <a:t>ChIP-Seq</a:t>
            </a:r>
            <a:r>
              <a:rPr lang="en-US" sz="1800" dirty="0">
                <a:solidFill>
                  <a:srgbClr val="0000FF"/>
                </a:solidFill>
                <a:latin typeface="Arial"/>
              </a:rPr>
              <a:t> for 7 </a:t>
            </a:r>
            <a:r>
              <a:rPr lang="en-US" sz="1800" dirty="0" err="1">
                <a:solidFill>
                  <a:srgbClr val="0000FF"/>
                </a:solidFill>
                <a:latin typeface="Arial"/>
              </a:rPr>
              <a:t>HMs</a:t>
            </a:r>
            <a:r>
              <a:rPr lang="en-US" sz="1800" dirty="0">
                <a:solidFill>
                  <a:srgbClr val="0000FF"/>
                </a:solidFill>
                <a:latin typeface="Arial"/>
              </a:rPr>
              <a:t/>
            </a:r>
            <a:br>
              <a:rPr lang="en-US" sz="1800" dirty="0">
                <a:solidFill>
                  <a:srgbClr val="0000FF"/>
                </a:solidFill>
                <a:latin typeface="Arial"/>
              </a:rPr>
            </a:br>
            <a:r>
              <a:rPr lang="en-US" sz="1400" dirty="0">
                <a:solidFill>
                  <a:srgbClr val="0000FF"/>
                </a:solidFill>
                <a:latin typeface="Arial"/>
              </a:rPr>
              <a:t>(</a:t>
            </a:r>
            <a:r>
              <a:rPr lang="en-US" sz="1400" dirty="0" err="1">
                <a:solidFill>
                  <a:srgbClr val="0000FF"/>
                </a:solidFill>
                <a:latin typeface="Arial"/>
              </a:rPr>
              <a:t>Meissner</a:t>
            </a:r>
            <a:r>
              <a:rPr lang="en-US" sz="1400" dirty="0">
                <a:solidFill>
                  <a:srgbClr val="0000FF"/>
                </a:solidFill>
                <a:latin typeface="Arial"/>
              </a:rPr>
              <a:t> et al.’08; </a:t>
            </a:r>
            <a:r>
              <a:rPr lang="en-US" sz="1400" dirty="0" err="1">
                <a:solidFill>
                  <a:srgbClr val="0000FF"/>
                </a:solidFill>
                <a:latin typeface="Arial"/>
              </a:rPr>
              <a:t>Mikkelsen</a:t>
            </a:r>
            <a:r>
              <a:rPr lang="en-US" sz="1400" dirty="0">
                <a:solidFill>
                  <a:srgbClr val="0000FF"/>
                </a:solidFill>
                <a:latin typeface="Arial"/>
              </a:rPr>
              <a:t> et al. </a:t>
            </a:r>
            <a:r>
              <a:rPr lang="fr-FR" sz="1400" dirty="0">
                <a:solidFill>
                  <a:srgbClr val="0000FF"/>
                </a:solidFill>
                <a:latin typeface="Arial"/>
              </a:rPr>
              <a:t>’</a:t>
            </a:r>
            <a:r>
              <a:rPr lang="en-US" altLang="ja-JP" sz="1400" dirty="0">
                <a:solidFill>
                  <a:srgbClr val="0000FF"/>
                </a:solidFill>
                <a:latin typeface="Arial"/>
              </a:rPr>
              <a:t>07)</a:t>
            </a:r>
            <a:endParaRPr lang="en-US" altLang="ja-JP" sz="1800" dirty="0">
              <a:solidFill>
                <a:srgbClr val="0000FF"/>
              </a:solidFill>
              <a:latin typeface="Arial"/>
            </a:endParaRPr>
          </a:p>
          <a:p>
            <a:pPr lvl="1"/>
            <a:r>
              <a:rPr lang="en-US" sz="1800" dirty="0">
                <a:solidFill>
                  <a:srgbClr val="0000FF"/>
                </a:solidFill>
                <a:latin typeface="Arial"/>
              </a:rPr>
              <a:t>RNA-</a:t>
            </a:r>
            <a:r>
              <a:rPr lang="en-US" sz="1800" dirty="0" err="1">
                <a:solidFill>
                  <a:srgbClr val="0000FF"/>
                </a:solidFill>
                <a:latin typeface="Arial"/>
              </a:rPr>
              <a:t>Seq</a:t>
            </a:r>
            <a:r>
              <a:rPr lang="en-US" sz="180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Arial"/>
              </a:rPr>
              <a:t>(</a:t>
            </a:r>
            <a:r>
              <a:rPr lang="en-US" sz="1400" dirty="0" err="1">
                <a:solidFill>
                  <a:srgbClr val="0000FF"/>
                </a:solidFill>
                <a:latin typeface="Arial"/>
              </a:rPr>
              <a:t>Cloonan</a:t>
            </a:r>
            <a:r>
              <a:rPr lang="en-US" sz="1400" dirty="0">
                <a:solidFill>
                  <a:srgbClr val="0000FF"/>
                </a:solidFill>
                <a:latin typeface="Arial"/>
              </a:rPr>
              <a:t> et al. 2008)</a:t>
            </a:r>
            <a:endParaRPr lang="en-US" sz="1800" dirty="0" smtClean="0">
              <a:solidFill>
                <a:srgbClr val="0000FF"/>
              </a:solidFill>
              <a:latin typeface="Arial"/>
            </a:endParaRPr>
          </a:p>
          <a:p>
            <a:pPr>
              <a:buNone/>
            </a:pPr>
            <a:endParaRPr lang="en-US" sz="1800" dirty="0" smtClean="0">
              <a:ea typeface="ＭＳ Ｐゴシック" pitchFamily="-106" charset="-128"/>
              <a:cs typeface="ＭＳ Ｐゴシック" pitchFamily="-106" charset="-128"/>
            </a:endParaRPr>
          </a:p>
          <a:p>
            <a:endParaRPr lang="en-US" sz="1800" dirty="0"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010" y="3952957"/>
            <a:ext cx="4391587" cy="27361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52433" y="5194225"/>
            <a:ext cx="2807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A TF+HM model that combine TF and HM features does NOT improve accuracy!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506" y="6550223"/>
            <a:ext cx="3223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Cheng et al. 2011, Nucleic Acids Res.</a:t>
            </a:r>
            <a:endParaRPr lang="en-US" sz="1400" i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ransition advTm="81457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90"/>
                </a:solidFill>
                <a:latin typeface="Arial"/>
              </a:rPr>
              <a:t>Which TF/HM are important for expression prediction?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25" y="1417638"/>
            <a:ext cx="3995258" cy="2501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249" y="1417638"/>
            <a:ext cx="3826551" cy="2699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12" y="4357913"/>
            <a:ext cx="8021415" cy="23635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2524" y="4116797"/>
            <a:ext cx="4720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Select a subset (</a:t>
            </a:r>
            <a:r>
              <a:rPr lang="en-US" dirty="0" err="1" smtClean="0">
                <a:solidFill>
                  <a:srgbClr val="000090"/>
                </a:solidFill>
              </a:rPr>
              <a:t>n</a:t>
            </a:r>
            <a:r>
              <a:rPr lang="en-US" dirty="0" smtClean="0">
                <a:solidFill>
                  <a:srgbClr val="000090"/>
                </a:solidFill>
              </a:rPr>
              <a:t>) of </a:t>
            </a:r>
            <a:r>
              <a:rPr lang="en-US" dirty="0" err="1" smtClean="0">
                <a:solidFill>
                  <a:srgbClr val="000090"/>
                </a:solidFill>
              </a:rPr>
              <a:t>TFs/HMs</a:t>
            </a:r>
            <a:r>
              <a:rPr lang="en-US" dirty="0" smtClean="0">
                <a:solidFill>
                  <a:srgbClr val="000090"/>
                </a:solidFill>
              </a:rPr>
              <a:t>, </a:t>
            </a:r>
            <a:r>
              <a:rPr lang="en-US" dirty="0" err="1" smtClean="0">
                <a:solidFill>
                  <a:srgbClr val="000090"/>
                </a:solidFill>
              </a:rPr>
              <a:t>n</a:t>
            </a:r>
            <a:r>
              <a:rPr lang="en-US" dirty="0" smtClean="0">
                <a:solidFill>
                  <a:srgbClr val="000090"/>
                </a:solidFill>
              </a:rPr>
              <a:t>=1,2,…12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TF and HM models are tissue specific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pic>
        <p:nvPicPr>
          <p:cNvPr id="5" name="Content Placeholder 4" descr="Figure6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rcRect l="-6581" r="-6581"/>
              <a:stretch>
                <a:fillRect/>
              </a:stretch>
            </p:blipFill>
          </mc:Choice>
          <mc:Fallback>
            <p:blipFill>
              <a:blip r:embed="rId4"/>
              <a:srcRect l="-6581" r="-6581"/>
              <a:stretch>
                <a:fillRect/>
              </a:stretch>
            </p:blipFill>
          </mc:Fallback>
        </mc:AlternateContent>
        <p:spPr>
          <a:xfrm>
            <a:off x="-272950" y="907082"/>
            <a:ext cx="5264178" cy="3428104"/>
          </a:xfrm>
        </p:spPr>
      </p:pic>
      <p:sp>
        <p:nvSpPr>
          <p:cNvPr id="6" name="TextBox 5"/>
          <p:cNvSpPr txBox="1"/>
          <p:nvPr/>
        </p:nvSpPr>
        <p:spPr>
          <a:xfrm>
            <a:off x="5060770" y="6452056"/>
            <a:ext cx="3223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Cheng et al. 2011, Genome Biology (a)</a:t>
            </a:r>
            <a:endParaRPr lang="en-US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289405"/>
            <a:ext cx="3648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HM model-- Best prediction is achieved by using histone modification and expression data from the same developmental stage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4308" y="1002561"/>
            <a:ext cx="4369691" cy="34281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19104" y="1298556"/>
            <a:ext cx="1269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PCC=0.73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88425" y="4441805"/>
            <a:ext cx="3648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TF model– differential TF binding signals are predictive of differential expression levels between two human cell lines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684" y="133675"/>
            <a:ext cx="6896088" cy="3399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10" y="3738171"/>
            <a:ext cx="4178107" cy="29833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861774" y="4860433"/>
            <a:ext cx="2123658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Sequencing rate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291" y="4036853"/>
            <a:ext cx="3749028" cy="24725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3999407" y="4898627"/>
            <a:ext cx="2123658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# Publications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7820566" y="2082918"/>
            <a:ext cx="2040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Wold</a:t>
            </a:r>
            <a:r>
              <a:rPr lang="en-US" sz="1600" i="1" dirty="0" smtClean="0"/>
              <a:t> et al., 2008</a:t>
            </a:r>
            <a:endParaRPr lang="en-US" sz="16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-1" y="0"/>
            <a:ext cx="3695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Arial"/>
              </a:rPr>
              <a:t>High-throughput sequencing has revolutionized biological studies </a:t>
            </a:r>
            <a:endParaRPr lang="en-US" sz="2400" b="1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Summary: relate TF/HM </a:t>
            </a:r>
            <a:r>
              <a:rPr lang="en-US" altLang="zh-CN" sz="2800" b="1" dirty="0" smtClean="0">
                <a:solidFill>
                  <a:srgbClr val="000090"/>
                </a:solidFill>
                <a:latin typeface="Arial"/>
              </a:rPr>
              <a:t>signals with expression 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9008"/>
            <a:ext cx="7630484" cy="4525963"/>
          </a:xfrm>
        </p:spPr>
        <p:txBody>
          <a:bodyPr>
            <a:normAutofit/>
          </a:bodyPr>
          <a:lstStyle/>
          <a:p>
            <a:r>
              <a:rPr lang="en-US" sz="2595" dirty="0" smtClean="0">
                <a:solidFill>
                  <a:srgbClr val="000090"/>
                </a:solidFill>
                <a:latin typeface="Arial"/>
              </a:rPr>
              <a:t>TF/HM signals are highly </a:t>
            </a:r>
            <a:r>
              <a:rPr lang="en-US" sz="2595" b="1" dirty="0" smtClean="0">
                <a:solidFill>
                  <a:srgbClr val="000090"/>
                </a:solidFill>
                <a:latin typeface="Arial"/>
              </a:rPr>
              <a:t>predictive </a:t>
            </a:r>
            <a:r>
              <a:rPr lang="en-US" sz="2595" dirty="0" smtClean="0">
                <a:solidFill>
                  <a:srgbClr val="000090"/>
                </a:solidFill>
                <a:latin typeface="Arial"/>
              </a:rPr>
              <a:t>to gene expression</a:t>
            </a:r>
          </a:p>
          <a:p>
            <a:endParaRPr lang="en-US" sz="2595" dirty="0" smtClean="0">
              <a:solidFill>
                <a:srgbClr val="000090"/>
              </a:solidFill>
              <a:latin typeface="Arial"/>
            </a:endParaRPr>
          </a:p>
          <a:p>
            <a:r>
              <a:rPr lang="en-US" sz="2595" dirty="0" smtClean="0">
                <a:solidFill>
                  <a:srgbClr val="000090"/>
                </a:solidFill>
                <a:latin typeface="Arial"/>
              </a:rPr>
              <a:t>TF and HM signals are </a:t>
            </a:r>
            <a:r>
              <a:rPr lang="en-US" sz="2595" b="1" dirty="0" smtClean="0">
                <a:solidFill>
                  <a:srgbClr val="000090"/>
                </a:solidFill>
                <a:latin typeface="Arial"/>
              </a:rPr>
              <a:t>redundant </a:t>
            </a:r>
            <a:r>
              <a:rPr lang="en-US" sz="2595" dirty="0" smtClean="0">
                <a:solidFill>
                  <a:srgbClr val="000090"/>
                </a:solidFill>
                <a:latin typeface="Arial"/>
              </a:rPr>
              <a:t>for ‘predict’ gene expression</a:t>
            </a:r>
          </a:p>
          <a:p>
            <a:endParaRPr lang="en-US" sz="2595" dirty="0" smtClean="0">
              <a:solidFill>
                <a:srgbClr val="000090"/>
              </a:solidFill>
              <a:latin typeface="Arial"/>
            </a:endParaRPr>
          </a:p>
          <a:p>
            <a:r>
              <a:rPr lang="en-US" sz="2595" dirty="0" smtClean="0">
                <a:solidFill>
                  <a:srgbClr val="000090"/>
                </a:solidFill>
                <a:latin typeface="Arial"/>
              </a:rPr>
              <a:t>TF and HM models are tissue/cell line </a:t>
            </a:r>
            <a:r>
              <a:rPr lang="en-US" sz="2595" b="1" dirty="0" smtClean="0">
                <a:solidFill>
                  <a:srgbClr val="000090"/>
                </a:solidFill>
                <a:latin typeface="Arial"/>
              </a:rPr>
              <a:t>specific</a:t>
            </a:r>
          </a:p>
          <a:p>
            <a:endParaRPr lang="en-US" sz="2595" b="1" dirty="0" smtClean="0">
              <a:solidFill>
                <a:srgbClr val="000090"/>
              </a:solidFill>
              <a:latin typeface="Arial"/>
            </a:endParaRPr>
          </a:p>
          <a:p>
            <a:r>
              <a:rPr lang="en-US" sz="2595" b="1" dirty="0" err="1" smtClean="0">
                <a:solidFill>
                  <a:srgbClr val="000090"/>
                </a:solidFill>
                <a:latin typeface="Arial"/>
              </a:rPr>
              <a:t>microRNA</a:t>
            </a:r>
            <a:r>
              <a:rPr lang="en-US" sz="2595" b="1" dirty="0" smtClean="0">
                <a:solidFill>
                  <a:srgbClr val="000090"/>
                </a:solidFill>
                <a:latin typeface="Arial"/>
              </a:rPr>
              <a:t> </a:t>
            </a:r>
            <a:r>
              <a:rPr lang="en-US" sz="2595" dirty="0" smtClean="0">
                <a:solidFill>
                  <a:srgbClr val="000090"/>
                </a:solidFill>
                <a:latin typeface="Arial"/>
              </a:rPr>
              <a:t>expression can also be predicted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52056"/>
            <a:ext cx="2921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Gerstein et al. 2010, Science</a:t>
            </a:r>
            <a:endParaRPr lang="en-US" sz="1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433364" y="6464042"/>
            <a:ext cx="3223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Cheng et al. 2011, Nucleic Acids Res.</a:t>
            </a:r>
            <a:endParaRPr lang="en-US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462946" y="6452056"/>
            <a:ext cx="3223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Cheng et al. 2011, Genome Biology (a)</a:t>
            </a:r>
            <a:endParaRPr lang="en-US" sz="1400" i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88632" y="343735"/>
            <a:ext cx="7772400" cy="103120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/>
              </a:rPr>
              <a:t>Part </a:t>
            </a:r>
            <a:r>
              <a:rPr lang="en-US" sz="2800" dirty="0" smtClean="0">
                <a:solidFill>
                  <a:srgbClr val="000090"/>
                </a:solidFill>
                <a:latin typeface="Arial"/>
              </a:rPr>
              <a:t>IV: Integrative regulatory network analysis</a:t>
            </a:r>
            <a:endParaRPr lang="en-US" sz="2800" dirty="0">
              <a:solidFill>
                <a:srgbClr val="000090"/>
              </a:solidFill>
              <a:latin typeface="Arial"/>
            </a:endParaRPr>
          </a:p>
        </p:txBody>
      </p:sp>
      <p:pic>
        <p:nvPicPr>
          <p:cNvPr id="11" name="Picture 3" descr="protein_map1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633" y="1538105"/>
            <a:ext cx="3078040" cy="2906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 descr="FORPPT-i0occbio--Coleytown-Cycling-BikeNWestport-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2571" y="3069341"/>
            <a:ext cx="4767727" cy="336955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05556" y="4583140"/>
            <a:ext cx="36571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90"/>
                </a:solidFill>
                <a:latin typeface="Arial"/>
              </a:rPr>
              <a:t>Understanding transcriptional regulation from a network perspective</a:t>
            </a:r>
            <a:endParaRPr lang="en-US" sz="2000" b="1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ChangeArrowheads="1"/>
          </p:cNvSpPr>
          <p:nvPr>
            <p:ph type="title"/>
          </p:nvPr>
        </p:nvSpPr>
        <p:spPr>
          <a:xfrm>
            <a:off x="461963" y="395288"/>
            <a:ext cx="8220075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00009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Combining networks forms an ideal way of integrating diverse information</a:t>
            </a:r>
          </a:p>
        </p:txBody>
      </p:sp>
      <p:pic>
        <p:nvPicPr>
          <p:cNvPr id="154626" name="Picture 3" descr="combinednetwo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905000"/>
            <a:ext cx="49530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Text Box 4"/>
          <p:cNvSpPr txBox="1">
            <a:spLocks noChangeArrowheads="1"/>
          </p:cNvSpPr>
          <p:nvPr/>
        </p:nvSpPr>
        <p:spPr bwMode="auto">
          <a:xfrm>
            <a:off x="6286500" y="1752600"/>
            <a:ext cx="2705100" cy="3925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ea typeface="Arial" pitchFamily="-106" charset="0"/>
                <a:cs typeface="Arial" pitchFamily="-106" charset="0"/>
              </a:rPr>
              <a:t>Metabolic pathway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ea typeface="Arial" pitchFamily="-106" charset="0"/>
                <a:cs typeface="Arial" pitchFamily="-106" charset="0"/>
              </a:rPr>
              <a:t>Transcriptional regulatory network</a:t>
            </a:r>
          </a:p>
          <a:p>
            <a:pPr>
              <a:spcBef>
                <a:spcPct val="50000"/>
              </a:spcBef>
            </a:pPr>
            <a:r>
              <a:rPr lang="en-US" sz="2400" b="0">
                <a:ea typeface="Arial" pitchFamily="-106" charset="0"/>
                <a:cs typeface="Arial" pitchFamily="-106" charset="0"/>
              </a:rPr>
              <a:t>Physical protein-protein Interaction</a:t>
            </a:r>
          </a:p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FF0000"/>
                </a:solidFill>
                <a:ea typeface="Arial" pitchFamily="-106" charset="0"/>
                <a:cs typeface="Arial" pitchFamily="-106" charset="0"/>
              </a:rPr>
              <a:t>Co-expression Relationship</a:t>
            </a:r>
            <a:endParaRPr lang="en-US" sz="1600" b="0">
              <a:solidFill>
                <a:schemeClr val="bg2"/>
              </a:solidFill>
              <a:ea typeface="Arial" pitchFamily="-106" charset="0"/>
              <a:cs typeface="Arial" pitchFamily="-106" charset="0"/>
            </a:endParaRPr>
          </a:p>
        </p:txBody>
      </p:sp>
      <p:sp>
        <p:nvSpPr>
          <p:cNvPr id="154628" name="Line 5"/>
          <p:cNvSpPr>
            <a:spLocks noChangeShapeType="1"/>
          </p:cNvSpPr>
          <p:nvPr/>
        </p:nvSpPr>
        <p:spPr bwMode="auto">
          <a:xfrm>
            <a:off x="5257800" y="2012950"/>
            <a:ext cx="903288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29" name="Line 6"/>
          <p:cNvSpPr>
            <a:spLocks noChangeShapeType="1"/>
          </p:cNvSpPr>
          <p:nvPr/>
        </p:nvSpPr>
        <p:spPr bwMode="auto">
          <a:xfrm>
            <a:off x="5257800" y="2911475"/>
            <a:ext cx="903288" cy="1588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 type="none" w="sm" len="sm"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30" name="Line 7"/>
          <p:cNvSpPr>
            <a:spLocks noChangeShapeType="1"/>
          </p:cNvSpPr>
          <p:nvPr/>
        </p:nvSpPr>
        <p:spPr bwMode="auto">
          <a:xfrm>
            <a:off x="5257800" y="5153025"/>
            <a:ext cx="903288" cy="1588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 type="none" w="sm" len="sm"/>
            <a:tailEnd type="non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31" name="Line 8"/>
          <p:cNvSpPr>
            <a:spLocks noChangeShapeType="1"/>
          </p:cNvSpPr>
          <p:nvPr/>
        </p:nvSpPr>
        <p:spPr bwMode="auto">
          <a:xfrm>
            <a:off x="5257800" y="4194175"/>
            <a:ext cx="903288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4632" name="Picture 9" descr="TC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6200" y="5416550"/>
            <a:ext cx="178117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33" name="Oval 10"/>
          <p:cNvSpPr>
            <a:spLocks noChangeArrowheads="1"/>
          </p:cNvSpPr>
          <p:nvPr/>
        </p:nvSpPr>
        <p:spPr bwMode="auto">
          <a:xfrm>
            <a:off x="2235200" y="5411788"/>
            <a:ext cx="708025" cy="126841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34" name="Line 11"/>
          <p:cNvSpPr>
            <a:spLocks noChangeShapeType="1"/>
          </p:cNvSpPr>
          <p:nvPr/>
        </p:nvSpPr>
        <p:spPr bwMode="auto">
          <a:xfrm>
            <a:off x="700088" y="4424363"/>
            <a:ext cx="1812925" cy="9953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35" name="Line 12"/>
          <p:cNvSpPr>
            <a:spLocks noChangeShapeType="1"/>
          </p:cNvSpPr>
          <p:nvPr/>
        </p:nvSpPr>
        <p:spPr bwMode="auto">
          <a:xfrm flipV="1">
            <a:off x="2722563" y="4872038"/>
            <a:ext cx="2422525" cy="5619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36" name="Text Box 13"/>
          <p:cNvSpPr txBox="1">
            <a:spLocks noChangeArrowheads="1"/>
          </p:cNvSpPr>
          <p:nvPr/>
        </p:nvSpPr>
        <p:spPr bwMode="auto">
          <a:xfrm>
            <a:off x="3186113" y="5767388"/>
            <a:ext cx="2312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Verdana" pitchFamily="-106" charset="0"/>
                <a:ea typeface="Arial" pitchFamily="-106" charset="0"/>
                <a:cs typeface="Arial" pitchFamily="-106" charset="0"/>
              </a:rPr>
              <a:t>Part of the </a:t>
            </a:r>
            <a:br>
              <a:rPr lang="en-US" sz="1800">
                <a:latin typeface="Verdana" pitchFamily="-106" charset="0"/>
                <a:ea typeface="Arial" pitchFamily="-106" charset="0"/>
                <a:cs typeface="Arial" pitchFamily="-106" charset="0"/>
              </a:rPr>
            </a:br>
            <a:r>
              <a:rPr lang="en-US" sz="1800">
                <a:latin typeface="Verdana" pitchFamily="-106" charset="0"/>
                <a:ea typeface="Arial" pitchFamily="-106" charset="0"/>
                <a:cs typeface="Arial" pitchFamily="-106" charset="0"/>
              </a:rPr>
              <a:t>TCA cycle</a:t>
            </a:r>
          </a:p>
        </p:txBody>
      </p:sp>
    </p:spTree>
  </p:cSld>
  <p:clrMapOvr>
    <a:masterClrMapping/>
  </p:clrMapOvr>
  <p:transition advTm="18959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400050" y="-303213"/>
            <a:ext cx="10469564" cy="7493001"/>
            <a:chOff x="-545232" y="550093"/>
            <a:chExt cx="9965035" cy="7001500"/>
          </a:xfrm>
        </p:grpSpPr>
        <p:graphicFrame>
          <p:nvGraphicFramePr>
            <p:cNvPr id="73731" name="Object 2"/>
            <p:cNvGraphicFramePr>
              <a:graphicFrameLocks noChangeAspect="1"/>
            </p:cNvGraphicFramePr>
            <p:nvPr/>
          </p:nvGraphicFramePr>
          <p:xfrm>
            <a:off x="-545232" y="550093"/>
            <a:ext cx="9366455" cy="6909579"/>
          </p:xfrm>
          <a:graphic>
            <a:graphicData uri="http://schemas.openxmlformats.org/presentationml/2006/ole">
              <p:oleObj spid="_x0000_s122882" name="Document" r:id="rId4" imgW="23060317" imgH="17015873" progId="Word.Document.12">
                <p:link updateAutomatic="1"/>
              </p:oleObj>
            </a:graphicData>
          </a:graphic>
        </p:graphicFrame>
        <p:sp>
          <p:nvSpPr>
            <p:cNvPr id="73732" name="Rectangle 2"/>
            <p:cNvSpPr>
              <a:spLocks noChangeArrowheads="1"/>
            </p:cNvSpPr>
            <p:nvPr/>
          </p:nvSpPr>
          <p:spPr bwMode="auto">
            <a:xfrm>
              <a:off x="5723446" y="7100381"/>
              <a:ext cx="2205840" cy="451212"/>
            </a:xfrm>
            <a:prstGeom prst="rect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2813"/>
              <a:endParaRPr lang="en-US"/>
            </a:p>
          </p:txBody>
        </p:sp>
        <p:sp>
          <p:nvSpPr>
            <p:cNvPr id="73733" name="Rectangle 7"/>
            <p:cNvSpPr>
              <a:spLocks noChangeArrowheads="1"/>
            </p:cNvSpPr>
            <p:nvPr/>
          </p:nvSpPr>
          <p:spPr bwMode="auto">
            <a:xfrm>
              <a:off x="6836314" y="4561150"/>
              <a:ext cx="2583489" cy="1349483"/>
            </a:xfrm>
            <a:prstGeom prst="rect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2813"/>
              <a:endParaRPr lang="en-US"/>
            </a:p>
          </p:txBody>
        </p:sp>
      </p:grpSp>
      <p:sp>
        <p:nvSpPr>
          <p:cNvPr id="73730" name="Title 2"/>
          <p:cNvSpPr>
            <a:spLocks noGrp="1"/>
          </p:cNvSpPr>
          <p:nvPr>
            <p:ph type="title"/>
          </p:nvPr>
        </p:nvSpPr>
        <p:spPr>
          <a:xfrm>
            <a:off x="5085098" y="-303213"/>
            <a:ext cx="4540250" cy="15033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9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Construction of an </a:t>
            </a:r>
            <a:br>
              <a:rPr lang="en-US" sz="2800" b="1" dirty="0">
                <a:solidFill>
                  <a:srgbClr val="00009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</a:br>
            <a:r>
              <a:rPr lang="en-US" sz="2800" b="1" dirty="0">
                <a:solidFill>
                  <a:srgbClr val="00009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Integrated Network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ransition advTm="59612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Integrated worm regulatory network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pic>
        <p:nvPicPr>
          <p:cNvPr id="4" name="Picture 3" descr="Figure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993057" y="879589"/>
            <a:ext cx="6167702" cy="597841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74075" y="651511"/>
            <a:ext cx="6279125" cy="5890034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85800" y="78423"/>
            <a:ext cx="7772400" cy="573088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00009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Relating Worm TF Hierarchy with Gene Properties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02092" y="2224732"/>
            <a:ext cx="296007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rial"/>
              </a:rPr>
              <a:t>-- </a:t>
            </a:r>
            <a:r>
              <a:rPr lang="en-US" sz="1600" dirty="0" err="1" smtClean="0">
                <a:solidFill>
                  <a:srgbClr val="0000FF"/>
                </a:solidFill>
                <a:latin typeface="Arial"/>
              </a:rPr>
              <a:t>TFs</a:t>
            </a:r>
            <a:r>
              <a:rPr lang="en-US" sz="1600" dirty="0" smtClean="0">
                <a:solidFill>
                  <a:srgbClr val="0000FF"/>
                </a:solidFill>
                <a:latin typeface="Arial"/>
              </a:rPr>
              <a:t> in the top are more tissue specific</a:t>
            </a:r>
          </a:p>
          <a:p>
            <a:endParaRPr lang="en-US" sz="1600" dirty="0" smtClean="0">
              <a:solidFill>
                <a:srgbClr val="0000FF"/>
              </a:solidFill>
              <a:latin typeface="Arial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Arial"/>
              </a:rPr>
              <a:t>-- </a:t>
            </a:r>
            <a:r>
              <a:rPr lang="en-US" sz="1600" dirty="0" err="1" smtClean="0">
                <a:solidFill>
                  <a:srgbClr val="0000FF"/>
                </a:solidFill>
                <a:latin typeface="Arial"/>
              </a:rPr>
              <a:t>TFs</a:t>
            </a:r>
            <a:r>
              <a:rPr lang="en-US" sz="1600" dirty="0" smtClean="0">
                <a:solidFill>
                  <a:srgbClr val="0000FF"/>
                </a:solidFill>
                <a:latin typeface="Arial"/>
              </a:rPr>
              <a:t> in the bottom tend to be ubiquitously expressed and have more PPI partners</a:t>
            </a:r>
          </a:p>
          <a:p>
            <a:endParaRPr lang="en-US" sz="1600" dirty="0" smtClean="0">
              <a:solidFill>
                <a:srgbClr val="0000FF"/>
              </a:solidFill>
              <a:latin typeface="Arial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Arial"/>
              </a:rPr>
              <a:t>-- </a:t>
            </a:r>
            <a:r>
              <a:rPr lang="en-US" sz="1600" dirty="0" err="1" smtClean="0">
                <a:solidFill>
                  <a:srgbClr val="0000FF"/>
                </a:solidFill>
                <a:latin typeface="Arial"/>
              </a:rPr>
              <a:t>TFs</a:t>
            </a:r>
            <a:r>
              <a:rPr lang="en-US" sz="1600" dirty="0" smtClean="0">
                <a:solidFill>
                  <a:srgbClr val="0000FF"/>
                </a:solidFill>
                <a:latin typeface="Arial"/>
              </a:rPr>
              <a:t> in the middle are more regulated by miRNAs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88891" y="6499570"/>
            <a:ext cx="3692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Cheng et al. 2011, </a:t>
            </a:r>
            <a:r>
              <a:rPr lang="en-US" sz="1400" i="1" dirty="0" err="1" smtClean="0"/>
              <a:t>PLoS</a:t>
            </a:r>
            <a:r>
              <a:rPr lang="en-US" sz="1400" i="1" dirty="0" smtClean="0"/>
              <a:t> Computational Biology</a:t>
            </a:r>
            <a:endParaRPr lang="en-US" sz="1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39960" y="1923769"/>
            <a:ext cx="923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miRNAs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399360" y="675475"/>
            <a:ext cx="923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miRNAs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-63700" y="4084323"/>
            <a:ext cx="923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miRNAs</a:t>
            </a:r>
            <a:endParaRPr lang="en-US" sz="1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27982" y="5062763"/>
            <a:ext cx="271601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in-</a:t>
            </a:r>
          </a:p>
          <a:p>
            <a:r>
              <a:rPr lang="en-US" b="1" dirty="0" smtClean="0"/>
              <a:t>Fly</a:t>
            </a:r>
            <a:r>
              <a:rPr lang="en-US" dirty="0" smtClean="0"/>
              <a:t>: </a:t>
            </a:r>
            <a:r>
              <a:rPr lang="en-US" sz="1400" i="1" dirty="0" err="1" smtClean="0">
                <a:latin typeface="Arial"/>
              </a:rPr>
              <a:t>Nègre</a:t>
            </a:r>
            <a:r>
              <a:rPr lang="en-US" sz="1400" i="1" dirty="0" smtClean="0">
                <a:latin typeface="Arial"/>
              </a:rPr>
              <a:t> et al, Nature, 2011</a:t>
            </a:r>
          </a:p>
          <a:p>
            <a:r>
              <a:rPr lang="en-US" b="1" dirty="0" smtClean="0"/>
              <a:t>Human</a:t>
            </a:r>
            <a:r>
              <a:rPr lang="en-US" dirty="0" smtClean="0"/>
              <a:t>: </a:t>
            </a:r>
            <a:r>
              <a:rPr lang="en-US" sz="1400" i="1" dirty="0" smtClean="0">
                <a:latin typeface="Arial"/>
              </a:rPr>
              <a:t>Gerstein et al.</a:t>
            </a:r>
            <a:r>
              <a:rPr lang="en-US" sz="1400" i="1" dirty="0" smtClean="0">
                <a:latin typeface="Arial"/>
              </a:rPr>
              <a:t> Nature 2012</a:t>
            </a:r>
            <a:r>
              <a:rPr lang="en-US" sz="1400" i="1" dirty="0" smtClean="0">
                <a:latin typeface="Arial"/>
              </a:rPr>
              <a:t>, submitted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5881688" y="234950"/>
            <a:ext cx="3006725" cy="585788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9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Network Motifs</a:t>
            </a:r>
          </a:p>
        </p:txBody>
      </p:sp>
      <p:pic>
        <p:nvPicPr>
          <p:cNvPr id="76802" name="Picture 1" descr="F001_network_motif_3node_biTF_V2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7313"/>
            <a:ext cx="548957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3"/>
          <p:cNvPicPr>
            <a:picLocks noChangeAspect="1"/>
          </p:cNvPicPr>
          <p:nvPr/>
        </p:nvPicPr>
        <p:blipFill>
          <a:blip r:embed="rId4"/>
          <a:srcRect b="14223"/>
          <a:stretch>
            <a:fillRect/>
          </a:stretch>
        </p:blipFill>
        <p:spPr bwMode="auto">
          <a:xfrm>
            <a:off x="7808913" y="2058988"/>
            <a:ext cx="53022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/>
          <p:cNvPicPr>
            <a:picLocks noChangeAspect="1"/>
          </p:cNvPicPr>
          <p:nvPr/>
        </p:nvPicPr>
        <p:blipFill>
          <a:blip r:embed="rId5"/>
          <a:srcRect b="12827"/>
          <a:stretch>
            <a:fillRect/>
          </a:stretch>
        </p:blipFill>
        <p:spPr bwMode="auto">
          <a:xfrm>
            <a:off x="6483350" y="2078038"/>
            <a:ext cx="474663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6"/>
          <p:cNvPicPr>
            <a:picLocks noChangeAspect="1"/>
          </p:cNvPicPr>
          <p:nvPr/>
        </p:nvPicPr>
        <p:blipFill>
          <a:blip r:embed="rId6"/>
          <a:srcRect b="12846"/>
          <a:stretch>
            <a:fillRect/>
          </a:stretch>
        </p:blipFill>
        <p:spPr bwMode="auto">
          <a:xfrm>
            <a:off x="7142163" y="2052638"/>
            <a:ext cx="53022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7"/>
          <p:cNvPicPr>
            <a:picLocks noChangeAspect="1"/>
          </p:cNvPicPr>
          <p:nvPr/>
        </p:nvPicPr>
        <p:blipFill>
          <a:blip r:embed="rId7"/>
          <a:srcRect b="12704"/>
          <a:stretch>
            <a:fillRect/>
          </a:stretch>
        </p:blipFill>
        <p:spPr bwMode="auto">
          <a:xfrm>
            <a:off x="7143750" y="2676525"/>
            <a:ext cx="47625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7" name="Picture 8"/>
          <p:cNvPicPr>
            <a:picLocks noChangeAspect="1"/>
          </p:cNvPicPr>
          <p:nvPr/>
        </p:nvPicPr>
        <p:blipFill>
          <a:blip r:embed="rId8"/>
          <a:srcRect b="13696"/>
          <a:stretch>
            <a:fillRect/>
          </a:stretch>
        </p:blipFill>
        <p:spPr bwMode="auto">
          <a:xfrm>
            <a:off x="7829550" y="2692400"/>
            <a:ext cx="434975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8" name="Picture 9"/>
          <p:cNvPicPr>
            <a:picLocks noChangeAspect="1"/>
          </p:cNvPicPr>
          <p:nvPr/>
        </p:nvPicPr>
        <p:blipFill>
          <a:blip r:embed="rId9"/>
          <a:srcRect b="13249"/>
          <a:stretch>
            <a:fillRect/>
          </a:stretch>
        </p:blipFill>
        <p:spPr bwMode="auto">
          <a:xfrm>
            <a:off x="6448425" y="2659063"/>
            <a:ext cx="525463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9" name="Picture 10"/>
          <p:cNvPicPr>
            <a:picLocks noChangeAspect="1"/>
          </p:cNvPicPr>
          <p:nvPr/>
        </p:nvPicPr>
        <p:blipFill>
          <a:blip r:embed="rId10"/>
          <a:srcRect b="13139"/>
          <a:stretch>
            <a:fillRect/>
          </a:stretch>
        </p:blipFill>
        <p:spPr bwMode="auto">
          <a:xfrm>
            <a:off x="6626225" y="3322638"/>
            <a:ext cx="1538288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0" name="Picture 1" descr="F001_network_motif_3node_biTF_V2.pdf"/>
          <p:cNvPicPr>
            <a:picLocks noChangeAspect="1"/>
          </p:cNvPicPr>
          <p:nvPr/>
        </p:nvPicPr>
        <p:blipFill>
          <a:blip r:embed="rId3"/>
          <a:srcRect l="8830" t="93980" r="58835"/>
          <a:stretch>
            <a:fillRect/>
          </a:stretch>
        </p:blipFill>
        <p:spPr bwMode="auto">
          <a:xfrm>
            <a:off x="3379788" y="6070600"/>
            <a:ext cx="41529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1" name="TextBox 4"/>
          <p:cNvSpPr txBox="1">
            <a:spLocks noChangeArrowheads="1"/>
          </p:cNvSpPr>
          <p:nvPr/>
        </p:nvSpPr>
        <p:spPr bwMode="auto">
          <a:xfrm>
            <a:off x="6043613" y="1133475"/>
            <a:ext cx="25971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/>
              <a:t>7 Motifs</a:t>
            </a:r>
            <a:br>
              <a:rPr lang="en-US" sz="2400" b="0"/>
            </a:br>
            <a:r>
              <a:rPr lang="en-US" sz="2400" b="0"/>
              <a:t>Over-represented </a:t>
            </a:r>
            <a:br>
              <a:rPr lang="en-US" sz="2400" b="0"/>
            </a:br>
            <a:endParaRPr lang="en-US" sz="2400" b="0"/>
          </a:p>
        </p:txBody>
      </p:sp>
      <p:sp>
        <p:nvSpPr>
          <p:cNvPr id="76812" name="TextBox 18"/>
          <p:cNvSpPr txBox="1">
            <a:spLocks noChangeArrowheads="1"/>
          </p:cNvSpPr>
          <p:nvPr/>
        </p:nvSpPr>
        <p:spPr bwMode="auto">
          <a:xfrm>
            <a:off x="6111875" y="4845050"/>
            <a:ext cx="26114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/>
              <a:t>FFL involving </a:t>
            </a:r>
            <a:br>
              <a:rPr lang="en-US" sz="2400" b="0"/>
            </a:br>
            <a:r>
              <a:rPr lang="en-US" sz="2400" b="0"/>
              <a:t>miRNA &amp; 2 TFs</a:t>
            </a:r>
          </a:p>
        </p:txBody>
      </p:sp>
      <p:sp>
        <p:nvSpPr>
          <p:cNvPr id="76813" name="Rectangle 5"/>
          <p:cNvSpPr>
            <a:spLocks noChangeArrowheads="1"/>
          </p:cNvSpPr>
          <p:nvPr/>
        </p:nvSpPr>
        <p:spPr bwMode="auto">
          <a:xfrm>
            <a:off x="488950" y="5705475"/>
            <a:ext cx="2100263" cy="303213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2813"/>
            <a:endParaRPr lang="en-US"/>
          </a:p>
        </p:txBody>
      </p:sp>
      <p:sp>
        <p:nvSpPr>
          <p:cNvPr id="76814" name="TextBox 19"/>
          <p:cNvSpPr txBox="1">
            <a:spLocks noChangeArrowheads="1"/>
          </p:cNvSpPr>
          <p:nvPr/>
        </p:nvSpPr>
        <p:spPr bwMode="auto">
          <a:xfrm>
            <a:off x="1824038" y="5773738"/>
            <a:ext cx="1444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/>
              <a:t>All Motifs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ransition advTm="49734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Summary: integrated network</a:t>
            </a:r>
            <a:r>
              <a:rPr lang="en-US" altLang="zh-CN" sz="2800" b="1" dirty="0" smtClean="0">
                <a:solidFill>
                  <a:srgbClr val="000090"/>
                </a:solidFill>
                <a:latin typeface="Arial"/>
              </a:rPr>
              <a:t> 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9008"/>
            <a:ext cx="7630484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595" dirty="0" smtClean="0">
                <a:solidFill>
                  <a:srgbClr val="000090"/>
                </a:solidFill>
                <a:latin typeface="Arial"/>
              </a:rPr>
              <a:t>Transcriptional regulation is </a:t>
            </a:r>
            <a:r>
              <a:rPr lang="en-US" sz="2595" b="1" dirty="0" smtClean="0">
                <a:solidFill>
                  <a:srgbClr val="000090"/>
                </a:solidFill>
                <a:latin typeface="Arial"/>
              </a:rPr>
              <a:t>organized as a network </a:t>
            </a:r>
            <a:r>
              <a:rPr lang="en-US" sz="2595" dirty="0" smtClean="0">
                <a:solidFill>
                  <a:srgbClr val="000090"/>
                </a:solidFill>
                <a:latin typeface="Arial"/>
              </a:rPr>
              <a:t>with TF, miRNA and other genes as nodes.</a:t>
            </a:r>
          </a:p>
          <a:p>
            <a:endParaRPr lang="en-US" sz="2595" dirty="0" smtClean="0">
              <a:solidFill>
                <a:srgbClr val="000090"/>
              </a:solidFill>
              <a:latin typeface="Arial"/>
            </a:endParaRPr>
          </a:p>
          <a:p>
            <a:r>
              <a:rPr lang="en-US" sz="2595" b="1" dirty="0" err="1" smtClean="0">
                <a:solidFill>
                  <a:srgbClr val="000090"/>
                </a:solidFill>
                <a:latin typeface="Arial"/>
              </a:rPr>
              <a:t>ChIP-seq</a:t>
            </a:r>
            <a:r>
              <a:rPr lang="en-US" sz="2595" b="1" dirty="0" smtClean="0">
                <a:solidFill>
                  <a:srgbClr val="000090"/>
                </a:solidFill>
                <a:latin typeface="Arial"/>
              </a:rPr>
              <a:t> data is useful</a:t>
            </a:r>
            <a:r>
              <a:rPr lang="en-US" sz="2595" dirty="0" smtClean="0">
                <a:solidFill>
                  <a:srgbClr val="000090"/>
                </a:solidFill>
                <a:latin typeface="Arial"/>
              </a:rPr>
              <a:t> to construct such a network.</a:t>
            </a:r>
          </a:p>
          <a:p>
            <a:endParaRPr lang="en-US" sz="2595" dirty="0" smtClean="0">
              <a:solidFill>
                <a:srgbClr val="000090"/>
              </a:solidFill>
              <a:latin typeface="Arial"/>
            </a:endParaRPr>
          </a:p>
          <a:p>
            <a:r>
              <a:rPr lang="en-US" sz="2595" dirty="0" smtClean="0">
                <a:solidFill>
                  <a:srgbClr val="000090"/>
                </a:solidFill>
                <a:latin typeface="Arial"/>
              </a:rPr>
              <a:t>TF-TF regulatory network </a:t>
            </a:r>
            <a:r>
              <a:rPr lang="en-US" sz="2595" b="1" dirty="0" smtClean="0">
                <a:solidFill>
                  <a:srgbClr val="000090"/>
                </a:solidFill>
                <a:latin typeface="Arial"/>
              </a:rPr>
              <a:t>can be visualized as a hierarchical network</a:t>
            </a:r>
            <a:r>
              <a:rPr lang="en-US" sz="2595" dirty="0" smtClean="0">
                <a:solidFill>
                  <a:srgbClr val="000090"/>
                </a:solidFill>
                <a:latin typeface="Arial"/>
              </a:rPr>
              <a:t>. </a:t>
            </a:r>
            <a:r>
              <a:rPr lang="en-US" sz="2595" dirty="0" err="1" smtClean="0">
                <a:solidFill>
                  <a:srgbClr val="000090"/>
                </a:solidFill>
                <a:latin typeface="Arial"/>
              </a:rPr>
              <a:t>TFs</a:t>
            </a:r>
            <a:r>
              <a:rPr lang="en-US" sz="2595" dirty="0" smtClean="0">
                <a:solidFill>
                  <a:srgbClr val="000090"/>
                </a:solidFill>
                <a:latin typeface="Arial"/>
              </a:rPr>
              <a:t> at different levels show different features.</a:t>
            </a:r>
          </a:p>
          <a:p>
            <a:endParaRPr lang="en-US" sz="2595" dirty="0" smtClean="0">
              <a:solidFill>
                <a:srgbClr val="000090"/>
              </a:solidFill>
              <a:latin typeface="Arial"/>
            </a:endParaRPr>
          </a:p>
          <a:p>
            <a:r>
              <a:rPr lang="en-US" sz="2595" dirty="0" smtClean="0">
                <a:solidFill>
                  <a:srgbClr val="000090"/>
                </a:solidFill>
                <a:latin typeface="Arial"/>
              </a:rPr>
              <a:t>Some regulatory patterns (</a:t>
            </a:r>
            <a:r>
              <a:rPr lang="en-US" sz="2595" b="1" dirty="0" smtClean="0">
                <a:solidFill>
                  <a:srgbClr val="000090"/>
                </a:solidFill>
                <a:latin typeface="Arial"/>
              </a:rPr>
              <a:t>network motifs</a:t>
            </a:r>
            <a:r>
              <a:rPr lang="en-US" sz="2595" dirty="0" smtClean="0">
                <a:solidFill>
                  <a:srgbClr val="000090"/>
                </a:solidFill>
                <a:latin typeface="Arial"/>
              </a:rPr>
              <a:t>) are favored and being enriched in the network.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88891" y="6499570"/>
            <a:ext cx="3692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Cheng et al. 2011, </a:t>
            </a:r>
            <a:r>
              <a:rPr lang="en-US" sz="1400" i="1" dirty="0" err="1" smtClean="0"/>
              <a:t>PLoS</a:t>
            </a:r>
            <a:r>
              <a:rPr lang="en-US" sz="1400" i="1" dirty="0" smtClean="0"/>
              <a:t> Computational Biology</a:t>
            </a:r>
            <a:endParaRPr lang="en-US" sz="14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Acknowledgements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7361" y="1117140"/>
            <a:ext cx="4038600" cy="5239210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US" sz="2400" dirty="0" smtClean="0">
                <a:latin typeface="Arial"/>
              </a:rPr>
              <a:t>Yale University</a:t>
            </a:r>
          </a:p>
          <a:p>
            <a:pPr>
              <a:buNone/>
            </a:pPr>
            <a:r>
              <a:rPr lang="en-US" sz="2400" dirty="0" smtClean="0">
                <a:solidFill>
                  <a:srgbClr val="000090"/>
                </a:solidFill>
                <a:latin typeface="Arial"/>
              </a:rPr>
              <a:t>	</a:t>
            </a:r>
            <a:r>
              <a:rPr lang="en-US" sz="1800" dirty="0" smtClean="0">
                <a:solidFill>
                  <a:srgbClr val="000090"/>
                </a:solidFill>
                <a:latin typeface="Arial"/>
              </a:rPr>
              <a:t>-- </a:t>
            </a:r>
            <a:r>
              <a:rPr lang="en-US" sz="1800" b="1" dirty="0" smtClean="0">
                <a:solidFill>
                  <a:srgbClr val="000090"/>
                </a:solidFill>
                <a:latin typeface="Arial"/>
              </a:rPr>
              <a:t>Mark Gerstein, Sherman </a:t>
            </a:r>
            <a:r>
              <a:rPr lang="en-US" sz="1800" b="1" dirty="0" err="1" smtClean="0">
                <a:solidFill>
                  <a:srgbClr val="000090"/>
                </a:solidFill>
                <a:latin typeface="Arial"/>
              </a:rPr>
              <a:t>Weissman</a:t>
            </a:r>
            <a:r>
              <a:rPr lang="en-US" sz="1800" b="1" dirty="0" smtClean="0">
                <a:solidFill>
                  <a:srgbClr val="000090"/>
                </a:solidFill>
                <a:latin typeface="Arial"/>
              </a:rPr>
              <a:t>, </a:t>
            </a:r>
            <a:r>
              <a:rPr lang="en-US" sz="1800" dirty="0" smtClean="0">
                <a:solidFill>
                  <a:srgbClr val="000090"/>
                </a:solidFill>
                <a:latin typeface="Arial"/>
              </a:rPr>
              <a:t>Koon-</a:t>
            </a:r>
            <a:r>
              <a:rPr lang="en-US" sz="1800" dirty="0" err="1" smtClean="0">
                <a:solidFill>
                  <a:srgbClr val="000090"/>
                </a:solidFill>
                <a:latin typeface="Arial"/>
              </a:rPr>
              <a:t>Kiu</a:t>
            </a:r>
            <a:r>
              <a:rPr lang="en-US" sz="1800" dirty="0" smtClean="0">
                <a:solidFill>
                  <a:srgbClr val="000090"/>
                </a:solidFill>
                <a:latin typeface="Arial"/>
              </a:rPr>
              <a:t> Yan, Chong </a:t>
            </a:r>
            <a:r>
              <a:rPr lang="en-US" sz="1800" dirty="0" err="1" smtClean="0">
                <a:solidFill>
                  <a:srgbClr val="000090"/>
                </a:solidFill>
                <a:latin typeface="Arial"/>
              </a:rPr>
              <a:t>Shou</a:t>
            </a:r>
            <a:r>
              <a:rPr lang="en-US" sz="1800" dirty="0" smtClean="0">
                <a:solidFill>
                  <a:srgbClr val="000090"/>
                </a:solidFill>
                <a:latin typeface="Arial"/>
              </a:rPr>
              <a:t>, </a:t>
            </a:r>
            <a:r>
              <a:rPr lang="en-US" sz="1800" dirty="0" err="1" smtClean="0">
                <a:solidFill>
                  <a:srgbClr val="000090"/>
                </a:solidFill>
                <a:latin typeface="Arial"/>
              </a:rPr>
              <a:t>Renqiang</a:t>
            </a:r>
            <a:r>
              <a:rPr lang="en-US" sz="1800" dirty="0" smtClean="0">
                <a:solidFill>
                  <a:srgbClr val="000090"/>
                </a:solidFill>
                <a:latin typeface="Arial"/>
              </a:rPr>
              <a:t> Min, Joel </a:t>
            </a:r>
            <a:r>
              <a:rPr lang="en-US" sz="1800" dirty="0" err="1" smtClean="0">
                <a:solidFill>
                  <a:srgbClr val="000090"/>
                </a:solidFill>
                <a:latin typeface="Arial"/>
              </a:rPr>
              <a:t>Rozowsky</a:t>
            </a:r>
            <a:r>
              <a:rPr lang="en-US" sz="1800" dirty="0" smtClean="0">
                <a:solidFill>
                  <a:srgbClr val="000090"/>
                </a:solidFill>
                <a:latin typeface="Arial"/>
              </a:rPr>
              <a:t>, Kevin Yip, Roger Alexander, </a:t>
            </a:r>
            <a:r>
              <a:rPr lang="en-US" sz="1800" dirty="0" err="1" smtClean="0">
                <a:solidFill>
                  <a:srgbClr val="000090"/>
                </a:solidFill>
                <a:latin typeface="Arial"/>
              </a:rPr>
              <a:t>Ekta</a:t>
            </a:r>
            <a:r>
              <a:rPr lang="en-US" sz="1800" dirty="0" smtClean="0">
                <a:solidFill>
                  <a:srgbClr val="000090"/>
                </a:solidFill>
                <a:latin typeface="Arial"/>
              </a:rPr>
              <a:t> </a:t>
            </a:r>
            <a:r>
              <a:rPr lang="en-US" sz="1800" dirty="0" err="1" smtClean="0">
                <a:solidFill>
                  <a:srgbClr val="000090"/>
                </a:solidFill>
                <a:latin typeface="Arial"/>
              </a:rPr>
              <a:t>Khurana</a:t>
            </a:r>
            <a:r>
              <a:rPr lang="en-US" sz="1800" dirty="0" smtClean="0">
                <a:solidFill>
                  <a:srgbClr val="000090"/>
                </a:solidFill>
                <a:latin typeface="Arial"/>
              </a:rPr>
              <a:t>, </a:t>
            </a:r>
            <a:r>
              <a:rPr lang="en-US" sz="1800" dirty="0" err="1" smtClean="0">
                <a:solidFill>
                  <a:srgbClr val="000090"/>
                </a:solidFill>
                <a:latin typeface="Arial"/>
              </a:rPr>
              <a:t>Nitin</a:t>
            </a:r>
            <a:r>
              <a:rPr lang="en-US" sz="1800" dirty="0" smtClean="0">
                <a:solidFill>
                  <a:srgbClr val="000090"/>
                </a:solidFill>
                <a:latin typeface="Arial"/>
              </a:rPr>
              <a:t> </a:t>
            </a:r>
            <a:r>
              <a:rPr lang="en-US" sz="1800" dirty="0" err="1" smtClean="0">
                <a:solidFill>
                  <a:srgbClr val="000090"/>
                </a:solidFill>
                <a:latin typeface="Arial"/>
              </a:rPr>
              <a:t>Bhardwaj</a:t>
            </a:r>
            <a:r>
              <a:rPr lang="en-US" sz="1800" dirty="0" smtClean="0">
                <a:solidFill>
                  <a:srgbClr val="000090"/>
                </a:solidFill>
                <a:latin typeface="Arial"/>
              </a:rPr>
              <a:t>, Pedro </a:t>
            </a:r>
            <a:r>
              <a:rPr lang="en-US" sz="1800" dirty="0" err="1" smtClean="0">
                <a:solidFill>
                  <a:srgbClr val="000090"/>
                </a:solidFill>
                <a:latin typeface="Arial"/>
              </a:rPr>
              <a:t>Alves</a:t>
            </a:r>
            <a:r>
              <a:rPr lang="en-US" sz="1800" dirty="0" smtClean="0">
                <a:solidFill>
                  <a:srgbClr val="000090"/>
                </a:solidFill>
                <a:latin typeface="Arial"/>
              </a:rPr>
              <a:t>, </a:t>
            </a:r>
            <a:r>
              <a:rPr lang="en-US" sz="1800" dirty="0" err="1" smtClean="0">
                <a:solidFill>
                  <a:srgbClr val="000090"/>
                </a:solidFill>
                <a:latin typeface="Arial"/>
              </a:rPr>
              <a:t>Mihali</a:t>
            </a:r>
            <a:r>
              <a:rPr lang="en-US" sz="1800" dirty="0" smtClean="0">
                <a:solidFill>
                  <a:srgbClr val="000090"/>
                </a:solidFill>
                <a:latin typeface="Arial"/>
              </a:rPr>
              <a:t> Felipe, </a:t>
            </a:r>
            <a:r>
              <a:rPr lang="en-US" sz="1800" dirty="0" err="1" smtClean="0">
                <a:solidFill>
                  <a:srgbClr val="000090"/>
                </a:solidFill>
                <a:latin typeface="Arial"/>
              </a:rPr>
              <a:t>Arif</a:t>
            </a:r>
            <a:r>
              <a:rPr lang="en-US" sz="1800" dirty="0" smtClean="0">
                <a:solidFill>
                  <a:srgbClr val="000090"/>
                </a:solidFill>
                <a:latin typeface="Arial"/>
              </a:rPr>
              <a:t> </a:t>
            </a:r>
            <a:r>
              <a:rPr lang="en-US" sz="1800" dirty="0" err="1" smtClean="0">
                <a:solidFill>
                  <a:srgbClr val="000090"/>
                </a:solidFill>
                <a:latin typeface="Arial"/>
              </a:rPr>
              <a:t>Harmanci</a:t>
            </a:r>
            <a:r>
              <a:rPr lang="en-US" sz="1800" dirty="0" smtClean="0">
                <a:solidFill>
                  <a:srgbClr val="000090"/>
                </a:solidFill>
                <a:latin typeface="Arial"/>
              </a:rPr>
              <a:t>, </a:t>
            </a:r>
            <a:r>
              <a:rPr lang="en-US" sz="1800" dirty="0" err="1" smtClean="0">
                <a:solidFill>
                  <a:srgbClr val="000090"/>
                </a:solidFill>
                <a:latin typeface="Arial"/>
              </a:rPr>
              <a:t>Mengjie</a:t>
            </a:r>
            <a:r>
              <a:rPr lang="en-US" sz="1800" dirty="0" smtClean="0">
                <a:solidFill>
                  <a:srgbClr val="000090"/>
                </a:solidFill>
                <a:latin typeface="Arial"/>
              </a:rPr>
              <a:t> Chen </a:t>
            </a:r>
          </a:p>
          <a:p>
            <a:r>
              <a:rPr lang="en-US" sz="2378" dirty="0" smtClean="0">
                <a:latin typeface="Arial"/>
              </a:rPr>
              <a:t>Univ. </a:t>
            </a:r>
            <a:r>
              <a:rPr lang="en-US" sz="2378" dirty="0">
                <a:latin typeface="Arial"/>
              </a:rPr>
              <a:t>of Southern California</a:t>
            </a:r>
          </a:p>
          <a:p>
            <a:pPr>
              <a:buNone/>
            </a:pPr>
            <a:r>
              <a:rPr lang="en-US" sz="2400" dirty="0" smtClean="0">
                <a:solidFill>
                  <a:srgbClr val="000090"/>
                </a:solidFill>
                <a:latin typeface="Arial"/>
              </a:rPr>
              <a:t>	</a:t>
            </a:r>
            <a:r>
              <a:rPr lang="en-US" sz="1838" i="1" dirty="0">
                <a:solidFill>
                  <a:srgbClr val="000090"/>
                </a:solidFill>
                <a:latin typeface="Arial"/>
              </a:rPr>
              <a:t>-- </a:t>
            </a:r>
            <a:r>
              <a:rPr lang="en-US" sz="1838" b="1" dirty="0">
                <a:solidFill>
                  <a:srgbClr val="000090"/>
                </a:solidFill>
                <a:latin typeface="Arial"/>
              </a:rPr>
              <a:t>Lei Li, </a:t>
            </a:r>
            <a:r>
              <a:rPr lang="en-US" sz="1838" b="1" dirty="0" err="1">
                <a:solidFill>
                  <a:srgbClr val="000090"/>
                </a:solidFill>
                <a:latin typeface="Arial"/>
              </a:rPr>
              <a:t>Valter</a:t>
            </a:r>
            <a:r>
              <a:rPr lang="en-US" sz="1838" b="1" dirty="0">
                <a:solidFill>
                  <a:srgbClr val="000090"/>
                </a:solidFill>
                <a:latin typeface="Arial"/>
              </a:rPr>
              <a:t> Longo, </a:t>
            </a:r>
            <a:r>
              <a:rPr lang="en-US" sz="1838" b="1" dirty="0" err="1">
                <a:solidFill>
                  <a:srgbClr val="000090"/>
                </a:solidFill>
                <a:latin typeface="Arial"/>
              </a:rPr>
              <a:t>Fengzhu</a:t>
            </a:r>
            <a:r>
              <a:rPr lang="en-US" sz="1838" b="1" dirty="0">
                <a:solidFill>
                  <a:srgbClr val="000090"/>
                </a:solidFill>
                <a:latin typeface="Arial"/>
              </a:rPr>
              <a:t> Sun,</a:t>
            </a:r>
            <a:r>
              <a:rPr lang="en-US" sz="1838" b="1" dirty="0" smtClean="0">
                <a:solidFill>
                  <a:srgbClr val="000090"/>
                </a:solidFill>
                <a:latin typeface="Arial"/>
              </a:rPr>
              <a:t> </a:t>
            </a:r>
            <a:r>
              <a:rPr lang="en-US" sz="1838" dirty="0" err="1" smtClean="0">
                <a:solidFill>
                  <a:srgbClr val="000090"/>
                </a:solidFill>
                <a:latin typeface="Arial"/>
              </a:rPr>
              <a:t>Xiaotu</a:t>
            </a:r>
            <a:r>
              <a:rPr lang="en-US" sz="1838" dirty="0" smtClean="0">
                <a:solidFill>
                  <a:srgbClr val="000090"/>
                </a:solidFill>
                <a:latin typeface="Arial"/>
              </a:rPr>
              <a:t> Ma, Paola </a:t>
            </a:r>
            <a:r>
              <a:rPr lang="en-US" sz="1838" dirty="0" err="1" smtClean="0">
                <a:solidFill>
                  <a:srgbClr val="000090"/>
                </a:solidFill>
                <a:latin typeface="Arial"/>
              </a:rPr>
              <a:t>Fabrizio</a:t>
            </a:r>
            <a:r>
              <a:rPr lang="en-US" sz="1838" dirty="0" smtClean="0">
                <a:solidFill>
                  <a:srgbClr val="000090"/>
                </a:solidFill>
                <a:latin typeface="Arial"/>
              </a:rPr>
              <a:t>, Min Wei, </a:t>
            </a:r>
            <a:r>
              <a:rPr lang="en-US" sz="1838" dirty="0" err="1" smtClean="0">
                <a:solidFill>
                  <a:srgbClr val="000090"/>
                </a:solidFill>
                <a:latin typeface="Arial"/>
              </a:rPr>
              <a:t>Huanying</a:t>
            </a:r>
            <a:r>
              <a:rPr lang="en-US" sz="1838" dirty="0" smtClean="0">
                <a:solidFill>
                  <a:srgbClr val="000090"/>
                </a:solidFill>
                <a:latin typeface="Arial"/>
              </a:rPr>
              <a:t> </a:t>
            </a:r>
            <a:r>
              <a:rPr lang="en-US" sz="1838" dirty="0" err="1" smtClean="0">
                <a:solidFill>
                  <a:srgbClr val="000090"/>
                </a:solidFill>
                <a:latin typeface="Arial"/>
              </a:rPr>
              <a:t>Ge</a:t>
            </a:r>
            <a:r>
              <a:rPr lang="en-US" sz="1838" dirty="0" smtClean="0">
                <a:solidFill>
                  <a:srgbClr val="000090"/>
                </a:solidFill>
                <a:latin typeface="Arial"/>
              </a:rPr>
              <a:t>,</a:t>
            </a:r>
          </a:p>
          <a:p>
            <a:r>
              <a:rPr lang="en-US" sz="2400" dirty="0" err="1" smtClean="0">
                <a:latin typeface="Arial"/>
              </a:rPr>
              <a:t>Weng</a:t>
            </a:r>
            <a:r>
              <a:rPr lang="en-US" sz="2400" dirty="0" smtClean="0">
                <a:latin typeface="Arial"/>
              </a:rPr>
              <a:t> Lab </a:t>
            </a:r>
            <a:r>
              <a:rPr lang="en-US" sz="2000" dirty="0" smtClean="0">
                <a:latin typeface="Arial"/>
              </a:rPr>
              <a:t>(UMASS)</a:t>
            </a:r>
          </a:p>
          <a:p>
            <a:pPr>
              <a:buNone/>
            </a:pPr>
            <a:r>
              <a:rPr lang="en-US" sz="2000" dirty="0" smtClean="0">
                <a:latin typeface="Arial"/>
              </a:rPr>
              <a:t>	</a:t>
            </a:r>
            <a:r>
              <a:rPr lang="en-US" sz="1838" dirty="0">
                <a:solidFill>
                  <a:srgbClr val="000090"/>
                </a:solidFill>
                <a:latin typeface="Arial"/>
              </a:rPr>
              <a:t>--</a:t>
            </a:r>
            <a:r>
              <a:rPr lang="en-US" sz="1838" dirty="0" smtClean="0">
                <a:solidFill>
                  <a:srgbClr val="000090"/>
                </a:solidFill>
                <a:latin typeface="Arial"/>
              </a:rPr>
              <a:t> </a:t>
            </a:r>
            <a:r>
              <a:rPr lang="en-US" sz="1838" b="1" dirty="0" err="1" smtClean="0">
                <a:solidFill>
                  <a:srgbClr val="000090"/>
                </a:solidFill>
                <a:latin typeface="Arial"/>
              </a:rPr>
              <a:t>Zhiping</a:t>
            </a:r>
            <a:r>
              <a:rPr lang="en-US" sz="1838" b="1" dirty="0" smtClean="0">
                <a:solidFill>
                  <a:srgbClr val="000090"/>
                </a:solidFill>
                <a:latin typeface="Arial"/>
              </a:rPr>
              <a:t> </a:t>
            </a:r>
            <a:r>
              <a:rPr lang="en-US" sz="1838" b="1" dirty="0" err="1" smtClean="0">
                <a:solidFill>
                  <a:srgbClr val="000090"/>
                </a:solidFill>
                <a:latin typeface="Arial"/>
              </a:rPr>
              <a:t>Weng</a:t>
            </a:r>
            <a:r>
              <a:rPr lang="en-US" sz="1838" dirty="0" smtClean="0">
                <a:solidFill>
                  <a:srgbClr val="000090"/>
                </a:solidFill>
                <a:latin typeface="Arial"/>
              </a:rPr>
              <a:t>, </a:t>
            </a:r>
            <a:r>
              <a:rPr lang="en-US" sz="1838" dirty="0" err="1" smtClean="0">
                <a:solidFill>
                  <a:srgbClr val="000090"/>
                </a:solidFill>
                <a:latin typeface="Arial"/>
              </a:rPr>
              <a:t>Xianjun</a:t>
            </a:r>
            <a:r>
              <a:rPr lang="en-US" sz="1838" dirty="0" smtClean="0">
                <a:solidFill>
                  <a:srgbClr val="000090"/>
                </a:solidFill>
                <a:latin typeface="Arial"/>
              </a:rPr>
              <a:t> Dong</a:t>
            </a:r>
          </a:p>
          <a:p>
            <a:r>
              <a:rPr lang="en-US" sz="2400" dirty="0" err="1" smtClean="0">
                <a:latin typeface="Arial"/>
              </a:rPr>
              <a:t>Qian</a:t>
            </a:r>
            <a:r>
              <a:rPr lang="en-US" sz="2400" dirty="0" smtClean="0">
                <a:latin typeface="Arial"/>
              </a:rPr>
              <a:t> </a:t>
            </a:r>
            <a:r>
              <a:rPr lang="en-US" sz="2400" dirty="0">
                <a:latin typeface="Arial"/>
              </a:rPr>
              <a:t>Lab </a:t>
            </a:r>
            <a:r>
              <a:rPr lang="en-US" sz="2000" dirty="0">
                <a:latin typeface="Arial"/>
              </a:rPr>
              <a:t>(Johns Hopkins University</a:t>
            </a:r>
            <a:r>
              <a:rPr lang="en-US" sz="2000" dirty="0" smtClean="0">
                <a:latin typeface="Arial"/>
              </a:rPr>
              <a:t>)</a:t>
            </a:r>
          </a:p>
          <a:p>
            <a:pPr>
              <a:buNone/>
            </a:pPr>
            <a:r>
              <a:rPr lang="en-US" sz="2000" dirty="0" smtClean="0">
                <a:latin typeface="Arial"/>
              </a:rPr>
              <a:t>	</a:t>
            </a:r>
            <a:r>
              <a:rPr lang="en-US" sz="1882" dirty="0">
                <a:solidFill>
                  <a:srgbClr val="000090"/>
                </a:solidFill>
                <a:latin typeface="Arial"/>
              </a:rPr>
              <a:t>-- </a:t>
            </a:r>
            <a:r>
              <a:rPr lang="en-US" sz="1882" b="1" dirty="0" err="1">
                <a:solidFill>
                  <a:srgbClr val="000090"/>
                </a:solidFill>
                <a:latin typeface="Arial"/>
              </a:rPr>
              <a:t>Jian</a:t>
            </a:r>
            <a:r>
              <a:rPr lang="en-US" sz="1882" b="1" dirty="0">
                <a:solidFill>
                  <a:srgbClr val="000090"/>
                </a:solidFill>
                <a:latin typeface="Arial"/>
              </a:rPr>
              <a:t> </a:t>
            </a:r>
            <a:r>
              <a:rPr lang="en-US" sz="1882" b="1" dirty="0" err="1">
                <a:solidFill>
                  <a:srgbClr val="000090"/>
                </a:solidFill>
                <a:latin typeface="Arial"/>
              </a:rPr>
              <a:t>Qian</a:t>
            </a:r>
            <a:r>
              <a:rPr lang="en-US" sz="1882" b="1" dirty="0">
                <a:solidFill>
                  <a:srgbClr val="000090"/>
                </a:solidFill>
                <a:latin typeface="Arial"/>
              </a:rPr>
              <a:t>, </a:t>
            </a:r>
            <a:r>
              <a:rPr lang="en-US" sz="1882" dirty="0" err="1">
                <a:solidFill>
                  <a:srgbClr val="000090"/>
                </a:solidFill>
                <a:latin typeface="Arial"/>
              </a:rPr>
              <a:t>Woochang</a:t>
            </a:r>
            <a:r>
              <a:rPr lang="en-US" sz="1882" dirty="0">
                <a:solidFill>
                  <a:srgbClr val="000090"/>
                </a:solidFill>
                <a:latin typeface="Arial"/>
              </a:rPr>
              <a:t> Hwang </a:t>
            </a:r>
          </a:p>
          <a:p>
            <a:r>
              <a:rPr lang="en-US" sz="2400" dirty="0" smtClean="0">
                <a:latin typeface="Arial"/>
              </a:rPr>
              <a:t>Snyder Lab </a:t>
            </a:r>
            <a:r>
              <a:rPr lang="en-US" sz="2000" dirty="0">
                <a:latin typeface="Arial"/>
              </a:rPr>
              <a:t>(Stanford University</a:t>
            </a:r>
            <a:r>
              <a:rPr lang="en-US" sz="2000" dirty="0" smtClean="0">
                <a:latin typeface="Arial"/>
              </a:rPr>
              <a:t>)</a:t>
            </a:r>
          </a:p>
          <a:p>
            <a:r>
              <a:rPr lang="en-US" sz="1882" dirty="0">
                <a:solidFill>
                  <a:srgbClr val="000090"/>
                </a:solidFill>
                <a:latin typeface="Arial"/>
              </a:rPr>
              <a:t>-- </a:t>
            </a:r>
            <a:r>
              <a:rPr lang="en-US" sz="1882" b="1" dirty="0">
                <a:solidFill>
                  <a:srgbClr val="000090"/>
                </a:solidFill>
                <a:latin typeface="Arial"/>
              </a:rPr>
              <a:t>Michael </a:t>
            </a:r>
            <a:r>
              <a:rPr lang="en-US" sz="1882" b="1" dirty="0" smtClean="0">
                <a:solidFill>
                  <a:srgbClr val="000090"/>
                </a:solidFill>
                <a:latin typeface="Arial"/>
              </a:rPr>
              <a:t>Snyder, </a:t>
            </a:r>
            <a:r>
              <a:rPr lang="en-US" sz="1882" dirty="0" smtClean="0">
                <a:solidFill>
                  <a:srgbClr val="000090"/>
                </a:solidFill>
                <a:latin typeface="Arial"/>
              </a:rPr>
              <a:t>Wei </a:t>
            </a:r>
            <a:r>
              <a:rPr lang="en-US" sz="1882" dirty="0" err="1" smtClean="0">
                <a:solidFill>
                  <a:srgbClr val="000090"/>
                </a:solidFill>
                <a:latin typeface="Arial"/>
              </a:rPr>
              <a:t>Niu</a:t>
            </a:r>
            <a:endParaRPr lang="en-US" sz="1882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199" y="1117140"/>
            <a:ext cx="4421655" cy="5239209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US" sz="2353" dirty="0">
                <a:latin typeface="Arial"/>
              </a:rPr>
              <a:t>White Lab </a:t>
            </a:r>
            <a:r>
              <a:rPr lang="en-US" sz="2118" dirty="0">
                <a:latin typeface="Arial"/>
              </a:rPr>
              <a:t>(</a:t>
            </a:r>
            <a:r>
              <a:rPr lang="en-US" sz="2118" dirty="0" smtClean="0">
                <a:latin typeface="Arial"/>
              </a:rPr>
              <a:t>Univ. </a:t>
            </a:r>
            <a:r>
              <a:rPr lang="en-US" sz="2118" dirty="0">
                <a:latin typeface="Arial"/>
              </a:rPr>
              <a:t>of Chicago</a:t>
            </a:r>
            <a:r>
              <a:rPr lang="en-US" sz="2118" dirty="0" smtClean="0">
                <a:latin typeface="Arial"/>
              </a:rPr>
              <a:t>)</a:t>
            </a:r>
          </a:p>
          <a:p>
            <a:pPr>
              <a:buNone/>
            </a:pPr>
            <a:r>
              <a:rPr lang="en-US" sz="2118" dirty="0" smtClean="0">
                <a:latin typeface="Arial"/>
              </a:rPr>
              <a:t>	</a:t>
            </a:r>
            <a:r>
              <a:rPr lang="en-US" sz="1765" dirty="0">
                <a:solidFill>
                  <a:srgbClr val="000090"/>
                </a:solidFill>
                <a:latin typeface="Arial"/>
              </a:rPr>
              <a:t>-- </a:t>
            </a:r>
            <a:r>
              <a:rPr lang="en-US" sz="1765" b="1" dirty="0">
                <a:solidFill>
                  <a:srgbClr val="000090"/>
                </a:solidFill>
                <a:latin typeface="Arial"/>
              </a:rPr>
              <a:t>Kevin White</a:t>
            </a:r>
            <a:r>
              <a:rPr lang="en-US" sz="1765" dirty="0">
                <a:solidFill>
                  <a:srgbClr val="000090"/>
                </a:solidFill>
                <a:latin typeface="Arial"/>
              </a:rPr>
              <a:t>, </a:t>
            </a:r>
            <a:r>
              <a:rPr lang="en-US" sz="1765" dirty="0" err="1">
                <a:solidFill>
                  <a:srgbClr val="000090"/>
                </a:solidFill>
                <a:latin typeface="Arial"/>
              </a:rPr>
              <a:t>Lijia</a:t>
            </a:r>
            <a:r>
              <a:rPr lang="en-US" sz="1765" dirty="0">
                <a:solidFill>
                  <a:srgbClr val="000090"/>
                </a:solidFill>
                <a:latin typeface="Arial"/>
              </a:rPr>
              <a:t> Ma</a:t>
            </a:r>
          </a:p>
          <a:p>
            <a:r>
              <a:rPr lang="en-US" sz="2400" dirty="0" err="1" smtClean="0">
                <a:latin typeface="Arial"/>
              </a:rPr>
              <a:t>Pennacchio</a:t>
            </a:r>
            <a:r>
              <a:rPr lang="en-US" sz="2400" dirty="0" smtClean="0">
                <a:latin typeface="Arial"/>
              </a:rPr>
              <a:t> Lab </a:t>
            </a:r>
            <a:r>
              <a:rPr lang="en-US" sz="2000" dirty="0" smtClean="0">
                <a:latin typeface="Arial"/>
              </a:rPr>
              <a:t>(Lawrence </a:t>
            </a:r>
            <a:r>
              <a:rPr lang="en-US" sz="2000" dirty="0" err="1" smtClean="0">
                <a:latin typeface="Arial"/>
              </a:rPr>
              <a:t>Berkely</a:t>
            </a:r>
            <a:r>
              <a:rPr lang="en-US" sz="2000" dirty="0" smtClean="0">
                <a:latin typeface="Arial"/>
              </a:rPr>
              <a:t> National Laboratory)</a:t>
            </a:r>
          </a:p>
          <a:p>
            <a:r>
              <a:rPr lang="en-US" sz="2353" dirty="0">
                <a:latin typeface="Arial"/>
              </a:rPr>
              <a:t>Birney Lab </a:t>
            </a:r>
            <a:r>
              <a:rPr lang="en-US" sz="2000" dirty="0">
                <a:latin typeface="Arial"/>
              </a:rPr>
              <a:t>(EBI</a:t>
            </a:r>
            <a:r>
              <a:rPr lang="en-US" sz="2000" dirty="0" smtClean="0">
                <a:latin typeface="Arial"/>
              </a:rPr>
              <a:t>)</a:t>
            </a:r>
          </a:p>
          <a:p>
            <a:r>
              <a:rPr lang="en-US" sz="2353" dirty="0" err="1" smtClean="0">
                <a:latin typeface="Arial"/>
              </a:rPr>
              <a:t>Waterson</a:t>
            </a:r>
            <a:r>
              <a:rPr lang="en-US" sz="2353" dirty="0" smtClean="0">
                <a:latin typeface="Arial"/>
              </a:rPr>
              <a:t> Lab </a:t>
            </a:r>
            <a:r>
              <a:rPr lang="en-US" sz="2000" dirty="0" smtClean="0">
                <a:latin typeface="Arial"/>
              </a:rPr>
              <a:t>(Univ. of Washington)</a:t>
            </a:r>
          </a:p>
          <a:p>
            <a:r>
              <a:rPr lang="en-US" sz="2353" dirty="0" err="1" smtClean="0">
                <a:latin typeface="Arial"/>
              </a:rPr>
              <a:t>Lieb</a:t>
            </a:r>
            <a:r>
              <a:rPr lang="en-US" sz="2353" dirty="0" smtClean="0">
                <a:latin typeface="Arial"/>
              </a:rPr>
              <a:t> Lab </a:t>
            </a:r>
            <a:r>
              <a:rPr lang="en-US" sz="2000" dirty="0" smtClean="0">
                <a:latin typeface="Arial"/>
              </a:rPr>
              <a:t>(Univ. of North Carolina)</a:t>
            </a:r>
          </a:p>
          <a:p>
            <a:r>
              <a:rPr lang="en-US" sz="2353" dirty="0" err="1" smtClean="0">
                <a:latin typeface="Arial"/>
              </a:rPr>
              <a:t>Gingeras</a:t>
            </a:r>
            <a:r>
              <a:rPr lang="en-US" sz="2353" dirty="0" smtClean="0">
                <a:latin typeface="Arial"/>
              </a:rPr>
              <a:t> Lab </a:t>
            </a:r>
            <a:r>
              <a:rPr lang="en-US" sz="2000" dirty="0" smtClean="0">
                <a:latin typeface="Arial"/>
              </a:rPr>
              <a:t>(CSHL)</a:t>
            </a:r>
          </a:p>
          <a:p>
            <a:pPr>
              <a:buNone/>
            </a:pPr>
            <a:endParaRPr lang="en-US" sz="2000" dirty="0" smtClean="0">
              <a:latin typeface="Arial"/>
            </a:endParaRPr>
          </a:p>
          <a:p>
            <a:pPr>
              <a:buNone/>
            </a:pPr>
            <a:endParaRPr lang="en-US" sz="2000" dirty="0" smtClean="0">
              <a:latin typeface="Arial"/>
            </a:endParaRPr>
          </a:p>
          <a:p>
            <a:pPr>
              <a:buNone/>
            </a:pPr>
            <a:r>
              <a:rPr lang="en-US" sz="2353" dirty="0" smtClean="0">
                <a:latin typeface="Arial"/>
              </a:rPr>
              <a:t>Consortium</a:t>
            </a:r>
          </a:p>
          <a:p>
            <a:r>
              <a:rPr lang="en-US" sz="2353" b="1" u="sng" dirty="0" smtClean="0">
                <a:latin typeface="Arial"/>
              </a:rPr>
              <a:t>ENCODE</a:t>
            </a:r>
          </a:p>
          <a:p>
            <a:r>
              <a:rPr lang="en-US" sz="2353" b="1" u="sng" dirty="0" smtClean="0">
                <a:latin typeface="Arial"/>
              </a:rPr>
              <a:t>modENCODE</a:t>
            </a:r>
          </a:p>
          <a:p>
            <a:endParaRPr lang="en-US" sz="2353" dirty="0" smtClean="0">
              <a:latin typeface="Arial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142" y="3753515"/>
            <a:ext cx="1988713" cy="264954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387" y="2167443"/>
            <a:ext cx="8229600" cy="1143000"/>
          </a:xfrm>
        </p:spPr>
        <p:txBody>
          <a:bodyPr/>
          <a:lstStyle/>
          <a:p>
            <a:r>
              <a:rPr lang="en-US" sz="4800" b="1" dirty="0" smtClean="0">
                <a:solidFill>
                  <a:srgbClr val="000090"/>
                </a:solidFill>
                <a:latin typeface="Arial"/>
              </a:rPr>
              <a:t>Thank you!</a:t>
            </a:r>
            <a:endParaRPr lang="en-US" sz="4800" b="1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6176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000090"/>
                </a:solidFill>
                <a:latin typeface="Arial"/>
              </a:rPr>
              <a:t>ChIP-seq</a:t>
            </a:r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 Experiment &amp; Data analysis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26176"/>
            <a:ext cx="4574924" cy="34311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300081"/>
            <a:ext cx="4449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http://</a:t>
            </a:r>
            <a:r>
              <a:rPr lang="en-US" sz="1600" i="1" dirty="0" err="1" smtClean="0"/>
              <a:t>en.wikipedia.org</a:t>
            </a:r>
            <a:r>
              <a:rPr lang="en-US" sz="1600" i="1" dirty="0" smtClean="0"/>
              <a:t>/wiki/Chip-Sequencing</a:t>
            </a:r>
            <a:endParaRPr lang="en-US" sz="1600" i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5115039" y="834722"/>
            <a:ext cx="3921282" cy="3465359"/>
            <a:chOff x="5232267" y="1078947"/>
            <a:chExt cx="3921282" cy="3794026"/>
          </a:xfrm>
        </p:grpSpPr>
        <p:sp>
          <p:nvSpPr>
            <p:cNvPr id="10" name="Oval 9"/>
            <p:cNvSpPr/>
            <p:nvPr/>
          </p:nvSpPr>
          <p:spPr>
            <a:xfrm>
              <a:off x="6486357" y="1078947"/>
              <a:ext cx="1483153" cy="459108"/>
            </a:xfrm>
            <a:prstGeom prst="ellipse">
              <a:avLst/>
            </a:prstGeom>
            <a:solidFill>
              <a:srgbClr val="CCFFCC"/>
            </a:solidFill>
            <a:ln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>
                  <a:solidFill>
                    <a:schemeClr val="tx1"/>
                  </a:solidFill>
                  <a:latin typeface="Times New Roman"/>
                </a:rPr>
                <a:t>ChIP-seq</a:t>
              </a:r>
              <a:endParaRPr lang="en-US" sz="1600" dirty="0" smtClean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232267" y="4300081"/>
              <a:ext cx="1747398" cy="553796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  <a:latin typeface="Times New Roman"/>
                </a:rPr>
                <a:t>TF binding peaks</a:t>
              </a:r>
              <a:endParaRPr lang="en-US" sz="1600" dirty="0">
                <a:solidFill>
                  <a:schemeClr val="tx1"/>
                </a:solidFill>
                <a:latin typeface="Times New Roman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6202099" y="1538055"/>
              <a:ext cx="2951450" cy="3334918"/>
              <a:chOff x="6202099" y="1538055"/>
              <a:chExt cx="2951450" cy="3334918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553200" y="2033767"/>
                <a:ext cx="1429448" cy="553796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CCFFC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Times New Roman"/>
                  </a:rPr>
                  <a:t>Map reads to genome</a:t>
                </a:r>
                <a:endParaRPr lang="en-US" sz="1600" dirty="0">
                  <a:solidFill>
                    <a:schemeClr val="tx1"/>
                  </a:solidFill>
                  <a:latin typeface="Times New Roman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553200" y="3131812"/>
                <a:ext cx="1429448" cy="410573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CCFFC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Times New Roman"/>
                  </a:rPr>
                  <a:t>Peak calling</a:t>
                </a:r>
                <a:endParaRPr lang="en-US" sz="1600" dirty="0">
                  <a:solidFill>
                    <a:schemeClr val="tx1"/>
                  </a:solidFill>
                  <a:latin typeface="Times New Roman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406151" y="4319177"/>
                <a:ext cx="1747398" cy="553796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CCFFC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Times New Roman"/>
                  </a:rPr>
                  <a:t>Histone modification peaks</a:t>
                </a:r>
                <a:endParaRPr lang="en-US" sz="1600" dirty="0">
                  <a:solidFill>
                    <a:schemeClr val="tx1"/>
                  </a:solidFill>
                  <a:latin typeface="Times New Roman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rot="5400000">
                <a:off x="6970510" y="1785514"/>
                <a:ext cx="496506" cy="1588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stealth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rot="5400000">
                <a:off x="6985222" y="2882765"/>
                <a:ext cx="496506" cy="1588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stealth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rot="10800000" flipV="1">
                <a:off x="6202099" y="3685607"/>
                <a:ext cx="702202" cy="614473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stealth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endCxn id="13" idx="0"/>
              </p:cNvCxnSpPr>
              <p:nvPr/>
            </p:nvCxnSpPr>
            <p:spPr>
              <a:xfrm>
                <a:off x="7562509" y="3685608"/>
                <a:ext cx="717341" cy="633569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stealth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886" y="4801421"/>
            <a:ext cx="3985102" cy="1623312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6084871" y="4357369"/>
            <a:ext cx="1030582" cy="5956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7347601" y="4597131"/>
            <a:ext cx="1054785" cy="5752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0" y="5525353"/>
            <a:ext cx="4736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Goal: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</a:rPr>
              <a:t>How gene expression is regulated by </a:t>
            </a:r>
            <a:r>
              <a:rPr lang="en-US" sz="2400" b="1" dirty="0" err="1" smtClean="0">
                <a:solidFill>
                  <a:srgbClr val="008000"/>
                </a:solidFill>
                <a:latin typeface="Arial"/>
              </a:rPr>
              <a:t>TFs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</a:rPr>
              <a:t> and </a:t>
            </a:r>
            <a:r>
              <a:rPr lang="en-US" sz="2400" b="1" dirty="0" err="1" smtClean="0">
                <a:solidFill>
                  <a:srgbClr val="008000"/>
                </a:solidFill>
                <a:latin typeface="Arial"/>
              </a:rPr>
              <a:t>HMs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</a:rPr>
              <a:t>? </a:t>
            </a:r>
            <a:endParaRPr lang="en-US" sz="2400" b="1" dirty="0">
              <a:solidFill>
                <a:srgbClr val="008000"/>
              </a:solidFill>
              <a:latin typeface="Arial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TIP equations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027862"/>
            <a:ext cx="7719627" cy="2809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072999"/>
            <a:ext cx="7472991" cy="50037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404" y="124127"/>
            <a:ext cx="8018396" cy="907079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Two-layer model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827" y="1413912"/>
            <a:ext cx="6550378" cy="49424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141360"/>
            <a:ext cx="197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Layer 1: predict expression in bin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926875"/>
            <a:ext cx="224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Layer 2: combine predictions from all bins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90"/>
                </a:solidFill>
                <a:latin typeface="Arial"/>
              </a:rPr>
              <a:t>Which TF/HM are important for expression prediction?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25" y="1417638"/>
            <a:ext cx="3995258" cy="2501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249" y="1417638"/>
            <a:ext cx="3826551" cy="2699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12" y="4357913"/>
            <a:ext cx="8021415" cy="23635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2524" y="4116797"/>
            <a:ext cx="4720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Select a subset (</a:t>
            </a:r>
            <a:r>
              <a:rPr lang="en-US" dirty="0" err="1" smtClean="0">
                <a:solidFill>
                  <a:srgbClr val="000090"/>
                </a:solidFill>
              </a:rPr>
              <a:t>n</a:t>
            </a:r>
            <a:r>
              <a:rPr lang="en-US" dirty="0" smtClean="0">
                <a:solidFill>
                  <a:srgbClr val="000090"/>
                </a:solidFill>
              </a:rPr>
              <a:t>) of </a:t>
            </a:r>
            <a:r>
              <a:rPr lang="en-US" dirty="0" err="1" smtClean="0">
                <a:solidFill>
                  <a:srgbClr val="000090"/>
                </a:solidFill>
              </a:rPr>
              <a:t>TFs/HMs</a:t>
            </a:r>
            <a:r>
              <a:rPr lang="en-US" dirty="0" smtClean="0">
                <a:solidFill>
                  <a:srgbClr val="000090"/>
                </a:solidFill>
              </a:rPr>
              <a:t>, </a:t>
            </a:r>
            <a:r>
              <a:rPr lang="en-US" dirty="0" err="1" smtClean="0">
                <a:solidFill>
                  <a:srgbClr val="000090"/>
                </a:solidFill>
              </a:rPr>
              <a:t>n</a:t>
            </a:r>
            <a:r>
              <a:rPr lang="en-US" dirty="0" smtClean="0">
                <a:solidFill>
                  <a:srgbClr val="000090"/>
                </a:solidFill>
              </a:rPr>
              <a:t>=1,2,…12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708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00090"/>
                </a:solidFill>
                <a:latin typeface="Arial"/>
              </a:rPr>
              <a:t>CpG</a:t>
            </a:r>
            <a:r>
              <a:rPr lang="en-US" sz="2800" b="1" dirty="0">
                <a:solidFill>
                  <a:srgbClr val="000090"/>
                </a:solidFill>
                <a:latin typeface="Arial"/>
              </a:rPr>
              <a:t> content and predictive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85" y="4053482"/>
            <a:ext cx="4155860" cy="2458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159" y="4053483"/>
            <a:ext cx="4175745" cy="24583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860" y="1069400"/>
            <a:ext cx="5288280" cy="244449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069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90"/>
                </a:solidFill>
                <a:latin typeface="Arial"/>
              </a:rPr>
              <a:t>HCP and LCP</a:t>
            </a:r>
          </a:p>
        </p:txBody>
      </p:sp>
      <p:pic>
        <p:nvPicPr>
          <p:cNvPr id="5" name="Content Placeholder 4" descr="Fig_S9_individual_LCPandHCP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rcRect l="-10610" r="-10610"/>
              <a:stretch>
                <a:fillRect/>
              </a:stretch>
            </p:blipFill>
          </mc:Choice>
          <mc:Fallback>
            <p:blipFill>
              <a:blip r:embed="rId4"/>
              <a:srcRect l="-10610" r="-10610"/>
              <a:stretch>
                <a:fillRect/>
              </a:stretch>
            </p:blipFill>
          </mc:Fallback>
        </mc:AlternateContent>
        <p:spPr>
          <a:xfrm>
            <a:off x="64973" y="1384490"/>
            <a:ext cx="9040378" cy="497186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90"/>
                </a:solidFill>
                <a:latin typeface="Arial"/>
              </a:rPr>
              <a:t>Positive and negative regulators</a:t>
            </a:r>
          </a:p>
        </p:txBody>
      </p:sp>
      <p:pic>
        <p:nvPicPr>
          <p:cNvPr id="5" name="Content Placeholder 4" descr="Fig5_cel_correlation_pattern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rcRect l="-25680" r="-25680"/>
              <a:stretch>
                <a:fillRect/>
              </a:stretch>
            </p:blipFill>
          </mc:Choice>
          <mc:Fallback>
            <p:blipFill>
              <a:blip r:embed="rId4"/>
              <a:srcRect l="-25680" r="-25680"/>
              <a:stretch>
                <a:fillRect/>
              </a:stretch>
            </p:blipFill>
          </mc:Fallback>
        </mc:AlternateContent>
        <p:spPr>
          <a:xfrm>
            <a:off x="457199" y="1600200"/>
            <a:ext cx="8648151" cy="475615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Distribution of R-scores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pic>
        <p:nvPicPr>
          <p:cNvPr id="7" name="Content Placeholder 6" descr="rev_R-score_distribution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rcRect l="-18187" r="-18187"/>
              <a:stretch>
                <a:fillRect/>
              </a:stretch>
            </p:blipFill>
          </mc:Choice>
          <mc:Fallback>
            <p:blipFill>
              <a:blip r:embed="rId4"/>
              <a:srcRect l="-18187" r="-18187"/>
              <a:stretch>
                <a:fillRect/>
              </a:stretch>
            </p:blipFill>
          </mc:Fallback>
        </mc:AlternateContent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18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  <a:ea typeface="+mn-ea"/>
                <a:cs typeface="+mn-cs"/>
              </a:rPr>
              <a:t>ENCODE and modENCODE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24" y="1417638"/>
            <a:ext cx="1727106" cy="22011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896" y="3610045"/>
            <a:ext cx="1595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Arial"/>
              </a:rPr>
              <a:t>modENCODE</a:t>
            </a:r>
            <a:endParaRPr lang="en-US" sz="1600" dirty="0"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24" y="4089447"/>
            <a:ext cx="1717350" cy="22669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3762" y="6356350"/>
            <a:ext cx="1595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Arial"/>
              </a:rPr>
              <a:t>ENCODE</a:t>
            </a:r>
            <a:endParaRPr lang="en-US" sz="1600" dirty="0"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1534" y="1417639"/>
            <a:ext cx="541246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</a:rPr>
              <a:t>TIP: </a:t>
            </a:r>
            <a:r>
              <a:rPr lang="en-US" sz="1400" i="1" dirty="0" smtClean="0">
                <a:latin typeface="Arial"/>
              </a:rPr>
              <a:t>Cheng et al., Bioinformatics, 2011</a:t>
            </a:r>
          </a:p>
          <a:p>
            <a:endParaRPr lang="en-US" sz="1400" i="1" dirty="0" smtClean="0">
              <a:latin typeface="Arial"/>
            </a:endParaRPr>
          </a:p>
          <a:p>
            <a:r>
              <a:rPr lang="en-US" dirty="0" smtClean="0">
                <a:latin typeface="Arial"/>
              </a:rPr>
              <a:t>Enhancer: </a:t>
            </a:r>
            <a:r>
              <a:rPr lang="en-US" sz="1400" i="1" dirty="0" smtClean="0">
                <a:latin typeface="Arial"/>
              </a:rPr>
              <a:t>Yip, Cheng et al., Genome Biology, 2012, </a:t>
            </a:r>
            <a:r>
              <a:rPr lang="en-US" sz="1400" i="1" dirty="0" smtClean="0">
                <a:latin typeface="Arial"/>
              </a:rPr>
              <a:t>Submitted</a:t>
            </a:r>
          </a:p>
          <a:p>
            <a:endParaRPr lang="en-US" sz="1400" i="1" dirty="0" smtClean="0">
              <a:latin typeface="Arial"/>
            </a:endParaRPr>
          </a:p>
          <a:p>
            <a:r>
              <a:rPr lang="en-US" dirty="0" err="1" smtClean="0">
                <a:latin typeface="Arial"/>
              </a:rPr>
              <a:t>Chrom</a:t>
            </a:r>
            <a:r>
              <a:rPr lang="en-US" dirty="0" smtClean="0">
                <a:latin typeface="Arial"/>
              </a:rPr>
              <a:t> model: </a:t>
            </a:r>
            <a:r>
              <a:rPr lang="en-US" sz="1400" i="1" dirty="0" smtClean="0">
                <a:latin typeface="Arial"/>
              </a:rPr>
              <a:t>Cheng et al., Genome Biology (a), </a:t>
            </a:r>
            <a:r>
              <a:rPr lang="en-US" sz="1400" i="1" dirty="0" smtClean="0">
                <a:latin typeface="Arial"/>
              </a:rPr>
              <a:t>2011</a:t>
            </a:r>
          </a:p>
          <a:p>
            <a:endParaRPr lang="en-US" sz="1400" i="1" dirty="0" smtClean="0">
              <a:latin typeface="Arial"/>
            </a:endParaRPr>
          </a:p>
          <a:p>
            <a:r>
              <a:rPr lang="en-US" dirty="0" smtClean="0">
                <a:latin typeface="Arial"/>
              </a:rPr>
              <a:t>TF &amp; </a:t>
            </a:r>
            <a:r>
              <a:rPr lang="en-US" dirty="0" err="1" smtClean="0">
                <a:latin typeface="Arial"/>
              </a:rPr>
              <a:t>Chrom</a:t>
            </a:r>
            <a:r>
              <a:rPr lang="en-US" dirty="0" smtClean="0">
                <a:latin typeface="Arial"/>
              </a:rPr>
              <a:t> model: </a:t>
            </a:r>
            <a:r>
              <a:rPr lang="en-US" sz="1400" i="1" dirty="0" smtClean="0">
                <a:latin typeface="Arial"/>
              </a:rPr>
              <a:t>Cheng et al., Nucleic Acids Res., </a:t>
            </a:r>
            <a:r>
              <a:rPr lang="en-US" sz="1400" i="1" dirty="0" smtClean="0">
                <a:latin typeface="Arial"/>
              </a:rPr>
              <a:t>2011</a:t>
            </a:r>
          </a:p>
          <a:p>
            <a:endParaRPr lang="en-US" sz="1400" i="1" dirty="0" smtClean="0">
              <a:latin typeface="Arial"/>
            </a:endParaRPr>
          </a:p>
          <a:p>
            <a:r>
              <a:rPr lang="en-US" dirty="0" smtClean="0">
                <a:latin typeface="Arial"/>
              </a:rPr>
              <a:t>TF target prediction: </a:t>
            </a:r>
            <a:r>
              <a:rPr lang="en-US" sz="1400" i="1" dirty="0" smtClean="0">
                <a:latin typeface="Arial"/>
              </a:rPr>
              <a:t>Cheng et al., Genome Biology (</a:t>
            </a:r>
            <a:r>
              <a:rPr lang="en-US" sz="1400" i="1" dirty="0" err="1" smtClean="0">
                <a:latin typeface="Arial"/>
              </a:rPr>
              <a:t>b</a:t>
            </a:r>
            <a:r>
              <a:rPr lang="en-US" sz="1400" i="1" dirty="0" smtClean="0">
                <a:latin typeface="Arial"/>
              </a:rPr>
              <a:t>), </a:t>
            </a:r>
            <a:r>
              <a:rPr lang="en-US" sz="1400" i="1" dirty="0" smtClean="0">
                <a:latin typeface="Arial"/>
              </a:rPr>
              <a:t>2011</a:t>
            </a:r>
          </a:p>
          <a:p>
            <a:endParaRPr lang="en-US" sz="1400" i="1" dirty="0" smtClean="0">
              <a:latin typeface="Arial"/>
            </a:endParaRPr>
          </a:p>
          <a:p>
            <a:r>
              <a:rPr lang="en-US" dirty="0" smtClean="0">
                <a:latin typeface="Arial"/>
              </a:rPr>
              <a:t>Network: </a:t>
            </a:r>
            <a:r>
              <a:rPr lang="en-US" sz="1400" i="1" dirty="0" smtClean="0">
                <a:latin typeface="Arial"/>
              </a:rPr>
              <a:t>Cheng et al. </a:t>
            </a:r>
            <a:r>
              <a:rPr lang="en-US" sz="1400" i="1" dirty="0" err="1" smtClean="0">
                <a:latin typeface="Arial"/>
              </a:rPr>
              <a:t>PlOS</a:t>
            </a:r>
            <a:r>
              <a:rPr lang="en-US" sz="1400" i="1" dirty="0" smtClean="0">
                <a:latin typeface="Arial"/>
              </a:rPr>
              <a:t> Computational Biology, 2011</a:t>
            </a:r>
          </a:p>
          <a:p>
            <a:endParaRPr lang="en-US" sz="1400" i="1" dirty="0" smtClean="0">
              <a:latin typeface="Arial"/>
            </a:endParaRPr>
          </a:p>
          <a:p>
            <a:endParaRPr lang="en-US" sz="1400" i="1" dirty="0" smtClean="0">
              <a:latin typeface="Arial"/>
            </a:endParaRPr>
          </a:p>
          <a:p>
            <a:endParaRPr lang="en-US" sz="1400" i="1" dirty="0" smtClean="0">
              <a:latin typeface="Arial"/>
            </a:endParaRPr>
          </a:p>
          <a:p>
            <a:endParaRPr lang="en-US" sz="1400" i="1" dirty="0" smtClean="0">
              <a:latin typeface="Arial"/>
            </a:endParaRPr>
          </a:p>
          <a:p>
            <a:endParaRPr lang="en-US" sz="1400" i="1" dirty="0"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1534" y="4697409"/>
            <a:ext cx="54124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</a:rPr>
              <a:t>modENCODE: </a:t>
            </a:r>
            <a:r>
              <a:rPr lang="en-US" sz="1400" i="1" dirty="0" smtClean="0">
                <a:latin typeface="Arial"/>
              </a:rPr>
              <a:t>Gerstein et al.,</a:t>
            </a:r>
            <a:r>
              <a:rPr lang="en-US" sz="1400" i="1" dirty="0" smtClean="0">
                <a:latin typeface="Arial"/>
              </a:rPr>
              <a:t> Science, 2011</a:t>
            </a:r>
          </a:p>
          <a:p>
            <a:endParaRPr lang="en-US" sz="1400" i="1" dirty="0" smtClean="0">
              <a:latin typeface="Arial"/>
            </a:endParaRPr>
          </a:p>
          <a:p>
            <a:r>
              <a:rPr lang="en-US" dirty="0" err="1" smtClean="0">
                <a:latin typeface="Arial"/>
              </a:rPr>
              <a:t>Cis</a:t>
            </a:r>
            <a:r>
              <a:rPr lang="en-US" dirty="0" smtClean="0">
                <a:latin typeface="Arial"/>
              </a:rPr>
              <a:t>-regulatory map: </a:t>
            </a:r>
            <a:r>
              <a:rPr lang="en-US" sz="1400" i="1" dirty="0" err="1" smtClean="0">
                <a:latin typeface="Arial"/>
              </a:rPr>
              <a:t>Negre</a:t>
            </a:r>
            <a:r>
              <a:rPr lang="en-US" sz="1400" i="1" dirty="0" smtClean="0">
                <a:latin typeface="Arial"/>
              </a:rPr>
              <a:t> et al. Nature, 2011</a:t>
            </a:r>
          </a:p>
          <a:p>
            <a:r>
              <a:rPr lang="en-US" sz="1400" i="1" dirty="0" smtClean="0">
                <a:latin typeface="Arial"/>
              </a:rPr>
              <a:t> </a:t>
            </a:r>
          </a:p>
          <a:p>
            <a:r>
              <a:rPr lang="en-US" dirty="0" smtClean="0">
                <a:latin typeface="Arial"/>
              </a:rPr>
              <a:t>ENCODE: </a:t>
            </a:r>
            <a:r>
              <a:rPr lang="en-US" sz="1400" i="1" dirty="0" smtClean="0">
                <a:latin typeface="Arial"/>
              </a:rPr>
              <a:t>The ENCODE consortium, Nature, 2012 </a:t>
            </a:r>
            <a:r>
              <a:rPr lang="en-US" sz="1400" i="1" dirty="0" smtClean="0">
                <a:latin typeface="Arial"/>
              </a:rPr>
              <a:t>submitted</a:t>
            </a:r>
          </a:p>
          <a:p>
            <a:endParaRPr lang="en-US" sz="1400" i="1" dirty="0" smtClean="0">
              <a:latin typeface="Arial"/>
            </a:endParaRPr>
          </a:p>
          <a:p>
            <a:r>
              <a:rPr lang="en-US" dirty="0" smtClean="0">
                <a:latin typeface="Arial"/>
              </a:rPr>
              <a:t>ENCODE Network:  </a:t>
            </a:r>
            <a:r>
              <a:rPr lang="en-US" sz="1400" i="1" dirty="0" smtClean="0">
                <a:latin typeface="Arial"/>
              </a:rPr>
              <a:t>Gerstein et al. Nature, 2012, submitted</a:t>
            </a:r>
            <a:endParaRPr lang="en-US" sz="1400" i="1" dirty="0" smtClean="0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8827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Outline: transcriptional regulation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914420" y="826812"/>
            <a:ext cx="4038600" cy="5646872"/>
          </a:xfrm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/>
              </a:rPr>
              <a:t>Part I: </a:t>
            </a:r>
            <a:r>
              <a:rPr lang="en-US" sz="2200" dirty="0">
                <a:solidFill>
                  <a:srgbClr val="FF0000"/>
                </a:solidFill>
                <a:latin typeface="Times New Roman"/>
              </a:rPr>
              <a:t>A probabilistic model </a:t>
            </a:r>
            <a:r>
              <a:rPr lang="en-US" sz="2200">
                <a:solidFill>
                  <a:srgbClr val="FF0000"/>
                </a:solidFill>
                <a:latin typeface="Times New Roman"/>
              </a:rPr>
              <a:t>for </a:t>
            </a:r>
            <a:r>
              <a:rPr lang="en-US" sz="2200" smtClean="0">
                <a:solidFill>
                  <a:srgbClr val="FF0000"/>
                </a:solidFill>
                <a:latin typeface="Times New Roman"/>
              </a:rPr>
              <a:t>identifying </a:t>
            </a:r>
            <a:r>
              <a:rPr lang="en-US" sz="2200" dirty="0">
                <a:solidFill>
                  <a:srgbClr val="FF0000"/>
                </a:solidFill>
                <a:latin typeface="Times New Roman"/>
              </a:rPr>
              <a:t>TF target genes from </a:t>
            </a:r>
            <a:r>
              <a:rPr lang="en-US" sz="2200" dirty="0" err="1">
                <a:solidFill>
                  <a:srgbClr val="FF0000"/>
                </a:solidFill>
                <a:latin typeface="Times New Roman"/>
              </a:rPr>
              <a:t>ChIP-seq</a:t>
            </a:r>
            <a:r>
              <a:rPr lang="en-US" sz="220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Times New Roman"/>
              </a:rPr>
              <a:t>data</a:t>
            </a:r>
          </a:p>
          <a:p>
            <a:endParaRPr lang="en-US" sz="2200" dirty="0" smtClean="0">
              <a:latin typeface="Times New Roman"/>
            </a:endParaRPr>
          </a:p>
          <a:p>
            <a:r>
              <a:rPr lang="en-US" sz="2000" b="1" dirty="0">
                <a:solidFill>
                  <a:srgbClr val="008000"/>
                </a:solidFill>
                <a:latin typeface="Times New Roman"/>
              </a:rPr>
              <a:t>Part II: </a:t>
            </a:r>
            <a:r>
              <a:rPr lang="en-US" sz="2000" dirty="0">
                <a:solidFill>
                  <a:srgbClr val="008000"/>
                </a:solidFill>
                <a:latin typeface="Times New Roman"/>
              </a:rPr>
              <a:t>Predicting TF binding sites and </a:t>
            </a:r>
            <a:r>
              <a:rPr lang="en-US" sz="2000" dirty="0" smtClean="0">
                <a:solidFill>
                  <a:srgbClr val="008000"/>
                </a:solidFill>
                <a:latin typeface="Times New Roman"/>
              </a:rPr>
              <a:t>enhancers using histone model</a:t>
            </a:r>
          </a:p>
          <a:p>
            <a:endParaRPr lang="en-US" sz="2200" dirty="0" smtClean="0">
              <a:latin typeface="Times New Roman"/>
            </a:endParaRPr>
          </a:p>
          <a:p>
            <a:r>
              <a:rPr lang="en-US" sz="2000" b="1" dirty="0">
                <a:solidFill>
                  <a:srgbClr val="0000FF"/>
                </a:solidFill>
                <a:latin typeface="Times New Roman"/>
              </a:rPr>
              <a:t>Part III: </a:t>
            </a:r>
            <a:r>
              <a:rPr lang="en-US" sz="2000" dirty="0">
                <a:solidFill>
                  <a:srgbClr val="0000FF"/>
                </a:solidFill>
                <a:latin typeface="Times New Roman"/>
              </a:rPr>
              <a:t>Relating gene expression with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</a:rPr>
              <a:t> TF binding and histone modification signals</a:t>
            </a:r>
          </a:p>
          <a:p>
            <a:pPr>
              <a:buNone/>
            </a:pPr>
            <a:endParaRPr lang="en-US" sz="2200" dirty="0" smtClean="0">
              <a:latin typeface="Times New Roman"/>
            </a:endParaRPr>
          </a:p>
          <a:p>
            <a:pPr>
              <a:buNone/>
            </a:pPr>
            <a:endParaRPr lang="en-US" sz="2200" dirty="0" smtClean="0">
              <a:latin typeface="Times New Roman"/>
            </a:endParaRPr>
          </a:p>
          <a:p>
            <a:r>
              <a:rPr lang="en-US" sz="2000" b="1" dirty="0">
                <a:solidFill>
                  <a:srgbClr val="FF6600"/>
                </a:solidFill>
                <a:latin typeface="Times New Roman"/>
              </a:rPr>
              <a:t>Part IV: </a:t>
            </a:r>
            <a:r>
              <a:rPr lang="en-US" sz="2000" dirty="0">
                <a:solidFill>
                  <a:srgbClr val="FF6600"/>
                </a:solidFill>
                <a:latin typeface="Times New Roman"/>
              </a:rPr>
              <a:t>Integrated regulatory network analysis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193" y="826811"/>
            <a:ext cx="4038600" cy="5646873"/>
          </a:xfrm>
          <a:ln w="12700"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</a:rPr>
              <a:t>Proximal regulation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/>
              </a:rPr>
              <a:t>	</a:t>
            </a:r>
            <a:r>
              <a:rPr lang="en-US" sz="2857" dirty="0" smtClean="0">
                <a:solidFill>
                  <a:srgbClr val="FF0000"/>
                </a:solidFill>
                <a:latin typeface="Times New Roman"/>
              </a:rPr>
              <a:t>- How to determine target genes of </a:t>
            </a:r>
            <a:r>
              <a:rPr lang="en-US" sz="2857" dirty="0" err="1" smtClean="0">
                <a:solidFill>
                  <a:srgbClr val="FF0000"/>
                </a:solidFill>
                <a:latin typeface="Times New Roman"/>
              </a:rPr>
              <a:t>TFs</a:t>
            </a:r>
            <a:r>
              <a:rPr lang="en-US" sz="2857" dirty="0" smtClean="0">
                <a:solidFill>
                  <a:srgbClr val="FF0000"/>
                </a:solidFill>
                <a:latin typeface="Times New Roman"/>
              </a:rPr>
              <a:t>?</a:t>
            </a:r>
          </a:p>
          <a:p>
            <a:pPr>
              <a:buNone/>
            </a:pPr>
            <a:endParaRPr lang="en-US" dirty="0" smtClean="0">
              <a:latin typeface="Times New Roman"/>
            </a:endParaRPr>
          </a:p>
          <a:p>
            <a:pPr>
              <a:buNone/>
            </a:pPr>
            <a:endParaRPr lang="en-US" dirty="0" smtClean="0">
              <a:latin typeface="Times New Roman"/>
            </a:endParaRPr>
          </a:p>
          <a:p>
            <a:r>
              <a:rPr lang="en-US" sz="2839" b="1" dirty="0" smtClean="0">
                <a:solidFill>
                  <a:srgbClr val="008000"/>
                </a:solidFill>
                <a:latin typeface="Times New Roman"/>
              </a:rPr>
              <a:t>Distal regulation: enhancer</a:t>
            </a:r>
          </a:p>
          <a:p>
            <a:pPr>
              <a:buNone/>
            </a:pPr>
            <a:r>
              <a:rPr lang="en-US" dirty="0" smtClean="0">
                <a:solidFill>
                  <a:srgbClr val="008000"/>
                </a:solidFill>
                <a:latin typeface="Times New Roman"/>
              </a:rPr>
              <a:t>	- How to identify enhancers?</a:t>
            </a:r>
          </a:p>
          <a:p>
            <a:pPr>
              <a:buNone/>
            </a:pPr>
            <a:endParaRPr lang="en-US" dirty="0" smtClean="0">
              <a:latin typeface="Times New Roman"/>
            </a:endParaRPr>
          </a:p>
          <a:p>
            <a:pPr>
              <a:buNone/>
            </a:pPr>
            <a:endParaRPr lang="en-US" dirty="0" smtClean="0">
              <a:latin typeface="Times New Roman"/>
            </a:endParaRPr>
          </a:p>
          <a:p>
            <a:r>
              <a:rPr lang="en-US" sz="2839" b="1" dirty="0" smtClean="0">
                <a:solidFill>
                  <a:srgbClr val="0000FF"/>
                </a:solidFill>
                <a:latin typeface="Times New Roman"/>
              </a:rPr>
              <a:t>Relation between TF binding/HM signals and gene expression</a:t>
            </a:r>
          </a:p>
          <a:p>
            <a:pPr>
              <a:buNone/>
            </a:pPr>
            <a:r>
              <a:rPr lang="en-US" dirty="0" smtClean="0">
                <a:latin typeface="Times New Roman"/>
              </a:rPr>
              <a:t>	</a:t>
            </a:r>
            <a:r>
              <a:rPr lang="en-US" dirty="0" smtClean="0">
                <a:solidFill>
                  <a:srgbClr val="0000FF"/>
                </a:solidFill>
                <a:latin typeface="Times New Roman"/>
              </a:rPr>
              <a:t>- How much gene expression do TF binding and histone modification account for? </a:t>
            </a:r>
          </a:p>
          <a:p>
            <a:pPr>
              <a:buNone/>
            </a:pPr>
            <a:endParaRPr lang="en-US" dirty="0" smtClean="0">
              <a:latin typeface="Times New Roman"/>
            </a:endParaRPr>
          </a:p>
          <a:p>
            <a:pPr>
              <a:buNone/>
            </a:pPr>
            <a:endParaRPr lang="en-US" dirty="0" smtClean="0">
              <a:latin typeface="Times New Roman"/>
            </a:endParaRPr>
          </a:p>
          <a:p>
            <a:r>
              <a:rPr lang="en-US" b="1" dirty="0" smtClean="0">
                <a:solidFill>
                  <a:srgbClr val="FF6600"/>
                </a:solidFill>
                <a:latin typeface="Times New Roman"/>
              </a:rPr>
              <a:t>Regulatory Network</a:t>
            </a:r>
          </a:p>
          <a:p>
            <a:pPr>
              <a:buNone/>
            </a:pPr>
            <a:r>
              <a:rPr lang="en-US" dirty="0" smtClean="0">
                <a:solidFill>
                  <a:srgbClr val="FF6600"/>
                </a:solidFill>
                <a:latin typeface="Times New Roman"/>
              </a:rPr>
              <a:t>	- How genes are regulated by the regulatory network?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363721" y="1078947"/>
            <a:ext cx="550699" cy="1909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4372886" y="2530275"/>
            <a:ext cx="550699" cy="190965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372886" y="3800187"/>
            <a:ext cx="550699" cy="190965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372886" y="5690359"/>
            <a:ext cx="550699" cy="190965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3477" y="271462"/>
            <a:ext cx="8043323" cy="136207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90"/>
                </a:solidFill>
                <a:latin typeface="Arial"/>
              </a:rPr>
              <a:t>Part I: A probabilistic model for identify TF target genes from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</a:rPr>
              <a:t>ChIP-seq</a:t>
            </a:r>
            <a:r>
              <a:rPr lang="en-US" sz="2800" dirty="0" smtClean="0">
                <a:solidFill>
                  <a:srgbClr val="000090"/>
                </a:solidFill>
                <a:latin typeface="Arial"/>
              </a:rPr>
              <a:t> data</a:t>
            </a:r>
            <a:endParaRPr lang="en-US" sz="2800" dirty="0">
              <a:solidFill>
                <a:srgbClr val="000090"/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416" y="3160461"/>
            <a:ext cx="4054583" cy="329366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38453" y="4218572"/>
            <a:ext cx="4702454" cy="1973386"/>
            <a:chOff x="338453" y="3722076"/>
            <a:chExt cx="4702454" cy="1973386"/>
          </a:xfrm>
        </p:grpSpPr>
        <p:grpSp>
          <p:nvGrpSpPr>
            <p:cNvPr id="15" name="Group 14"/>
            <p:cNvGrpSpPr/>
            <p:nvPr/>
          </p:nvGrpSpPr>
          <p:grpSpPr>
            <a:xfrm>
              <a:off x="338453" y="3722076"/>
              <a:ext cx="4702454" cy="1973386"/>
              <a:chOff x="338453" y="3722076"/>
              <a:chExt cx="4702454" cy="197338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8453" y="3722076"/>
                <a:ext cx="4702454" cy="1973386"/>
              </a:xfrm>
              <a:prstGeom prst="rect">
                <a:avLst/>
              </a:prstGeom>
            </p:spPr>
          </p:pic>
          <p:cxnSp>
            <p:nvCxnSpPr>
              <p:cNvPr id="12" name="Straight Connector 11"/>
              <p:cNvCxnSpPr/>
              <p:nvPr/>
            </p:nvCxnSpPr>
            <p:spPr>
              <a:xfrm rot="5400000" flipH="1" flipV="1">
                <a:off x="2813539" y="5109308"/>
                <a:ext cx="293077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949514" y="4973332"/>
                <a:ext cx="178856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/>
            <p:nvPr/>
          </p:nvSpPr>
          <p:spPr>
            <a:xfrm>
              <a:off x="2711812" y="5256641"/>
              <a:ext cx="10598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TSS</a:t>
              </a:r>
              <a:endParaRPr lang="en-US" dirty="0"/>
            </a:p>
          </p:txBody>
        </p:sp>
      </p:grpSp>
      <p:sp>
        <p:nvSpPr>
          <p:cNvPr id="18" name="Down Arrow 17"/>
          <p:cNvSpPr/>
          <p:nvPr/>
        </p:nvSpPr>
        <p:spPr>
          <a:xfrm>
            <a:off x="2592961" y="3284582"/>
            <a:ext cx="237702" cy="79250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14" y="2215184"/>
            <a:ext cx="5486400" cy="8001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6314" y="3015284"/>
            <a:ext cx="203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3366FF"/>
                </a:solidFill>
              </a:rPr>
              <a:t>ChIP-seq</a:t>
            </a:r>
            <a:r>
              <a:rPr lang="en-US" b="1" dirty="0" smtClean="0">
                <a:solidFill>
                  <a:srgbClr val="3366FF"/>
                </a:solidFill>
              </a:rPr>
              <a:t> of P53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71009" y="6191958"/>
            <a:ext cx="1804690" cy="367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P53 target genes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490859" y="945273"/>
            <a:ext cx="5133280" cy="2461923"/>
            <a:chOff x="490859" y="945273"/>
            <a:chExt cx="5133280" cy="2461923"/>
          </a:xfrm>
        </p:grpSpPr>
        <p:grpSp>
          <p:nvGrpSpPr>
            <p:cNvPr id="10" name="Group 9"/>
            <p:cNvGrpSpPr/>
            <p:nvPr/>
          </p:nvGrpSpPr>
          <p:grpSpPr>
            <a:xfrm>
              <a:off x="490859" y="1169417"/>
              <a:ext cx="3729632" cy="2237779"/>
              <a:chOff x="490859" y="1169417"/>
              <a:chExt cx="3729632" cy="223777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0859" y="1169417"/>
                <a:ext cx="3729632" cy="2237779"/>
              </a:xfrm>
              <a:prstGeom prst="rect">
                <a:avLst/>
              </a:prstGeom>
            </p:spPr>
          </p:pic>
          <p:cxnSp>
            <p:nvCxnSpPr>
              <p:cNvPr id="7" name="Straight Connector 6"/>
              <p:cNvCxnSpPr/>
              <p:nvPr/>
            </p:nvCxnSpPr>
            <p:spPr>
              <a:xfrm rot="5400000" flipH="1" flipV="1">
                <a:off x="1470494" y="1785515"/>
                <a:ext cx="286446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1603374" y="1652634"/>
                <a:ext cx="1442636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1603374" y="2521502"/>
              <a:ext cx="1442636" cy="286446"/>
              <a:chOff x="1603374" y="1643086"/>
              <a:chExt cx="1442636" cy="286446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5400000" flipH="1" flipV="1">
                <a:off x="1470494" y="1785515"/>
                <a:ext cx="286446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1603374" y="1652634"/>
                <a:ext cx="1442636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 13"/>
            <p:cNvSpPr/>
            <p:nvPr/>
          </p:nvSpPr>
          <p:spPr>
            <a:xfrm>
              <a:off x="907119" y="1384491"/>
              <a:ext cx="1413196" cy="68747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16284" y="2291183"/>
              <a:ext cx="1413196" cy="68747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46010" y="1527713"/>
              <a:ext cx="10026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Gene A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46010" y="2341480"/>
              <a:ext cx="1174481" cy="382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Gene B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5695" y="2978654"/>
              <a:ext cx="20434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-2kb      TSS      2kb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99146" y="945273"/>
              <a:ext cx="8307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P53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44623" y="1560200"/>
              <a:ext cx="1279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  <a:latin typeface="Arial"/>
                </a:rPr>
                <a:t>P53 </a:t>
              </a:r>
              <a:r>
                <a:rPr lang="en-US" b="1" dirty="0" err="1" smtClean="0">
                  <a:solidFill>
                    <a:srgbClr val="008000"/>
                  </a:solidFill>
                  <a:latin typeface="Arial"/>
                  <a:sym typeface="Wingdings"/>
                </a:rPr>
                <a:t></a:t>
              </a:r>
              <a:r>
                <a:rPr lang="en-US" b="1" dirty="0" smtClean="0">
                  <a:solidFill>
                    <a:srgbClr val="008000"/>
                  </a:solidFill>
                  <a:latin typeface="Arial"/>
                  <a:sym typeface="Wingdings"/>
                </a:rPr>
                <a:t> A</a:t>
              </a:r>
              <a:endParaRPr lang="en-US" b="1" dirty="0">
                <a:solidFill>
                  <a:srgbClr val="008000"/>
                </a:solidFill>
                <a:latin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44623" y="2521502"/>
              <a:ext cx="1279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Arial"/>
                </a:rPr>
                <a:t>P53 </a:t>
              </a:r>
              <a:r>
                <a:rPr lang="en-US" dirty="0" smtClean="0">
                  <a:solidFill>
                    <a:srgbClr val="FF0000"/>
                  </a:solidFill>
                  <a:latin typeface="Arial"/>
                  <a:sym typeface="Wingdings"/>
                </a:rPr>
                <a:t>X</a:t>
              </a:r>
              <a:r>
                <a:rPr lang="en-US" b="1" dirty="0" smtClean="0">
                  <a:solidFill>
                    <a:srgbClr val="FF0000"/>
                  </a:solidFill>
                  <a:latin typeface="Arial"/>
                  <a:sym typeface="Wingdings"/>
                </a:rPr>
                <a:t> B</a:t>
              </a:r>
              <a:endParaRPr lang="en-US" b="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25695" y="171868"/>
            <a:ext cx="710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Arial"/>
              </a:rPr>
              <a:t>Conventional way to identify TF target genes</a:t>
            </a:r>
            <a:endParaRPr lang="en-US" sz="2400" b="1" dirty="0">
              <a:solidFill>
                <a:srgbClr val="000090"/>
              </a:solidFill>
              <a:latin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52777" y="3714253"/>
            <a:ext cx="5760654" cy="2308325"/>
            <a:chOff x="152777" y="3714253"/>
            <a:chExt cx="5760654" cy="2308325"/>
          </a:xfrm>
        </p:grpSpPr>
        <p:sp>
          <p:nvSpPr>
            <p:cNvPr id="28" name="TextBox 27"/>
            <p:cNvSpPr txBox="1"/>
            <p:nvPr/>
          </p:nvSpPr>
          <p:spPr>
            <a:xfrm>
              <a:off x="178588" y="4114363"/>
              <a:ext cx="5734843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Tx/>
                <a:buChar char="-"/>
              </a:pPr>
              <a:r>
                <a:rPr lang="en-US" sz="2000" dirty="0" smtClean="0">
                  <a:solidFill>
                    <a:srgbClr val="0000FF"/>
                  </a:solidFill>
                  <a:latin typeface="Arial"/>
                </a:rPr>
                <a:t>- sensitive to # binding peaks</a:t>
              </a:r>
            </a:p>
            <a:p>
              <a:r>
                <a:rPr lang="en-US" sz="2000" dirty="0" smtClean="0">
                  <a:solidFill>
                    <a:srgbClr val="0000FF"/>
                  </a:solidFill>
                  <a:latin typeface="Arial"/>
                </a:rPr>
                <a:t> </a:t>
              </a:r>
            </a:p>
            <a:p>
              <a:pPr>
                <a:buFontTx/>
                <a:buChar char="-"/>
              </a:pPr>
              <a:r>
                <a:rPr lang="en-US" sz="2000" dirty="0" smtClean="0">
                  <a:solidFill>
                    <a:srgbClr val="0000FF"/>
                  </a:solidFill>
                  <a:latin typeface="Arial"/>
                </a:rPr>
                <a:t>- sensitive to cut-off value (1, 2 or 5 kb of TSS?)</a:t>
              </a:r>
            </a:p>
            <a:p>
              <a:pPr>
                <a:buFontTx/>
                <a:buChar char="-"/>
              </a:pPr>
              <a:endParaRPr lang="en-US" sz="2000" dirty="0" smtClean="0">
                <a:solidFill>
                  <a:srgbClr val="0000FF"/>
                </a:solidFill>
                <a:latin typeface="Arial"/>
              </a:endParaRPr>
            </a:p>
            <a:p>
              <a:pPr>
                <a:buNone/>
              </a:pPr>
              <a:r>
                <a:rPr lang="en-US" sz="2000" dirty="0" smtClean="0">
                  <a:solidFill>
                    <a:srgbClr val="0000FF"/>
                  </a:solidFill>
                  <a:latin typeface="Arial"/>
                </a:rPr>
                <a:t>-- no significance estimation </a:t>
              </a:r>
            </a:p>
            <a:p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2777" y="3714253"/>
              <a:ext cx="50416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8000"/>
                  </a:solidFill>
                  <a:latin typeface="Arial"/>
                </a:rPr>
                <a:t>Limitations of peak-based method:</a:t>
              </a:r>
              <a:endParaRPr lang="en-US" sz="2000" b="1" dirty="0">
                <a:solidFill>
                  <a:srgbClr val="008000"/>
                </a:solidFill>
                <a:latin typeface="Arial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592" y="3914640"/>
            <a:ext cx="2590800" cy="2107938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6158862" y="945273"/>
            <a:ext cx="2985139" cy="5446637"/>
            <a:chOff x="6158862" y="945273"/>
            <a:chExt cx="2985139" cy="5446637"/>
          </a:xfrm>
        </p:grpSpPr>
        <p:grpSp>
          <p:nvGrpSpPr>
            <p:cNvPr id="39" name="Group 38"/>
            <p:cNvGrpSpPr/>
            <p:nvPr/>
          </p:nvGrpSpPr>
          <p:grpSpPr>
            <a:xfrm>
              <a:off x="6884556" y="2071962"/>
              <a:ext cx="2259444" cy="4319948"/>
              <a:chOff x="6884556" y="2071962"/>
              <a:chExt cx="2259444" cy="4319948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43686" y="2071962"/>
                <a:ext cx="1772369" cy="1190204"/>
              </a:xfrm>
              <a:prstGeom prst="rect">
                <a:avLst/>
              </a:prstGeom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7562509" y="3914640"/>
                <a:ext cx="677953" cy="1986152"/>
              </a:xfrm>
              <a:prstGeom prst="rect">
                <a:avLst/>
              </a:prstGeom>
              <a:solidFill>
                <a:srgbClr val="FFFF00">
                  <a:alpha val="30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884556" y="3924188"/>
                <a:ext cx="677953" cy="1986152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8240462" y="3914640"/>
                <a:ext cx="677953" cy="1986152"/>
              </a:xfrm>
              <a:prstGeom prst="rect">
                <a:avLst/>
              </a:prstGeom>
              <a:solidFill>
                <a:srgbClr val="008000">
                  <a:alpha val="30000"/>
                </a:srgbClr>
              </a:solidFill>
              <a:ln>
                <a:solidFill>
                  <a:srgbClr val="008000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085078" y="6022578"/>
                <a:ext cx="20589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Regulatory score</a:t>
                </a:r>
                <a:endParaRPr lang="en-US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884556" y="3590126"/>
                <a:ext cx="2259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Low</a:t>
                </a:r>
                <a:r>
                  <a:rPr lang="en-US" dirty="0" smtClean="0"/>
                  <a:t>    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Medium  </a:t>
                </a:r>
                <a:r>
                  <a:rPr lang="en-US" dirty="0" smtClean="0">
                    <a:solidFill>
                      <a:srgbClr val="008000"/>
                    </a:solidFill>
                  </a:rPr>
                  <a:t>High</a:t>
                </a:r>
                <a:endParaRPr lang="en-US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40" name="Down Arrow 39"/>
            <p:cNvSpPr/>
            <p:nvPr/>
          </p:nvSpPr>
          <p:spPr>
            <a:xfrm>
              <a:off x="7734387" y="3181152"/>
              <a:ext cx="286458" cy="452087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187509" y="1169417"/>
              <a:ext cx="29564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  <a:latin typeface="Arial"/>
                </a:rPr>
                <a:t>TF binding and </a:t>
              </a:r>
              <a:r>
                <a:rPr lang="en-US" dirty="0" err="1" smtClean="0">
                  <a:solidFill>
                    <a:srgbClr val="000090"/>
                  </a:solidFill>
                  <a:latin typeface="Arial"/>
                </a:rPr>
                <a:t>TF</a:t>
              </a:r>
              <a:r>
                <a:rPr lang="en-US" dirty="0" err="1" smtClean="0">
                  <a:solidFill>
                    <a:srgbClr val="000090"/>
                  </a:solidFill>
                  <a:latin typeface="Arial"/>
                  <a:sym typeface="Wingdings"/>
                </a:rPr>
                <a:t>gene</a:t>
              </a:r>
              <a:r>
                <a:rPr lang="en-US" dirty="0" smtClean="0">
                  <a:solidFill>
                    <a:srgbClr val="000090"/>
                  </a:solidFill>
                  <a:latin typeface="Arial"/>
                  <a:sym typeface="Wingdings"/>
                </a:rPr>
                <a:t> regulation is NOT binary but quantitative  </a:t>
              </a:r>
              <a:endParaRPr lang="en-US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158862" y="945273"/>
              <a:ext cx="2956491" cy="544663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214" y="0"/>
            <a:ext cx="8207585" cy="785213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Target Identification with a Probabilistic model (TIP)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grpSp>
        <p:nvGrpSpPr>
          <p:cNvPr id="3" name="Group 35"/>
          <p:cNvGrpSpPr/>
          <p:nvPr/>
        </p:nvGrpSpPr>
        <p:grpSpPr>
          <a:xfrm>
            <a:off x="257813" y="976726"/>
            <a:ext cx="3523442" cy="439642"/>
            <a:chOff x="257813" y="976726"/>
            <a:chExt cx="3523442" cy="439642"/>
          </a:xfrm>
        </p:grpSpPr>
        <p:grpSp>
          <p:nvGrpSpPr>
            <p:cNvPr id="4" name="Group 12"/>
            <p:cNvGrpSpPr/>
            <p:nvPr/>
          </p:nvGrpSpPr>
          <p:grpSpPr>
            <a:xfrm>
              <a:off x="257813" y="993014"/>
              <a:ext cx="3523442" cy="402612"/>
              <a:chOff x="257813" y="993014"/>
              <a:chExt cx="3523442" cy="402612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257813" y="1394038"/>
                <a:ext cx="3523442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 flipH="1" flipV="1">
                <a:off x="1628049" y="1188752"/>
                <a:ext cx="401024" cy="9549"/>
              </a:xfrm>
              <a:prstGeom prst="line">
                <a:avLst/>
              </a:prstGeom>
              <a:ln w="190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1823786" y="993014"/>
                <a:ext cx="973961" cy="158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/>
            <p:cNvCxnSpPr/>
            <p:nvPr/>
          </p:nvCxnSpPr>
          <p:spPr>
            <a:xfrm rot="5400000" flipH="1" flipV="1">
              <a:off x="1007204" y="1199704"/>
              <a:ext cx="390256" cy="1588"/>
            </a:xfrm>
            <a:prstGeom prst="line">
              <a:avLst/>
            </a:prstGeom>
            <a:ln w="3175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1080007" y="1191347"/>
              <a:ext cx="391902" cy="1588"/>
            </a:xfrm>
            <a:prstGeom prst="line">
              <a:avLst/>
            </a:prstGeom>
            <a:ln w="3175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 flipV="1">
              <a:off x="1164349" y="1184985"/>
              <a:ext cx="380766" cy="1588"/>
            </a:xfrm>
            <a:prstGeom prst="line">
              <a:avLst/>
            </a:prstGeom>
            <a:ln w="3175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1426674" y="1290333"/>
              <a:ext cx="192762" cy="1"/>
            </a:xfrm>
            <a:prstGeom prst="line">
              <a:avLst/>
            </a:prstGeom>
            <a:ln w="3175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923699" y="1283866"/>
              <a:ext cx="181416" cy="1588"/>
            </a:xfrm>
            <a:prstGeom prst="line">
              <a:avLst/>
            </a:prstGeom>
            <a:ln w="3175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1891288" y="1171883"/>
              <a:ext cx="391902" cy="1588"/>
            </a:xfrm>
            <a:prstGeom prst="line">
              <a:avLst/>
            </a:prstGeom>
            <a:ln w="3175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1975630" y="1194165"/>
              <a:ext cx="380766" cy="1588"/>
            </a:xfrm>
            <a:prstGeom prst="line">
              <a:avLst/>
            </a:prstGeom>
            <a:ln w="3175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2162937" y="1280204"/>
              <a:ext cx="172503" cy="1588"/>
            </a:xfrm>
            <a:prstGeom prst="line">
              <a:avLst/>
            </a:prstGeom>
            <a:ln w="3175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1222861" y="1190978"/>
              <a:ext cx="439642" cy="11138"/>
            </a:xfrm>
            <a:prstGeom prst="line">
              <a:avLst/>
            </a:prstGeom>
            <a:ln w="3175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 flipH="1" flipV="1">
              <a:off x="1015683" y="1299513"/>
              <a:ext cx="192762" cy="1"/>
            </a:xfrm>
            <a:prstGeom prst="line">
              <a:avLst/>
            </a:prstGeom>
            <a:ln w="3175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232790" y="1642291"/>
            <a:ext cx="3351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8000"/>
                </a:solidFill>
              </a:rPr>
              <a:t>S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i</a:t>
            </a:r>
            <a:r>
              <a:rPr lang="en-US" b="1" dirty="0" err="1" smtClean="0">
                <a:solidFill>
                  <a:srgbClr val="008000"/>
                </a:solidFill>
              </a:rPr>
              <a:t>(g</a:t>
            </a:r>
            <a:r>
              <a:rPr lang="en-US" b="1" dirty="0" smtClean="0">
                <a:solidFill>
                  <a:srgbClr val="008000"/>
                </a:solidFill>
              </a:rPr>
              <a:t>)</a:t>
            </a:r>
            <a:r>
              <a:rPr lang="en-US" dirty="0" smtClean="0">
                <a:solidFill>
                  <a:srgbClr val="008000"/>
                </a:solidFill>
              </a:rPr>
              <a:t>: the signal of a TF at nucleotide </a:t>
            </a:r>
            <a:r>
              <a:rPr lang="en-US" dirty="0" err="1" smtClean="0">
                <a:solidFill>
                  <a:srgbClr val="008000"/>
                </a:solidFill>
              </a:rPr>
              <a:t>i</a:t>
            </a:r>
            <a:r>
              <a:rPr lang="en-US" dirty="0" smtClean="0">
                <a:solidFill>
                  <a:srgbClr val="008000"/>
                </a:solidFill>
              </a:rPr>
              <a:t> of gene </a:t>
            </a:r>
            <a:r>
              <a:rPr lang="en-US" dirty="0" err="1" smtClean="0">
                <a:solidFill>
                  <a:srgbClr val="008000"/>
                </a:solidFill>
              </a:rPr>
              <a:t>g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2789" y="2307718"/>
            <a:ext cx="45415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</a:rPr>
              <a:t>-- TF binding signal at different position contribute differently</a:t>
            </a:r>
          </a:p>
          <a:p>
            <a:endParaRPr lang="en-US" dirty="0" smtClean="0">
              <a:solidFill>
                <a:srgbClr val="0000FF"/>
              </a:solidFill>
              <a:latin typeface="Arial"/>
            </a:endParaRPr>
          </a:p>
          <a:p>
            <a:pPr marL="342900" indent="-342900">
              <a:buAutoNum type="arabicParenBoth"/>
            </a:pPr>
            <a:r>
              <a:rPr lang="en-US" dirty="0" smtClean="0">
                <a:solidFill>
                  <a:srgbClr val="0000FF"/>
                </a:solidFill>
                <a:latin typeface="Arial"/>
              </a:rPr>
              <a:t>Distance from TSS</a:t>
            </a:r>
          </a:p>
          <a:p>
            <a:pPr marL="342900" indent="-342900">
              <a:buAutoNum type="arabicParenBoth"/>
            </a:pPr>
            <a:endParaRPr lang="en-US" dirty="0" smtClean="0">
              <a:solidFill>
                <a:srgbClr val="0000FF"/>
              </a:solidFill>
              <a:latin typeface="Arial"/>
            </a:endParaRPr>
          </a:p>
          <a:p>
            <a:pPr marL="342900" indent="-342900">
              <a:buAutoNum type="arabicParenBoth"/>
            </a:pPr>
            <a:r>
              <a:rPr lang="en-US" dirty="0" smtClean="0">
                <a:solidFill>
                  <a:srgbClr val="0000FF"/>
                </a:solidFill>
                <a:latin typeface="Arial"/>
              </a:rPr>
              <a:t>binding preference of a TF</a:t>
            </a:r>
            <a:endParaRPr lang="en-US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813" y="1416368"/>
            <a:ext cx="3523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</a:rPr>
              <a:t>-10000                  0                          10000</a:t>
            </a:r>
            <a:endParaRPr lang="en-US" sz="1400" dirty="0">
              <a:latin typeface="Arial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3" y="4062045"/>
            <a:ext cx="2097900" cy="20979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703" y="4111022"/>
            <a:ext cx="2068020" cy="206802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65645" y="5968985"/>
            <a:ext cx="4206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</a:rPr>
              <a:t>Avg</a:t>
            </a:r>
            <a:r>
              <a:rPr lang="en-US" b="1" dirty="0" smtClean="0">
                <a:solidFill>
                  <a:srgbClr val="000090"/>
                </a:solidFill>
              </a:rPr>
              <a:t> binding signal across all genes</a:t>
            </a:r>
            <a:endParaRPr lang="en-US" b="1" dirty="0">
              <a:solidFill>
                <a:srgbClr val="000090"/>
              </a:solidFill>
            </a:endParaRPr>
          </a:p>
        </p:txBody>
      </p:sp>
      <p:grpSp>
        <p:nvGrpSpPr>
          <p:cNvPr id="5" name="Group 42"/>
          <p:cNvGrpSpPr/>
          <p:nvPr/>
        </p:nvGrpSpPr>
        <p:grpSpPr>
          <a:xfrm>
            <a:off x="4678835" y="962710"/>
            <a:ext cx="4845927" cy="4661405"/>
            <a:chOff x="3456601" y="1167052"/>
            <a:chExt cx="4845927" cy="466140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9779" y="4153474"/>
              <a:ext cx="1422400" cy="64770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6192283" y="1888436"/>
              <a:ext cx="21102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Avg. profile: </a:t>
              </a:r>
              <a:r>
                <a:rPr lang="en-US" dirty="0" err="1" smtClean="0">
                  <a:solidFill>
                    <a:srgbClr val="000090"/>
                  </a:solidFill>
                </a:rPr>
                <a:t>w</a:t>
              </a:r>
              <a:r>
                <a:rPr lang="en-US" baseline="-25000" dirty="0" err="1" smtClean="0">
                  <a:solidFill>
                    <a:srgbClr val="000090"/>
                  </a:solidFill>
                </a:rPr>
                <a:t>i</a:t>
              </a:r>
              <a:endParaRPr lang="en-US" dirty="0" smtClean="0">
                <a:solidFill>
                  <a:srgbClr val="000090"/>
                </a:solidFill>
              </a:endParaRPr>
            </a:p>
            <a:p>
              <a:endParaRPr lang="en-US" dirty="0"/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52084" y="1167052"/>
              <a:ext cx="1768240" cy="816864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3456601" y="1869340"/>
              <a:ext cx="2368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Binding signal: </a:t>
              </a:r>
              <a:r>
                <a:rPr lang="en-US" dirty="0" err="1" smtClean="0">
                  <a:solidFill>
                    <a:srgbClr val="000090"/>
                  </a:solidFill>
                </a:rPr>
                <a:t>S</a:t>
              </a:r>
              <a:r>
                <a:rPr lang="en-US" baseline="-25000" dirty="0" err="1" smtClean="0">
                  <a:solidFill>
                    <a:srgbClr val="000090"/>
                  </a:solidFill>
                </a:rPr>
                <a:t>i</a:t>
              </a:r>
              <a:r>
                <a:rPr lang="en-US" dirty="0" err="1" smtClean="0">
                  <a:solidFill>
                    <a:srgbClr val="000090"/>
                  </a:solidFill>
                </a:rPr>
                <a:t>(g</a:t>
              </a:r>
              <a:r>
                <a:rPr lang="en-US" dirty="0" smtClean="0">
                  <a:solidFill>
                    <a:srgbClr val="000090"/>
                  </a:solidFill>
                </a:rPr>
                <a:t>)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1569" y="1167052"/>
              <a:ext cx="1833337" cy="77710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57598" y="2946672"/>
              <a:ext cx="1882279" cy="642729"/>
            </a:xfrm>
            <a:prstGeom prst="rect">
              <a:avLst/>
            </a:prstGeom>
          </p:spPr>
        </p:pic>
        <p:cxnSp>
          <p:nvCxnSpPr>
            <p:cNvPr id="50" name="Straight Arrow Connector 49"/>
            <p:cNvCxnSpPr/>
            <p:nvPr/>
          </p:nvCxnSpPr>
          <p:spPr>
            <a:xfrm>
              <a:off x="4421012" y="2238672"/>
              <a:ext cx="799694" cy="7080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rot="5400000">
              <a:off x="6347828" y="2307519"/>
              <a:ext cx="708000" cy="57030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rot="5400000">
              <a:off x="5409738" y="3870643"/>
              <a:ext cx="564072" cy="158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5413734" y="5141027"/>
              <a:ext cx="559258" cy="158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5165995" y="5459125"/>
              <a:ext cx="17827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P-value &amp; FDR</a:t>
              </a:r>
              <a:endParaRPr lang="en-US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5385423" y="5645819"/>
            <a:ext cx="3475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Arial"/>
              </a:rPr>
              <a:t>Calculate regulatory score and </a:t>
            </a:r>
            <a:r>
              <a:rPr lang="en-US" dirty="0" err="1" smtClean="0">
                <a:solidFill>
                  <a:srgbClr val="000090"/>
                </a:solidFill>
                <a:latin typeface="Arial"/>
              </a:rPr>
              <a:t>p</a:t>
            </a:r>
            <a:r>
              <a:rPr lang="en-US" dirty="0" smtClean="0">
                <a:solidFill>
                  <a:srgbClr val="000090"/>
                </a:solidFill>
                <a:latin typeface="Arial"/>
              </a:rPr>
              <a:t>-value for all genes</a:t>
            </a:r>
            <a:endParaRPr lang="en-US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366325" y="6382921"/>
            <a:ext cx="3758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Cheng et al. 2011, Bioinformatics</a:t>
            </a:r>
            <a:endParaRPr lang="en-US" sz="1600" i="1" dirty="0"/>
          </a:p>
        </p:txBody>
      </p:sp>
      <p:sp>
        <p:nvSpPr>
          <p:cNvPr id="57" name="Rectangle 56"/>
          <p:cNvSpPr/>
          <p:nvPr/>
        </p:nvSpPr>
        <p:spPr>
          <a:xfrm>
            <a:off x="4678835" y="785213"/>
            <a:ext cx="4446067" cy="5553104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8776-FE94-7D48-B29B-0BF629B2BF7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23702</TotalTime>
  <Words>2440</Words>
  <Application>Microsoft Macintosh PowerPoint</Application>
  <PresentationFormat>On-screen Show (4:3)</PresentationFormat>
  <Paragraphs>540</Paragraphs>
  <Slides>47</Slides>
  <Notes>44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Office Theme</vt:lpstr>
      <vt:lpstr>???</vt:lpstr>
      <vt:lpstr>Worksheet</vt:lpstr>
      <vt:lpstr>Understanding Transcriptional Regulation by ChIP-seq Data Analysis</vt:lpstr>
      <vt:lpstr>From Microarray to Sequencing</vt:lpstr>
      <vt:lpstr>Slide 3</vt:lpstr>
      <vt:lpstr>ChIP-seq Experiment &amp; Data analysis</vt:lpstr>
      <vt:lpstr>ENCODE and modENCODE</vt:lpstr>
      <vt:lpstr>Outline: transcriptional regulation</vt:lpstr>
      <vt:lpstr>Part I: A probabilistic model for identify TF target genes from ChIP-seq data</vt:lpstr>
      <vt:lpstr>Slide 8</vt:lpstr>
      <vt:lpstr>Target Identification with a Probabilistic model (TIP)</vt:lpstr>
      <vt:lpstr>Example 1: STAT4 targets identified by TIP are more down-regulated in STAT4 KO</vt:lpstr>
      <vt:lpstr>Example 2: ERα targets identified by TIP are more responsive to estrogen treatment</vt:lpstr>
      <vt:lpstr>TIP is insensitive to sequencing depth</vt:lpstr>
      <vt:lpstr>Summary: TIP</vt:lpstr>
      <vt:lpstr>Part II: Predicting TF binding sites and enhancers using Chromatin model</vt:lpstr>
      <vt:lpstr>Chromatin model: link histone modification patterns to TF binding</vt:lpstr>
      <vt:lpstr>Relating the Chromatin Model to TF Binding Sites in worm</vt:lpstr>
      <vt:lpstr>HIS+PWM leads to higher accuracy for predicting yeast TF target genes</vt:lpstr>
      <vt:lpstr>Histone-sensitive vs. -insensitive TFs</vt:lpstr>
      <vt:lpstr>Predict human tissue specific enhancers</vt:lpstr>
      <vt:lpstr>Validation in mouse embryo model</vt:lpstr>
      <vt:lpstr>Summary: TFBS &amp; enhancer prediction</vt:lpstr>
      <vt:lpstr>Part III: Relating gene expression with histone modification and TF binding signals</vt:lpstr>
      <vt:lpstr>Histone Modification (HM) model </vt:lpstr>
      <vt:lpstr>His. mods around TSS &amp; TTS are clearly related to level of gene expression, in a position-dependent fashion</vt:lpstr>
      <vt:lpstr>Integrate all histone modifications to predict gene expression levels  </vt:lpstr>
      <vt:lpstr>Application of HM model in 5 species:  Consistent Performance</vt:lpstr>
      <vt:lpstr>Mouse ESC Models Illuminates Different Regions of Influence for TFs vs HMs</vt:lpstr>
      <vt:lpstr>Which TF/HM are important for expression prediction?</vt:lpstr>
      <vt:lpstr>TF and HM models are tissue specific</vt:lpstr>
      <vt:lpstr>Summary: relate TF/HM signals with expression </vt:lpstr>
      <vt:lpstr>Part IV: Integrative regulatory network analysis</vt:lpstr>
      <vt:lpstr>Combining networks forms an ideal way of integrating diverse information</vt:lpstr>
      <vt:lpstr>Construction of an  Integrated Network</vt:lpstr>
      <vt:lpstr>Integrated worm regulatory network</vt:lpstr>
      <vt:lpstr>Relating Worm TF Hierarchy with Gene Properties</vt:lpstr>
      <vt:lpstr>Network Motifs</vt:lpstr>
      <vt:lpstr>Summary: integrated network </vt:lpstr>
      <vt:lpstr>Acknowledgements</vt:lpstr>
      <vt:lpstr>Thank you!</vt:lpstr>
      <vt:lpstr>Slide 40</vt:lpstr>
      <vt:lpstr>TIP equations</vt:lpstr>
      <vt:lpstr>Two-layer model</vt:lpstr>
      <vt:lpstr>Which TF/HM are important for expression prediction?</vt:lpstr>
      <vt:lpstr>CpG content and predictive models</vt:lpstr>
      <vt:lpstr>HCP and LCP</vt:lpstr>
      <vt:lpstr>Positive and negative regulators</vt:lpstr>
      <vt:lpstr>Distribution of R-scores</vt:lpstr>
    </vt:vector>
  </TitlesOfParts>
  <Company>Yale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Genomic and Transcriptome Analysis at the era of next-generation sequencing</dc:title>
  <dc:creator>Chao Cheng</dc:creator>
  <cp:lastModifiedBy>Chao Cheng</cp:lastModifiedBy>
  <cp:revision>170</cp:revision>
  <cp:lastPrinted>2011-11-07T15:54:44Z</cp:lastPrinted>
  <dcterms:created xsi:type="dcterms:W3CDTF">2012-02-03T14:22:55Z</dcterms:created>
  <dcterms:modified xsi:type="dcterms:W3CDTF">2012-02-03T19:39:28Z</dcterms:modified>
</cp:coreProperties>
</file>