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notesSlides/notesSlide32.xml" ContentType="application/vnd.openxmlformats-officedocument.presentationml.notesSlid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41.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42.xml" ContentType="application/vnd.openxmlformats-officedocument.presentationml.notesSlide+xml"/>
  <Default Extension="pict" ContentType="image/pict"/>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35.xml" ContentType="application/vnd.openxmlformats-officedocument.presentationml.notes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Layouts/slideLayout6.xml" ContentType="application/vnd.openxmlformats-officedocument.presentationml.slideLayout+xml"/>
  <Default Extension="emf" ContentType="image/x-emf"/>
  <Override PartName="/ppt/slides/slide37.xml" ContentType="application/vnd.openxmlformats-officedocument.presentationml.slide+xml"/>
  <Override PartName="/ppt/notesSlides/notesSlide43.xml" ContentType="application/vnd.openxmlformats-officedocument.presentationml.notes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vml" ContentType="application/vnd.openxmlformats-officedocument.vmlDrawing"/>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39.xml" ContentType="application/vnd.openxmlformats-officedocument.presentationml.notesSlide+xml"/>
  <Override PartName="/ppt/notesSlides/notesSlide24.xml" ContentType="application/vnd.openxmlformats-officedocument.presentationml.notes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Default Extension="xls" ContentType="application/vnd.ms-exce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notesSlides/notesSlide40.xml" ContentType="application/vnd.openxmlformats-officedocument.presentationml.notes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embeddings/oleObject1.bin" ContentType="application/vnd.openxmlformats-officedocument.oleObject"/>
  <Override PartName="/ppt/slides/slide34.xml" ContentType="application/vnd.openxmlformats-officedocument.presentationml.slide+xml"/>
  <Override PartName="/ppt/notesSlides/notesSlide26.xml" ContentType="application/vnd.openxmlformats-officedocument.presentationml.notesSlide+xml"/>
  <Override PartName="/ppt/notesSlides/notesSlide12.xml" ContentType="application/vnd.openxmlformats-officedocument.presentationml.notesSlide+xml"/>
  <Override PartName="/ppt/notesSlides/notesSlide37.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notesSlides/notesSlide33.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Override PartName="/ppt/notesSlides/notesSlide20.xml" ContentType="application/vnd.openxmlformats-officedocument.presentationml.notesSlide+xml"/>
  <Override PartName="/ppt/slides/slide38.xml" ContentType="application/vnd.openxmlformats-officedocument.presentationml.slide+xml"/>
  <Default Extension="pdf" ContentType="application/pdf"/>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72" r:id="rId1"/>
  </p:sldMasterIdLst>
  <p:notesMasterIdLst>
    <p:notesMasterId r:id="rId45"/>
  </p:notesMasterIdLst>
  <p:handoutMasterIdLst>
    <p:handoutMasterId r:id="rId46"/>
  </p:handoutMasterIdLst>
  <p:sldIdLst>
    <p:sldId id="256" r:id="rId2"/>
    <p:sldId id="289" r:id="rId3"/>
    <p:sldId id="323" r:id="rId4"/>
    <p:sldId id="292" r:id="rId5"/>
    <p:sldId id="293" r:id="rId6"/>
    <p:sldId id="304" r:id="rId7"/>
    <p:sldId id="327" r:id="rId8"/>
    <p:sldId id="355" r:id="rId9"/>
    <p:sldId id="356" r:id="rId10"/>
    <p:sldId id="310" r:id="rId11"/>
    <p:sldId id="312" r:id="rId12"/>
    <p:sldId id="313" r:id="rId13"/>
    <p:sldId id="314" r:id="rId14"/>
    <p:sldId id="332" r:id="rId15"/>
    <p:sldId id="333" r:id="rId16"/>
    <p:sldId id="318" r:id="rId17"/>
    <p:sldId id="319" r:id="rId18"/>
    <p:sldId id="321" r:id="rId19"/>
    <p:sldId id="276" r:id="rId20"/>
    <p:sldId id="261" r:id="rId21"/>
    <p:sldId id="334" r:id="rId22"/>
    <p:sldId id="357" r:id="rId23"/>
    <p:sldId id="296" r:id="rId24"/>
    <p:sldId id="335" r:id="rId25"/>
    <p:sldId id="270" r:id="rId26"/>
    <p:sldId id="258" r:id="rId27"/>
    <p:sldId id="337" r:id="rId28"/>
    <p:sldId id="338" r:id="rId29"/>
    <p:sldId id="339" r:id="rId30"/>
    <p:sldId id="340" r:id="rId31"/>
    <p:sldId id="341" r:id="rId32"/>
    <p:sldId id="342" r:id="rId33"/>
    <p:sldId id="343" r:id="rId34"/>
    <p:sldId id="302" r:id="rId35"/>
    <p:sldId id="347" r:id="rId36"/>
    <p:sldId id="348" r:id="rId37"/>
    <p:sldId id="287" r:id="rId38"/>
    <p:sldId id="349" r:id="rId39"/>
    <p:sldId id="350" r:id="rId40"/>
    <p:sldId id="351" r:id="rId41"/>
    <p:sldId id="352" r:id="rId42"/>
    <p:sldId id="353" r:id="rId43"/>
    <p:sldId id="354"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1186" autoAdjust="0"/>
  </p:normalViewPr>
  <p:slideViewPr>
    <p:cSldViewPr snapToGrid="0" snapToObjects="1">
      <p:cViewPr varScale="1">
        <p:scale>
          <a:sx n="151" d="100"/>
          <a:sy n="151" d="100"/>
        </p:scale>
        <p:origin x="-1176"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theme" Target="theme/theme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notesMaster" Target="notesMasters/notesMaster1.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viewProps" Target="viewProps.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handoutMaster" Target="handoutMasters/handoutMaster1.xml"/><Relationship Id="rId35" Type="http://schemas.openxmlformats.org/officeDocument/2006/relationships/slide" Target="slides/slide34.xml"/><Relationship Id="rId51" Type="http://schemas.openxmlformats.org/officeDocument/2006/relationships/tableStyles" Target="tableStyles.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printerSettings" Target="printerSettings/printerSettings1.bin"/><Relationship Id="rId48" Type="http://schemas.openxmlformats.org/officeDocument/2006/relationships/presProps" Target="presProps.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EDFA9EB-337B-D04D-A7EE-13881BCDFD60}" type="datetimeFigureOut">
              <a:rPr lang="en-US" smtClean="0"/>
              <a:pPr/>
              <a:t>1/28/12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03FD680-E4E2-2B4E-B0F7-5FE07BF79F31}"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6BEC9F-FD31-D94F-83A0-427E3DD63F50}" type="datetimeFigureOut">
              <a:rPr lang="en-US" smtClean="0"/>
              <a:pPr/>
              <a:t>1/28/12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60778B-D33C-1C43-9B42-B62436AE5ED8}"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a:t>
            </a:r>
            <a:r>
              <a:rPr lang="en-US" baseline="0" dirty="0" smtClean="0"/>
              <a:t> morning. I am Chao Cheng from Yale. Thanks for inviting me to present here. Today I will talk about some</a:t>
            </a:r>
            <a:r>
              <a:rPr lang="en-US" baseline="0" dirty="0" smtClean="0"/>
              <a:t> work </a:t>
            </a:r>
            <a:r>
              <a:rPr lang="en-US" baseline="0" dirty="0" smtClean="0"/>
              <a:t>in my post-doc studies at Yale. The topic is about understanding transcriptional regulation by </a:t>
            </a:r>
            <a:r>
              <a:rPr lang="en-US" baseline="0" dirty="0" err="1" smtClean="0"/>
              <a:t>ChIP-seq</a:t>
            </a:r>
            <a:r>
              <a:rPr lang="en-US" baseline="0" dirty="0" smtClean="0"/>
              <a:t> data analysis.</a:t>
            </a:r>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better</a:t>
            </a:r>
            <a:r>
              <a:rPr lang="en-US" baseline="0" dirty="0" smtClean="0"/>
              <a:t> performance of TIP is also shown in another example. As shown, ER alpha target genes identified by TIP are more responsive to the treatment of E2, which activates ER alpha. </a:t>
            </a:r>
          </a:p>
          <a:p>
            <a:r>
              <a:rPr lang="en-US" baseline="0" dirty="0" smtClean="0"/>
              <a:t>As shown here, the number of target genes identified by the peak-based method changes dramatically when different cut-off values are used for defining promoter region.</a:t>
            </a:r>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a:t>
            </a:r>
            <a:r>
              <a:rPr lang="en-US" baseline="0" dirty="0" smtClean="0"/>
              <a:t> advantage of TIP is that it is not sensitive to the read depth. We applied the method to the TCF4 CHIP-</a:t>
            </a:r>
            <a:r>
              <a:rPr lang="en-US" baseline="0" dirty="0" err="1" smtClean="0"/>
              <a:t>seq</a:t>
            </a:r>
            <a:r>
              <a:rPr lang="en-US" baseline="0" dirty="0" smtClean="0"/>
              <a:t> data with two replicates. The two replicates have 10-fold of difference in number of sequencing reads. Usually, the number of binding peaks identify by peak calling method will increase if more reads are sequenced. As a consequence, the numbers of target genes identified by the peak-based method are substantially different between the two replicates. However, the numbers by TIP are very similar and consistent. This is very useful. Because, you don’t have to sequence into a very high read-depth. </a:t>
            </a:r>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summary, we develop</a:t>
            </a:r>
            <a:r>
              <a:rPr lang="en-US" baseline="0" dirty="0" smtClean="0"/>
              <a:t> a new method to identify TF target genes based on its </a:t>
            </a:r>
            <a:r>
              <a:rPr lang="en-US" baseline="0" dirty="0" err="1" smtClean="0"/>
              <a:t>ChIP-seq</a:t>
            </a:r>
            <a:r>
              <a:rPr lang="en-US" baseline="0" dirty="0" smtClean="0"/>
              <a:t> data. It measures TF-gene regulatory relationship quantitatively. In comparison to the peak-based method, target genes identify by this TIP are more biologically meaningful. Finally, it is const-effective.</a:t>
            </a:r>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Different</a:t>
            </a:r>
            <a:r>
              <a:rPr lang="en-US" baseline="0" dirty="0" smtClean="0"/>
              <a:t> functional element, such as enhancer and promoter, is associated with different histone modification patterns. Motivated by this fact, I developed the method to predict TF binding sites and enhancers by using histone modification data.</a:t>
            </a:r>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what we did.</a:t>
            </a:r>
            <a:r>
              <a:rPr lang="en-US" baseline="0" dirty="0" smtClean="0"/>
              <a:t> We divide the genome into continuous small bins, each of 100 </a:t>
            </a:r>
            <a:r>
              <a:rPr lang="en-US" baseline="0" dirty="0" err="1" smtClean="0"/>
              <a:t>bp</a:t>
            </a:r>
            <a:r>
              <a:rPr lang="en-US" baseline="0" dirty="0" smtClean="0"/>
              <a:t> in size. In each bin, we calculated the average signals of all histone modification types. At the same, we determined whether a bin is bound by a TF by examining its overlap with TF binding peaks. </a:t>
            </a:r>
          </a:p>
          <a:p>
            <a:r>
              <a:rPr lang="en-US" baseline="0" dirty="0" smtClean="0"/>
              <a:t>Then we use machine learning method to link the histone data to TF binding site data. Namely, we predict whether a bin is bound by a TF based on the histone modification pattern. The performance of the model can be shown by the ROC curve, which is a plot of FPR versus TPR. The area under the curve, called AUC, is often used to represent the model accuracy. A AUC of 1 means perfect prediction. A value of 0.5 indicates random prediction.</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 applied to human,</a:t>
            </a:r>
            <a:r>
              <a:rPr lang="en-US" baseline="0" dirty="0" smtClean="0"/>
              <a:t> we have tested our model I the C.elegans data. As shown here, if you predict TF binding based on just a single histone mark, the AUC is not high. However, if you combine all types of histone marks by the chromatin model, you get very good prediction.</a:t>
            </a:r>
          </a:p>
          <a:p>
            <a:r>
              <a:rPr lang="en-US" baseline="0" dirty="0" smtClean="0"/>
              <a:t>Let’s use the TF HLH1 as the example. As shown here, if you make predictions based on the existence of HLH1 binding motif, namely the PWM only, you get very low positive rate. In comparison, the chromatin model result in a much higher accuracy. When you couple the chromatin model with PWM, you can further improve the positive rate.</a:t>
            </a:r>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we go to human enhancer prediction using ENCODE data.</a:t>
            </a:r>
            <a:r>
              <a:rPr lang="en-US" baseline="0" dirty="0" smtClean="0"/>
              <a:t> </a:t>
            </a:r>
            <a:r>
              <a:rPr lang="en-US" dirty="0" smtClean="0"/>
              <a:t> Here I summarized</a:t>
            </a:r>
            <a:r>
              <a:rPr lang="en-US" baseline="0" dirty="0" smtClean="0"/>
              <a:t> the whole prediction procedure into a 3-steps. First, we applied the chromatin model to predict open chromatin regions, defined as TF binding active regions (BAR). These BAR+ regions are supposed to be accessible to TF binding. Second, we scanned the BAR+ regions for the existence of tissue specific TF motifs. For example, for predict embryo specific enhancer, we focus on motifs of </a:t>
            </a:r>
            <a:r>
              <a:rPr lang="en-US" baseline="0" dirty="0" err="1" smtClean="0"/>
              <a:t>TFs</a:t>
            </a:r>
            <a:r>
              <a:rPr lang="en-US" baseline="0" dirty="0" smtClean="0"/>
              <a:t> highly expressed in embryo cells. Finally we obtain the candidate enhancer by further filtering out non-conserved DNA regions. The predicted enhancers were tested by experiment in mouse model. </a:t>
            </a:r>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validation experiment, the predicted</a:t>
            </a:r>
            <a:r>
              <a:rPr lang="en-US" baseline="0" dirty="0" smtClean="0"/>
              <a:t> enhancer DNA regions were cloned into reporter vector, injected into fertilized mouse eggs and stained at day 11.5.</a:t>
            </a:r>
          </a:p>
          <a:p>
            <a:r>
              <a:rPr lang="en-US" baseline="0" dirty="0" smtClean="0"/>
              <a:t>If you see the expression of the reporter gene, the blue colors, you know the predicted enhancer is active. </a:t>
            </a:r>
          </a:p>
          <a:p>
            <a:r>
              <a:rPr lang="en-US" baseline="0" dirty="0" smtClean="0"/>
              <a:t>We send out 6 predictions for validation, and 5 of them were proved to be positive enhancers.</a:t>
            </a:r>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summary,</a:t>
            </a:r>
            <a:r>
              <a:rPr lang="en-US" baseline="0" dirty="0" smtClean="0"/>
              <a:t> histone modifications are informative for determining TF binding sites, and can predict novel tissue specific enhancers with fairly high accuracy.</a:t>
            </a:r>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based on TF binding data and histone modification data, </a:t>
            </a:r>
            <a:r>
              <a:rPr lang="en-US" dirty="0" smtClean="0"/>
              <a:t>We</a:t>
            </a:r>
            <a:r>
              <a:rPr lang="en-US" baseline="0" dirty="0" smtClean="0"/>
              <a:t> have developed methods for identifying local target genes in Part I and distal regulatory elements in Part II. Now we wan relate TF binding and histone modification signals with gene expression. We want to know how much of the gene expression levels are determined by TF binding and histone modifications? We used predictive models to quantify the relationship between the Input  and the output.</a:t>
            </a:r>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a:t>
            </a:r>
            <a:r>
              <a:rPr lang="en-US" baseline="0" dirty="0" smtClean="0"/>
              <a:t> 2007, microarray is the most popular technology in biological studies. However, in the past few years, the second generation sequencing has replaced microarray and become the most powerful technology. In my PhD studies, I focused on developing methods for microarray data analysis. After I graduated and come to Gerstein Lab at Yale, I changed my research direction to the sequencing data analysis. It is amazing to experience this technology revolution event.</a:t>
            </a:r>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latin typeface="Times New Roman" charset="0"/>
                <a:ea typeface="新細明體" charset="-120"/>
                <a:cs typeface="新細明體" charset="-120"/>
              </a:rPr>
              <a:t>To investigate the relationship between gene expression and histone modifications,</a:t>
            </a:r>
            <a:r>
              <a:rPr lang="en-US" baseline="0" dirty="0" smtClean="0">
                <a:latin typeface="Times New Roman" charset="0"/>
                <a:ea typeface="新細明體" charset="-120"/>
                <a:cs typeface="新細明體" charset="-120"/>
              </a:rPr>
              <a:t> </a:t>
            </a:r>
            <a:r>
              <a:rPr lang="en-US" dirty="0" smtClean="0">
                <a:latin typeface="Times New Roman" charset="0"/>
                <a:ea typeface="新細明體" charset="-120"/>
                <a:cs typeface="新細明體" charset="-120"/>
              </a:rPr>
              <a:t>we focus on 4kb upstream to 4kb down-stream of the TSS and TTS regions.	</a:t>
            </a:r>
          </a:p>
          <a:p>
            <a:pPr>
              <a:spcBef>
                <a:spcPct val="0"/>
              </a:spcBef>
            </a:pPr>
            <a:endParaRPr lang="en-US" dirty="0" smtClean="0">
              <a:latin typeface="Times New Roman" charset="0"/>
              <a:ea typeface="新細明體" charset="-120"/>
              <a:cs typeface="新細明體" charset="-120"/>
            </a:endParaRPr>
          </a:p>
          <a:p>
            <a:pPr>
              <a:spcBef>
                <a:spcPct val="0"/>
              </a:spcBef>
            </a:pPr>
            <a:r>
              <a:rPr lang="en-US" dirty="0" smtClean="0">
                <a:latin typeface="Times New Roman" charset="0"/>
                <a:ea typeface="新細明體" charset="-120"/>
                <a:cs typeface="新細明體" charset="-120"/>
              </a:rPr>
              <a:t>Again, we divide these regions into small bins of 100 </a:t>
            </a:r>
            <a:r>
              <a:rPr lang="en-US" dirty="0" err="1" smtClean="0">
                <a:latin typeface="Times New Roman" charset="0"/>
                <a:ea typeface="新細明體" charset="-120"/>
                <a:cs typeface="新細明體" charset="-120"/>
              </a:rPr>
              <a:t>bp</a:t>
            </a:r>
            <a:r>
              <a:rPr lang="en-US" dirty="0" smtClean="0">
                <a:latin typeface="Times New Roman" charset="0"/>
                <a:ea typeface="新細明體" charset="-120"/>
                <a:cs typeface="新細明體" charset="-120"/>
              </a:rPr>
              <a:t>. There</a:t>
            </a:r>
            <a:r>
              <a:rPr lang="en-US" baseline="0" dirty="0" smtClean="0">
                <a:latin typeface="Times New Roman" charset="0"/>
                <a:ea typeface="新細明體" charset="-120"/>
                <a:cs typeface="新細明體" charset="-120"/>
              </a:rPr>
              <a:t> are a total of160 bins for each gene, 80 around TSS, 80 around TTS.</a:t>
            </a:r>
            <a:endParaRPr lang="en-US" dirty="0" smtClean="0">
              <a:latin typeface="Times New Roman" charset="0"/>
              <a:ea typeface="新細明體" charset="-120"/>
              <a:cs typeface="新細明體" charset="-120"/>
            </a:endParaRPr>
          </a:p>
          <a:p>
            <a:pPr>
              <a:spcBef>
                <a:spcPct val="0"/>
              </a:spcBef>
            </a:pPr>
            <a:endParaRPr lang="en-US" dirty="0" smtClean="0">
              <a:latin typeface="Times New Roman" charset="0"/>
              <a:ea typeface="新細明體" charset="-120"/>
              <a:cs typeface="新細明體" charset="-120"/>
            </a:endParaRPr>
          </a:p>
          <a:p>
            <a:pPr>
              <a:spcBef>
                <a:spcPct val="0"/>
              </a:spcBef>
            </a:pPr>
            <a:r>
              <a:rPr lang="en-US" dirty="0" smtClean="0">
                <a:latin typeface="Times New Roman" charset="0"/>
                <a:ea typeface="新細明體" charset="-120"/>
                <a:cs typeface="新細明體" charset="-120"/>
              </a:rPr>
              <a:t>In each bin, we calculate the signals of all histone modification types</a:t>
            </a:r>
            <a:r>
              <a:rPr lang="en-US" baseline="0" dirty="0" smtClean="0">
                <a:latin typeface="Times New Roman" charset="0"/>
                <a:ea typeface="新細明體" charset="-120"/>
                <a:cs typeface="新細明體" charset="-120"/>
              </a:rPr>
              <a:t> for all genes, and obtain a matrix like this.</a:t>
            </a:r>
            <a:endParaRPr lang="en-US" dirty="0" smtClean="0">
              <a:latin typeface="Times New Roman" charset="0"/>
              <a:ea typeface="新細明體" charset="-120"/>
              <a:cs typeface="新細明體" charset="-120"/>
            </a:endParaRPr>
          </a:p>
          <a:p>
            <a:pPr>
              <a:spcBef>
                <a:spcPct val="0"/>
              </a:spcBef>
            </a:pPr>
            <a:endParaRPr lang="en-US" dirty="0" smtClean="0">
              <a:latin typeface="Times New Roman" charset="0"/>
              <a:ea typeface="新細明體" charset="-120"/>
              <a:cs typeface="新細明體" charset="-120"/>
            </a:endParaRPr>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283713-FDC9-C54B-B5FC-9A95D4DD6CD9}" type="slidenum">
              <a:rPr lang="zh-TW" altLang="en-US">
                <a:cs typeface="新細明體" charset="-120"/>
              </a:rPr>
              <a:pPr fontAlgn="base">
                <a:spcBef>
                  <a:spcPct val="0"/>
                </a:spcBef>
                <a:spcAft>
                  <a:spcPct val="0"/>
                </a:spcAft>
              </a:pPr>
              <a:t>20</a:t>
            </a:fld>
            <a:endParaRPr lang="zh-TW" altLang="en-US">
              <a:cs typeface="新細明體" charset="-12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Individually, there</a:t>
            </a:r>
            <a:r>
              <a:rPr lang="en-US" baseline="0" dirty="0" smtClean="0"/>
              <a:t> is a clear relationship between histone modifications and gene expression levels. For example, if we compare the average H3K4me2 signals for top 20% highly expressed and lowly expressed genes, you will see that highly expressed genes have stronger signals around TSS and TTS. </a:t>
            </a:r>
          </a:p>
          <a:p>
            <a:endParaRPr lang="en-US" baseline="0" dirty="0" smtClean="0"/>
          </a:p>
          <a:p>
            <a:r>
              <a:rPr lang="en-US" baseline="0" dirty="0" smtClean="0"/>
              <a:t>The correlations between gene expression of histone modification around TSS and TTS show a pattern like this. From this figure, you can see that there are active marks, and repressive marks. Some marks are promoter marks ,  like H3K4me2, which have strong correlation around the TSS. Some marks like H3K36me2, are correlated with expression in the whole transcribed region.   </a:t>
            </a:r>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now integrate all histone modifications types and examine how accurate they can predict gene expression collectively. </a:t>
            </a:r>
          </a:p>
          <a:p>
            <a:r>
              <a:rPr lang="en-US" dirty="0" smtClean="0"/>
              <a:t>First we combine all these histone modifications to classify genes into highly and lowly expressed. We found that signals at different positions show different capabilities for predicting gene expression. Overall, regions right after TSS are highly predictive. </a:t>
            </a:r>
          </a:p>
          <a:p>
            <a:r>
              <a:rPr lang="en-US" dirty="0" smtClean="0"/>
              <a:t>We also use the model to predict gene  expression levels as shown in the right side. By using a model with 13 histone modifications, we achieved a high prediction accuracy.  As shown by the high correlation between between the predicted expression values and the real experimental values. </a:t>
            </a:r>
          </a:p>
          <a:p>
            <a:r>
              <a:rPr lang="en-US" dirty="0" smtClean="0"/>
              <a:t>More interesting, you can also applied the model to predict expression levels of microRNAs and achieve fairly good accuracy. This implies that miRNA and protein-coding genes might have similar regulatory mechanisms.</a:t>
            </a:r>
          </a:p>
          <a:p>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also applied</a:t>
            </a:r>
            <a:r>
              <a:rPr lang="en-US" baseline="0" dirty="0" smtClean="0"/>
              <a:t> the histone model to data sets from 5 different species from yeast to human. And we achieved consistent performance. Overall more than 50% of gene expression levels can be explained by histone modifications.</a:t>
            </a:r>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mouse,</a:t>
            </a:r>
            <a:r>
              <a:rPr lang="en-US" baseline="0" dirty="0" smtClean="0"/>
              <a:t> we collected TF binding, histone modification and gene expression data from the matched cell line. Thus we constructed HM model and TF model for predicting gene expression levels. </a:t>
            </a:r>
          </a:p>
          <a:p>
            <a:r>
              <a:rPr lang="en-US" baseline="0" dirty="0" smtClean="0"/>
              <a:t>Overall the TF model and the HM model achieve comparable accuracy. Each of them account for more than 50% of variation of expression levels. </a:t>
            </a:r>
          </a:p>
          <a:p>
            <a:r>
              <a:rPr lang="en-US" baseline="0" dirty="0" smtClean="0"/>
              <a:t>But the two models show quite different predictive patterns. As shown here, the TF binding signal can only predict gene expression in a narrow DNA regions, right nearby the TSS. In contrast, histone signals achieve high prediction in a wide region.</a:t>
            </a:r>
          </a:p>
          <a:p>
            <a:r>
              <a:rPr lang="en-US" baseline="0" dirty="0" smtClean="0"/>
              <a:t>Moreover, combining TF and HM signals does not improve the predictive power, indicating that they are redundant in terms of predicting gene expression.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also find  that the TF model and HM model</a:t>
            </a:r>
            <a:r>
              <a:rPr lang="en-US" baseline="0" dirty="0" smtClean="0"/>
              <a:t> are tissue specific.</a:t>
            </a:r>
          </a:p>
          <a:p>
            <a:r>
              <a:rPr lang="en-US" baseline="0" dirty="0" smtClean="0"/>
              <a:t>For example, when histone data from early embryo stage are used to predict gene expression at different developmental stages. The best accuracy is achieved when histone data and expression are matched. </a:t>
            </a:r>
          </a:p>
          <a:p>
            <a:r>
              <a:rPr lang="en-US" baseline="0" dirty="0" smtClean="0"/>
              <a:t>Since the models are tissue specific, we would expect to predict differentially expression of genes between two samples based on the their difference in TF binding. And as shown here, this is true.   </a:t>
            </a:r>
          </a:p>
        </p:txBody>
      </p:sp>
      <p:sp>
        <p:nvSpPr>
          <p:cNvPr id="4" name="Slide Number Placeholder 3"/>
          <p:cNvSpPr>
            <a:spLocks noGrp="1"/>
          </p:cNvSpPr>
          <p:nvPr>
            <p:ph type="sldNum" sz="quarter" idx="10"/>
          </p:nvPr>
        </p:nvSpPr>
        <p:spPr/>
        <p:txBody>
          <a:bodyPr/>
          <a:lstStyle/>
          <a:p>
            <a:fld id="{3460778B-D33C-1C43-9B42-B62436AE5ED8}"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 summary, I</a:t>
            </a:r>
            <a:r>
              <a:rPr lang="en-US" baseline="0" dirty="0" smtClean="0"/>
              <a:t> showed that TF and HM signals are predictive to gene expression levels, but they are redundant. Both the TF and the HM models are tissue specific. And the models can also be used for miRNA expression prediction.</a:t>
            </a:r>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last part,</a:t>
            </a:r>
            <a:r>
              <a:rPr lang="en-US" baseline="0" dirty="0" smtClean="0"/>
              <a:t> I construct an integrated regulatory network and shown how do we understand transcriptional regulation from a network perspective.</a:t>
            </a:r>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p:spPr>
        <p:txBody>
          <a:bodyPr/>
          <a:lstStyle/>
          <a:p>
            <a:r>
              <a:rPr lang="en-US" dirty="0" smtClean="0">
                <a:latin typeface="Arial" pitchFamily="-106" charset="0"/>
                <a:ea typeface="ＭＳ Ｐゴシック" pitchFamily="-106" charset="-128"/>
                <a:cs typeface="ＭＳ Ｐゴシック" pitchFamily="-106" charset="-128"/>
              </a:rPr>
              <a:t>We do this,</a:t>
            </a:r>
            <a:r>
              <a:rPr lang="en-US" baseline="0" dirty="0" smtClean="0">
                <a:latin typeface="Arial" pitchFamily="-106" charset="0"/>
                <a:ea typeface="ＭＳ Ｐゴシック" pitchFamily="-106" charset="-128"/>
                <a:cs typeface="ＭＳ Ｐゴシック" pitchFamily="-106" charset="-128"/>
              </a:rPr>
              <a:t> because we think network is a universal language.</a:t>
            </a:r>
            <a:endParaRPr lang="en-US" dirty="0">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a:ln/>
        </p:spPr>
      </p:sp>
      <p:sp>
        <p:nvSpPr>
          <p:cNvPr id="74754" name="Notes Placeholder 2"/>
          <p:cNvSpPr>
            <a:spLocks noGrp="1"/>
          </p:cNvSpPr>
          <p:nvPr>
            <p:ph type="body" idx="1"/>
          </p:nvPr>
        </p:nvSpPr>
        <p:spPr>
          <a:noFill/>
          <a:ln/>
        </p:spPr>
        <p:txBody>
          <a:bodyPr/>
          <a:lstStyle/>
          <a:p>
            <a:pPr eaLnBrk="1" hangingPunct="1">
              <a:spcBef>
                <a:spcPct val="0"/>
              </a:spcBef>
            </a:pPr>
            <a:r>
              <a:rPr lang="en-US" dirty="0" smtClean="0">
                <a:latin typeface="Arial" pitchFamily="-106" charset="0"/>
                <a:ea typeface="ＭＳ Ｐゴシック" pitchFamily="-106" charset="-128"/>
                <a:cs typeface="ＭＳ Ｐゴシック" pitchFamily="-106" charset="-128"/>
              </a:rPr>
              <a:t>Here</a:t>
            </a:r>
            <a:r>
              <a:rPr lang="en-US" baseline="0" dirty="0" smtClean="0">
                <a:latin typeface="Arial" pitchFamily="-106" charset="0"/>
                <a:ea typeface="ＭＳ Ｐゴシック" pitchFamily="-106" charset="-128"/>
                <a:cs typeface="ＭＳ Ｐゴシック" pitchFamily="-106" charset="-128"/>
              </a:rPr>
              <a:t> is the framework we used to constructed the network from different data sources.</a:t>
            </a:r>
            <a:endParaRPr lang="en-US" dirty="0" smtClean="0">
              <a:latin typeface="Arial" pitchFamily="-106" charset="0"/>
              <a:ea typeface="ＭＳ Ｐゴシック" pitchFamily="-106" charset="-128"/>
              <a:cs typeface="ＭＳ Ｐゴシック" pitchFamily="-106" charset="-128"/>
            </a:endParaRPr>
          </a:p>
          <a:p>
            <a:pPr eaLnBrk="1" hangingPunct="1">
              <a:spcBef>
                <a:spcPct val="0"/>
              </a:spcBef>
            </a:pPr>
            <a:endParaRPr lang="en-US" dirty="0" smtClean="0">
              <a:latin typeface="Arial" pitchFamily="-106" charset="0"/>
              <a:ea typeface="ＭＳ Ｐゴシック" pitchFamily="-106" charset="-128"/>
              <a:cs typeface="ＭＳ Ｐゴシック" pitchFamily="-106" charset="-128"/>
            </a:endParaRPr>
          </a:p>
          <a:p>
            <a:pPr eaLnBrk="1" hangingPunct="1">
              <a:spcBef>
                <a:spcPct val="0"/>
              </a:spcBef>
            </a:pPr>
            <a:r>
              <a:rPr lang="en-US" dirty="0" smtClean="0">
                <a:latin typeface="Arial" pitchFamily="-106" charset="0"/>
                <a:ea typeface="ＭＳ Ｐゴシック" pitchFamily="-106" charset="-128"/>
                <a:cs typeface="ＭＳ Ｐゴシック" pitchFamily="-106" charset="-128"/>
              </a:rPr>
              <a:t>We used </a:t>
            </a:r>
            <a:r>
              <a:rPr lang="en-US" dirty="0" err="1" smtClean="0">
                <a:latin typeface="Arial" pitchFamily="-106" charset="0"/>
                <a:ea typeface="ＭＳ Ｐゴシック" pitchFamily="-106" charset="-128"/>
                <a:cs typeface="ＭＳ Ｐゴシック" pitchFamily="-106" charset="-128"/>
              </a:rPr>
              <a:t>ChIP-seq</a:t>
            </a:r>
            <a:r>
              <a:rPr lang="en-US" dirty="0" smtClean="0">
                <a:latin typeface="Arial" pitchFamily="-106" charset="0"/>
                <a:ea typeface="ＭＳ Ｐゴシック" pitchFamily="-106" charset="-128"/>
                <a:cs typeface="ＭＳ Ｐゴシック" pitchFamily="-106" charset="-128"/>
              </a:rPr>
              <a:t> data to determine TF-gene regulatory</a:t>
            </a:r>
            <a:r>
              <a:rPr lang="en-US" baseline="0" dirty="0" smtClean="0">
                <a:latin typeface="Arial" pitchFamily="-106" charset="0"/>
                <a:ea typeface="ＭＳ Ｐゴシック" pitchFamily="-106" charset="-128"/>
                <a:cs typeface="ＭＳ Ｐゴシック" pitchFamily="-106" charset="-128"/>
              </a:rPr>
              <a:t> relations.</a:t>
            </a:r>
          </a:p>
          <a:p>
            <a:pPr eaLnBrk="1" hangingPunct="1">
              <a:spcBef>
                <a:spcPct val="0"/>
              </a:spcBef>
            </a:pPr>
            <a:r>
              <a:rPr lang="en-US" baseline="0" dirty="0" smtClean="0">
                <a:latin typeface="Arial" pitchFamily="-106" charset="0"/>
                <a:ea typeface="ＭＳ Ｐゴシック" pitchFamily="-106" charset="-128"/>
                <a:cs typeface="ＭＳ Ｐゴシック" pitchFamily="-106" charset="-128"/>
              </a:rPr>
              <a:t>We predicted miRNA-gene regulatory relations by using </a:t>
            </a:r>
            <a:r>
              <a:rPr lang="en-US" baseline="0" dirty="0" err="1" smtClean="0">
                <a:latin typeface="Arial" pitchFamily="-106" charset="0"/>
                <a:ea typeface="ＭＳ Ｐゴシック" pitchFamily="-106" charset="-128"/>
                <a:cs typeface="ＭＳ Ｐゴシック" pitchFamily="-106" charset="-128"/>
              </a:rPr>
              <a:t>TargetScan</a:t>
            </a:r>
            <a:r>
              <a:rPr lang="en-US" baseline="0" dirty="0" smtClean="0">
                <a:latin typeface="Arial" pitchFamily="-106" charset="0"/>
                <a:ea typeface="ＭＳ Ｐゴシック" pitchFamily="-106" charset="-128"/>
                <a:cs typeface="ＭＳ Ｐゴシック" pitchFamily="-106" charset="-128"/>
              </a:rPr>
              <a:t>.</a:t>
            </a:r>
            <a:endParaRPr lang="en-US" dirty="0" smtClean="0">
              <a:latin typeface="Arial" pitchFamily="-106" charset="0"/>
              <a:ea typeface="ＭＳ Ｐゴシック" pitchFamily="-106" charset="-128"/>
              <a:cs typeface="ＭＳ Ｐゴシック" pitchFamily="-106" charset="-128"/>
            </a:endParaRPr>
          </a:p>
          <a:p>
            <a:pPr eaLnBrk="1" hangingPunct="1">
              <a:spcBef>
                <a:spcPct val="0"/>
              </a:spcBef>
            </a:pPr>
            <a:r>
              <a:rPr lang="en-US" dirty="0" smtClean="0">
                <a:latin typeface="Arial" pitchFamily="-106" charset="0"/>
                <a:ea typeface="ＭＳ Ｐゴシック" pitchFamily="-106" charset="-128"/>
                <a:cs typeface="ＭＳ Ｐゴシック" pitchFamily="-106" charset="-128"/>
              </a:rPr>
              <a:t>We also integrated protein-protein interactions and gene expression information.</a:t>
            </a:r>
            <a:r>
              <a:rPr lang="en-US" baseline="0" dirty="0" smtClean="0">
                <a:latin typeface="Arial" pitchFamily="-106" charset="0"/>
                <a:ea typeface="ＭＳ Ｐゴシック" pitchFamily="-106" charset="-128"/>
                <a:cs typeface="ＭＳ Ｐゴシック" pitchFamily="-106" charset="-128"/>
              </a:rPr>
              <a:t> </a:t>
            </a:r>
          </a:p>
          <a:p>
            <a:pPr eaLnBrk="1" hangingPunct="1">
              <a:spcBef>
                <a:spcPct val="0"/>
              </a:spcBef>
            </a:pPr>
            <a:endParaRPr lang="en-US" baseline="0" dirty="0" smtClean="0">
              <a:latin typeface="Arial" pitchFamily="-106" charset="0"/>
              <a:ea typeface="ＭＳ Ｐゴシック" pitchFamily="-106" charset="-128"/>
              <a:cs typeface="ＭＳ Ｐゴシック" pitchFamily="-106" charset="-128"/>
            </a:endParaRPr>
          </a:p>
          <a:p>
            <a:pPr eaLnBrk="1" hangingPunct="1">
              <a:spcBef>
                <a:spcPct val="0"/>
              </a:spcBef>
            </a:pPr>
            <a:r>
              <a:rPr lang="en-US" baseline="0" dirty="0" smtClean="0">
                <a:latin typeface="Arial" pitchFamily="-106" charset="0"/>
                <a:ea typeface="ＭＳ Ｐゴシック" pitchFamily="-106" charset="-128"/>
                <a:cs typeface="ＭＳ Ｐゴシック" pitchFamily="-106" charset="-128"/>
              </a:rPr>
              <a:t>To understand the integrated network, we performed hierarchical analysis and network motif analysis. </a:t>
            </a:r>
            <a:endParaRPr lang="en-US" dirty="0">
              <a:latin typeface="Arial" pitchFamily="-106" charset="0"/>
              <a:ea typeface="ＭＳ Ｐゴシック" pitchFamily="-106" charset="-128"/>
              <a:cs typeface="ＭＳ Ｐゴシック" pitchFamily="-106" charset="-128"/>
            </a:endParaRPr>
          </a:p>
        </p:txBody>
      </p:sp>
      <p:sp>
        <p:nvSpPr>
          <p:cNvPr id="74755" name="Slide Number Placeholder 3"/>
          <p:cNvSpPr>
            <a:spLocks noGrp="1"/>
          </p:cNvSpPr>
          <p:nvPr>
            <p:ph type="sldNum" sz="quarter" idx="5"/>
          </p:nvPr>
        </p:nvSpPr>
        <p:spPr>
          <a:noFill/>
        </p:spPr>
        <p:txBody>
          <a:bodyPr/>
          <a:lstStyle/>
          <a:p>
            <a:fld id="{1673366D-B52A-E242-96AA-35F14FEFDAAE}" type="slidenum">
              <a:rPr lang="en-US"/>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high-through</a:t>
            </a:r>
            <a:r>
              <a:rPr lang="en-US" baseline="0" dirty="0" smtClean="0"/>
              <a:t> sequencing technology has revolutionized biological studies in many fields. You can use RNA-</a:t>
            </a:r>
            <a:r>
              <a:rPr lang="en-US" baseline="0" dirty="0" err="1" smtClean="0"/>
              <a:t>seq</a:t>
            </a:r>
            <a:r>
              <a:rPr lang="en-US" baseline="0" dirty="0" smtClean="0"/>
              <a:t> to measure gene expression levels, with a much high resolution and accuracy than microarrays. You can use </a:t>
            </a:r>
            <a:r>
              <a:rPr lang="en-US" baseline="0" dirty="0" err="1" smtClean="0"/>
              <a:t>methy-seq</a:t>
            </a:r>
            <a:r>
              <a:rPr lang="en-US" baseline="0" dirty="0" smtClean="0"/>
              <a:t> to study DNA </a:t>
            </a:r>
            <a:r>
              <a:rPr lang="en-US" baseline="0" dirty="0" err="1" smtClean="0"/>
              <a:t>methylation</a:t>
            </a:r>
            <a:r>
              <a:rPr lang="en-US" baseline="0" dirty="0" smtClean="0"/>
              <a:t>. You can use Chip-</a:t>
            </a:r>
            <a:r>
              <a:rPr lang="en-US" baseline="0" dirty="0" err="1" smtClean="0"/>
              <a:t>seq</a:t>
            </a:r>
            <a:r>
              <a:rPr lang="en-US" baseline="0" dirty="0" smtClean="0"/>
              <a:t>  to determine genome-wide TF binding and histone modification patterns.</a:t>
            </a:r>
          </a:p>
          <a:p>
            <a:r>
              <a:rPr lang="en-US" baseline="0" dirty="0" smtClean="0"/>
              <a:t>I fact, the sequencing rate was increasing exponentially in the past 30 years, particularly after the invention of the 2</a:t>
            </a:r>
            <a:r>
              <a:rPr lang="en-US" baseline="30000" dirty="0" smtClean="0"/>
              <a:t>nd</a:t>
            </a:r>
            <a:r>
              <a:rPr lang="en-US" baseline="0" dirty="0" smtClean="0"/>
              <a:t> generation sequencing technologies. At the same time, the publications based on sequencing data has increased dramatically in the past few years.  	</a:t>
            </a:r>
          </a:p>
          <a:p>
            <a:r>
              <a:rPr lang="en-US" baseline="0" dirty="0" smtClean="0"/>
              <a:t>	</a:t>
            </a:r>
          </a:p>
          <a:p>
            <a:endParaRPr lang="en-US" baseline="0" dirty="0" smtClean="0"/>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integrated regulatory</a:t>
            </a:r>
            <a:r>
              <a:rPr lang="en-US" baseline="0" dirty="0" smtClean="0"/>
              <a:t> network in </a:t>
            </a:r>
            <a:r>
              <a:rPr lang="en-US" baseline="0" dirty="0" err="1" smtClean="0"/>
              <a:t>c</a:t>
            </a:r>
            <a:r>
              <a:rPr lang="en-US" baseline="0" dirty="0" smtClean="0"/>
              <a:t>. elegans.</a:t>
            </a:r>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Based on the regulatory</a:t>
            </a:r>
            <a:r>
              <a:rPr lang="en-US" baseline="0" dirty="0" smtClean="0"/>
              <a:t> relationships between </a:t>
            </a:r>
            <a:r>
              <a:rPr lang="en-US" baseline="0" dirty="0" err="1" smtClean="0"/>
              <a:t>TFs</a:t>
            </a:r>
            <a:r>
              <a:rPr lang="en-US" baseline="0" dirty="0" smtClean="0"/>
              <a:t>, we determined such a hierarchical structure. The top level </a:t>
            </a:r>
            <a:r>
              <a:rPr lang="en-US" baseline="0" dirty="0" err="1" smtClean="0"/>
              <a:t>TFs</a:t>
            </a:r>
            <a:r>
              <a:rPr lang="en-US" baseline="0" dirty="0" smtClean="0"/>
              <a:t> are master regulators. Bottom layer </a:t>
            </a:r>
            <a:r>
              <a:rPr lang="en-US" baseline="0" dirty="0" err="1" smtClean="0"/>
              <a:t>TFs</a:t>
            </a:r>
            <a:r>
              <a:rPr lang="en-US" baseline="0" dirty="0" smtClean="0"/>
              <a:t> are effectors. The two layers are </a:t>
            </a:r>
            <a:r>
              <a:rPr lang="en-US" baseline="0" dirty="0" err="1" smtClean="0"/>
              <a:t>connnected</a:t>
            </a:r>
            <a:r>
              <a:rPr lang="en-US" baseline="0" dirty="0" smtClean="0"/>
              <a:t> by </a:t>
            </a:r>
            <a:r>
              <a:rPr lang="en-US" baseline="0" dirty="0" err="1" smtClean="0"/>
              <a:t>Tfs</a:t>
            </a:r>
            <a:r>
              <a:rPr lang="en-US" baseline="0" dirty="0" smtClean="0"/>
              <a:t> in the </a:t>
            </a:r>
            <a:r>
              <a:rPr lang="en-US" baseline="0" dirty="0" err="1" smtClean="0"/>
              <a:t>mddle</a:t>
            </a:r>
            <a:r>
              <a:rPr lang="en-US" baseline="0" dirty="0" smtClean="0"/>
              <a:t>. The hierarchy is mainly for visualization, but we do observed interesting relationship between </a:t>
            </a:r>
            <a:r>
              <a:rPr lang="en-US" baseline="0" dirty="0" err="1" smtClean="0"/>
              <a:t>hieararchy</a:t>
            </a:r>
            <a:r>
              <a:rPr lang="en-US" baseline="0" dirty="0" smtClean="0"/>
              <a:t> and TF properties. Basically, </a:t>
            </a:r>
            <a:r>
              <a:rPr lang="en-US" baseline="0" dirty="0" err="1" smtClean="0"/>
              <a:t>TFs</a:t>
            </a:r>
            <a:r>
              <a:rPr lang="en-US" baseline="0" dirty="0" smtClean="0"/>
              <a:t> in the top are more tissue specific. </a:t>
            </a:r>
            <a:r>
              <a:rPr lang="en-US" baseline="0" dirty="0" err="1" smtClean="0"/>
              <a:t>TFs</a:t>
            </a:r>
            <a:r>
              <a:rPr lang="en-US" baseline="0" dirty="0" smtClean="0"/>
              <a:t> in the bottom tend to more uniformly expressed and interacted with more partners. </a:t>
            </a:r>
            <a:r>
              <a:rPr lang="en-US" baseline="0" dirty="0" err="1" smtClean="0"/>
              <a:t>TFs</a:t>
            </a:r>
            <a:r>
              <a:rPr lang="en-US" baseline="0" dirty="0" smtClean="0"/>
              <a:t> in middle are on average regulated by more miRNAs.</a:t>
            </a:r>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a:ln/>
        </p:spPr>
      </p:sp>
      <p:sp>
        <p:nvSpPr>
          <p:cNvPr id="77826" name="Notes Placeholder 2"/>
          <p:cNvSpPr>
            <a:spLocks noGrp="1"/>
          </p:cNvSpPr>
          <p:nvPr>
            <p:ph type="body" idx="1"/>
          </p:nvPr>
        </p:nvSpPr>
        <p:spPr>
          <a:noFill/>
          <a:ln/>
        </p:spPr>
        <p:txBody>
          <a:bodyPr/>
          <a:lstStyle/>
          <a:p>
            <a:r>
              <a:rPr lang="en-US" dirty="0" smtClean="0">
                <a:latin typeface="Arial" pitchFamily="-106" charset="0"/>
                <a:ea typeface="ＭＳ Ｐゴシック" pitchFamily="-106" charset="-128"/>
                <a:cs typeface="ＭＳ Ｐゴシック" pitchFamily="-106" charset="-128"/>
              </a:rPr>
              <a:t>In the network motif analysis, we enumerate all regulatory</a:t>
            </a:r>
            <a:r>
              <a:rPr lang="en-US" baseline="0" dirty="0" smtClean="0">
                <a:latin typeface="Arial" pitchFamily="-106" charset="0"/>
                <a:ea typeface="ＭＳ Ｐゴシック" pitchFamily="-106" charset="-128"/>
                <a:cs typeface="ＭＳ Ｐゴシック" pitchFamily="-106" charset="-128"/>
              </a:rPr>
              <a:t> patterns with 3 nodes. We find 7 of them are enriched in the real network with respect to the random networks. </a:t>
            </a:r>
            <a:endParaRPr lang="en-US" dirty="0" smtClean="0">
              <a:latin typeface="Arial" pitchFamily="-106" charset="0"/>
              <a:ea typeface="ＭＳ Ｐゴシック" pitchFamily="-106" charset="-128"/>
              <a:cs typeface="ＭＳ Ｐゴシック" pitchFamily="-106" charset="-128"/>
            </a:endParaRPr>
          </a:p>
          <a:p>
            <a:r>
              <a:rPr lang="en-US" dirty="0" smtClean="0">
                <a:latin typeface="Arial" pitchFamily="-106" charset="0"/>
                <a:ea typeface="ＭＳ Ｐゴシック" pitchFamily="-106" charset="-128"/>
                <a:cs typeface="ＭＳ Ｐゴシック" pitchFamily="-106" charset="-128"/>
              </a:rPr>
              <a:t>Here</a:t>
            </a:r>
            <a:r>
              <a:rPr lang="en-US" baseline="0" dirty="0" smtClean="0">
                <a:latin typeface="Arial" pitchFamily="-106" charset="0"/>
                <a:ea typeface="ＭＳ Ｐゴシック" pitchFamily="-106" charset="-128"/>
                <a:cs typeface="ＭＳ Ｐゴシック" pitchFamily="-106" charset="-128"/>
              </a:rPr>
              <a:t> I just use pattern 99 as the example. It is a feed-forward loop involving a miRNA and two </a:t>
            </a:r>
            <a:r>
              <a:rPr lang="en-US" baseline="0" dirty="0" err="1" smtClean="0">
                <a:latin typeface="Arial" pitchFamily="-106" charset="0"/>
                <a:ea typeface="ＭＳ Ｐゴシック" pitchFamily="-106" charset="-128"/>
                <a:cs typeface="ＭＳ Ｐゴシック" pitchFamily="-106" charset="-128"/>
              </a:rPr>
              <a:t>TFs</a:t>
            </a:r>
            <a:r>
              <a:rPr lang="en-US" baseline="0" dirty="0" smtClean="0">
                <a:latin typeface="Arial" pitchFamily="-106" charset="0"/>
                <a:ea typeface="ＭＳ Ｐゴシック" pitchFamily="-106" charset="-128"/>
                <a:cs typeface="ＭＳ Ｐゴシック" pitchFamily="-106" charset="-128"/>
              </a:rPr>
              <a:t>.</a:t>
            </a:r>
            <a:endParaRPr lang="en-US" dirty="0" smtClean="0">
              <a:latin typeface="Arial" pitchFamily="-106" charset="0"/>
              <a:ea typeface="ＭＳ Ｐゴシック" pitchFamily="-106" charset="-128"/>
              <a:cs typeface="ＭＳ Ｐゴシック" pitchFamily="-106" charset="-128"/>
            </a:endParaRPr>
          </a:p>
          <a:p>
            <a:r>
              <a:rPr lang="en-US" dirty="0" smtClean="0">
                <a:latin typeface="Arial" pitchFamily="-106" charset="0"/>
                <a:ea typeface="ＭＳ Ｐゴシック" pitchFamily="-106" charset="-128"/>
                <a:cs typeface="ＭＳ Ｐゴシック" pitchFamily="-106" charset="-128"/>
              </a:rPr>
              <a:t>This motif tell us that if you want to shut down a gene, you shut down both the regulator and the target. This is more efficient than just shut down the target.</a:t>
            </a:r>
          </a:p>
          <a:p>
            <a:r>
              <a:rPr lang="en-US" dirty="0" smtClean="0">
                <a:latin typeface="Arial" pitchFamily="-106" charset="0"/>
                <a:ea typeface="ＭＳ Ｐゴシック" pitchFamily="-106" charset="-128"/>
                <a:cs typeface="ＭＳ Ｐゴシック" pitchFamily="-106" charset="-128"/>
              </a:rPr>
              <a:t>Why use miRNA? Because miRNAs </a:t>
            </a:r>
            <a:r>
              <a:rPr lang="en-US" baseline="0" dirty="0" smtClean="0">
                <a:latin typeface="Arial" pitchFamily="-106" charset="0"/>
                <a:ea typeface="ＭＳ Ｐゴシック" pitchFamily="-106" charset="-128"/>
                <a:cs typeface="ＭＳ Ｐゴシック" pitchFamily="-106" charset="-128"/>
              </a:rPr>
              <a:t>function at the post-transcriptional level. It shut the target gene by </a:t>
            </a:r>
            <a:r>
              <a:rPr lang="en-US" baseline="0" dirty="0" err="1" smtClean="0">
                <a:latin typeface="Arial" pitchFamily="-106" charset="0"/>
                <a:ea typeface="ＭＳ Ｐゴシック" pitchFamily="-106" charset="-128"/>
                <a:cs typeface="ＭＳ Ｐゴシック" pitchFamily="-106" charset="-128"/>
              </a:rPr>
              <a:t>degradig</a:t>
            </a:r>
            <a:r>
              <a:rPr lang="en-US" baseline="0" dirty="0" smtClean="0">
                <a:latin typeface="Arial" pitchFamily="-106" charset="0"/>
                <a:ea typeface="ＭＳ Ｐゴシック" pitchFamily="-106" charset="-128"/>
                <a:cs typeface="ＭＳ Ｐゴシック" pitchFamily="-106" charset="-128"/>
              </a:rPr>
              <a:t> mRNA or </a:t>
            </a:r>
            <a:r>
              <a:rPr lang="en-US" baseline="0" dirty="0" err="1" smtClean="0">
                <a:latin typeface="Arial" pitchFamily="-106" charset="0"/>
                <a:ea typeface="ＭＳ Ｐゴシック" pitchFamily="-106" charset="-128"/>
                <a:cs typeface="ＭＳ Ｐゴシック" pitchFamily="-106" charset="-128"/>
              </a:rPr>
              <a:t>inbibiting</a:t>
            </a:r>
            <a:r>
              <a:rPr lang="en-US" baseline="0" dirty="0" smtClean="0">
                <a:latin typeface="Arial" pitchFamily="-106" charset="0"/>
                <a:ea typeface="ＭＳ Ｐゴシック" pitchFamily="-106" charset="-128"/>
                <a:cs typeface="ＭＳ Ｐゴシック" pitchFamily="-106" charset="-128"/>
              </a:rPr>
              <a:t> translation. This represent a faster way for shutting down genes. </a:t>
            </a:r>
            <a:r>
              <a:rPr lang="en-US" dirty="0" smtClean="0">
                <a:latin typeface="Arial" pitchFamily="-106" charset="0"/>
                <a:ea typeface="ＭＳ Ｐゴシック" pitchFamily="-106" charset="-128"/>
                <a:cs typeface="ＭＳ Ｐゴシック" pitchFamily="-106" charset="-128"/>
              </a:rPr>
              <a:t> In the usage of miRNA, it blocks the translation of TF protein without destroying the TF mRNA. This is</a:t>
            </a:r>
            <a:r>
              <a:rPr lang="en-US" baseline="0" dirty="0" smtClean="0">
                <a:latin typeface="Arial" pitchFamily="-106" charset="0"/>
                <a:ea typeface="ＭＳ Ｐゴシック" pitchFamily="-106" charset="-128"/>
                <a:cs typeface="ＭＳ Ｐゴシック" pitchFamily="-106" charset="-128"/>
              </a:rPr>
              <a:t> economical.  </a:t>
            </a:r>
            <a:endParaRPr lang="en-US" dirty="0" smtClean="0">
              <a:latin typeface="Arial" pitchFamily="-106" charset="0"/>
              <a:ea typeface="ＭＳ Ｐゴシック" pitchFamily="-106" charset="-128"/>
              <a:cs typeface="ＭＳ Ｐゴシック" pitchFamily="-106" charset="-128"/>
            </a:endParaRPr>
          </a:p>
          <a:p>
            <a:endParaRPr lang="en-US" dirty="0" smtClean="0">
              <a:latin typeface="Arial" pitchFamily="-106" charset="0"/>
              <a:ea typeface="ＭＳ Ｐゴシック" pitchFamily="-106" charset="-128"/>
              <a:cs typeface="ＭＳ Ｐゴシック" pitchFamily="-106" charset="-128"/>
            </a:endParaRPr>
          </a:p>
          <a:p>
            <a:r>
              <a:rPr lang="en-US" dirty="0" smtClean="0">
                <a:latin typeface="Arial" pitchFamily="-106" charset="0"/>
                <a:ea typeface="ＭＳ Ｐゴシック" pitchFamily="-106" charset="-128"/>
                <a:cs typeface="ＭＳ Ｐゴシック" pitchFamily="-106" charset="-128"/>
              </a:rPr>
              <a:t>5 </a:t>
            </a:r>
            <a:r>
              <a:rPr lang="en-US" dirty="0">
                <a:latin typeface="Arial" pitchFamily="-106" charset="0"/>
                <a:ea typeface="ＭＳ Ｐゴシック" pitchFamily="-106" charset="-128"/>
                <a:cs typeface="ＭＳ Ｐゴシック" pitchFamily="-106" charset="-128"/>
              </a:rPr>
              <a:t>and 14 coherent FFL</a:t>
            </a:r>
          </a:p>
          <a:p>
            <a:r>
              <a:rPr lang="en-US" dirty="0">
                <a:latin typeface="Arial" pitchFamily="-106" charset="0"/>
                <a:ea typeface="ＭＳ Ｐゴシック" pitchFamily="-106" charset="-128"/>
                <a:cs typeface="ＭＳ Ｐゴシック" pitchFamily="-106" charset="-128"/>
              </a:rPr>
              <a:t>36.. Same but replace by MIR</a:t>
            </a:r>
          </a:p>
          <a:p>
            <a:r>
              <a:rPr lang="en-US" dirty="0">
                <a:latin typeface="Arial" pitchFamily="-106" charset="0"/>
                <a:ea typeface="ＭＳ Ｐゴシック" pitchFamily="-106" charset="-128"/>
                <a:cs typeface="ＭＳ Ｐゴシック" pitchFamily="-106" charset="-128"/>
              </a:rPr>
              <a:t>88 49, toggle </a:t>
            </a:r>
            <a:r>
              <a:rPr lang="en-US" dirty="0" smtClean="0">
                <a:latin typeface="Arial" pitchFamily="-106" charset="0"/>
                <a:ea typeface="ＭＳ Ｐゴシック" pitchFamily="-106" charset="-128"/>
                <a:cs typeface="ＭＳ Ｐゴシック" pitchFamily="-106" charset="-128"/>
              </a:rPr>
              <a:t>switch</a:t>
            </a:r>
            <a:endParaRPr lang="en-US" dirty="0">
              <a:latin typeface="Arial" pitchFamily="-106" charset="0"/>
              <a:ea typeface="ＭＳ Ｐゴシック" pitchFamily="-106" charset="-128"/>
              <a:cs typeface="ＭＳ Ｐゴシック" pitchFamily="-106" charset="-128"/>
            </a:endParaRPr>
          </a:p>
        </p:txBody>
      </p:sp>
      <p:sp>
        <p:nvSpPr>
          <p:cNvPr id="77827" name="Slide Number Placeholder 3"/>
          <p:cNvSpPr>
            <a:spLocks noGrp="1"/>
          </p:cNvSpPr>
          <p:nvPr>
            <p:ph type="sldNum" sz="quarter" idx="5"/>
          </p:nvPr>
        </p:nvSpPr>
        <p:spPr>
          <a:noFill/>
        </p:spPr>
        <p:txBody>
          <a:bodyPr/>
          <a:lstStyle/>
          <a:p>
            <a:fld id="{E97A3E16-B1DA-FF43-9043-342B00C45566}" type="slidenum">
              <a:rPr lang="en-US"/>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60778B-D33C-1C43-9B42-B62436AE5ED8}"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60778B-D33C-1C43-9B42-B62436AE5ED8}"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60778B-D33C-1C43-9B42-B62436AE5ED8}"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60778B-D33C-1C43-9B42-B62436AE5ED8}"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60778B-D33C-1C43-9B42-B62436AE5ED8}"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60778B-D33C-1C43-9B42-B62436AE5ED8}"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60778B-D33C-1C43-9B42-B62436AE5ED8}"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Today I will mainly focus </a:t>
            </a:r>
            <a:r>
              <a:rPr lang="en-US" baseline="0" dirty="0" smtClean="0"/>
              <a:t>on analysis of </a:t>
            </a:r>
            <a:r>
              <a:rPr lang="en-US" baseline="0" dirty="0" err="1" smtClean="0"/>
              <a:t>ChIP-seq</a:t>
            </a:r>
            <a:r>
              <a:rPr lang="en-US" baseline="0" dirty="0" smtClean="0"/>
              <a:t> data, basically two data types: TF binding data and histone modification data. The left shows the protocol for a typical </a:t>
            </a:r>
            <a:r>
              <a:rPr lang="en-US" baseline="0" dirty="0" err="1" smtClean="0"/>
              <a:t>ChIP-seq</a:t>
            </a:r>
            <a:r>
              <a:rPr lang="en-US" baseline="0" dirty="0" smtClean="0"/>
              <a:t> experiment. In brief, you use protein specific antibody to </a:t>
            </a:r>
            <a:r>
              <a:rPr lang="en-US" baseline="0" dirty="0" err="1" smtClean="0"/>
              <a:t>immunoprecipitate</a:t>
            </a:r>
            <a:r>
              <a:rPr lang="en-US" baseline="0" dirty="0" smtClean="0"/>
              <a:t> the protein. Meanwhile, the DNA fragments binding with the protein will also be extracted. Then you sequencing these DNA fragments to obtain millions of reads.</a:t>
            </a:r>
          </a:p>
          <a:p>
            <a:r>
              <a:rPr lang="en-US" baseline="0" dirty="0" smtClean="0"/>
              <a:t>For data </a:t>
            </a:r>
            <a:r>
              <a:rPr lang="en-US" baseline="0" dirty="0" err="1" smtClean="0"/>
              <a:t>anlysis</a:t>
            </a:r>
            <a:r>
              <a:rPr lang="en-US" baseline="0" dirty="0" smtClean="0"/>
              <a:t>, you will map the reads to the reference genome, and run peak calling program to </a:t>
            </a:r>
            <a:r>
              <a:rPr lang="en-US" baseline="0" dirty="0" err="1" smtClean="0"/>
              <a:t>identitfy</a:t>
            </a:r>
            <a:r>
              <a:rPr lang="en-US" baseline="0" dirty="0" smtClean="0"/>
              <a:t> binding peaks for </a:t>
            </a:r>
            <a:r>
              <a:rPr lang="en-US" baseline="0" dirty="0" err="1" smtClean="0"/>
              <a:t>TFs</a:t>
            </a:r>
            <a:r>
              <a:rPr lang="en-US" baseline="0" dirty="0" smtClean="0"/>
              <a:t> or DNA regions with strong histone modification signals. With the </a:t>
            </a:r>
            <a:r>
              <a:rPr lang="en-US" baseline="0" dirty="0" err="1" smtClean="0"/>
              <a:t>ChIP-seq</a:t>
            </a:r>
            <a:r>
              <a:rPr lang="en-US" baseline="0" dirty="0" smtClean="0"/>
              <a:t> data, I am particularly interested in this question: How gene expression is regulated by </a:t>
            </a:r>
            <a:r>
              <a:rPr lang="en-US" baseline="0" dirty="0" err="1" smtClean="0"/>
              <a:t>TFs</a:t>
            </a:r>
            <a:r>
              <a:rPr lang="en-US" baseline="0" dirty="0" smtClean="0"/>
              <a:t> and histone modifications.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60778B-D33C-1C43-9B42-B62436AE5ED8}"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60778B-D33C-1C43-9B42-B62436AE5ED8}"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60778B-D33C-1C43-9B42-B62436AE5ED8}"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60778B-D33C-1C43-9B42-B62436AE5ED8}" type="slidenum">
              <a:rPr lang="en-US" smtClean="0"/>
              <a:pPr/>
              <a:t>43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answer this question, I divide my work into 4 parts, each provide</a:t>
            </a:r>
            <a:r>
              <a:rPr lang="en-US" baseline="0" dirty="0" smtClean="0"/>
              <a:t>s the answer from a different perspective. Proximal regulation: I will talk about a probabilistic model to identify TF target genes based on their </a:t>
            </a:r>
            <a:r>
              <a:rPr lang="en-US" baseline="0" dirty="0" err="1" smtClean="0"/>
              <a:t>ChIP-seq</a:t>
            </a:r>
            <a:r>
              <a:rPr lang="en-US" baseline="0" dirty="0" smtClean="0"/>
              <a:t> data. Distal regulation: I will talk about a method that predict enhancers based on histone modification patterns in the genome. In part 3, I will use a quantitative model to relate gene expression levels with TF binding and histone modification signals. In the last part, I will talk about gene expression regulation from a network perspective.  </a:t>
            </a:r>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First part,</a:t>
            </a:r>
            <a:r>
              <a:rPr lang="en-US" baseline="0" dirty="0" smtClean="0"/>
              <a:t> suppose you have done the </a:t>
            </a:r>
            <a:r>
              <a:rPr lang="en-US" baseline="0" dirty="0" err="1" smtClean="0"/>
              <a:t>ChIP-seq</a:t>
            </a:r>
            <a:r>
              <a:rPr lang="en-US" baseline="0" dirty="0" smtClean="0"/>
              <a:t> experiment for P53, how can you determine P53 target genes?  </a:t>
            </a:r>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Conventionally, you will check whether there is a binding</a:t>
            </a:r>
            <a:r>
              <a:rPr lang="en-US" baseline="0" dirty="0" smtClean="0"/>
              <a:t> peak around the transcription start site of a gene. In this example, we will say gene A is P53 target, but gene B is not. </a:t>
            </a:r>
          </a:p>
          <a:p>
            <a:r>
              <a:rPr lang="en-US" baseline="0" dirty="0" smtClean="0"/>
              <a:t>this peak-based method is simple and easy to be implemented. But there several limitations: 1, it is sensitive to the number of binding peaks, which is determined by data quality, peak calling methods and so on. 2, it is sensitive to the definition of promoter. In previous publications, some used 1kb, other used 2kb or 5kb. This will result in quite different target gene set. 3, there is no significance estimation. You don’t know how confident a gene is regulated by the TF. </a:t>
            </a:r>
          </a:p>
          <a:p>
            <a:r>
              <a:rPr lang="en-US" baseline="0" dirty="0" smtClean="0"/>
              <a:t>Moreover, the peak based method assume the TF binding and TF-gene regulation are binary event. That is you assume a gene is either regulated or not regulated by a TF. In reality, the TF gene regulation relationship should be quantitative. A TF can bind and regulate a gene strongly or weakly. </a:t>
            </a:r>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Based on this idea, we develop a new method named TIP. We don’t rely on binding peaks. Instead, I consider the binding signal </a:t>
            </a:r>
            <a:r>
              <a:rPr lang="en-US" dirty="0" err="1" smtClean="0"/>
              <a:t>Si(g</a:t>
            </a:r>
            <a:r>
              <a:rPr lang="en-US" dirty="0" smtClean="0"/>
              <a:t>), at each position </a:t>
            </a:r>
            <a:r>
              <a:rPr lang="en-US" dirty="0" err="1" smtClean="0"/>
              <a:t>i</a:t>
            </a:r>
            <a:r>
              <a:rPr lang="en-US" dirty="0" smtClean="0"/>
              <a:t> around the TSS of a gene </a:t>
            </a:r>
            <a:r>
              <a:rPr lang="en-US" dirty="0" err="1" smtClean="0"/>
              <a:t>g</a:t>
            </a:r>
            <a:r>
              <a:rPr lang="en-US" dirty="0" smtClean="0"/>
              <a:t>. I assume that TF binding signal at different position contribute differently to the TF targeting. The importance of a position depend on the its relative distance to the TSS as well as the binding preference of the TF. For example, some </a:t>
            </a:r>
            <a:r>
              <a:rPr lang="en-US" dirty="0" err="1" smtClean="0"/>
              <a:t>TFs</a:t>
            </a:r>
            <a:r>
              <a:rPr lang="en-US" dirty="0" smtClean="0"/>
              <a:t> prefer to binding a narrow regions around the TSS, while the others show strong binding signals even in distant regions.</a:t>
            </a:r>
          </a:p>
          <a:p>
            <a:r>
              <a:rPr lang="en-US" dirty="0" smtClean="0"/>
              <a:t>I therefore use the binding profile of the TF as the weight, and calculate the weighted summation of binding signals as the regulatory score. The regulatory scores are then normalized into </a:t>
            </a:r>
            <a:r>
              <a:rPr lang="en-US" dirty="0" err="1" smtClean="0"/>
              <a:t>z</a:t>
            </a:r>
            <a:r>
              <a:rPr lang="en-US" dirty="0" smtClean="0"/>
              <a:t>-scores, and </a:t>
            </a:r>
            <a:r>
              <a:rPr lang="en-US" dirty="0" err="1" smtClean="0"/>
              <a:t>p</a:t>
            </a:r>
            <a:r>
              <a:rPr lang="en-US" dirty="0" smtClean="0"/>
              <a:t>-values are calculated. So, our result is a ranked gene list, ordered by the regulatory scores and </a:t>
            </a:r>
            <a:r>
              <a:rPr lang="en-US" dirty="0" err="1" smtClean="0"/>
              <a:t>p</a:t>
            </a:r>
            <a:r>
              <a:rPr lang="en-US" dirty="0" smtClean="0"/>
              <a:t>-values. Genes at the top of the list are more likely to be target genes of the TF. </a:t>
            </a:r>
          </a:p>
          <a:p>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show the advantage of our method, we applied it to the STAT4 knock-out data from a previous publication. In the data, the CHIP-</a:t>
            </a:r>
            <a:r>
              <a:rPr lang="en-US" dirty="0" err="1" smtClean="0"/>
              <a:t>seq</a:t>
            </a:r>
            <a:r>
              <a:rPr lang="en-US" dirty="0" smtClean="0"/>
              <a:t> was performed for STAT4. Expression levels of all genes were measured in the wild-type as well as in the STAT4 KO mice. So you can evaluate the quality of target genes by examining the expression changes in KO versus wt.</a:t>
            </a:r>
          </a:p>
          <a:p>
            <a:endParaRPr lang="en-US" dirty="0" smtClean="0"/>
          </a:p>
          <a:p>
            <a:r>
              <a:rPr lang="en-US" dirty="0" smtClean="0"/>
              <a:t>As shown here, the genes with high regulatory score tend to be more down-regulated in knock out relative to the wild-type. When compared to the peak-based method, target genes identified by TIP are more down-regulated. </a:t>
            </a:r>
          </a:p>
          <a:p>
            <a:r>
              <a:rPr lang="en-US" dirty="0" smtClean="0"/>
              <a:t>In addition, if you check the existence of STAT4 motifs in the promoters of target genes, you will find the target genes identified by TIP contains more STAT4 motifs. </a:t>
            </a:r>
          </a:p>
          <a:p>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7D511B-0132-774A-BB22-E9000F8037FE}" type="datetime1">
              <a:rPr lang="en-US" smtClean="0"/>
              <a:pPr/>
              <a:t>1/28/12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8776-FE94-7D48-B29B-0BF629B2BF7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E7C7E8-A933-9449-A2FD-757F0E5F3DC8}" type="datetime1">
              <a:rPr lang="en-US" smtClean="0"/>
              <a:pPr/>
              <a:t>1/28/12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8776-FE94-7D48-B29B-0BF629B2BF7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F762BF-AFF8-644E-8524-D06439FB4BEE}" type="datetime1">
              <a:rPr lang="en-US" smtClean="0"/>
              <a:pPr/>
              <a:t>1/28/12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8776-FE94-7D48-B29B-0BF629B2BF7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32AC90-7F8C-3341-BA0B-82CE17F02046}" type="datetime1">
              <a:rPr lang="en-US" smtClean="0"/>
              <a:pPr/>
              <a:t>1/28/12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8776-FE94-7D48-B29B-0BF629B2BF7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84D3DA-21C2-0C42-82C5-E6208847B120}" type="datetime1">
              <a:rPr lang="en-US" smtClean="0"/>
              <a:pPr/>
              <a:t>1/28/12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8776-FE94-7D48-B29B-0BF629B2BF7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8C56F2-AC66-2A4B-90A8-A6F9122B7EAC}" type="datetime1">
              <a:rPr lang="en-US" smtClean="0"/>
              <a:pPr/>
              <a:t>1/28/12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358776-FE94-7D48-B29B-0BF629B2BF7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C103CD-D0F0-4B47-BB5D-88D2403EEE4E}" type="datetime1">
              <a:rPr lang="en-US" smtClean="0"/>
              <a:pPr/>
              <a:t>1/28/12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358776-FE94-7D48-B29B-0BF629B2BF7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9C0585-777F-7E42-81E8-E879CE7F4AFF}" type="datetime1">
              <a:rPr lang="en-US" smtClean="0"/>
              <a:pPr/>
              <a:t>1/28/12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358776-FE94-7D48-B29B-0BF629B2BF7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C80BB3-EE74-6F42-9F47-D4F7B03EB86B}" type="datetime1">
              <a:rPr lang="en-US" smtClean="0"/>
              <a:pPr/>
              <a:t>1/28/12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358776-FE94-7D48-B29B-0BF629B2BF7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C03FFD-511B-E746-9E6E-66BC67C3618D}" type="datetime1">
              <a:rPr lang="en-US" smtClean="0"/>
              <a:pPr/>
              <a:t>1/28/12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358776-FE94-7D48-B29B-0BF629B2BF7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141541-25FB-3F41-9115-5983077A4838}" type="datetime1">
              <a:rPr lang="en-US" smtClean="0"/>
              <a:pPr/>
              <a:t>1/28/12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358776-FE94-7D48-B29B-0BF629B2BF7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EBF6A-B9FC-9E4D-A51D-9BB4432C9F99}" type="datetime1">
              <a:rPr lang="en-US" smtClean="0"/>
              <a:pPr/>
              <a:t>1/28/12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358776-FE94-7D48-B29B-0BF629B2BF7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png"/><Relationship Id="rId5"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1.png"/><Relationship Id="rId5" Type="http://schemas.openxmlformats.org/officeDocument/2006/relationships/image" Target="../media/image33.png"/></Relationships>
</file>

<file path=ppt/slides/_rels/slide13.xml.rels><?xml version="1.0" encoding="UTF-8" standalone="yes"?>
<Relationships xmlns="http://schemas.openxmlformats.org/package/2006/relationships"><Relationship Id="rId4" Type="http://schemas.openxmlformats.org/officeDocument/2006/relationships/image" Target="../media/image35.png"/><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4.png"/><Relationship Id="rId5" Type="http://schemas.openxmlformats.org/officeDocument/2006/relationships/image" Target="../media/image36.png"/></Relationships>
</file>

<file path=ppt/slides/_rels/slide14.xml.rels><?xml version="1.0" encoding="UTF-8" standalone="yes"?>
<Relationships xmlns="http://schemas.openxmlformats.org/package/2006/relationships"><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7.png"/></Relationships>
</file>

<file path=ppt/slides/_rels/slide15.xml.rels><?xml version="1.0" encoding="UTF-8" standalone="yes"?>
<Relationships xmlns="http://schemas.openxmlformats.org/package/2006/relationships"><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9.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4" Type="http://schemas.openxmlformats.org/officeDocument/2006/relationships/image" Target="../media/image42.png"/><Relationship Id="rId1" Type="http://schemas.openxmlformats.org/officeDocument/2006/relationships/vmlDrawing" Target="../drawings/vmlDrawing1.vml"/><Relationship Id="rId2" Type="http://schemas.openxmlformats.org/officeDocument/2006/relationships/slideLayout" Target="../slideLayouts/slideLayout4.xml"/><Relationship Id="rId3" Type="http://schemas.openxmlformats.org/officeDocument/2006/relationships/notesSlide" Target="../notesSlides/notesSlide17.xml"/><Relationship Id="rId5" Type="http://schemas.openxmlformats.org/officeDocument/2006/relationships/oleObject" Target="../embeddings/Microsoft_Excel_97_-_2004_Worksheet1.xls"/></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4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4" Type="http://schemas.openxmlformats.org/officeDocument/2006/relationships/image" Target="../media/image45.emf"/><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4.png"/></Relationships>
</file>

<file path=ppt/slides/_rels/slide22.xml.rels><?xml version="1.0" encoding="UTF-8" standalone="yes"?>
<Relationships xmlns="http://schemas.openxmlformats.org/package/2006/relationships"><Relationship Id="rId6" Type="http://schemas.openxmlformats.org/officeDocument/2006/relationships/image" Target="../media/image49.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6.jpeg"/><Relationship Id="rId5" Type="http://schemas.openxmlformats.org/officeDocument/2006/relationships/image" Target="../media/image48.png"/></Relationships>
</file>

<file path=ppt/slides/_rels/slide23.xml.rels><?xml version="1.0" encoding="UTF-8" standalone="yes"?>
<Relationships xmlns="http://schemas.openxmlformats.org/package/2006/relationships"><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0.pdf"/></Relationships>
</file>

<file path=ppt/slides/_rels/slide24.xml.rels><?xml version="1.0" encoding="UTF-8" standalone="yes"?>
<Relationships xmlns="http://schemas.openxmlformats.org/package/2006/relationships"><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2.emf"/></Relationships>
</file>

<file path=ppt/slides/_rels/slide25.xml.rels><?xml version="1.0" encoding="UTF-8" standalone="yes"?>
<Relationships xmlns="http://schemas.openxmlformats.org/package/2006/relationships"><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4.pdf"/><Relationship Id="rId5"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4" Type="http://schemas.openxmlformats.org/officeDocument/2006/relationships/image" Target="../media/image58.jpeg"/><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7.jpe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4" Type="http://schemas.openxmlformats.org/officeDocument/2006/relationships/image" Target="../media/image57.jpeg"/><Relationship Id="rId10" Type="http://schemas.openxmlformats.org/officeDocument/2006/relationships/image" Target="../media/image65.jpeg"/><Relationship Id="rId5" Type="http://schemas.openxmlformats.org/officeDocument/2006/relationships/image" Target="../media/image60.png"/><Relationship Id="rId7" Type="http://schemas.openxmlformats.org/officeDocument/2006/relationships/image" Target="../media/image62.jpeg"/><Relationship Id="rId11" Type="http://schemas.openxmlformats.org/officeDocument/2006/relationships/oleObject" Target="../embeddings/oleObject1.bin"/><Relationship Id="rId1" Type="http://schemas.openxmlformats.org/officeDocument/2006/relationships/vmlDrawing" Target="../drawings/vmlDrawing2.vml"/><Relationship Id="rId2" Type="http://schemas.openxmlformats.org/officeDocument/2006/relationships/slideLayout" Target="../slideLayouts/slideLayout2.xml"/><Relationship Id="rId9" Type="http://schemas.openxmlformats.org/officeDocument/2006/relationships/image" Target="../media/image64.jpeg"/><Relationship Id="rId3" Type="http://schemas.openxmlformats.org/officeDocument/2006/relationships/notesSlide" Target="../notesSlides/notesSlide28.xml"/><Relationship Id="rId6" Type="http://schemas.openxmlformats.org/officeDocument/2006/relationships/image" Target="../media/image61.png"/></Relationships>
</file>

<file path=ppt/slides/_rels/slide29.xml.rels><?xml version="1.0" encoding="UTF-8" standalone="yes"?>
<Relationships xmlns="http://schemas.openxmlformats.org/package/2006/relationships"><Relationship Id="rId4" Type="http://schemas.openxmlformats.org/officeDocument/2006/relationships/oleObject" Target="???" TargetMode="External"/><Relationship Id="rId1" Type="http://schemas.openxmlformats.org/officeDocument/2006/relationships/vmlDrawing" Target="../drawings/vmlDrawing3.vml"/><Relationship Id="rId2" Type="http://schemas.openxmlformats.org/officeDocument/2006/relationships/slideLayout" Target="../slideLayouts/slideLayout6.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 Id="rId5" Type="http://schemas.openxmlformats.org/officeDocument/2006/relationships/image" Target="../media/image7.png"/></Relationships>
</file>

<file path=ppt/slides/_rels/slide30.xml.rels><?xml version="1.0" encoding="UTF-8" standalone="yes"?>
<Relationships xmlns="http://schemas.openxmlformats.org/package/2006/relationships"><Relationship Id="rId4" Type="http://schemas.openxmlformats.org/officeDocument/2006/relationships/image" Target="../media/image68.png"/><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67.pdf"/></Relationships>
</file>

<file path=ppt/slides/_rels/slide31.xml.rels><?xml version="1.0" encoding="UTF-8" standalone="yes"?>
<Relationships xmlns="http://schemas.openxmlformats.org/package/2006/relationships"><Relationship Id="rId4" Type="http://schemas.openxmlformats.org/officeDocument/2006/relationships/image" Target="../media/image70.png"/><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69.pdf"/></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4" Type="http://schemas.openxmlformats.org/officeDocument/2006/relationships/image" Target="../media/image72.png"/><Relationship Id="rId10" Type="http://schemas.openxmlformats.org/officeDocument/2006/relationships/image" Target="../media/image78.png"/><Relationship Id="rId5" Type="http://schemas.openxmlformats.org/officeDocument/2006/relationships/image" Target="../media/image73.png"/><Relationship Id="rId7"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32.xml"/><Relationship Id="rId9" Type="http://schemas.openxmlformats.org/officeDocument/2006/relationships/image" Target="../media/image77.png"/><Relationship Id="rId3" Type="http://schemas.openxmlformats.org/officeDocument/2006/relationships/image" Target="../media/image71.emf"/><Relationship Id="rId6" Type="http://schemas.openxmlformats.org/officeDocument/2006/relationships/image" Target="../media/image7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7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8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3" Type="http://schemas.openxmlformats.org/officeDocument/2006/relationships/image" Target="../media/image8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4"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3.png"/><Relationship Id="rId5" Type="http://schemas.openxmlformats.org/officeDocument/2006/relationships/image" Target="../media/image85.png"/></Relationships>
</file>

<file path=ppt/slides/_rels/slide4.xml.rels><?xml version="1.0" encoding="UTF-8" standalone="yes"?>
<Relationships xmlns="http://schemas.openxmlformats.org/package/2006/relationships"><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6.png"/><Relationship Id="rId5" Type="http://schemas.openxmlformats.org/officeDocument/2006/relationships/image" Target="../media/image88.png"/></Relationships>
</file>

<file path=ppt/slides/_rels/slide41.xml.rels><?xml version="1.0" encoding="UTF-8" standalone="yes"?>
<Relationships xmlns="http://schemas.openxmlformats.org/package/2006/relationships"><Relationship Id="rId4"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9.pdf"/></Relationships>
</file>

<file path=ppt/slides/_rels/slide42.xml.rels><?xml version="1.0" encoding="UTF-8" standalone="yes"?>
<Relationships xmlns="http://schemas.openxmlformats.org/package/2006/relationships"><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91.pdf"/></Relationships>
</file>

<file path=ppt/slides/_rels/slide43.xml.rels><?xml version="1.0" encoding="UTF-8" standalone="yes"?>
<Relationships xmlns="http://schemas.openxmlformats.org/package/2006/relationships"><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93.pd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4"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 Id="rId5" Type="http://schemas.openxmlformats.org/officeDocument/2006/relationships/image" Target="../media/image12.png"/></Relationships>
</file>

<file path=ppt/slides/_rels/slide7.xml.rels><?xml version="1.0" encoding="UTF-8" standalone="yes"?>
<Relationships xmlns="http://schemas.openxmlformats.org/package/2006/relationships"><Relationship Id="rId4"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 Id="rId5"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4" Type="http://schemas.openxmlformats.org/officeDocument/2006/relationships/image" Target="../media/image17.png"/><Relationship Id="rId5" Type="http://schemas.openxmlformats.org/officeDocument/2006/relationships/image" Target="../media/image18.png"/><Relationship Id="rId7"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 Id="rId6" Type="http://schemas.openxmlformats.org/officeDocument/2006/relationships/image" Target="../media/image19.png"/></Relationships>
</file>

<file path=ppt/slides/_rels/slide9.xml.rels><?xml version="1.0" encoding="UTF-8" standalone="yes"?>
<Relationships xmlns="http://schemas.openxmlformats.org/package/2006/relationships"><Relationship Id="rId4" Type="http://schemas.openxmlformats.org/officeDocument/2006/relationships/image" Target="../media/image23.png"/><Relationship Id="rId5" Type="http://schemas.openxmlformats.org/officeDocument/2006/relationships/image" Target="../media/image24.png"/><Relationship Id="rId7"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 Id="rId6" Type="http://schemas.openxmlformats.org/officeDocument/2006/relationships/image" Target="../media/image25.pd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92667" y="1168400"/>
            <a:ext cx="7967133" cy="1470025"/>
          </a:xfrm>
        </p:spPr>
        <p:txBody>
          <a:bodyPr>
            <a:noAutofit/>
          </a:bodyPr>
          <a:lstStyle/>
          <a:p>
            <a:r>
              <a:rPr lang="en-US" sz="3200" b="1" dirty="0" smtClean="0">
                <a:solidFill>
                  <a:srgbClr val="000090"/>
                </a:solidFill>
                <a:latin typeface="Arial"/>
              </a:rPr>
              <a:t>Understanding Transcriptional Regulation by </a:t>
            </a:r>
            <a:r>
              <a:rPr lang="en-US" sz="3200" b="1" dirty="0" err="1" smtClean="0">
                <a:solidFill>
                  <a:srgbClr val="000090"/>
                </a:solidFill>
                <a:latin typeface="Arial"/>
              </a:rPr>
              <a:t>ChIP-seq</a:t>
            </a:r>
            <a:r>
              <a:rPr lang="en-US" sz="3200" b="1" dirty="0" smtClean="0">
                <a:solidFill>
                  <a:srgbClr val="000090"/>
                </a:solidFill>
                <a:latin typeface="Arial"/>
              </a:rPr>
              <a:t> Data Analysis</a:t>
            </a:r>
            <a:endParaRPr lang="en-US" sz="3200" b="1" dirty="0">
              <a:solidFill>
                <a:srgbClr val="000090"/>
              </a:solidFill>
              <a:latin typeface="Arial"/>
            </a:endParaRPr>
          </a:p>
        </p:txBody>
      </p:sp>
      <p:sp>
        <p:nvSpPr>
          <p:cNvPr id="3" name="Subtitle 2"/>
          <p:cNvSpPr>
            <a:spLocks noGrp="1"/>
          </p:cNvSpPr>
          <p:nvPr>
            <p:ph type="subTitle" idx="1"/>
          </p:nvPr>
        </p:nvSpPr>
        <p:spPr>
          <a:xfrm>
            <a:off x="1786467" y="2638425"/>
            <a:ext cx="6256866" cy="1857375"/>
          </a:xfrm>
        </p:spPr>
        <p:txBody>
          <a:bodyPr>
            <a:normAutofit fontScale="92500"/>
          </a:bodyPr>
          <a:lstStyle/>
          <a:p>
            <a:r>
              <a:rPr lang="en-US" sz="2800" b="1" dirty="0" smtClean="0">
                <a:solidFill>
                  <a:srgbClr val="000090"/>
                </a:solidFill>
                <a:latin typeface="Arial"/>
              </a:rPr>
              <a:t>Chao Cheng</a:t>
            </a:r>
          </a:p>
          <a:p>
            <a:r>
              <a:rPr lang="en-US" sz="2811" dirty="0" smtClean="0">
                <a:solidFill>
                  <a:srgbClr val="000090"/>
                </a:solidFill>
                <a:latin typeface="Arial"/>
              </a:rPr>
              <a:t>Molecular Biophysics and Biochemistry</a:t>
            </a:r>
          </a:p>
          <a:p>
            <a:r>
              <a:rPr lang="en-US" sz="2811" dirty="0" smtClean="0">
                <a:solidFill>
                  <a:srgbClr val="000090"/>
                </a:solidFill>
                <a:latin typeface="Arial"/>
              </a:rPr>
              <a:t>Yale University</a:t>
            </a:r>
            <a:endParaRPr lang="en-US" sz="2811" dirty="0" smtClean="0">
              <a:solidFill>
                <a:srgbClr val="000090"/>
              </a:solidFill>
              <a:latin typeface="Arial"/>
            </a:endParaRPr>
          </a:p>
          <a:p>
            <a:r>
              <a:rPr lang="en-US" sz="2162" dirty="0" smtClean="0">
                <a:solidFill>
                  <a:srgbClr val="000090"/>
                </a:solidFill>
                <a:latin typeface="Arial"/>
              </a:rPr>
              <a:t>February</a:t>
            </a:r>
            <a:r>
              <a:rPr lang="en-US" sz="2162" dirty="0" smtClean="0">
                <a:solidFill>
                  <a:srgbClr val="000090"/>
                </a:solidFill>
                <a:latin typeface="Arial"/>
              </a:rPr>
              <a:t> 6, </a:t>
            </a:r>
            <a:r>
              <a:rPr lang="en-US" sz="2162" dirty="0" smtClean="0">
                <a:solidFill>
                  <a:srgbClr val="000090"/>
                </a:solidFill>
                <a:latin typeface="Arial"/>
              </a:rPr>
              <a:t>2012</a:t>
            </a:r>
          </a:p>
          <a:p>
            <a:endParaRPr lang="en-US" sz="2811" dirty="0" smtClean="0">
              <a:solidFill>
                <a:srgbClr val="000090"/>
              </a:solidFill>
              <a:latin typeface="Arial"/>
            </a:endParaRPr>
          </a:p>
          <a:p>
            <a:endParaRPr lang="en-US" sz="2811" dirty="0">
              <a:solidFill>
                <a:srgbClr val="000090"/>
              </a:solidFill>
              <a:latin typeface="Arial"/>
            </a:endParaRPr>
          </a:p>
        </p:txBody>
      </p:sp>
      <p:pic>
        <p:nvPicPr>
          <p:cNvPr id="6" name="Picture 5"/>
          <p:cNvPicPr>
            <a:picLocks noChangeAspect="1"/>
          </p:cNvPicPr>
          <p:nvPr/>
        </p:nvPicPr>
        <p:blipFill>
          <a:blip r:embed="rId3"/>
          <a:stretch>
            <a:fillRect/>
          </a:stretch>
        </p:blipFill>
        <p:spPr>
          <a:xfrm>
            <a:off x="13495" y="5681139"/>
            <a:ext cx="1569764" cy="1175808"/>
          </a:xfrm>
          <a:prstGeom prst="rect">
            <a:avLst/>
          </a:prstGeom>
        </p:spPr>
      </p:pic>
      <p:sp>
        <p:nvSpPr>
          <p:cNvPr id="7" name="Slide Number Placeholder 6"/>
          <p:cNvSpPr>
            <a:spLocks noGrp="1"/>
          </p:cNvSpPr>
          <p:nvPr>
            <p:ph type="sldNum" sz="quarter" idx="12"/>
          </p:nvPr>
        </p:nvSpPr>
        <p:spPr/>
        <p:txBody>
          <a:bodyPr/>
          <a:lstStyle/>
          <a:p>
            <a:fld id="{F5358776-FE94-7D48-B29B-0BF629B2BF73}"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itle 1"/>
          <p:cNvSpPr>
            <a:spLocks noGrp="1"/>
          </p:cNvSpPr>
          <p:nvPr>
            <p:ph type="title"/>
          </p:nvPr>
        </p:nvSpPr>
        <p:spPr>
          <a:xfrm>
            <a:off x="457200" y="0"/>
            <a:ext cx="8229600" cy="1143000"/>
          </a:xfrm>
        </p:spPr>
        <p:txBody>
          <a:bodyPr>
            <a:normAutofit/>
          </a:bodyPr>
          <a:lstStyle/>
          <a:p>
            <a:r>
              <a:rPr lang="en-US" sz="2400" b="1" dirty="0" smtClean="0">
                <a:solidFill>
                  <a:srgbClr val="000090"/>
                </a:solidFill>
                <a:latin typeface="Arial"/>
              </a:rPr>
              <a:t>Example 2: ERα targets identified by TIP are more responsive to estrogen treatment</a:t>
            </a:r>
            <a:endParaRPr lang="en-US" sz="2400" b="1" dirty="0">
              <a:solidFill>
                <a:srgbClr val="000090"/>
              </a:solidFill>
              <a:latin typeface="Arial"/>
            </a:endParaRPr>
          </a:p>
        </p:txBody>
      </p:sp>
      <p:grpSp>
        <p:nvGrpSpPr>
          <p:cNvPr id="16" name="Group 15"/>
          <p:cNvGrpSpPr/>
          <p:nvPr/>
        </p:nvGrpSpPr>
        <p:grpSpPr>
          <a:xfrm>
            <a:off x="0" y="1142999"/>
            <a:ext cx="2920503" cy="2543416"/>
            <a:chOff x="0" y="1142999"/>
            <a:chExt cx="2654518" cy="2543416"/>
          </a:xfrm>
        </p:grpSpPr>
        <p:sp>
          <p:nvSpPr>
            <p:cNvPr id="17" name="TextBox 16"/>
            <p:cNvSpPr txBox="1"/>
            <p:nvPr/>
          </p:nvSpPr>
          <p:spPr>
            <a:xfrm>
              <a:off x="0" y="1470424"/>
              <a:ext cx="2654518" cy="2215991"/>
            </a:xfrm>
            <a:prstGeom prst="rect">
              <a:avLst/>
            </a:prstGeom>
            <a:noFill/>
          </p:spPr>
          <p:txBody>
            <a:bodyPr wrap="square" rtlCol="0">
              <a:spAutoFit/>
            </a:bodyPr>
            <a:lstStyle/>
            <a:p>
              <a:r>
                <a:rPr lang="en-US" sz="2000" b="1" dirty="0" err="1" smtClean="0">
                  <a:solidFill>
                    <a:srgbClr val="0000FF"/>
                  </a:solidFill>
                  <a:latin typeface="Arial"/>
                </a:rPr>
                <a:t>ChIP-seq</a:t>
              </a:r>
              <a:r>
                <a:rPr lang="en-US" sz="2000" b="1" dirty="0" smtClean="0">
                  <a:solidFill>
                    <a:srgbClr val="0000FF"/>
                  </a:solidFill>
                  <a:latin typeface="Arial"/>
                </a:rPr>
                <a:t> data:</a:t>
              </a:r>
            </a:p>
            <a:p>
              <a:r>
                <a:rPr lang="en-US" sz="1400" dirty="0" smtClean="0">
                  <a:solidFill>
                    <a:srgbClr val="0000FF"/>
                  </a:solidFill>
                  <a:latin typeface="Arial"/>
                </a:rPr>
                <a:t>ERα binding in MDA-MB-231 cell line</a:t>
              </a:r>
            </a:p>
            <a:p>
              <a:r>
                <a:rPr lang="en-US" sz="2000" b="1" dirty="0" smtClean="0">
                  <a:solidFill>
                    <a:srgbClr val="0000FF"/>
                  </a:solidFill>
                  <a:latin typeface="Arial"/>
                </a:rPr>
                <a:t>Gene expression</a:t>
              </a:r>
              <a:r>
                <a:rPr lang="en-US" sz="2000" b="1" dirty="0">
                  <a:solidFill>
                    <a:srgbClr val="0000FF"/>
                  </a:solidFill>
                  <a:latin typeface="Arial"/>
                </a:rPr>
                <a:t>:</a:t>
              </a:r>
              <a:endParaRPr lang="en-US" sz="2000" b="1" dirty="0" smtClean="0">
                <a:solidFill>
                  <a:srgbClr val="0000FF"/>
                </a:solidFill>
                <a:latin typeface="Arial"/>
              </a:endParaRPr>
            </a:p>
            <a:p>
              <a:r>
                <a:rPr lang="en-US" sz="1600" dirty="0" smtClean="0">
                  <a:solidFill>
                    <a:srgbClr val="0000FF"/>
                  </a:solidFill>
                  <a:latin typeface="Arial"/>
                </a:rPr>
                <a:t>before and after E2 treatment</a:t>
              </a:r>
            </a:p>
            <a:p>
              <a:endParaRPr lang="en-US" dirty="0" smtClean="0">
                <a:latin typeface="Arial"/>
              </a:endParaRPr>
            </a:p>
            <a:p>
              <a:endParaRPr lang="en-US" dirty="0" smtClean="0"/>
            </a:p>
            <a:p>
              <a:endParaRPr lang="en-US" dirty="0"/>
            </a:p>
          </p:txBody>
        </p:sp>
        <p:sp>
          <p:nvSpPr>
            <p:cNvPr id="18" name="TextBox 17"/>
            <p:cNvSpPr txBox="1"/>
            <p:nvPr/>
          </p:nvSpPr>
          <p:spPr>
            <a:xfrm>
              <a:off x="782987" y="1159671"/>
              <a:ext cx="859376" cy="400110"/>
            </a:xfrm>
            <a:prstGeom prst="rect">
              <a:avLst/>
            </a:prstGeom>
            <a:noFill/>
          </p:spPr>
          <p:txBody>
            <a:bodyPr wrap="square" rtlCol="0">
              <a:spAutoFit/>
            </a:bodyPr>
            <a:lstStyle/>
            <a:p>
              <a:r>
                <a:rPr lang="en-US" sz="2000" b="1" dirty="0" smtClean="0">
                  <a:solidFill>
                    <a:srgbClr val="008000"/>
                  </a:solidFill>
                  <a:latin typeface="Arial"/>
                </a:rPr>
                <a:t>Data</a:t>
              </a:r>
              <a:endParaRPr lang="en-US" sz="2000" b="1" dirty="0">
                <a:solidFill>
                  <a:srgbClr val="008000"/>
                </a:solidFill>
                <a:latin typeface="Arial"/>
              </a:endParaRPr>
            </a:p>
          </p:txBody>
        </p:sp>
        <p:sp>
          <p:nvSpPr>
            <p:cNvPr id="19" name="Rectangle 18"/>
            <p:cNvSpPr/>
            <p:nvPr/>
          </p:nvSpPr>
          <p:spPr>
            <a:xfrm>
              <a:off x="19098" y="1142999"/>
              <a:ext cx="2635420" cy="1966429"/>
            </a:xfrm>
            <a:prstGeom prst="rect">
              <a:avLst/>
            </a:prstGeom>
            <a:noFill/>
            <a:ln w="12700">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TextBox 19"/>
          <p:cNvSpPr txBox="1"/>
          <p:nvPr/>
        </p:nvSpPr>
        <p:spPr>
          <a:xfrm>
            <a:off x="334202" y="3109429"/>
            <a:ext cx="2157989" cy="338554"/>
          </a:xfrm>
          <a:prstGeom prst="rect">
            <a:avLst/>
          </a:prstGeom>
          <a:noFill/>
        </p:spPr>
        <p:txBody>
          <a:bodyPr wrap="square" rtlCol="0">
            <a:spAutoFit/>
          </a:bodyPr>
          <a:lstStyle/>
          <a:p>
            <a:r>
              <a:rPr lang="en-US" sz="1600" i="1" dirty="0" err="1" smtClean="0"/>
              <a:t>Stender</a:t>
            </a:r>
            <a:r>
              <a:rPr lang="en-US" sz="1600" i="1" dirty="0" smtClean="0"/>
              <a:t> et al., 2010</a:t>
            </a:r>
            <a:endParaRPr lang="en-US" sz="1600" i="1" dirty="0"/>
          </a:p>
        </p:txBody>
      </p:sp>
      <p:grpSp>
        <p:nvGrpSpPr>
          <p:cNvPr id="27" name="Group 26"/>
          <p:cNvGrpSpPr/>
          <p:nvPr/>
        </p:nvGrpSpPr>
        <p:grpSpPr>
          <a:xfrm>
            <a:off x="2955901" y="1117135"/>
            <a:ext cx="6281984" cy="3338681"/>
            <a:chOff x="2955901" y="1117135"/>
            <a:chExt cx="6281984" cy="3338681"/>
          </a:xfrm>
        </p:grpSpPr>
        <p:pic>
          <p:nvPicPr>
            <p:cNvPr id="6" name="Picture 5"/>
            <p:cNvPicPr>
              <a:picLocks noChangeAspect="1"/>
            </p:cNvPicPr>
            <p:nvPr/>
          </p:nvPicPr>
          <p:blipFill>
            <a:blip r:embed="rId3"/>
            <a:stretch>
              <a:fillRect/>
            </a:stretch>
          </p:blipFill>
          <p:spPr>
            <a:xfrm>
              <a:off x="6082483" y="1489738"/>
              <a:ext cx="3155402" cy="2966078"/>
            </a:xfrm>
            <a:prstGeom prst="rect">
              <a:avLst/>
            </a:prstGeom>
          </p:spPr>
        </p:pic>
        <p:grpSp>
          <p:nvGrpSpPr>
            <p:cNvPr id="15" name="Group 14"/>
            <p:cNvGrpSpPr/>
            <p:nvPr/>
          </p:nvGrpSpPr>
          <p:grpSpPr>
            <a:xfrm>
              <a:off x="2955901" y="1197261"/>
              <a:ext cx="3212523" cy="3003668"/>
              <a:chOff x="446710" y="1540464"/>
              <a:chExt cx="3510750" cy="3792967"/>
            </a:xfrm>
          </p:grpSpPr>
          <p:pic>
            <p:nvPicPr>
              <p:cNvPr id="5" name="Picture 4"/>
              <p:cNvPicPr>
                <a:picLocks noChangeAspect="1"/>
              </p:cNvPicPr>
              <p:nvPr/>
            </p:nvPicPr>
            <p:blipFill>
              <a:blip r:embed="rId4"/>
              <a:stretch>
                <a:fillRect/>
              </a:stretch>
            </p:blipFill>
            <p:spPr>
              <a:xfrm>
                <a:off x="446710" y="1909797"/>
                <a:ext cx="3510750" cy="3423634"/>
              </a:xfrm>
              <a:prstGeom prst="rect">
                <a:avLst/>
              </a:prstGeom>
            </p:spPr>
          </p:pic>
          <p:sp>
            <p:nvSpPr>
              <p:cNvPr id="9" name="Oval 8"/>
              <p:cNvSpPr/>
              <p:nvPr/>
            </p:nvSpPr>
            <p:spPr>
              <a:xfrm>
                <a:off x="914400" y="1747322"/>
                <a:ext cx="422407" cy="2635305"/>
              </a:xfrm>
              <a:prstGeom prst="ellipse">
                <a:avLst/>
              </a:prstGeom>
              <a:noFill/>
              <a:ln w="1905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336805" y="1540464"/>
                <a:ext cx="2620653" cy="466384"/>
              </a:xfrm>
              <a:prstGeom prst="rect">
                <a:avLst/>
              </a:prstGeom>
              <a:noFill/>
            </p:spPr>
            <p:txBody>
              <a:bodyPr wrap="square" rtlCol="0">
                <a:spAutoFit/>
              </a:bodyPr>
              <a:lstStyle/>
              <a:p>
                <a:r>
                  <a:rPr lang="en-US" dirty="0" smtClean="0">
                    <a:solidFill>
                      <a:srgbClr val="000090"/>
                    </a:solidFill>
                  </a:rPr>
                  <a:t>E2 responsive genes</a:t>
                </a:r>
                <a:endParaRPr lang="en-US" dirty="0">
                  <a:solidFill>
                    <a:srgbClr val="000090"/>
                  </a:solidFill>
                </a:endParaRPr>
              </a:p>
            </p:txBody>
          </p:sp>
          <p:cxnSp>
            <p:nvCxnSpPr>
              <p:cNvPr id="12" name="Straight Arrow Connector 11"/>
              <p:cNvCxnSpPr/>
              <p:nvPr/>
            </p:nvCxnSpPr>
            <p:spPr>
              <a:xfrm rot="5400000">
                <a:off x="1069545" y="2014735"/>
                <a:ext cx="887827" cy="67795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3075797" y="3821101"/>
              <a:ext cx="1136285" cy="338554"/>
            </a:xfrm>
            <a:prstGeom prst="rect">
              <a:avLst/>
            </a:prstGeom>
            <a:noFill/>
          </p:spPr>
          <p:txBody>
            <a:bodyPr wrap="square" rtlCol="0">
              <a:spAutoFit/>
            </a:bodyPr>
            <a:lstStyle/>
            <a:p>
              <a:r>
                <a:rPr lang="en-US" sz="1600" b="1" dirty="0" smtClean="0">
                  <a:solidFill>
                    <a:srgbClr val="008000"/>
                  </a:solidFill>
                </a:rPr>
                <a:t>Target</a:t>
              </a:r>
              <a:endParaRPr lang="en-US" sz="1600" b="1" dirty="0">
                <a:solidFill>
                  <a:srgbClr val="008000"/>
                </a:solidFill>
              </a:endParaRPr>
            </a:p>
          </p:txBody>
        </p:sp>
        <p:sp>
          <p:nvSpPr>
            <p:cNvPr id="22" name="TextBox 21"/>
            <p:cNvSpPr txBox="1"/>
            <p:nvPr/>
          </p:nvSpPr>
          <p:spPr>
            <a:xfrm>
              <a:off x="5598346" y="3858925"/>
              <a:ext cx="1136285" cy="338554"/>
            </a:xfrm>
            <a:prstGeom prst="rect">
              <a:avLst/>
            </a:prstGeom>
            <a:noFill/>
          </p:spPr>
          <p:txBody>
            <a:bodyPr wrap="square" rtlCol="0">
              <a:spAutoFit/>
            </a:bodyPr>
            <a:lstStyle/>
            <a:p>
              <a:r>
                <a:rPr lang="en-US" sz="1600" b="1" dirty="0" smtClean="0">
                  <a:solidFill>
                    <a:srgbClr val="FF0000"/>
                  </a:solidFill>
                </a:rPr>
                <a:t>Non-target</a:t>
              </a:r>
              <a:endParaRPr lang="en-US" sz="1600" b="1" dirty="0">
                <a:solidFill>
                  <a:srgbClr val="FF0000"/>
                </a:solidFill>
              </a:endParaRPr>
            </a:p>
          </p:txBody>
        </p:sp>
        <p:sp>
          <p:nvSpPr>
            <p:cNvPr id="23" name="Rectangle 22"/>
            <p:cNvSpPr/>
            <p:nvPr/>
          </p:nvSpPr>
          <p:spPr>
            <a:xfrm>
              <a:off x="7113723" y="1470424"/>
              <a:ext cx="849828" cy="2360225"/>
            </a:xfrm>
            <a:prstGeom prst="rect">
              <a:avLst/>
            </a:prstGeom>
            <a:noFill/>
            <a:ln w="25400">
              <a:solidFill>
                <a:srgbClr val="8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7180566" y="1117135"/>
              <a:ext cx="849828" cy="369332"/>
            </a:xfrm>
            <a:prstGeom prst="rect">
              <a:avLst/>
            </a:prstGeom>
            <a:noFill/>
          </p:spPr>
          <p:txBody>
            <a:bodyPr wrap="square" rtlCol="0">
              <a:spAutoFit/>
            </a:bodyPr>
            <a:lstStyle/>
            <a:p>
              <a:r>
                <a:rPr lang="en-US" b="1" dirty="0" smtClean="0">
                  <a:solidFill>
                    <a:srgbClr val="800000"/>
                  </a:solidFill>
                </a:rPr>
                <a:t>Peak</a:t>
              </a:r>
              <a:endParaRPr lang="en-US" b="1" dirty="0">
                <a:solidFill>
                  <a:srgbClr val="800000"/>
                </a:solidFill>
              </a:endParaRPr>
            </a:p>
          </p:txBody>
        </p:sp>
        <p:sp>
          <p:nvSpPr>
            <p:cNvPr id="26" name="TextBox 25"/>
            <p:cNvSpPr txBox="1"/>
            <p:nvPr/>
          </p:nvSpPr>
          <p:spPr>
            <a:xfrm>
              <a:off x="8198200" y="1136231"/>
              <a:ext cx="1034494" cy="369332"/>
            </a:xfrm>
            <a:prstGeom prst="rect">
              <a:avLst/>
            </a:prstGeom>
            <a:noFill/>
          </p:spPr>
          <p:txBody>
            <a:bodyPr wrap="square" rtlCol="0">
              <a:spAutoFit/>
            </a:bodyPr>
            <a:lstStyle/>
            <a:p>
              <a:r>
                <a:rPr lang="en-US" b="1" dirty="0" smtClean="0">
                  <a:solidFill>
                    <a:srgbClr val="008000"/>
                  </a:solidFill>
                </a:rPr>
                <a:t>TIP</a:t>
              </a:r>
              <a:endParaRPr lang="en-US" b="1" dirty="0">
                <a:solidFill>
                  <a:srgbClr val="008000"/>
                </a:solidFill>
              </a:endParaRPr>
            </a:p>
          </p:txBody>
        </p:sp>
      </p:grpSp>
      <p:pic>
        <p:nvPicPr>
          <p:cNvPr id="29" name="Picture 28"/>
          <p:cNvPicPr>
            <a:picLocks noChangeAspect="1"/>
          </p:cNvPicPr>
          <p:nvPr/>
        </p:nvPicPr>
        <p:blipFill>
          <a:blip r:embed="rId5"/>
          <a:stretch>
            <a:fillRect/>
          </a:stretch>
        </p:blipFill>
        <p:spPr>
          <a:xfrm>
            <a:off x="1919286" y="4320466"/>
            <a:ext cx="4573804" cy="2458298"/>
          </a:xfrm>
          <a:prstGeom prst="rect">
            <a:avLst/>
          </a:prstGeom>
        </p:spPr>
      </p:pic>
      <p:sp>
        <p:nvSpPr>
          <p:cNvPr id="30" name="TextBox 29"/>
          <p:cNvSpPr txBox="1"/>
          <p:nvPr/>
        </p:nvSpPr>
        <p:spPr>
          <a:xfrm rot="16200000">
            <a:off x="512235" y="5245825"/>
            <a:ext cx="2220057" cy="369332"/>
          </a:xfrm>
          <a:prstGeom prst="rect">
            <a:avLst/>
          </a:prstGeom>
          <a:noFill/>
        </p:spPr>
        <p:txBody>
          <a:bodyPr wrap="square" rtlCol="0">
            <a:spAutoFit/>
          </a:bodyPr>
          <a:lstStyle/>
          <a:p>
            <a:r>
              <a:rPr lang="en-US" b="1" dirty="0" smtClean="0">
                <a:solidFill>
                  <a:srgbClr val="000090"/>
                </a:solidFill>
                <a:latin typeface="Arial"/>
              </a:rPr>
              <a:t># target genes</a:t>
            </a:r>
            <a:endParaRPr lang="en-US" b="1" dirty="0">
              <a:solidFill>
                <a:srgbClr val="000090"/>
              </a:solidFill>
              <a:latin typeface="Arial"/>
            </a:endParaRPr>
          </a:p>
        </p:txBody>
      </p:sp>
      <p:sp>
        <p:nvSpPr>
          <p:cNvPr id="28" name="Slide Number Placeholder 27"/>
          <p:cNvSpPr>
            <a:spLocks noGrp="1"/>
          </p:cNvSpPr>
          <p:nvPr>
            <p:ph type="sldNum" sz="quarter" idx="12"/>
          </p:nvPr>
        </p:nvSpPr>
        <p:spPr/>
        <p:txBody>
          <a:bodyPr/>
          <a:lstStyle/>
          <a:p>
            <a:fld id="{F5358776-FE94-7D48-B29B-0BF629B2BF73}" type="slidenum">
              <a:rPr lang="en-US" smtClean="0"/>
              <a:pPr/>
              <a:t>10</a:t>
            </a:fld>
            <a:endParaRPr lang="en-US"/>
          </a:p>
        </p:txBody>
      </p:sp>
      <p:sp>
        <p:nvSpPr>
          <p:cNvPr id="24" name="Rectangle 23"/>
          <p:cNvSpPr/>
          <p:nvPr/>
        </p:nvSpPr>
        <p:spPr>
          <a:xfrm>
            <a:off x="8049141" y="1470424"/>
            <a:ext cx="849828" cy="2369405"/>
          </a:xfrm>
          <a:prstGeom prst="rect">
            <a:avLst/>
          </a:prstGeom>
          <a:noFill/>
          <a:ln w="25400">
            <a:solidFill>
              <a:srgbClr val="008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02562"/>
          </a:xfrm>
        </p:spPr>
        <p:txBody>
          <a:bodyPr>
            <a:normAutofit/>
          </a:bodyPr>
          <a:lstStyle/>
          <a:p>
            <a:r>
              <a:rPr lang="en-US" sz="2800" b="1" dirty="0" smtClean="0">
                <a:solidFill>
                  <a:srgbClr val="000090"/>
                </a:solidFill>
                <a:latin typeface="Arial"/>
              </a:rPr>
              <a:t>TIP is insensitive to sequencing depth</a:t>
            </a:r>
            <a:endParaRPr lang="en-US" sz="2800" b="1" dirty="0">
              <a:solidFill>
                <a:srgbClr val="000090"/>
              </a:solidFill>
              <a:latin typeface="Arial"/>
            </a:endParaRPr>
          </a:p>
        </p:txBody>
      </p:sp>
      <p:grpSp>
        <p:nvGrpSpPr>
          <p:cNvPr id="9" name="Group 8"/>
          <p:cNvGrpSpPr/>
          <p:nvPr/>
        </p:nvGrpSpPr>
        <p:grpSpPr>
          <a:xfrm>
            <a:off x="832319" y="1395971"/>
            <a:ext cx="8107531" cy="3110361"/>
            <a:chOff x="949547" y="887983"/>
            <a:chExt cx="8107531" cy="3110361"/>
          </a:xfrm>
        </p:grpSpPr>
        <p:pic>
          <p:nvPicPr>
            <p:cNvPr id="5" name="Picture 4"/>
            <p:cNvPicPr>
              <a:picLocks noChangeAspect="1"/>
            </p:cNvPicPr>
            <p:nvPr/>
          </p:nvPicPr>
          <p:blipFill>
            <a:blip r:embed="rId3"/>
            <a:stretch>
              <a:fillRect/>
            </a:stretch>
          </p:blipFill>
          <p:spPr>
            <a:xfrm>
              <a:off x="949547" y="1002562"/>
              <a:ext cx="7492530" cy="2995782"/>
            </a:xfrm>
            <a:prstGeom prst="rect">
              <a:avLst/>
            </a:prstGeom>
          </p:spPr>
        </p:pic>
        <p:sp>
          <p:nvSpPr>
            <p:cNvPr id="6" name="TextBox 5"/>
            <p:cNvSpPr txBox="1"/>
            <p:nvPr/>
          </p:nvSpPr>
          <p:spPr>
            <a:xfrm rot="16200000">
              <a:off x="7624911" y="2116890"/>
              <a:ext cx="2495001" cy="369332"/>
            </a:xfrm>
            <a:prstGeom prst="rect">
              <a:avLst/>
            </a:prstGeom>
            <a:noFill/>
          </p:spPr>
          <p:txBody>
            <a:bodyPr wrap="square" rtlCol="0">
              <a:spAutoFit/>
            </a:bodyPr>
            <a:lstStyle/>
            <a:p>
              <a:r>
                <a:rPr lang="en-US" dirty="0" smtClean="0"/>
                <a:t>TCF4:  </a:t>
              </a:r>
              <a:r>
                <a:rPr lang="en-US" sz="1600" i="1" dirty="0" err="1" smtClean="0"/>
                <a:t>Mokry</a:t>
              </a:r>
              <a:r>
                <a:rPr lang="en-US" sz="1600" i="1" dirty="0" smtClean="0"/>
                <a:t> et al., 2010</a:t>
              </a:r>
              <a:endParaRPr lang="en-US" sz="1600" i="1" dirty="0"/>
            </a:p>
          </p:txBody>
        </p:sp>
        <p:sp>
          <p:nvSpPr>
            <p:cNvPr id="7" name="Rectangle 6"/>
            <p:cNvSpPr/>
            <p:nvPr/>
          </p:nvSpPr>
          <p:spPr>
            <a:xfrm>
              <a:off x="3475702" y="887983"/>
              <a:ext cx="2482642" cy="677923"/>
            </a:xfrm>
            <a:prstGeom prst="rect">
              <a:avLst/>
            </a:prstGeom>
            <a:noFill/>
            <a:ln w="19050">
              <a:solidFill>
                <a:schemeClr val="tx1"/>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664308" y="5421923"/>
            <a:ext cx="6506307" cy="707886"/>
          </a:xfrm>
          <a:prstGeom prst="rect">
            <a:avLst/>
          </a:prstGeom>
          <a:noFill/>
        </p:spPr>
        <p:txBody>
          <a:bodyPr wrap="square" rtlCol="0">
            <a:spAutoFit/>
          </a:bodyPr>
          <a:lstStyle/>
          <a:p>
            <a:r>
              <a:rPr lang="en-US" sz="2000" b="1" dirty="0" smtClean="0">
                <a:solidFill>
                  <a:srgbClr val="000090"/>
                </a:solidFill>
                <a:latin typeface="Arial"/>
              </a:rPr>
              <a:t>TIP is cost-effective-- do not require high read-depth for target gene identification!</a:t>
            </a:r>
            <a:endParaRPr lang="en-US" sz="2000" b="1" dirty="0">
              <a:solidFill>
                <a:srgbClr val="000090"/>
              </a:solidFill>
              <a:latin typeface="Arial"/>
            </a:endParaRPr>
          </a:p>
        </p:txBody>
      </p:sp>
      <p:sp>
        <p:nvSpPr>
          <p:cNvPr id="10" name="Slide Number Placeholder 9"/>
          <p:cNvSpPr>
            <a:spLocks noGrp="1"/>
          </p:cNvSpPr>
          <p:nvPr>
            <p:ph type="sldNum" sz="quarter" idx="12"/>
          </p:nvPr>
        </p:nvSpPr>
        <p:spPr/>
        <p:txBody>
          <a:bodyPr/>
          <a:lstStyle/>
          <a:p>
            <a:fld id="{F5358776-FE94-7D48-B29B-0BF629B2BF73}"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3223"/>
            <a:ext cx="8229600" cy="1143000"/>
          </a:xfrm>
        </p:spPr>
        <p:txBody>
          <a:bodyPr>
            <a:normAutofit/>
          </a:bodyPr>
          <a:lstStyle/>
          <a:p>
            <a:r>
              <a:rPr lang="en-US" sz="3200" b="1" dirty="0" smtClean="0">
                <a:solidFill>
                  <a:srgbClr val="000090"/>
                </a:solidFill>
                <a:latin typeface="Arial"/>
              </a:rPr>
              <a:t>Summary: TIP</a:t>
            </a:r>
            <a:endParaRPr lang="en-US" sz="3200" b="1" dirty="0">
              <a:solidFill>
                <a:srgbClr val="000090"/>
              </a:solidFill>
              <a:latin typeface="Arial"/>
            </a:endParaRPr>
          </a:p>
        </p:txBody>
      </p:sp>
      <p:sp>
        <p:nvSpPr>
          <p:cNvPr id="4" name="Content Placeholder 3"/>
          <p:cNvSpPr>
            <a:spLocks noGrp="1"/>
          </p:cNvSpPr>
          <p:nvPr>
            <p:ph idx="1"/>
          </p:nvPr>
        </p:nvSpPr>
        <p:spPr>
          <a:xfrm>
            <a:off x="457200" y="1286223"/>
            <a:ext cx="7198972" cy="4767453"/>
          </a:xfrm>
        </p:spPr>
        <p:txBody>
          <a:bodyPr>
            <a:normAutofit fontScale="92500" lnSpcReduction="10000"/>
          </a:bodyPr>
          <a:lstStyle/>
          <a:p>
            <a:r>
              <a:rPr lang="en-US" sz="2800" dirty="0" smtClean="0">
                <a:solidFill>
                  <a:srgbClr val="000090"/>
                </a:solidFill>
                <a:latin typeface="Arial"/>
              </a:rPr>
              <a:t>TIP measures TF-gene regulatory relationships </a:t>
            </a:r>
            <a:r>
              <a:rPr lang="en-US" sz="2800" b="1" dirty="0" smtClean="0">
                <a:solidFill>
                  <a:srgbClr val="000090"/>
                </a:solidFill>
                <a:latin typeface="Arial"/>
              </a:rPr>
              <a:t>quantitatively</a:t>
            </a:r>
          </a:p>
          <a:p>
            <a:endParaRPr lang="en-US" sz="2800" b="1" dirty="0" smtClean="0">
              <a:solidFill>
                <a:srgbClr val="000090"/>
              </a:solidFill>
              <a:latin typeface="Arial"/>
            </a:endParaRPr>
          </a:p>
          <a:p>
            <a:r>
              <a:rPr lang="en-US" sz="2800" dirty="0" smtClean="0">
                <a:solidFill>
                  <a:srgbClr val="000090"/>
                </a:solidFill>
                <a:latin typeface="Arial"/>
              </a:rPr>
              <a:t>Target genes identified by TIP are more biologically </a:t>
            </a:r>
            <a:r>
              <a:rPr lang="en-US" sz="2800" b="1" dirty="0" smtClean="0">
                <a:solidFill>
                  <a:srgbClr val="000090"/>
                </a:solidFill>
                <a:latin typeface="Arial"/>
              </a:rPr>
              <a:t>meaningful</a:t>
            </a:r>
          </a:p>
          <a:p>
            <a:pPr>
              <a:buNone/>
            </a:pPr>
            <a:r>
              <a:rPr lang="en-US" sz="2000" dirty="0" smtClean="0"/>
              <a:t>	</a:t>
            </a:r>
            <a:r>
              <a:rPr lang="en-US" sz="2000" dirty="0" smtClean="0">
                <a:latin typeface="Arial"/>
              </a:rPr>
              <a:t>-- more down-regulated expressed in TF KO mouse</a:t>
            </a:r>
          </a:p>
          <a:p>
            <a:pPr>
              <a:buNone/>
            </a:pPr>
            <a:r>
              <a:rPr lang="en-US" sz="2000" dirty="0" smtClean="0">
                <a:latin typeface="Arial"/>
              </a:rPr>
              <a:t>	-- more responsive to signal molecules</a:t>
            </a:r>
          </a:p>
          <a:p>
            <a:pPr>
              <a:buNone/>
            </a:pPr>
            <a:r>
              <a:rPr lang="en-US" sz="2000" dirty="0" smtClean="0">
                <a:latin typeface="Arial"/>
              </a:rPr>
              <a:t>	-- more enriched in TF binding motifs in their promoters</a:t>
            </a:r>
          </a:p>
          <a:p>
            <a:pPr>
              <a:buNone/>
            </a:pPr>
            <a:endParaRPr lang="en-US" sz="2000" dirty="0" smtClean="0">
              <a:latin typeface="Arial"/>
            </a:endParaRPr>
          </a:p>
          <a:p>
            <a:r>
              <a:rPr lang="en-US" sz="2800" dirty="0">
                <a:solidFill>
                  <a:srgbClr val="000090"/>
                </a:solidFill>
                <a:latin typeface="Arial"/>
              </a:rPr>
              <a:t>TIP is robust to</a:t>
            </a:r>
            <a:r>
              <a:rPr lang="en-US" sz="2800" dirty="0" smtClean="0">
                <a:solidFill>
                  <a:srgbClr val="000090"/>
                </a:solidFill>
                <a:latin typeface="Arial"/>
              </a:rPr>
              <a:t> read-</a:t>
            </a:r>
            <a:r>
              <a:rPr lang="en-US" sz="2800" dirty="0">
                <a:solidFill>
                  <a:srgbClr val="000090"/>
                </a:solidFill>
                <a:latin typeface="Arial"/>
              </a:rPr>
              <a:t>depth and </a:t>
            </a:r>
            <a:r>
              <a:rPr lang="en-US" sz="2800" b="1" dirty="0">
                <a:solidFill>
                  <a:srgbClr val="000090"/>
                </a:solidFill>
                <a:latin typeface="Arial"/>
              </a:rPr>
              <a:t>cost-effective</a:t>
            </a:r>
          </a:p>
          <a:p>
            <a:pPr>
              <a:buNone/>
            </a:pPr>
            <a:r>
              <a:rPr lang="en-US" dirty="0" smtClean="0"/>
              <a:t> </a:t>
            </a:r>
            <a:endParaRPr lang="en-US" dirty="0"/>
          </a:p>
        </p:txBody>
      </p:sp>
      <p:pic>
        <p:nvPicPr>
          <p:cNvPr id="6" name="Picture 5"/>
          <p:cNvPicPr>
            <a:picLocks noChangeAspect="1"/>
          </p:cNvPicPr>
          <p:nvPr/>
        </p:nvPicPr>
        <p:blipFill>
          <a:blip r:embed="rId3"/>
          <a:stretch>
            <a:fillRect/>
          </a:stretch>
        </p:blipFill>
        <p:spPr>
          <a:xfrm>
            <a:off x="7581361" y="2893106"/>
            <a:ext cx="1403274" cy="1547535"/>
          </a:xfrm>
          <a:prstGeom prst="rect">
            <a:avLst/>
          </a:prstGeom>
        </p:spPr>
      </p:pic>
      <p:pic>
        <p:nvPicPr>
          <p:cNvPr id="7" name="Picture 6"/>
          <p:cNvPicPr>
            <a:picLocks noChangeAspect="1"/>
          </p:cNvPicPr>
          <p:nvPr/>
        </p:nvPicPr>
        <p:blipFill>
          <a:blip r:embed="rId4"/>
          <a:stretch>
            <a:fillRect/>
          </a:stretch>
        </p:blipFill>
        <p:spPr>
          <a:xfrm>
            <a:off x="7589329" y="4856121"/>
            <a:ext cx="1487828" cy="1033624"/>
          </a:xfrm>
          <a:prstGeom prst="rect">
            <a:avLst/>
          </a:prstGeom>
        </p:spPr>
      </p:pic>
      <p:pic>
        <p:nvPicPr>
          <p:cNvPr id="8" name="Picture 7"/>
          <p:cNvPicPr>
            <a:picLocks noChangeAspect="1"/>
          </p:cNvPicPr>
          <p:nvPr/>
        </p:nvPicPr>
        <p:blipFill>
          <a:blip r:embed="rId5"/>
          <a:stretch>
            <a:fillRect/>
          </a:stretch>
        </p:blipFill>
        <p:spPr>
          <a:xfrm>
            <a:off x="7656172" y="1286223"/>
            <a:ext cx="1064797" cy="1202977"/>
          </a:xfrm>
          <a:prstGeom prst="rect">
            <a:avLst/>
          </a:prstGeom>
        </p:spPr>
      </p:pic>
      <p:sp>
        <p:nvSpPr>
          <p:cNvPr id="9" name="TextBox 8"/>
          <p:cNvSpPr txBox="1"/>
          <p:nvPr/>
        </p:nvSpPr>
        <p:spPr>
          <a:xfrm>
            <a:off x="5366325" y="6382921"/>
            <a:ext cx="3758577" cy="338554"/>
          </a:xfrm>
          <a:prstGeom prst="rect">
            <a:avLst/>
          </a:prstGeom>
          <a:noFill/>
        </p:spPr>
        <p:txBody>
          <a:bodyPr wrap="square" rtlCol="0">
            <a:spAutoFit/>
          </a:bodyPr>
          <a:lstStyle/>
          <a:p>
            <a:r>
              <a:rPr lang="en-US" sz="1600" i="1" dirty="0" smtClean="0"/>
              <a:t>Cheng et al. 2011, Bioinformatics</a:t>
            </a:r>
            <a:endParaRPr lang="en-US" sz="1600" i="1" dirty="0"/>
          </a:p>
        </p:txBody>
      </p:sp>
      <p:sp>
        <p:nvSpPr>
          <p:cNvPr id="10" name="Slide Number Placeholder 9"/>
          <p:cNvSpPr>
            <a:spLocks noGrp="1"/>
          </p:cNvSpPr>
          <p:nvPr>
            <p:ph type="sldNum" sz="quarter" idx="12"/>
          </p:nvPr>
        </p:nvSpPr>
        <p:spPr/>
        <p:txBody>
          <a:bodyPr/>
          <a:lstStyle/>
          <a:p>
            <a:fld id="{F5358776-FE94-7D48-B29B-0BF629B2BF73}"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588632" y="343735"/>
            <a:ext cx="7772400" cy="1031207"/>
          </a:xfrm>
        </p:spPr>
        <p:txBody>
          <a:bodyPr>
            <a:normAutofit fontScale="90000"/>
          </a:bodyPr>
          <a:lstStyle/>
          <a:p>
            <a:r>
              <a:rPr lang="en-US" sz="2800" dirty="0">
                <a:solidFill>
                  <a:srgbClr val="000090"/>
                </a:solidFill>
                <a:latin typeface="Arial"/>
              </a:rPr>
              <a:t>Part II: Predicting TF binding sites and </a:t>
            </a:r>
            <a:r>
              <a:rPr lang="en-US" sz="2800" dirty="0" smtClean="0">
                <a:solidFill>
                  <a:srgbClr val="000090"/>
                </a:solidFill>
                <a:latin typeface="Arial"/>
              </a:rPr>
              <a:t>enhancers using Chromatin model</a:t>
            </a:r>
            <a:endParaRPr lang="en-US" sz="2800" dirty="0">
              <a:solidFill>
                <a:srgbClr val="000090"/>
              </a:solidFill>
              <a:latin typeface="Arial"/>
            </a:endParaRPr>
          </a:p>
        </p:txBody>
      </p:sp>
      <p:pic>
        <p:nvPicPr>
          <p:cNvPr id="10" name="Picture 9"/>
          <p:cNvPicPr>
            <a:picLocks noChangeAspect="1"/>
          </p:cNvPicPr>
          <p:nvPr/>
        </p:nvPicPr>
        <p:blipFill>
          <a:blip r:embed="rId3"/>
          <a:stretch>
            <a:fillRect/>
          </a:stretch>
        </p:blipFill>
        <p:spPr>
          <a:xfrm>
            <a:off x="4516499" y="3227300"/>
            <a:ext cx="4627500" cy="3245926"/>
          </a:xfrm>
          <a:prstGeom prst="rect">
            <a:avLst/>
          </a:prstGeom>
        </p:spPr>
      </p:pic>
      <p:pic>
        <p:nvPicPr>
          <p:cNvPr id="12" name="Picture 11"/>
          <p:cNvPicPr>
            <a:picLocks noChangeAspect="1"/>
          </p:cNvPicPr>
          <p:nvPr/>
        </p:nvPicPr>
        <p:blipFill>
          <a:blip r:embed="rId4"/>
          <a:stretch>
            <a:fillRect/>
          </a:stretch>
        </p:blipFill>
        <p:spPr>
          <a:xfrm>
            <a:off x="588632" y="4589368"/>
            <a:ext cx="3269012" cy="2006134"/>
          </a:xfrm>
          <a:prstGeom prst="rect">
            <a:avLst/>
          </a:prstGeom>
        </p:spPr>
      </p:pic>
      <p:sp>
        <p:nvSpPr>
          <p:cNvPr id="13" name="TextBox 12"/>
          <p:cNvSpPr txBox="1"/>
          <p:nvPr/>
        </p:nvSpPr>
        <p:spPr>
          <a:xfrm rot="16200000">
            <a:off x="-1987195" y="4563028"/>
            <a:ext cx="4282167" cy="307777"/>
          </a:xfrm>
          <a:prstGeom prst="rect">
            <a:avLst/>
          </a:prstGeom>
          <a:noFill/>
        </p:spPr>
        <p:txBody>
          <a:bodyPr wrap="square" rtlCol="0">
            <a:spAutoFit/>
          </a:bodyPr>
          <a:lstStyle/>
          <a:p>
            <a:r>
              <a:rPr lang="en-US" sz="1400" i="1" dirty="0" err="1" smtClean="0"/>
              <a:t>http://www.imt.uni-marburg.de/bauer/research.html</a:t>
            </a:r>
            <a:endParaRPr lang="en-US" sz="1400" i="1" dirty="0"/>
          </a:p>
        </p:txBody>
      </p:sp>
      <p:pic>
        <p:nvPicPr>
          <p:cNvPr id="14" name="Picture 13"/>
          <p:cNvPicPr>
            <a:picLocks noChangeAspect="1"/>
          </p:cNvPicPr>
          <p:nvPr/>
        </p:nvPicPr>
        <p:blipFill>
          <a:blip r:embed="rId5"/>
          <a:stretch>
            <a:fillRect/>
          </a:stretch>
        </p:blipFill>
        <p:spPr>
          <a:xfrm>
            <a:off x="344293" y="1947834"/>
            <a:ext cx="3722877" cy="1527714"/>
          </a:xfrm>
          <a:prstGeom prst="rect">
            <a:avLst/>
          </a:prstGeom>
        </p:spPr>
      </p:pic>
      <p:sp>
        <p:nvSpPr>
          <p:cNvPr id="15" name="TextBox 14"/>
          <p:cNvSpPr txBox="1"/>
          <p:nvPr/>
        </p:nvSpPr>
        <p:spPr>
          <a:xfrm>
            <a:off x="588632" y="3069341"/>
            <a:ext cx="2091148" cy="307777"/>
          </a:xfrm>
          <a:prstGeom prst="rect">
            <a:avLst/>
          </a:prstGeom>
          <a:noFill/>
        </p:spPr>
        <p:txBody>
          <a:bodyPr wrap="square" rtlCol="0">
            <a:spAutoFit/>
          </a:bodyPr>
          <a:lstStyle/>
          <a:p>
            <a:r>
              <a:rPr lang="en-US" sz="1400" i="1" dirty="0" err="1" smtClean="0"/>
              <a:t>Borok</a:t>
            </a:r>
            <a:r>
              <a:rPr lang="en-US" sz="1400" i="1" dirty="0" smtClean="0"/>
              <a:t> et al. 2010</a:t>
            </a:r>
            <a:endParaRPr lang="en-US" sz="1400" i="1" dirty="0"/>
          </a:p>
        </p:txBody>
      </p:sp>
      <p:sp>
        <p:nvSpPr>
          <p:cNvPr id="16" name="Up Arrow 15"/>
          <p:cNvSpPr/>
          <p:nvPr/>
        </p:nvSpPr>
        <p:spPr>
          <a:xfrm>
            <a:off x="1928822" y="3628320"/>
            <a:ext cx="276910" cy="67792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572933" y="1652503"/>
            <a:ext cx="4639734" cy="923330"/>
          </a:xfrm>
          <a:prstGeom prst="rect">
            <a:avLst/>
          </a:prstGeom>
          <a:noFill/>
        </p:spPr>
        <p:txBody>
          <a:bodyPr wrap="square" rtlCol="0">
            <a:spAutoFit/>
          </a:bodyPr>
          <a:lstStyle/>
          <a:p>
            <a:r>
              <a:rPr lang="en-US" dirty="0" smtClean="0">
                <a:solidFill>
                  <a:srgbClr val="000090"/>
                </a:solidFill>
              </a:rPr>
              <a:t>Different </a:t>
            </a:r>
            <a:r>
              <a:rPr lang="en-US" b="1" dirty="0" smtClean="0">
                <a:solidFill>
                  <a:srgbClr val="000090"/>
                </a:solidFill>
              </a:rPr>
              <a:t>elements (e.g. enhancer, promoter)</a:t>
            </a:r>
            <a:r>
              <a:rPr lang="en-US" b="1" dirty="0" smtClean="0">
                <a:solidFill>
                  <a:srgbClr val="000090"/>
                </a:solidFill>
              </a:rPr>
              <a:t> </a:t>
            </a:r>
            <a:r>
              <a:rPr lang="en-US" dirty="0" smtClean="0">
                <a:solidFill>
                  <a:srgbClr val="000090"/>
                </a:solidFill>
              </a:rPr>
              <a:t>are </a:t>
            </a:r>
            <a:r>
              <a:rPr lang="en-US" dirty="0" smtClean="0">
                <a:solidFill>
                  <a:srgbClr val="000090"/>
                </a:solidFill>
              </a:rPr>
              <a:t>associated with different histone </a:t>
            </a:r>
            <a:r>
              <a:rPr lang="en-US" b="1" dirty="0" smtClean="0">
                <a:solidFill>
                  <a:srgbClr val="000090"/>
                </a:solidFill>
              </a:rPr>
              <a:t>modification patterns </a:t>
            </a:r>
            <a:r>
              <a:rPr lang="en-US" dirty="0" smtClean="0">
                <a:solidFill>
                  <a:srgbClr val="000090"/>
                </a:solidFill>
              </a:rPr>
              <a:t>in the genome.</a:t>
            </a:r>
            <a:endParaRPr lang="en-US" b="1" dirty="0">
              <a:solidFill>
                <a:srgbClr val="000090"/>
              </a:solidFill>
            </a:endParaRPr>
          </a:p>
        </p:txBody>
      </p:sp>
      <p:sp>
        <p:nvSpPr>
          <p:cNvPr id="17" name="TextBox 16"/>
          <p:cNvSpPr txBox="1"/>
          <p:nvPr/>
        </p:nvSpPr>
        <p:spPr>
          <a:xfrm>
            <a:off x="6400800" y="2575833"/>
            <a:ext cx="1811867" cy="307777"/>
          </a:xfrm>
          <a:prstGeom prst="rect">
            <a:avLst/>
          </a:prstGeom>
          <a:noFill/>
        </p:spPr>
        <p:txBody>
          <a:bodyPr wrap="square" rtlCol="0">
            <a:spAutoFit/>
          </a:bodyPr>
          <a:lstStyle/>
          <a:p>
            <a:r>
              <a:rPr lang="en-US" sz="1400" i="1" dirty="0" smtClean="0"/>
              <a:t>Ernst  et al. 2011</a:t>
            </a:r>
            <a:endParaRPr lang="en-US" sz="1400" i="1" dirty="0"/>
          </a:p>
        </p:txBody>
      </p:sp>
      <p:sp>
        <p:nvSpPr>
          <p:cNvPr id="18" name="Slide Number Placeholder 17"/>
          <p:cNvSpPr>
            <a:spLocks noGrp="1"/>
          </p:cNvSpPr>
          <p:nvPr>
            <p:ph type="sldNum" sz="quarter" idx="12"/>
          </p:nvPr>
        </p:nvSpPr>
        <p:spPr/>
        <p:txBody>
          <a:bodyPr/>
          <a:lstStyle/>
          <a:p>
            <a:fld id="{F5358776-FE94-7D48-B29B-0BF629B2BF73}"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itle 4"/>
          <p:cNvSpPr>
            <a:spLocks noGrp="1"/>
          </p:cNvSpPr>
          <p:nvPr>
            <p:ph type="title"/>
          </p:nvPr>
        </p:nvSpPr>
        <p:spPr>
          <a:xfrm>
            <a:off x="0" y="-23902"/>
            <a:ext cx="5622211" cy="708191"/>
          </a:xfrm>
        </p:spPr>
        <p:txBody>
          <a:bodyPr>
            <a:normAutofit fontScale="90000"/>
          </a:bodyPr>
          <a:lstStyle/>
          <a:p>
            <a:r>
              <a:rPr lang="en-US" sz="2800" b="1" dirty="0" smtClean="0">
                <a:solidFill>
                  <a:srgbClr val="000090"/>
                </a:solidFill>
                <a:latin typeface="Arial"/>
              </a:rPr>
              <a:t>Chromatin model: link histone modification patterns to TF binding</a:t>
            </a:r>
            <a:endParaRPr lang="en-US" sz="2800" b="1" dirty="0">
              <a:solidFill>
                <a:srgbClr val="000090"/>
              </a:solidFill>
              <a:latin typeface="Arial"/>
            </a:endParaRPr>
          </a:p>
        </p:txBody>
      </p:sp>
      <p:pic>
        <p:nvPicPr>
          <p:cNvPr id="16388" name="Picture 6"/>
          <p:cNvPicPr>
            <a:picLocks noChangeAspect="1"/>
          </p:cNvPicPr>
          <p:nvPr/>
        </p:nvPicPr>
        <p:blipFill>
          <a:blip r:embed="rId3"/>
          <a:srcRect/>
          <a:stretch>
            <a:fillRect/>
          </a:stretch>
        </p:blipFill>
        <p:spPr bwMode="auto">
          <a:xfrm>
            <a:off x="300775" y="1394540"/>
            <a:ext cx="1421883" cy="2552700"/>
          </a:xfrm>
          <a:prstGeom prst="rect">
            <a:avLst/>
          </a:prstGeom>
          <a:noFill/>
          <a:ln w="9525">
            <a:noFill/>
            <a:miter lim="800000"/>
            <a:headEnd/>
            <a:tailEnd/>
          </a:ln>
        </p:spPr>
      </p:pic>
      <p:sp>
        <p:nvSpPr>
          <p:cNvPr id="8" name="Right Arrow 7"/>
          <p:cNvSpPr/>
          <p:nvPr/>
        </p:nvSpPr>
        <p:spPr>
          <a:xfrm>
            <a:off x="1353013" y="2256552"/>
            <a:ext cx="979487" cy="485775"/>
          </a:xfrm>
          <a:prstGeom prst="right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48" name="Group 47"/>
          <p:cNvGrpSpPr/>
          <p:nvPr/>
        </p:nvGrpSpPr>
        <p:grpSpPr>
          <a:xfrm>
            <a:off x="2647157" y="1243727"/>
            <a:ext cx="1274762" cy="3021012"/>
            <a:chOff x="3262313" y="1855788"/>
            <a:chExt cx="1274762" cy="3021012"/>
          </a:xfrm>
        </p:grpSpPr>
        <p:cxnSp>
          <p:nvCxnSpPr>
            <p:cNvPr id="10" name="Straight Connector 9"/>
            <p:cNvCxnSpPr/>
            <p:nvPr/>
          </p:nvCxnSpPr>
          <p:spPr>
            <a:xfrm rot="16200000" flipH="1">
              <a:off x="1858169" y="3388519"/>
              <a:ext cx="2967037" cy="9525"/>
            </a:xfrm>
            <a:prstGeom prst="line">
              <a:avLst/>
            </a:prstGeom>
            <a:ln w="50800">
              <a:solidFill>
                <a:srgbClr val="3366FF"/>
              </a:solidFill>
            </a:ln>
          </p:spPr>
          <p:style>
            <a:lnRef idx="2">
              <a:schemeClr val="accent1"/>
            </a:lnRef>
            <a:fillRef idx="0">
              <a:schemeClr val="accent1"/>
            </a:fillRef>
            <a:effectRef idx="1">
              <a:schemeClr val="accent1"/>
            </a:effectRef>
            <a:fontRef idx="minor">
              <a:schemeClr val="tx1"/>
            </a:fontRef>
          </p:style>
        </p:cxnSp>
        <p:grpSp>
          <p:nvGrpSpPr>
            <p:cNvPr id="2" name="Group 32"/>
            <p:cNvGrpSpPr>
              <a:grpSpLocks/>
            </p:cNvGrpSpPr>
            <p:nvPr/>
          </p:nvGrpSpPr>
          <p:grpSpPr bwMode="auto">
            <a:xfrm>
              <a:off x="3262313" y="1909763"/>
              <a:ext cx="152400" cy="793750"/>
              <a:chOff x="3262585" y="1909762"/>
              <a:chExt cx="152406" cy="794132"/>
            </a:xfrm>
          </p:grpSpPr>
          <p:cxnSp>
            <p:nvCxnSpPr>
              <p:cNvPr id="12" name="Straight Connector 11"/>
              <p:cNvCxnSpPr/>
              <p:nvPr/>
            </p:nvCxnSpPr>
            <p:spPr>
              <a:xfrm>
                <a:off x="3267347" y="1909762"/>
                <a:ext cx="139706"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262585" y="2063823"/>
                <a:ext cx="139706" cy="1589"/>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275285" y="2216296"/>
                <a:ext cx="139706" cy="1589"/>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275285" y="2383065"/>
                <a:ext cx="139706"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275285" y="2540302"/>
                <a:ext cx="139706" cy="1589"/>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270522" y="2702305"/>
                <a:ext cx="139706" cy="1589"/>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grpSp>
        <p:grpSp>
          <p:nvGrpSpPr>
            <p:cNvPr id="3" name="Group 33"/>
            <p:cNvGrpSpPr>
              <a:grpSpLocks/>
            </p:cNvGrpSpPr>
            <p:nvPr/>
          </p:nvGrpSpPr>
          <p:grpSpPr bwMode="auto">
            <a:xfrm>
              <a:off x="3267075" y="2868613"/>
              <a:ext cx="152400" cy="793750"/>
              <a:chOff x="3262585" y="1909762"/>
              <a:chExt cx="152406" cy="794132"/>
            </a:xfrm>
          </p:grpSpPr>
          <p:cxnSp>
            <p:nvCxnSpPr>
              <p:cNvPr id="35" name="Straight Connector 34"/>
              <p:cNvCxnSpPr/>
              <p:nvPr/>
            </p:nvCxnSpPr>
            <p:spPr>
              <a:xfrm>
                <a:off x="3267348" y="1909762"/>
                <a:ext cx="139706"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262585" y="2063823"/>
                <a:ext cx="139706" cy="1589"/>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275285" y="2216296"/>
                <a:ext cx="139706" cy="1589"/>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275285" y="2383065"/>
                <a:ext cx="139706"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275285" y="2540302"/>
                <a:ext cx="139706" cy="1589"/>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270523" y="2702305"/>
                <a:ext cx="139706" cy="1589"/>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grpSp>
        <p:grpSp>
          <p:nvGrpSpPr>
            <p:cNvPr id="5" name="Group 40"/>
            <p:cNvGrpSpPr>
              <a:grpSpLocks/>
            </p:cNvGrpSpPr>
            <p:nvPr/>
          </p:nvGrpSpPr>
          <p:grpSpPr bwMode="auto">
            <a:xfrm>
              <a:off x="3271838" y="3835400"/>
              <a:ext cx="152400" cy="793750"/>
              <a:chOff x="3262585" y="1909762"/>
              <a:chExt cx="152406" cy="794132"/>
            </a:xfrm>
          </p:grpSpPr>
          <p:cxnSp>
            <p:nvCxnSpPr>
              <p:cNvPr id="42" name="Straight Connector 41"/>
              <p:cNvCxnSpPr/>
              <p:nvPr/>
            </p:nvCxnSpPr>
            <p:spPr>
              <a:xfrm>
                <a:off x="3267347" y="1909762"/>
                <a:ext cx="139706" cy="1589"/>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262585" y="2063824"/>
                <a:ext cx="139706"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275285" y="2216297"/>
                <a:ext cx="139706"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3275285" y="2383065"/>
                <a:ext cx="139706" cy="1589"/>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275285" y="2540303"/>
                <a:ext cx="139706"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270522" y="2702306"/>
                <a:ext cx="139706"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grpSp>
        <p:sp>
          <p:nvSpPr>
            <p:cNvPr id="16394" name="TextBox 47"/>
            <p:cNvSpPr txBox="1">
              <a:spLocks noChangeArrowheads="1"/>
            </p:cNvSpPr>
            <p:nvPr/>
          </p:nvSpPr>
          <p:spPr bwMode="auto">
            <a:xfrm>
              <a:off x="3457575" y="1855788"/>
              <a:ext cx="1066800" cy="246062"/>
            </a:xfrm>
            <a:prstGeom prst="rect">
              <a:avLst/>
            </a:prstGeom>
            <a:noFill/>
            <a:ln w="9525">
              <a:noFill/>
              <a:miter lim="800000"/>
              <a:headEnd/>
              <a:tailEnd/>
            </a:ln>
          </p:spPr>
          <p:txBody>
            <a:bodyPr>
              <a:prstTxWarp prst="textNoShape">
                <a:avLst/>
              </a:prstTxWarp>
              <a:spAutoFit/>
            </a:bodyPr>
            <a:lstStyle/>
            <a:p>
              <a:r>
                <a:rPr lang="en-US" sz="1000" dirty="0">
                  <a:latin typeface="Arial"/>
                </a:rPr>
                <a:t>Bin 1 (100bp)</a:t>
              </a:r>
            </a:p>
          </p:txBody>
        </p:sp>
        <p:sp>
          <p:nvSpPr>
            <p:cNvPr id="16395" name="TextBox 48"/>
            <p:cNvSpPr txBox="1">
              <a:spLocks noChangeArrowheads="1"/>
            </p:cNvSpPr>
            <p:nvPr/>
          </p:nvSpPr>
          <p:spPr bwMode="auto">
            <a:xfrm>
              <a:off x="3471863" y="2017713"/>
              <a:ext cx="1065212" cy="246062"/>
            </a:xfrm>
            <a:prstGeom prst="rect">
              <a:avLst/>
            </a:prstGeom>
            <a:noFill/>
            <a:ln w="9525">
              <a:noFill/>
              <a:miter lim="800000"/>
              <a:headEnd/>
              <a:tailEnd/>
            </a:ln>
          </p:spPr>
          <p:txBody>
            <a:bodyPr>
              <a:prstTxWarp prst="textNoShape">
                <a:avLst/>
              </a:prstTxWarp>
              <a:spAutoFit/>
            </a:bodyPr>
            <a:lstStyle/>
            <a:p>
              <a:r>
                <a:rPr lang="en-US" sz="1000" dirty="0">
                  <a:latin typeface="Arial"/>
                </a:rPr>
                <a:t>Bin 2</a:t>
              </a:r>
            </a:p>
          </p:txBody>
        </p:sp>
        <p:sp>
          <p:nvSpPr>
            <p:cNvPr id="50" name="TextBox 49"/>
            <p:cNvSpPr txBox="1"/>
            <p:nvPr/>
          </p:nvSpPr>
          <p:spPr>
            <a:xfrm>
              <a:off x="3378480" y="2299589"/>
              <a:ext cx="430887" cy="916798"/>
            </a:xfrm>
            <a:prstGeom prst="rect">
              <a:avLst/>
            </a:prstGeom>
            <a:noFill/>
          </p:spPr>
          <p:txBody>
            <a:bodyPr vert="vert270">
              <a:spAutoFit/>
            </a:bodyPr>
            <a:lstStyle/>
            <a:p>
              <a:pPr>
                <a:defRPr/>
              </a:pPr>
              <a:r>
                <a:rPr lang="en-US" sz="1000" dirty="0">
                  <a:latin typeface="Arial" pitchFamily="-107" charset="0"/>
                  <a:ea typeface="ＭＳ Ｐゴシック" pitchFamily="-107" charset="-128"/>
                  <a:cs typeface="ＭＳ Ｐゴシック" pitchFamily="-107" charset="-128"/>
                </a:rPr>
                <a:t>                 </a:t>
              </a:r>
              <a:r>
                <a:rPr lang="en-US" sz="1600" dirty="0">
                  <a:latin typeface="Arial" pitchFamily="-107" charset="0"/>
                  <a:ea typeface="ＭＳ Ｐゴシック" pitchFamily="-107" charset="-128"/>
                  <a:cs typeface="ＭＳ Ｐゴシック" pitchFamily="-107" charset="-128"/>
                </a:rPr>
                <a:t>…</a:t>
              </a:r>
            </a:p>
          </p:txBody>
        </p:sp>
      </p:grpSp>
      <p:graphicFrame>
        <p:nvGraphicFramePr>
          <p:cNvPr id="54" name="Table 53"/>
          <p:cNvGraphicFramePr>
            <a:graphicFrameLocks noGrp="1"/>
          </p:cNvGraphicFramePr>
          <p:nvPr/>
        </p:nvGraphicFramePr>
        <p:xfrm>
          <a:off x="3909219" y="1489788"/>
          <a:ext cx="2456840" cy="2727960"/>
        </p:xfrm>
        <a:graphic>
          <a:graphicData uri="http://schemas.openxmlformats.org/drawingml/2006/table">
            <a:tbl>
              <a:tblPr firstRow="1" bandRow="1">
                <a:tableStyleId>{E8B1032C-EA38-4F05-BA0D-38AFFFC7BED3}</a:tableStyleId>
              </a:tblPr>
              <a:tblGrid>
                <a:gridCol w="491368"/>
                <a:gridCol w="491368"/>
                <a:gridCol w="491368"/>
                <a:gridCol w="491368"/>
                <a:gridCol w="491368"/>
              </a:tblGrid>
              <a:tr h="233389">
                <a:tc>
                  <a:txBody>
                    <a:bodyPr/>
                    <a:lstStyle/>
                    <a:p>
                      <a:endParaRPr lang="en-US" sz="1100" b="1" i="0" dirty="0">
                        <a:solidFill>
                          <a:srgbClr val="008000"/>
                        </a:solidFill>
                      </a:endParaRPr>
                    </a:p>
                  </a:txBody>
                  <a:tcPr/>
                </a:tc>
                <a:tc>
                  <a:txBody>
                    <a:bodyPr/>
                    <a:lstStyle/>
                    <a:p>
                      <a:r>
                        <a:rPr lang="en-US" sz="1100" b="1" i="0" dirty="0" smtClean="0">
                          <a:solidFill>
                            <a:srgbClr val="008000"/>
                          </a:solidFill>
                        </a:rPr>
                        <a:t>HM1</a:t>
                      </a:r>
                      <a:endParaRPr lang="en-US" sz="1100" b="1" i="0" dirty="0">
                        <a:solidFill>
                          <a:srgbClr val="008000"/>
                        </a:solidFill>
                      </a:endParaRPr>
                    </a:p>
                  </a:txBody>
                  <a:tcPr/>
                </a:tc>
                <a:tc>
                  <a:txBody>
                    <a:bodyPr/>
                    <a:lstStyle/>
                    <a:p>
                      <a:r>
                        <a:rPr lang="en-US" sz="1100" b="1" i="0" dirty="0" smtClean="0">
                          <a:solidFill>
                            <a:srgbClr val="008000"/>
                          </a:solidFill>
                        </a:rPr>
                        <a:t>HM2</a:t>
                      </a:r>
                      <a:endParaRPr lang="en-US" sz="1100" b="1" i="0" dirty="0">
                        <a:solidFill>
                          <a:srgbClr val="008000"/>
                        </a:solidFill>
                      </a:endParaRPr>
                    </a:p>
                  </a:txBody>
                  <a:tcPr/>
                </a:tc>
                <a:tc>
                  <a:txBody>
                    <a:bodyPr/>
                    <a:lstStyle/>
                    <a:p>
                      <a:r>
                        <a:rPr lang="en-US" sz="1100" b="1" i="0" dirty="0" smtClean="0">
                          <a:solidFill>
                            <a:srgbClr val="008000"/>
                          </a:solidFill>
                        </a:rPr>
                        <a:t>HM3</a:t>
                      </a:r>
                      <a:endParaRPr lang="en-US" sz="1100" b="1" i="0" dirty="0">
                        <a:solidFill>
                          <a:srgbClr val="008000"/>
                        </a:solidFill>
                      </a:endParaRPr>
                    </a:p>
                  </a:txBody>
                  <a:tcPr/>
                </a:tc>
                <a:tc>
                  <a:txBody>
                    <a:bodyPr/>
                    <a:lstStyle/>
                    <a:p>
                      <a:r>
                        <a:rPr lang="en-US" sz="1100" b="1" i="0" dirty="0" smtClean="0">
                          <a:solidFill>
                            <a:srgbClr val="008000"/>
                          </a:solidFill>
                        </a:rPr>
                        <a:t>……</a:t>
                      </a:r>
                      <a:endParaRPr lang="en-US" sz="1100" b="1" i="0" dirty="0">
                        <a:solidFill>
                          <a:srgbClr val="008000"/>
                        </a:solidFill>
                      </a:endParaRPr>
                    </a:p>
                  </a:txBody>
                  <a:tcPr/>
                </a:tc>
              </a:tr>
              <a:tr h="247118">
                <a:tc>
                  <a:txBody>
                    <a:bodyPr/>
                    <a:lstStyle/>
                    <a:p>
                      <a:r>
                        <a:rPr lang="en-US" sz="1200" b="1" i="0" dirty="0" smtClean="0"/>
                        <a:t>Bin1</a:t>
                      </a:r>
                      <a:endParaRPr lang="en-US" sz="1200" b="1" i="0" dirty="0"/>
                    </a:p>
                  </a:txBody>
                  <a:tcPr/>
                </a:tc>
                <a:tc>
                  <a:txBody>
                    <a:bodyPr/>
                    <a:lstStyle/>
                    <a:p>
                      <a:r>
                        <a:rPr lang="en-US" sz="1200" dirty="0" smtClean="0"/>
                        <a:t>0.2</a:t>
                      </a:r>
                      <a:endParaRPr lang="en-US" sz="1200" dirty="0"/>
                    </a:p>
                  </a:txBody>
                  <a:tcPr/>
                </a:tc>
                <a:tc>
                  <a:txBody>
                    <a:bodyPr/>
                    <a:lstStyle/>
                    <a:p>
                      <a:r>
                        <a:rPr lang="en-US" sz="1200" dirty="0" smtClean="0"/>
                        <a:t>0.4</a:t>
                      </a:r>
                      <a:endParaRPr lang="en-US" sz="1200" dirty="0"/>
                    </a:p>
                  </a:txBody>
                  <a:tcPr/>
                </a:tc>
                <a:tc>
                  <a:txBody>
                    <a:bodyPr/>
                    <a:lstStyle/>
                    <a:p>
                      <a:r>
                        <a:rPr lang="en-US" sz="1200" dirty="0" smtClean="0"/>
                        <a:t>0.6</a:t>
                      </a:r>
                      <a:endParaRPr lang="en-US" sz="1200" dirty="0"/>
                    </a:p>
                  </a:txBody>
                  <a:tcPr/>
                </a:tc>
                <a:tc>
                  <a:txBody>
                    <a:bodyPr/>
                    <a:lstStyle/>
                    <a:p>
                      <a:r>
                        <a:rPr lang="en-US" sz="1200" dirty="0" smtClean="0"/>
                        <a:t>…</a:t>
                      </a:r>
                      <a:endParaRPr lang="en-US" sz="1200" dirty="0"/>
                    </a:p>
                  </a:txBody>
                  <a:tcPr/>
                </a:tc>
              </a:tr>
              <a:tr h="2471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dirty="0" smtClean="0"/>
                        <a:t>Bin2</a:t>
                      </a:r>
                    </a:p>
                  </a:txBody>
                  <a:tcPr/>
                </a:tc>
                <a:tc>
                  <a:txBody>
                    <a:bodyPr/>
                    <a:lstStyle/>
                    <a:p>
                      <a:r>
                        <a:rPr lang="en-US" sz="1200" dirty="0" smtClean="0"/>
                        <a:t>0.3</a:t>
                      </a:r>
                      <a:endParaRPr lang="en-US" sz="1200" dirty="0"/>
                    </a:p>
                  </a:txBody>
                  <a:tcPr/>
                </a:tc>
                <a:tc>
                  <a:txBody>
                    <a:bodyPr/>
                    <a:lstStyle/>
                    <a:p>
                      <a:r>
                        <a:rPr lang="en-US" sz="1200" dirty="0" smtClean="0"/>
                        <a:t>0.3</a:t>
                      </a:r>
                      <a:endParaRPr lang="en-US" sz="1200" dirty="0"/>
                    </a:p>
                  </a:txBody>
                  <a:tcPr/>
                </a:tc>
                <a:tc>
                  <a:txBody>
                    <a:bodyPr/>
                    <a:lstStyle/>
                    <a:p>
                      <a:r>
                        <a:rPr lang="en-US" sz="1200" dirty="0" smtClean="0"/>
                        <a:t>0.2</a:t>
                      </a:r>
                      <a:endParaRPr lang="en-US" sz="1200" dirty="0"/>
                    </a:p>
                  </a:txBody>
                  <a:tcPr/>
                </a:tc>
                <a:tc>
                  <a:txBody>
                    <a:bodyPr/>
                    <a:lstStyle/>
                    <a:p>
                      <a:r>
                        <a:rPr lang="en-US" sz="1200" dirty="0" smtClean="0"/>
                        <a:t>…</a:t>
                      </a:r>
                      <a:endParaRPr lang="en-US" sz="1200" dirty="0"/>
                    </a:p>
                  </a:txBody>
                  <a:tcPr/>
                </a:tc>
              </a:tr>
              <a:tr h="247118">
                <a:tc>
                  <a:txBody>
                    <a:bodyPr/>
                    <a:lstStyle/>
                    <a:p>
                      <a:r>
                        <a:rPr lang="en-US" sz="1200" b="1" i="0" dirty="0" smtClean="0"/>
                        <a:t>Bin3</a:t>
                      </a:r>
                      <a:endParaRPr lang="en-US" sz="1200" b="1" i="0" dirty="0"/>
                    </a:p>
                  </a:txBody>
                  <a:tcPr/>
                </a:tc>
                <a:tc>
                  <a:txBody>
                    <a:bodyPr/>
                    <a:lstStyle/>
                    <a:p>
                      <a:r>
                        <a:rPr lang="en-US" sz="1200" dirty="0" smtClean="0"/>
                        <a:t>0</a:t>
                      </a:r>
                      <a:endParaRPr lang="en-US" sz="1200" dirty="0"/>
                    </a:p>
                  </a:txBody>
                  <a:tcPr/>
                </a:tc>
                <a:tc>
                  <a:txBody>
                    <a:bodyPr/>
                    <a:lstStyle/>
                    <a:p>
                      <a:r>
                        <a:rPr lang="en-US" sz="1200" dirty="0" smtClean="0"/>
                        <a:t>0.2</a:t>
                      </a:r>
                      <a:endParaRPr lang="en-US" sz="1200" dirty="0"/>
                    </a:p>
                  </a:txBody>
                  <a:tcPr/>
                </a:tc>
                <a:tc>
                  <a:txBody>
                    <a:bodyPr/>
                    <a:lstStyle/>
                    <a:p>
                      <a:r>
                        <a:rPr lang="en-US" sz="1200" dirty="0" smtClean="0"/>
                        <a:t>2.1</a:t>
                      </a:r>
                      <a:endParaRPr lang="en-US" sz="1200" dirty="0"/>
                    </a:p>
                  </a:txBody>
                  <a:tcPr/>
                </a:tc>
                <a:tc>
                  <a:txBody>
                    <a:bodyPr/>
                    <a:lstStyle/>
                    <a:p>
                      <a:r>
                        <a:rPr lang="en-US" sz="1200" dirty="0" smtClean="0"/>
                        <a:t>…</a:t>
                      </a:r>
                      <a:endParaRPr lang="en-US" sz="1200" dirty="0"/>
                    </a:p>
                  </a:txBody>
                  <a:tcPr/>
                </a:tc>
              </a:tr>
              <a:tr h="247118">
                <a:tc>
                  <a:txBody>
                    <a:bodyPr/>
                    <a:lstStyle/>
                    <a:p>
                      <a:r>
                        <a:rPr lang="en-US" sz="1200" b="1" i="0" dirty="0" smtClean="0"/>
                        <a:t>Bin4</a:t>
                      </a:r>
                      <a:endParaRPr lang="en-US" sz="1200" b="1" i="0" dirty="0"/>
                    </a:p>
                  </a:txBody>
                  <a:tcPr/>
                </a:tc>
                <a:tc>
                  <a:txBody>
                    <a:bodyPr/>
                    <a:lstStyle/>
                    <a:p>
                      <a:r>
                        <a:rPr lang="en-US" sz="1200" dirty="0" smtClean="0"/>
                        <a:t>0.4</a:t>
                      </a:r>
                      <a:endParaRPr lang="en-US" sz="1200" dirty="0"/>
                    </a:p>
                  </a:txBody>
                  <a:tcPr/>
                </a:tc>
                <a:tc>
                  <a:txBody>
                    <a:bodyPr/>
                    <a:lstStyle/>
                    <a:p>
                      <a:r>
                        <a:rPr lang="en-US" sz="1200" dirty="0" smtClean="0"/>
                        <a:t>0.4</a:t>
                      </a:r>
                      <a:endParaRPr lang="en-US" sz="1200" dirty="0"/>
                    </a:p>
                  </a:txBody>
                  <a:tcPr/>
                </a:tc>
                <a:tc>
                  <a:txBody>
                    <a:bodyPr/>
                    <a:lstStyle/>
                    <a:p>
                      <a:r>
                        <a:rPr lang="en-US" sz="1200" dirty="0" smtClean="0"/>
                        <a:t>0</a:t>
                      </a:r>
                      <a:endParaRPr lang="en-US" sz="1200" dirty="0"/>
                    </a:p>
                  </a:txBody>
                  <a:tcPr/>
                </a:tc>
                <a:tc>
                  <a:txBody>
                    <a:bodyPr/>
                    <a:lstStyle/>
                    <a:p>
                      <a:r>
                        <a:rPr lang="en-US" sz="1200" dirty="0" smtClean="0"/>
                        <a:t>…</a:t>
                      </a:r>
                      <a:endParaRPr lang="en-US" sz="1200" dirty="0"/>
                    </a:p>
                  </a:txBody>
                  <a:tcPr/>
                </a:tc>
              </a:tr>
              <a:tr h="247118">
                <a:tc>
                  <a:txBody>
                    <a:bodyPr/>
                    <a:lstStyle/>
                    <a:p>
                      <a:r>
                        <a:rPr lang="en-US" sz="1200" b="1" i="0" dirty="0" smtClean="0"/>
                        <a:t>Bin5</a:t>
                      </a:r>
                      <a:endParaRPr lang="en-US" sz="1200" b="1" i="0" dirty="0"/>
                    </a:p>
                  </a:txBody>
                  <a:tcPr/>
                </a:tc>
                <a:tc>
                  <a:txBody>
                    <a:bodyPr/>
                    <a:lstStyle/>
                    <a:p>
                      <a:r>
                        <a:rPr lang="en-US" sz="1200" dirty="0" smtClean="0"/>
                        <a:t>0.3</a:t>
                      </a:r>
                      <a:endParaRPr lang="en-US" sz="1200" dirty="0"/>
                    </a:p>
                  </a:txBody>
                  <a:tcPr/>
                </a:tc>
                <a:tc>
                  <a:txBody>
                    <a:bodyPr/>
                    <a:lstStyle/>
                    <a:p>
                      <a:r>
                        <a:rPr lang="en-US" sz="1200" dirty="0" smtClean="0"/>
                        <a:t>1.2</a:t>
                      </a:r>
                      <a:endParaRPr lang="en-US" sz="1200" dirty="0"/>
                    </a:p>
                  </a:txBody>
                  <a:tcPr/>
                </a:tc>
                <a:tc>
                  <a:txBody>
                    <a:bodyPr/>
                    <a:lstStyle/>
                    <a:p>
                      <a:r>
                        <a:rPr lang="en-US" sz="1200" dirty="0" smtClean="0"/>
                        <a:t>0.5</a:t>
                      </a:r>
                      <a:endParaRPr lang="en-US" sz="1200" dirty="0"/>
                    </a:p>
                  </a:txBody>
                  <a:tcPr/>
                </a:tc>
                <a:tc>
                  <a:txBody>
                    <a:bodyPr/>
                    <a:lstStyle/>
                    <a:p>
                      <a:r>
                        <a:rPr lang="en-US" sz="1200" dirty="0" smtClean="0"/>
                        <a:t>…</a:t>
                      </a:r>
                      <a:endParaRPr lang="en-US" sz="1200" dirty="0"/>
                    </a:p>
                  </a:txBody>
                  <a:tcPr/>
                </a:tc>
              </a:tr>
              <a:tr h="247118">
                <a:tc>
                  <a:txBody>
                    <a:bodyPr/>
                    <a:lstStyle/>
                    <a:p>
                      <a:r>
                        <a:rPr lang="en-US" sz="1200" b="1" i="0" dirty="0" smtClean="0"/>
                        <a:t>Bin6</a:t>
                      </a:r>
                      <a:endParaRPr lang="en-US" sz="1200" b="1" i="0" dirty="0"/>
                    </a:p>
                  </a:txBody>
                  <a:tcPr/>
                </a:tc>
                <a:tc>
                  <a:txBody>
                    <a:bodyPr/>
                    <a:lstStyle/>
                    <a:p>
                      <a:r>
                        <a:rPr lang="en-US" sz="1200" dirty="0" smtClean="0"/>
                        <a:t>1.2</a:t>
                      </a:r>
                      <a:endParaRPr lang="en-US" sz="1200" dirty="0"/>
                    </a:p>
                  </a:txBody>
                  <a:tcPr/>
                </a:tc>
                <a:tc>
                  <a:txBody>
                    <a:bodyPr/>
                    <a:lstStyle/>
                    <a:p>
                      <a:r>
                        <a:rPr lang="en-US" sz="1200" dirty="0" smtClean="0"/>
                        <a:t>3.1</a:t>
                      </a:r>
                      <a:endParaRPr lang="en-US" sz="1200" dirty="0"/>
                    </a:p>
                  </a:txBody>
                  <a:tcPr/>
                </a:tc>
                <a:tc>
                  <a:txBody>
                    <a:bodyPr/>
                    <a:lstStyle/>
                    <a:p>
                      <a:r>
                        <a:rPr lang="en-US" sz="1200" dirty="0" smtClean="0"/>
                        <a:t>2.1</a:t>
                      </a:r>
                      <a:endParaRPr lang="en-US" sz="1200" dirty="0"/>
                    </a:p>
                  </a:txBody>
                  <a:tcPr/>
                </a:tc>
                <a:tc>
                  <a:txBody>
                    <a:bodyPr/>
                    <a:lstStyle/>
                    <a:p>
                      <a:r>
                        <a:rPr lang="en-US" sz="1200" dirty="0" smtClean="0"/>
                        <a:t>…</a:t>
                      </a:r>
                      <a:endParaRPr lang="en-US" sz="1200" dirty="0"/>
                    </a:p>
                  </a:txBody>
                  <a:tcPr/>
                </a:tc>
              </a:tr>
              <a:tr h="247118">
                <a:tc>
                  <a:txBody>
                    <a:bodyPr/>
                    <a:lstStyle/>
                    <a:p>
                      <a:r>
                        <a:rPr lang="en-US" sz="1200" b="1" i="0" dirty="0" smtClean="0"/>
                        <a:t>Bin7</a:t>
                      </a:r>
                      <a:endParaRPr lang="en-US" sz="1200" b="1" i="0" dirty="0"/>
                    </a:p>
                  </a:txBody>
                  <a:tcPr/>
                </a:tc>
                <a:tc>
                  <a:txBody>
                    <a:bodyPr/>
                    <a:lstStyle/>
                    <a:p>
                      <a:r>
                        <a:rPr lang="en-US" sz="1200" dirty="0" smtClean="0"/>
                        <a:t>3.4</a:t>
                      </a:r>
                      <a:endParaRPr lang="en-US" sz="1200" dirty="0"/>
                    </a:p>
                  </a:txBody>
                  <a:tcPr/>
                </a:tc>
                <a:tc>
                  <a:txBody>
                    <a:bodyPr/>
                    <a:lstStyle/>
                    <a:p>
                      <a:r>
                        <a:rPr lang="en-US" sz="1200" dirty="0" smtClean="0"/>
                        <a:t>2.4</a:t>
                      </a:r>
                      <a:endParaRPr lang="en-US" sz="1200" dirty="0"/>
                    </a:p>
                  </a:txBody>
                  <a:tcPr/>
                </a:tc>
                <a:tc>
                  <a:txBody>
                    <a:bodyPr/>
                    <a:lstStyle/>
                    <a:p>
                      <a:r>
                        <a:rPr lang="en-US" sz="1200" dirty="0" smtClean="0"/>
                        <a:t>0.8</a:t>
                      </a:r>
                      <a:endParaRPr lang="en-US" sz="1200" dirty="0"/>
                    </a:p>
                  </a:txBody>
                  <a:tcPr/>
                </a:tc>
                <a:tc>
                  <a:txBody>
                    <a:bodyPr/>
                    <a:lstStyle/>
                    <a:p>
                      <a:r>
                        <a:rPr lang="en-US" sz="1200" dirty="0" smtClean="0"/>
                        <a:t>…</a:t>
                      </a:r>
                      <a:endParaRPr lang="en-US" sz="1200" dirty="0"/>
                    </a:p>
                  </a:txBody>
                  <a:tcPr/>
                </a:tc>
              </a:tr>
              <a:tr h="247118">
                <a:tc>
                  <a:txBody>
                    <a:bodyPr/>
                    <a:lstStyle/>
                    <a:p>
                      <a:r>
                        <a:rPr lang="en-US" sz="1200" b="1" i="0" dirty="0" smtClean="0"/>
                        <a:t>Bin8</a:t>
                      </a:r>
                      <a:endParaRPr lang="en-US" sz="1200" b="1" i="0" dirty="0"/>
                    </a:p>
                  </a:txBody>
                  <a:tcPr/>
                </a:tc>
                <a:tc>
                  <a:txBody>
                    <a:bodyPr/>
                    <a:lstStyle/>
                    <a:p>
                      <a:r>
                        <a:rPr lang="en-US" sz="1200" dirty="0" smtClean="0"/>
                        <a:t>1.5</a:t>
                      </a:r>
                      <a:endParaRPr lang="en-US" sz="1200" dirty="0"/>
                    </a:p>
                  </a:txBody>
                  <a:tcPr/>
                </a:tc>
                <a:tc>
                  <a:txBody>
                    <a:bodyPr/>
                    <a:lstStyle/>
                    <a:p>
                      <a:r>
                        <a:rPr lang="en-US" sz="1200" dirty="0" smtClean="0"/>
                        <a:t>1.2</a:t>
                      </a:r>
                      <a:endParaRPr lang="en-US" sz="1200" dirty="0"/>
                    </a:p>
                  </a:txBody>
                  <a:tcPr/>
                </a:tc>
                <a:tc>
                  <a:txBody>
                    <a:bodyPr/>
                    <a:lstStyle/>
                    <a:p>
                      <a:r>
                        <a:rPr lang="en-US" sz="1200" dirty="0" smtClean="0"/>
                        <a:t>0.9</a:t>
                      </a:r>
                      <a:endParaRPr lang="en-US" sz="1200" dirty="0"/>
                    </a:p>
                  </a:txBody>
                  <a:tcPr/>
                </a:tc>
                <a:tc>
                  <a:txBody>
                    <a:bodyPr/>
                    <a:lstStyle/>
                    <a:p>
                      <a:r>
                        <a:rPr lang="en-US" sz="1200" dirty="0" smtClean="0"/>
                        <a:t>…</a:t>
                      </a:r>
                      <a:endParaRPr lang="en-US" sz="1200" dirty="0"/>
                    </a:p>
                  </a:txBody>
                  <a:tcPr/>
                </a:tc>
              </a:tr>
              <a:tr h="247118">
                <a:tc>
                  <a:txBody>
                    <a:bodyPr/>
                    <a:lstStyle/>
                    <a:p>
                      <a:r>
                        <a:rPr lang="en-US" sz="1200" b="1" i="0" dirty="0" smtClean="0"/>
                        <a:t>…….</a:t>
                      </a:r>
                      <a:endParaRPr lang="en-US" sz="1200" b="1" i="0" dirty="0"/>
                    </a:p>
                  </a:txBody>
                  <a:tcPr/>
                </a:tc>
                <a:tc>
                  <a:txBody>
                    <a:bodyPr/>
                    <a:lstStyle/>
                    <a:p>
                      <a:r>
                        <a:rPr lang="en-US" sz="1200" dirty="0" smtClean="0"/>
                        <a:t>…</a:t>
                      </a:r>
                      <a:endParaRPr lang="en-US" sz="1200" dirty="0"/>
                    </a:p>
                  </a:txBody>
                  <a:tcPr/>
                </a:tc>
                <a:tc>
                  <a:txBody>
                    <a:bodyPr/>
                    <a:lstStyle/>
                    <a:p>
                      <a:r>
                        <a:rPr lang="en-US" sz="1200" dirty="0" smtClean="0"/>
                        <a:t>…</a:t>
                      </a:r>
                      <a:endParaRPr lang="en-US" sz="1200" dirty="0"/>
                    </a:p>
                  </a:txBody>
                  <a:tcPr/>
                </a:tc>
                <a:tc>
                  <a:txBody>
                    <a:bodyPr/>
                    <a:lstStyle/>
                    <a:p>
                      <a:r>
                        <a:rPr lang="en-US" sz="1200" dirty="0" smtClean="0"/>
                        <a:t>…</a:t>
                      </a:r>
                      <a:endParaRPr lang="en-US" sz="1200" dirty="0"/>
                    </a:p>
                  </a:txBody>
                  <a:tcPr/>
                </a:tc>
                <a:tc>
                  <a:txBody>
                    <a:bodyPr/>
                    <a:lstStyle/>
                    <a:p>
                      <a:r>
                        <a:rPr lang="en-US" sz="1200" dirty="0" smtClean="0"/>
                        <a:t>…</a:t>
                      </a:r>
                      <a:endParaRPr lang="en-US" sz="1200" dirty="0"/>
                    </a:p>
                  </a:txBody>
                  <a:tcPr/>
                </a:tc>
              </a:tr>
            </a:tbl>
          </a:graphicData>
        </a:graphic>
      </p:graphicFrame>
      <p:graphicFrame>
        <p:nvGraphicFramePr>
          <p:cNvPr id="57" name="Table 56"/>
          <p:cNvGraphicFramePr>
            <a:graphicFrameLocks noGrp="1"/>
          </p:cNvGraphicFramePr>
          <p:nvPr/>
        </p:nvGraphicFramePr>
        <p:xfrm>
          <a:off x="6883661" y="1527231"/>
          <a:ext cx="1965472" cy="2727960"/>
        </p:xfrm>
        <a:graphic>
          <a:graphicData uri="http://schemas.openxmlformats.org/drawingml/2006/table">
            <a:tbl>
              <a:tblPr firstRow="1" bandRow="1">
                <a:tableStyleId>{69CF1AB2-1976-4502-BF36-3FF5EA218861}</a:tableStyleId>
              </a:tblPr>
              <a:tblGrid>
                <a:gridCol w="491368"/>
                <a:gridCol w="491368"/>
                <a:gridCol w="491368"/>
                <a:gridCol w="491368"/>
              </a:tblGrid>
              <a:tr h="233389">
                <a:tc>
                  <a:txBody>
                    <a:bodyPr/>
                    <a:lstStyle/>
                    <a:p>
                      <a:endParaRPr lang="en-US" sz="1100" b="1" i="0" dirty="0">
                        <a:solidFill>
                          <a:srgbClr val="FF0000"/>
                        </a:solidFill>
                      </a:endParaRPr>
                    </a:p>
                  </a:txBody>
                  <a:tcPr/>
                </a:tc>
                <a:tc>
                  <a:txBody>
                    <a:bodyPr/>
                    <a:lstStyle/>
                    <a:p>
                      <a:r>
                        <a:rPr lang="en-US" sz="1100" dirty="0" smtClean="0">
                          <a:solidFill>
                            <a:srgbClr val="FF0000"/>
                          </a:solidFill>
                        </a:rPr>
                        <a:t>TF1</a:t>
                      </a:r>
                      <a:endParaRPr lang="en-US" sz="1100" b="1" i="0" dirty="0">
                        <a:solidFill>
                          <a:srgbClr val="FF0000"/>
                        </a:solidFill>
                      </a:endParaRPr>
                    </a:p>
                  </a:txBody>
                  <a:tcPr/>
                </a:tc>
                <a:tc>
                  <a:txBody>
                    <a:bodyPr/>
                    <a:lstStyle/>
                    <a:p>
                      <a:r>
                        <a:rPr lang="en-US" sz="1100" dirty="0" smtClean="0">
                          <a:solidFill>
                            <a:srgbClr val="FF0000"/>
                          </a:solidFill>
                        </a:rPr>
                        <a:t>TF2</a:t>
                      </a:r>
                      <a:endParaRPr lang="en-US" sz="1100" b="1" i="0" dirty="0">
                        <a:solidFill>
                          <a:srgbClr val="FF0000"/>
                        </a:solidFill>
                      </a:endParaRPr>
                    </a:p>
                  </a:txBody>
                  <a:tcPr/>
                </a:tc>
                <a:tc>
                  <a:txBody>
                    <a:bodyPr/>
                    <a:lstStyle/>
                    <a:p>
                      <a:r>
                        <a:rPr lang="en-US" sz="1100" dirty="0" smtClean="0">
                          <a:solidFill>
                            <a:srgbClr val="FF0000"/>
                          </a:solidFill>
                        </a:rPr>
                        <a:t>……</a:t>
                      </a:r>
                      <a:endParaRPr lang="en-US" sz="1100" b="1" i="0" dirty="0">
                        <a:solidFill>
                          <a:srgbClr val="FF0000"/>
                        </a:solidFill>
                      </a:endParaRPr>
                    </a:p>
                  </a:txBody>
                  <a:tcPr/>
                </a:tc>
              </a:tr>
              <a:tr h="247118">
                <a:tc>
                  <a:txBody>
                    <a:bodyPr/>
                    <a:lstStyle/>
                    <a:p>
                      <a:r>
                        <a:rPr lang="en-US" sz="1200" b="1" i="0" dirty="0" smtClean="0"/>
                        <a:t>Bin1</a:t>
                      </a:r>
                      <a:endParaRPr lang="en-US" sz="1200" b="1" i="0" dirty="0"/>
                    </a:p>
                  </a:txBody>
                  <a:tcPr/>
                </a:tc>
                <a:tc>
                  <a:txBody>
                    <a:bodyPr/>
                    <a:lstStyle/>
                    <a:p>
                      <a:r>
                        <a:rPr lang="en-US" sz="1200" dirty="0" smtClean="0"/>
                        <a:t>0</a:t>
                      </a:r>
                      <a:endParaRPr lang="en-US" sz="1200" dirty="0"/>
                    </a:p>
                  </a:txBody>
                  <a:tcPr/>
                </a:tc>
                <a:tc>
                  <a:txBody>
                    <a:bodyPr/>
                    <a:lstStyle/>
                    <a:p>
                      <a:r>
                        <a:rPr lang="en-US" sz="1200" dirty="0" smtClean="0"/>
                        <a:t>0</a:t>
                      </a:r>
                      <a:endParaRPr lang="en-US" sz="1200" dirty="0"/>
                    </a:p>
                  </a:txBody>
                  <a:tcPr/>
                </a:tc>
                <a:tc>
                  <a:txBody>
                    <a:bodyPr/>
                    <a:lstStyle/>
                    <a:p>
                      <a:r>
                        <a:rPr lang="en-US" sz="1200" dirty="0" smtClean="0"/>
                        <a:t>…</a:t>
                      </a:r>
                      <a:endParaRPr lang="en-US" sz="1200" dirty="0"/>
                    </a:p>
                  </a:txBody>
                  <a:tcPr/>
                </a:tc>
              </a:tr>
              <a:tr h="2471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dirty="0" smtClean="0"/>
                        <a:t>Bin2</a:t>
                      </a:r>
                    </a:p>
                  </a:txBody>
                  <a:tcPr/>
                </a:tc>
                <a:tc>
                  <a:txBody>
                    <a:bodyPr/>
                    <a:lstStyle/>
                    <a:p>
                      <a:r>
                        <a:rPr lang="en-US" sz="1200" dirty="0" smtClean="0"/>
                        <a:t>0</a:t>
                      </a:r>
                      <a:endParaRPr lang="en-US" sz="1200" dirty="0"/>
                    </a:p>
                  </a:txBody>
                  <a:tcPr/>
                </a:tc>
                <a:tc>
                  <a:txBody>
                    <a:bodyPr/>
                    <a:lstStyle/>
                    <a:p>
                      <a:r>
                        <a:rPr lang="en-US" sz="1200" dirty="0" smtClean="0"/>
                        <a:t>0</a:t>
                      </a:r>
                      <a:endParaRPr lang="en-US" sz="1200" dirty="0"/>
                    </a:p>
                  </a:txBody>
                  <a:tcPr/>
                </a:tc>
                <a:tc>
                  <a:txBody>
                    <a:bodyPr/>
                    <a:lstStyle/>
                    <a:p>
                      <a:r>
                        <a:rPr lang="en-US" sz="1200" dirty="0" smtClean="0"/>
                        <a:t>…</a:t>
                      </a:r>
                      <a:endParaRPr lang="en-US" sz="1200" dirty="0"/>
                    </a:p>
                  </a:txBody>
                  <a:tcPr/>
                </a:tc>
              </a:tr>
              <a:tr h="247118">
                <a:tc>
                  <a:txBody>
                    <a:bodyPr/>
                    <a:lstStyle/>
                    <a:p>
                      <a:r>
                        <a:rPr lang="en-US" sz="1200" b="1" i="0" dirty="0" smtClean="0"/>
                        <a:t>Bin3</a:t>
                      </a:r>
                      <a:endParaRPr lang="en-US" sz="1200" b="1" i="0" dirty="0"/>
                    </a:p>
                  </a:txBody>
                  <a:tcPr/>
                </a:tc>
                <a:tc>
                  <a:txBody>
                    <a:bodyPr/>
                    <a:lstStyle/>
                    <a:p>
                      <a:r>
                        <a:rPr lang="en-US" sz="1200" dirty="0" smtClean="0"/>
                        <a:t>1</a:t>
                      </a:r>
                      <a:endParaRPr lang="en-US" sz="1200" dirty="0"/>
                    </a:p>
                  </a:txBody>
                  <a:tcPr/>
                </a:tc>
                <a:tc>
                  <a:txBody>
                    <a:bodyPr/>
                    <a:lstStyle/>
                    <a:p>
                      <a:r>
                        <a:rPr lang="en-US" sz="1200" dirty="0" smtClean="0"/>
                        <a:t>0</a:t>
                      </a:r>
                      <a:endParaRPr lang="en-US" sz="1200" dirty="0"/>
                    </a:p>
                  </a:txBody>
                  <a:tcPr/>
                </a:tc>
                <a:tc>
                  <a:txBody>
                    <a:bodyPr/>
                    <a:lstStyle/>
                    <a:p>
                      <a:r>
                        <a:rPr lang="en-US" sz="1200" dirty="0" smtClean="0"/>
                        <a:t>…</a:t>
                      </a:r>
                      <a:endParaRPr lang="en-US" sz="1200" dirty="0"/>
                    </a:p>
                  </a:txBody>
                  <a:tcPr/>
                </a:tc>
              </a:tr>
              <a:tr h="247118">
                <a:tc>
                  <a:txBody>
                    <a:bodyPr/>
                    <a:lstStyle/>
                    <a:p>
                      <a:r>
                        <a:rPr lang="en-US" sz="1200" b="1" i="0" dirty="0" smtClean="0"/>
                        <a:t>Bin4</a:t>
                      </a:r>
                      <a:endParaRPr lang="en-US" sz="1200" b="1" i="0" dirty="0"/>
                    </a:p>
                  </a:txBody>
                  <a:tcPr/>
                </a:tc>
                <a:tc>
                  <a:txBody>
                    <a:bodyPr/>
                    <a:lstStyle/>
                    <a:p>
                      <a:r>
                        <a:rPr lang="en-US" sz="1200" dirty="0" smtClean="0"/>
                        <a:t>1</a:t>
                      </a:r>
                      <a:endParaRPr lang="en-US" sz="1200" dirty="0"/>
                    </a:p>
                  </a:txBody>
                  <a:tcPr/>
                </a:tc>
                <a:tc>
                  <a:txBody>
                    <a:bodyPr/>
                    <a:lstStyle/>
                    <a:p>
                      <a:r>
                        <a:rPr lang="en-US" sz="1200" dirty="0" smtClean="0"/>
                        <a:t>0</a:t>
                      </a:r>
                      <a:endParaRPr lang="en-US" sz="1200" dirty="0"/>
                    </a:p>
                  </a:txBody>
                  <a:tcPr/>
                </a:tc>
                <a:tc>
                  <a:txBody>
                    <a:bodyPr/>
                    <a:lstStyle/>
                    <a:p>
                      <a:r>
                        <a:rPr lang="en-US" sz="1200" dirty="0" smtClean="0"/>
                        <a:t>…</a:t>
                      </a:r>
                      <a:endParaRPr lang="en-US" sz="1200" dirty="0"/>
                    </a:p>
                  </a:txBody>
                  <a:tcPr/>
                </a:tc>
              </a:tr>
              <a:tr h="247118">
                <a:tc>
                  <a:txBody>
                    <a:bodyPr/>
                    <a:lstStyle/>
                    <a:p>
                      <a:r>
                        <a:rPr lang="en-US" sz="1200" b="1" i="0" dirty="0" smtClean="0"/>
                        <a:t>Bin5</a:t>
                      </a:r>
                      <a:endParaRPr lang="en-US" sz="1200" b="1" i="0" dirty="0"/>
                    </a:p>
                  </a:txBody>
                  <a:tcPr/>
                </a:tc>
                <a:tc>
                  <a:txBody>
                    <a:bodyPr/>
                    <a:lstStyle/>
                    <a:p>
                      <a:r>
                        <a:rPr lang="en-US" sz="1200" dirty="0" smtClean="0"/>
                        <a:t>0</a:t>
                      </a:r>
                      <a:endParaRPr lang="en-US" sz="1200" dirty="0"/>
                    </a:p>
                  </a:txBody>
                  <a:tcPr/>
                </a:tc>
                <a:tc>
                  <a:txBody>
                    <a:bodyPr/>
                    <a:lstStyle/>
                    <a:p>
                      <a:r>
                        <a:rPr lang="en-US" sz="1200" dirty="0" smtClean="0"/>
                        <a:t>1</a:t>
                      </a:r>
                      <a:endParaRPr lang="en-US" sz="1200" dirty="0"/>
                    </a:p>
                  </a:txBody>
                  <a:tcPr/>
                </a:tc>
                <a:tc>
                  <a:txBody>
                    <a:bodyPr/>
                    <a:lstStyle/>
                    <a:p>
                      <a:r>
                        <a:rPr lang="en-US" sz="1200" dirty="0" smtClean="0"/>
                        <a:t>…</a:t>
                      </a:r>
                      <a:endParaRPr lang="en-US" sz="1200" dirty="0"/>
                    </a:p>
                  </a:txBody>
                  <a:tcPr/>
                </a:tc>
              </a:tr>
              <a:tr h="247118">
                <a:tc>
                  <a:txBody>
                    <a:bodyPr/>
                    <a:lstStyle/>
                    <a:p>
                      <a:r>
                        <a:rPr lang="en-US" sz="1200" b="1" i="0" dirty="0" smtClean="0"/>
                        <a:t>Bin6</a:t>
                      </a:r>
                      <a:endParaRPr lang="en-US" sz="1200" b="1" i="0" dirty="0"/>
                    </a:p>
                  </a:txBody>
                  <a:tcPr/>
                </a:tc>
                <a:tc>
                  <a:txBody>
                    <a:bodyPr/>
                    <a:lstStyle/>
                    <a:p>
                      <a:r>
                        <a:rPr lang="en-US" sz="1200" dirty="0" smtClean="0"/>
                        <a:t>0</a:t>
                      </a:r>
                      <a:endParaRPr lang="en-US" sz="1200" dirty="0"/>
                    </a:p>
                  </a:txBody>
                  <a:tcPr/>
                </a:tc>
                <a:tc>
                  <a:txBody>
                    <a:bodyPr/>
                    <a:lstStyle/>
                    <a:p>
                      <a:r>
                        <a:rPr lang="en-US" sz="1200" dirty="0" smtClean="0"/>
                        <a:t>0</a:t>
                      </a:r>
                      <a:endParaRPr lang="en-US" sz="1200" dirty="0"/>
                    </a:p>
                  </a:txBody>
                  <a:tcPr/>
                </a:tc>
                <a:tc>
                  <a:txBody>
                    <a:bodyPr/>
                    <a:lstStyle/>
                    <a:p>
                      <a:r>
                        <a:rPr lang="en-US" sz="1200" dirty="0" smtClean="0"/>
                        <a:t>…</a:t>
                      </a:r>
                      <a:endParaRPr lang="en-US" sz="1200" dirty="0"/>
                    </a:p>
                  </a:txBody>
                  <a:tcPr/>
                </a:tc>
              </a:tr>
              <a:tr h="247118">
                <a:tc>
                  <a:txBody>
                    <a:bodyPr/>
                    <a:lstStyle/>
                    <a:p>
                      <a:r>
                        <a:rPr lang="en-US" sz="1200" b="1" i="0" dirty="0" smtClean="0"/>
                        <a:t>Bin7</a:t>
                      </a:r>
                      <a:endParaRPr lang="en-US" sz="1200" b="1" i="0" dirty="0"/>
                    </a:p>
                  </a:txBody>
                  <a:tcPr/>
                </a:tc>
                <a:tc>
                  <a:txBody>
                    <a:bodyPr/>
                    <a:lstStyle/>
                    <a:p>
                      <a:r>
                        <a:rPr lang="en-US" sz="1200" dirty="0" smtClean="0"/>
                        <a:t>0</a:t>
                      </a:r>
                      <a:endParaRPr lang="en-US" sz="1200" dirty="0"/>
                    </a:p>
                  </a:txBody>
                  <a:tcPr/>
                </a:tc>
                <a:tc>
                  <a:txBody>
                    <a:bodyPr/>
                    <a:lstStyle/>
                    <a:p>
                      <a:r>
                        <a:rPr lang="en-US" sz="1200" dirty="0" smtClean="0"/>
                        <a:t>1</a:t>
                      </a:r>
                      <a:endParaRPr lang="en-US" sz="1200" dirty="0"/>
                    </a:p>
                  </a:txBody>
                  <a:tcPr/>
                </a:tc>
                <a:tc>
                  <a:txBody>
                    <a:bodyPr/>
                    <a:lstStyle/>
                    <a:p>
                      <a:r>
                        <a:rPr lang="en-US" sz="1200" dirty="0" smtClean="0"/>
                        <a:t>…</a:t>
                      </a:r>
                      <a:endParaRPr lang="en-US" sz="1200" dirty="0"/>
                    </a:p>
                  </a:txBody>
                  <a:tcPr/>
                </a:tc>
              </a:tr>
              <a:tr h="247118">
                <a:tc>
                  <a:txBody>
                    <a:bodyPr/>
                    <a:lstStyle/>
                    <a:p>
                      <a:r>
                        <a:rPr lang="en-US" sz="1200" b="1" i="0" dirty="0" smtClean="0"/>
                        <a:t>Bin8</a:t>
                      </a:r>
                      <a:endParaRPr lang="en-US" sz="1200" b="1" i="0" dirty="0"/>
                    </a:p>
                  </a:txBody>
                  <a:tcPr/>
                </a:tc>
                <a:tc>
                  <a:txBody>
                    <a:bodyPr/>
                    <a:lstStyle/>
                    <a:p>
                      <a:r>
                        <a:rPr lang="en-US" sz="1200" dirty="0" smtClean="0"/>
                        <a:t>1</a:t>
                      </a:r>
                      <a:endParaRPr lang="en-US" sz="1200" dirty="0"/>
                    </a:p>
                  </a:txBody>
                  <a:tcPr/>
                </a:tc>
                <a:tc>
                  <a:txBody>
                    <a:bodyPr/>
                    <a:lstStyle/>
                    <a:p>
                      <a:r>
                        <a:rPr lang="en-US" sz="1200" dirty="0" smtClean="0"/>
                        <a:t>0</a:t>
                      </a:r>
                      <a:endParaRPr lang="en-US" sz="1200" dirty="0"/>
                    </a:p>
                  </a:txBody>
                  <a:tcPr/>
                </a:tc>
                <a:tc>
                  <a:txBody>
                    <a:bodyPr/>
                    <a:lstStyle/>
                    <a:p>
                      <a:r>
                        <a:rPr lang="en-US" sz="1200" dirty="0" smtClean="0"/>
                        <a:t>…</a:t>
                      </a:r>
                      <a:endParaRPr lang="en-US" sz="1200" dirty="0"/>
                    </a:p>
                  </a:txBody>
                  <a:tcPr/>
                </a:tc>
              </a:tr>
              <a:tr h="247118">
                <a:tc>
                  <a:txBody>
                    <a:bodyPr/>
                    <a:lstStyle/>
                    <a:p>
                      <a:r>
                        <a:rPr lang="en-US" sz="1200" b="1" i="0" dirty="0" smtClean="0"/>
                        <a:t>…….</a:t>
                      </a:r>
                      <a:endParaRPr lang="en-US" sz="1200" b="1" i="0" dirty="0"/>
                    </a:p>
                  </a:txBody>
                  <a:tcPr/>
                </a:tc>
                <a:tc>
                  <a:txBody>
                    <a:bodyPr/>
                    <a:lstStyle/>
                    <a:p>
                      <a:r>
                        <a:rPr lang="en-US" sz="1200" dirty="0" smtClean="0"/>
                        <a:t>…</a:t>
                      </a:r>
                      <a:endParaRPr lang="en-US" sz="1200" dirty="0"/>
                    </a:p>
                  </a:txBody>
                  <a:tcPr/>
                </a:tc>
                <a:tc>
                  <a:txBody>
                    <a:bodyPr/>
                    <a:lstStyle/>
                    <a:p>
                      <a:r>
                        <a:rPr lang="en-US" sz="1200" dirty="0" smtClean="0"/>
                        <a:t>…</a:t>
                      </a:r>
                      <a:endParaRPr lang="en-US" sz="1200" dirty="0"/>
                    </a:p>
                  </a:txBody>
                  <a:tcPr/>
                </a:tc>
                <a:tc>
                  <a:txBody>
                    <a:bodyPr/>
                    <a:lstStyle/>
                    <a:p>
                      <a:r>
                        <a:rPr lang="en-US" sz="1200" dirty="0" smtClean="0"/>
                        <a:t>…</a:t>
                      </a:r>
                      <a:endParaRPr lang="en-US" sz="1200" dirty="0"/>
                    </a:p>
                  </a:txBody>
                  <a:tcPr/>
                </a:tc>
              </a:tr>
            </a:tbl>
          </a:graphicData>
        </a:graphic>
      </p:graphicFrame>
      <p:sp>
        <p:nvSpPr>
          <p:cNvPr id="60" name="TextBox 59"/>
          <p:cNvSpPr txBox="1"/>
          <p:nvPr/>
        </p:nvSpPr>
        <p:spPr>
          <a:xfrm>
            <a:off x="6400416" y="2354150"/>
            <a:ext cx="649306" cy="830997"/>
          </a:xfrm>
          <a:prstGeom prst="rect">
            <a:avLst/>
          </a:prstGeom>
          <a:noFill/>
        </p:spPr>
        <p:txBody>
          <a:bodyPr wrap="square" rtlCol="0">
            <a:spAutoFit/>
          </a:bodyPr>
          <a:lstStyle/>
          <a:p>
            <a:r>
              <a:rPr lang="en-US" sz="4800" b="1" dirty="0" smtClean="0">
                <a:solidFill>
                  <a:srgbClr val="000090"/>
                </a:solidFill>
              </a:rPr>
              <a:t>+</a:t>
            </a:r>
            <a:endParaRPr lang="en-US" sz="4800" b="1" dirty="0">
              <a:solidFill>
                <a:srgbClr val="000090"/>
              </a:solidFill>
            </a:endParaRPr>
          </a:p>
        </p:txBody>
      </p:sp>
      <p:sp>
        <p:nvSpPr>
          <p:cNvPr id="61" name="Right Arrow 60"/>
          <p:cNvSpPr/>
          <p:nvPr/>
        </p:nvSpPr>
        <p:spPr>
          <a:xfrm>
            <a:off x="2910634" y="2245439"/>
            <a:ext cx="979487" cy="485775"/>
          </a:xfrm>
          <a:prstGeom prst="right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 name="TextBox 61"/>
          <p:cNvSpPr txBox="1"/>
          <p:nvPr/>
        </p:nvSpPr>
        <p:spPr>
          <a:xfrm>
            <a:off x="4258686" y="1036320"/>
            <a:ext cx="1852433" cy="369332"/>
          </a:xfrm>
          <a:prstGeom prst="rect">
            <a:avLst/>
          </a:prstGeom>
          <a:noFill/>
        </p:spPr>
        <p:txBody>
          <a:bodyPr wrap="square" rtlCol="0">
            <a:spAutoFit/>
          </a:bodyPr>
          <a:lstStyle/>
          <a:p>
            <a:r>
              <a:rPr lang="en-US" b="1" dirty="0" smtClean="0">
                <a:solidFill>
                  <a:srgbClr val="008000"/>
                </a:solidFill>
              </a:rPr>
              <a:t>Predictors (HM)</a:t>
            </a:r>
            <a:endParaRPr lang="en-US" b="1" dirty="0">
              <a:solidFill>
                <a:srgbClr val="008000"/>
              </a:solidFill>
            </a:endParaRPr>
          </a:p>
        </p:txBody>
      </p:sp>
      <p:sp>
        <p:nvSpPr>
          <p:cNvPr id="63" name="TextBox 62"/>
          <p:cNvSpPr txBox="1"/>
          <p:nvPr/>
        </p:nvSpPr>
        <p:spPr>
          <a:xfrm>
            <a:off x="7017347" y="1053621"/>
            <a:ext cx="1803139" cy="369332"/>
          </a:xfrm>
          <a:prstGeom prst="rect">
            <a:avLst/>
          </a:prstGeom>
          <a:noFill/>
        </p:spPr>
        <p:txBody>
          <a:bodyPr wrap="square" rtlCol="0">
            <a:spAutoFit/>
          </a:bodyPr>
          <a:lstStyle/>
          <a:p>
            <a:r>
              <a:rPr lang="en-US" b="1" dirty="0" smtClean="0">
                <a:solidFill>
                  <a:srgbClr val="FF0000"/>
                </a:solidFill>
              </a:rPr>
              <a:t>TF binding site?</a:t>
            </a:r>
            <a:endParaRPr lang="en-US" b="1" dirty="0">
              <a:solidFill>
                <a:srgbClr val="FF0000"/>
              </a:solidFill>
            </a:endParaRPr>
          </a:p>
        </p:txBody>
      </p:sp>
      <p:sp>
        <p:nvSpPr>
          <p:cNvPr id="65" name="TextBox 64"/>
          <p:cNvSpPr txBox="1"/>
          <p:nvPr/>
        </p:nvSpPr>
        <p:spPr>
          <a:xfrm>
            <a:off x="5622209" y="666988"/>
            <a:ext cx="1861982" cy="369332"/>
          </a:xfrm>
          <a:prstGeom prst="rect">
            <a:avLst/>
          </a:prstGeom>
          <a:noFill/>
        </p:spPr>
        <p:txBody>
          <a:bodyPr wrap="square" rtlCol="0">
            <a:spAutoFit/>
          </a:bodyPr>
          <a:lstStyle/>
          <a:p>
            <a:r>
              <a:rPr lang="en-US" b="1" dirty="0" err="1" smtClean="0">
                <a:solidFill>
                  <a:srgbClr val="000090"/>
                </a:solidFill>
                <a:latin typeface="Arial"/>
              </a:rPr>
              <a:t>ChIP-seq</a:t>
            </a:r>
            <a:r>
              <a:rPr lang="en-US" b="1" dirty="0" smtClean="0">
                <a:solidFill>
                  <a:srgbClr val="000090"/>
                </a:solidFill>
                <a:latin typeface="Arial"/>
              </a:rPr>
              <a:t> Data</a:t>
            </a:r>
            <a:endParaRPr lang="en-US" b="1" dirty="0">
              <a:solidFill>
                <a:srgbClr val="000090"/>
              </a:solidFill>
              <a:latin typeface="Arial"/>
            </a:endParaRPr>
          </a:p>
        </p:txBody>
      </p:sp>
      <p:cxnSp>
        <p:nvCxnSpPr>
          <p:cNvPr id="67" name="Straight Arrow Connector 66"/>
          <p:cNvCxnSpPr>
            <a:stCxn id="65" idx="1"/>
            <a:endCxn id="62" idx="0"/>
          </p:cNvCxnSpPr>
          <p:nvPr/>
        </p:nvCxnSpPr>
        <p:spPr>
          <a:xfrm rot="10800000" flipV="1">
            <a:off x="5184903" y="851654"/>
            <a:ext cx="437306" cy="184666"/>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endCxn id="63" idx="0"/>
          </p:cNvCxnSpPr>
          <p:nvPr/>
        </p:nvCxnSpPr>
        <p:spPr>
          <a:xfrm>
            <a:off x="7335805" y="851653"/>
            <a:ext cx="583112" cy="2019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80" name="Group 79"/>
          <p:cNvGrpSpPr/>
          <p:nvPr/>
        </p:nvGrpSpPr>
        <p:grpSpPr>
          <a:xfrm>
            <a:off x="641196" y="4605215"/>
            <a:ext cx="3248925" cy="1852433"/>
            <a:chOff x="672994" y="4939632"/>
            <a:chExt cx="3248925" cy="1852433"/>
          </a:xfrm>
        </p:grpSpPr>
        <p:sp>
          <p:nvSpPr>
            <p:cNvPr id="71" name="TextBox 70"/>
            <p:cNvSpPr txBox="1"/>
            <p:nvPr/>
          </p:nvSpPr>
          <p:spPr>
            <a:xfrm rot="16200000">
              <a:off x="-68557" y="5681183"/>
              <a:ext cx="1852433" cy="369332"/>
            </a:xfrm>
            <a:prstGeom prst="rect">
              <a:avLst/>
            </a:prstGeom>
            <a:solidFill>
              <a:srgbClr val="CCFFCC"/>
            </a:solidFill>
          </p:spPr>
          <p:txBody>
            <a:bodyPr wrap="square" rtlCol="0">
              <a:spAutoFit/>
            </a:bodyPr>
            <a:lstStyle/>
            <a:p>
              <a:r>
                <a:rPr lang="en-US" b="1" dirty="0" smtClean="0">
                  <a:solidFill>
                    <a:srgbClr val="008000"/>
                  </a:solidFill>
                </a:rPr>
                <a:t>Predictors (HM)</a:t>
              </a:r>
              <a:endParaRPr lang="en-US" b="1" dirty="0">
                <a:solidFill>
                  <a:srgbClr val="008000"/>
                </a:solidFill>
              </a:endParaRPr>
            </a:p>
          </p:txBody>
        </p:sp>
        <p:sp>
          <p:nvSpPr>
            <p:cNvPr id="72" name="Right Arrow Callout 71"/>
            <p:cNvSpPr/>
            <p:nvPr/>
          </p:nvSpPr>
          <p:spPr>
            <a:xfrm>
              <a:off x="1277377" y="5222869"/>
              <a:ext cx="2110245" cy="1317653"/>
            </a:xfrm>
            <a:prstGeom prst="rightArrowCallou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Machine Learning Method (SVM et al.)</a:t>
              </a:r>
              <a:endParaRPr lang="en-US" b="1" dirty="0">
                <a:solidFill>
                  <a:schemeClr val="tx1"/>
                </a:solidFill>
              </a:endParaRPr>
            </a:p>
          </p:txBody>
        </p:sp>
        <p:sp>
          <p:nvSpPr>
            <p:cNvPr id="73" name="TextBox 72"/>
            <p:cNvSpPr txBox="1"/>
            <p:nvPr/>
          </p:nvSpPr>
          <p:spPr>
            <a:xfrm rot="16200000">
              <a:off x="2914543" y="5714099"/>
              <a:ext cx="1645420" cy="369332"/>
            </a:xfrm>
            <a:prstGeom prst="rect">
              <a:avLst/>
            </a:prstGeom>
            <a:solidFill>
              <a:srgbClr val="CCFFCC"/>
            </a:solidFill>
          </p:spPr>
          <p:txBody>
            <a:bodyPr wrap="square" rtlCol="0">
              <a:spAutoFit/>
            </a:bodyPr>
            <a:lstStyle/>
            <a:p>
              <a:r>
                <a:rPr lang="en-US" b="1" dirty="0" smtClean="0">
                  <a:solidFill>
                    <a:srgbClr val="FF0000"/>
                  </a:solidFill>
                </a:rPr>
                <a:t>TF binding site</a:t>
              </a:r>
              <a:endParaRPr lang="en-US" b="1" dirty="0">
                <a:solidFill>
                  <a:srgbClr val="FF0000"/>
                </a:solidFill>
              </a:endParaRPr>
            </a:p>
          </p:txBody>
        </p:sp>
      </p:grpSp>
      <p:grpSp>
        <p:nvGrpSpPr>
          <p:cNvPr id="81" name="Group 80"/>
          <p:cNvGrpSpPr/>
          <p:nvPr/>
        </p:nvGrpSpPr>
        <p:grpSpPr>
          <a:xfrm>
            <a:off x="5107717" y="4235698"/>
            <a:ext cx="2845262" cy="2591282"/>
            <a:chOff x="5107717" y="4235698"/>
            <a:chExt cx="2845262" cy="2591282"/>
          </a:xfrm>
        </p:grpSpPr>
        <p:pic>
          <p:nvPicPr>
            <p:cNvPr id="75" name="Picture 74"/>
            <p:cNvPicPr>
              <a:picLocks noChangeAspect="1"/>
            </p:cNvPicPr>
            <p:nvPr/>
          </p:nvPicPr>
          <p:blipFill>
            <a:blip r:embed="rId4"/>
            <a:stretch>
              <a:fillRect/>
            </a:stretch>
          </p:blipFill>
          <p:spPr>
            <a:xfrm>
              <a:off x="5145912" y="4506297"/>
              <a:ext cx="2807067" cy="2161646"/>
            </a:xfrm>
            <a:prstGeom prst="rect">
              <a:avLst/>
            </a:prstGeom>
          </p:spPr>
        </p:pic>
        <p:sp>
          <p:nvSpPr>
            <p:cNvPr id="76" name="TextBox 75"/>
            <p:cNvSpPr txBox="1"/>
            <p:nvPr/>
          </p:nvSpPr>
          <p:spPr>
            <a:xfrm>
              <a:off x="5732398" y="6457648"/>
              <a:ext cx="2164316" cy="369332"/>
            </a:xfrm>
            <a:prstGeom prst="rect">
              <a:avLst/>
            </a:prstGeom>
            <a:noFill/>
          </p:spPr>
          <p:txBody>
            <a:bodyPr wrap="square" rtlCol="0">
              <a:spAutoFit/>
            </a:bodyPr>
            <a:lstStyle/>
            <a:p>
              <a:r>
                <a:rPr lang="en-US" b="1" dirty="0" smtClean="0">
                  <a:solidFill>
                    <a:srgbClr val="000090"/>
                  </a:solidFill>
                </a:rPr>
                <a:t>FPR (1-specificity)</a:t>
              </a:r>
              <a:endParaRPr lang="en-US" b="1" dirty="0">
                <a:solidFill>
                  <a:srgbClr val="000090"/>
                </a:solidFill>
              </a:endParaRPr>
            </a:p>
          </p:txBody>
        </p:sp>
        <p:sp>
          <p:nvSpPr>
            <p:cNvPr id="77" name="TextBox 76"/>
            <p:cNvSpPr txBox="1"/>
            <p:nvPr/>
          </p:nvSpPr>
          <p:spPr>
            <a:xfrm rot="16200000">
              <a:off x="4238696" y="5104719"/>
              <a:ext cx="2107373" cy="369332"/>
            </a:xfrm>
            <a:prstGeom prst="rect">
              <a:avLst/>
            </a:prstGeom>
            <a:noFill/>
          </p:spPr>
          <p:txBody>
            <a:bodyPr wrap="square" rtlCol="0">
              <a:spAutoFit/>
            </a:bodyPr>
            <a:lstStyle/>
            <a:p>
              <a:r>
                <a:rPr lang="en-US" b="1" dirty="0" smtClean="0">
                  <a:solidFill>
                    <a:srgbClr val="000090"/>
                  </a:solidFill>
                </a:rPr>
                <a:t>TPR (sensitivity)</a:t>
              </a:r>
              <a:endParaRPr lang="en-US" b="1" dirty="0">
                <a:solidFill>
                  <a:srgbClr val="000090"/>
                </a:solidFill>
              </a:endParaRPr>
            </a:p>
          </p:txBody>
        </p:sp>
      </p:grpSp>
      <p:sp>
        <p:nvSpPr>
          <p:cNvPr id="49" name="TextBox 48"/>
          <p:cNvSpPr txBox="1"/>
          <p:nvPr/>
        </p:nvSpPr>
        <p:spPr>
          <a:xfrm>
            <a:off x="1972733" y="4183131"/>
            <a:ext cx="1727199" cy="276999"/>
          </a:xfrm>
          <a:prstGeom prst="rect">
            <a:avLst/>
          </a:prstGeom>
          <a:noFill/>
        </p:spPr>
        <p:txBody>
          <a:bodyPr wrap="square" rtlCol="0">
            <a:spAutoFit/>
          </a:bodyPr>
          <a:lstStyle/>
          <a:p>
            <a:r>
              <a:rPr lang="en-US" sz="1200" dirty="0" smtClean="0"/>
              <a:t>divide into DNA bins</a:t>
            </a:r>
            <a:endParaRPr lang="en-US" sz="1200" dirty="0"/>
          </a:p>
        </p:txBody>
      </p:sp>
      <p:sp>
        <p:nvSpPr>
          <p:cNvPr id="55" name="TextBox 54"/>
          <p:cNvSpPr txBox="1"/>
          <p:nvPr/>
        </p:nvSpPr>
        <p:spPr>
          <a:xfrm>
            <a:off x="7747000" y="4741637"/>
            <a:ext cx="1227667" cy="369332"/>
          </a:xfrm>
          <a:prstGeom prst="rect">
            <a:avLst/>
          </a:prstGeom>
          <a:noFill/>
        </p:spPr>
        <p:txBody>
          <a:bodyPr wrap="square" rtlCol="0">
            <a:spAutoFit/>
          </a:bodyPr>
          <a:lstStyle/>
          <a:p>
            <a:r>
              <a:rPr lang="en-US" dirty="0" smtClean="0"/>
              <a:t>ROC curve</a:t>
            </a:r>
            <a:endParaRPr lang="en-US" dirty="0"/>
          </a:p>
        </p:txBody>
      </p:sp>
      <p:sp>
        <p:nvSpPr>
          <p:cNvPr id="51" name="Slide Number Placeholder 50"/>
          <p:cNvSpPr>
            <a:spLocks noGrp="1"/>
          </p:cNvSpPr>
          <p:nvPr>
            <p:ph type="sldNum" sz="quarter" idx="12"/>
          </p:nvPr>
        </p:nvSpPr>
        <p:spPr/>
        <p:txBody>
          <a:bodyPr/>
          <a:lstStyle/>
          <a:p>
            <a:fld id="{F5358776-FE94-7D48-B29B-0BF629B2BF73}"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9090" name="Picture 7" descr="1196914figpack_1-8 (3).pdf"/>
          <p:cNvPicPr>
            <a:picLocks noChangeAspect="1"/>
          </p:cNvPicPr>
          <p:nvPr/>
        </p:nvPicPr>
        <p:blipFill>
          <a:blip r:embed="rId3"/>
          <a:srcRect l="55035" t="14539" r="38684" b="64609"/>
          <a:stretch>
            <a:fillRect/>
          </a:stretch>
        </p:blipFill>
        <p:spPr bwMode="auto">
          <a:xfrm>
            <a:off x="5424464" y="4863773"/>
            <a:ext cx="622300" cy="1795463"/>
          </a:xfrm>
          <a:prstGeom prst="rect">
            <a:avLst/>
          </a:prstGeom>
          <a:noFill/>
          <a:ln w="9525">
            <a:noFill/>
            <a:miter lim="800000"/>
            <a:headEnd/>
            <a:tailEnd/>
          </a:ln>
        </p:spPr>
      </p:pic>
      <p:sp>
        <p:nvSpPr>
          <p:cNvPr id="89091" name="Title 1"/>
          <p:cNvSpPr>
            <a:spLocks noGrp="1"/>
          </p:cNvSpPr>
          <p:nvPr>
            <p:ph type="title"/>
          </p:nvPr>
        </p:nvSpPr>
        <p:spPr>
          <a:xfrm>
            <a:off x="1432293" y="250825"/>
            <a:ext cx="6006084" cy="542925"/>
          </a:xfrm>
        </p:spPr>
        <p:txBody>
          <a:bodyPr>
            <a:noAutofit/>
          </a:bodyPr>
          <a:lstStyle/>
          <a:p>
            <a:r>
              <a:rPr lang="en-US" sz="2800" b="1" dirty="0">
                <a:solidFill>
                  <a:srgbClr val="000090"/>
                </a:solidFill>
                <a:latin typeface="Arial"/>
                <a:ea typeface="ＭＳ Ｐゴシック" pitchFamily="-106" charset="-128"/>
                <a:cs typeface="ＭＳ Ｐゴシック" pitchFamily="-106" charset="-128"/>
              </a:rPr>
              <a:t>Relating the Chromatin Model to TF Binding </a:t>
            </a:r>
            <a:r>
              <a:rPr lang="en-US" sz="2800" b="1" dirty="0" smtClean="0">
                <a:solidFill>
                  <a:srgbClr val="000090"/>
                </a:solidFill>
                <a:latin typeface="Arial"/>
                <a:ea typeface="ＭＳ Ｐゴシック" pitchFamily="-106" charset="-128"/>
                <a:cs typeface="ＭＳ Ｐゴシック" pitchFamily="-106" charset="-128"/>
              </a:rPr>
              <a:t>Sites in worm</a:t>
            </a:r>
            <a:endParaRPr lang="en-US" sz="2800" b="1" dirty="0">
              <a:solidFill>
                <a:srgbClr val="000090"/>
              </a:solidFill>
              <a:latin typeface="Arial"/>
              <a:ea typeface="ＭＳ Ｐゴシック" pitchFamily="-106" charset="-128"/>
              <a:cs typeface="ＭＳ Ｐゴシック" pitchFamily="-106" charset="-128"/>
            </a:endParaRPr>
          </a:p>
        </p:txBody>
      </p:sp>
      <p:sp>
        <p:nvSpPr>
          <p:cNvPr id="89092" name="Content Placeholder 3"/>
          <p:cNvSpPr>
            <a:spLocks noGrp="1"/>
          </p:cNvSpPr>
          <p:nvPr>
            <p:ph idx="1"/>
          </p:nvPr>
        </p:nvSpPr>
        <p:spPr>
          <a:xfrm>
            <a:off x="635000" y="977900"/>
            <a:ext cx="7772400" cy="1169988"/>
          </a:xfrm>
        </p:spPr>
        <p:txBody>
          <a:bodyPr>
            <a:normAutofit fontScale="92500"/>
          </a:bodyPr>
          <a:lstStyle/>
          <a:p>
            <a:r>
              <a:rPr lang="en-US" dirty="0">
                <a:ea typeface="ＭＳ Ｐゴシック" pitchFamily="-106" charset="-128"/>
                <a:cs typeface="ＭＳ Ｐゴシック" pitchFamily="-106" charset="-128"/>
              </a:rPr>
              <a:t>Model Predicts Sites Fairly Accuracy</a:t>
            </a:r>
          </a:p>
          <a:p>
            <a:r>
              <a:rPr lang="en-US" dirty="0">
                <a:ea typeface="ＭＳ Ｐゴシック" pitchFamily="-106" charset="-128"/>
                <a:cs typeface="ＭＳ Ｐゴシック" pitchFamily="-106" charset="-128"/>
              </a:rPr>
              <a:t>Accuracy improved when coupled with PWM</a:t>
            </a:r>
          </a:p>
        </p:txBody>
      </p:sp>
      <p:pic>
        <p:nvPicPr>
          <p:cNvPr id="89093" name="Picture 7" descr="1196914figpack_1-8 (3).pdf"/>
          <p:cNvPicPr>
            <a:picLocks noChangeAspect="1"/>
          </p:cNvPicPr>
          <p:nvPr/>
        </p:nvPicPr>
        <p:blipFill>
          <a:blip r:embed="rId3"/>
          <a:srcRect t="4469" r="44753" b="42728"/>
          <a:stretch>
            <a:fillRect/>
          </a:stretch>
        </p:blipFill>
        <p:spPr bwMode="auto">
          <a:xfrm>
            <a:off x="0" y="2147888"/>
            <a:ext cx="5481638" cy="4548187"/>
          </a:xfrm>
          <a:prstGeom prst="rect">
            <a:avLst/>
          </a:prstGeom>
          <a:noFill/>
          <a:ln w="9525">
            <a:noFill/>
            <a:miter lim="800000"/>
            <a:headEnd/>
            <a:tailEnd/>
          </a:ln>
        </p:spPr>
      </p:pic>
      <p:sp>
        <p:nvSpPr>
          <p:cNvPr id="9" name="TextBox 8"/>
          <p:cNvSpPr txBox="1"/>
          <p:nvPr/>
        </p:nvSpPr>
        <p:spPr>
          <a:xfrm>
            <a:off x="6216153" y="6388298"/>
            <a:ext cx="3141497" cy="307777"/>
          </a:xfrm>
          <a:prstGeom prst="rect">
            <a:avLst/>
          </a:prstGeom>
          <a:noFill/>
        </p:spPr>
        <p:txBody>
          <a:bodyPr wrap="square" rtlCol="0">
            <a:spAutoFit/>
          </a:bodyPr>
          <a:lstStyle/>
          <a:p>
            <a:r>
              <a:rPr lang="en-US" sz="1400" i="1" dirty="0" smtClean="0"/>
              <a:t>Gerstein et al. 2010, Science</a:t>
            </a:r>
            <a:endParaRPr lang="en-US" sz="1400" i="1" dirty="0"/>
          </a:p>
        </p:txBody>
      </p:sp>
      <p:pic>
        <p:nvPicPr>
          <p:cNvPr id="89089" name="Picture 6"/>
          <p:cNvPicPr>
            <a:picLocks noChangeAspect="1"/>
          </p:cNvPicPr>
          <p:nvPr/>
        </p:nvPicPr>
        <p:blipFill>
          <a:blip r:embed="rId4"/>
          <a:srcRect/>
          <a:stretch>
            <a:fillRect/>
          </a:stretch>
        </p:blipFill>
        <p:spPr bwMode="auto">
          <a:xfrm>
            <a:off x="5745163" y="2309813"/>
            <a:ext cx="3203575" cy="4064000"/>
          </a:xfrm>
          <a:prstGeom prst="rect">
            <a:avLst/>
          </a:prstGeom>
          <a:noFill/>
          <a:ln w="9525">
            <a:noFill/>
            <a:miter lim="800000"/>
            <a:headEnd/>
            <a:tailEnd/>
          </a:ln>
        </p:spPr>
      </p:pic>
      <p:sp>
        <p:nvSpPr>
          <p:cNvPr id="10" name="Rectangle 9"/>
          <p:cNvSpPr/>
          <p:nvPr/>
        </p:nvSpPr>
        <p:spPr>
          <a:xfrm>
            <a:off x="287867" y="2309813"/>
            <a:ext cx="618066" cy="187854"/>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10067" y="2810933"/>
            <a:ext cx="677333" cy="338667"/>
          </a:xfrm>
          <a:prstGeom prst="rect">
            <a:avLst/>
          </a:prstGeom>
          <a:noFill/>
          <a:ln w="3175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639733" y="2040467"/>
            <a:ext cx="423334" cy="4655608"/>
          </a:xfrm>
          <a:prstGeom prst="rect">
            <a:avLst/>
          </a:prstGeom>
          <a:noFill/>
          <a:ln w="2222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F5358776-FE94-7D48-B29B-0BF629B2BF73}" type="slidenum">
              <a:rPr lang="en-US" smtClean="0"/>
              <a:pPr/>
              <a:t>15</a:t>
            </a:fld>
            <a:endParaRPr lang="en-US"/>
          </a:p>
        </p:txBody>
      </p:sp>
      <p:sp>
        <p:nvSpPr>
          <p:cNvPr id="14" name="TextBox 13"/>
          <p:cNvSpPr txBox="1"/>
          <p:nvPr/>
        </p:nvSpPr>
        <p:spPr>
          <a:xfrm>
            <a:off x="5460404" y="4911701"/>
            <a:ext cx="622300" cy="307777"/>
          </a:xfrm>
          <a:prstGeom prst="rect">
            <a:avLst/>
          </a:prstGeom>
          <a:solidFill>
            <a:schemeClr val="bg1"/>
          </a:solidFill>
        </p:spPr>
        <p:txBody>
          <a:bodyPr wrap="square" lIns="0" rtlCol="0">
            <a:spAutoFit/>
          </a:bodyPr>
          <a:lstStyle/>
          <a:p>
            <a:r>
              <a:rPr lang="en-US" sz="1400" dirty="0" smtClean="0"/>
              <a:t>AUC</a:t>
            </a:r>
            <a:endParaRPr lang="en-US" sz="1400" dirty="0"/>
          </a:p>
        </p:txBody>
      </p:sp>
    </p:spTree>
  </p:cSld>
  <p:clrMapOvr>
    <a:masterClrMapping/>
  </p:clrMapOvr>
  <p:transition advTm="54025"/>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b="1" dirty="0" smtClean="0">
                <a:solidFill>
                  <a:srgbClr val="000090"/>
                </a:solidFill>
                <a:latin typeface="Arial"/>
              </a:rPr>
              <a:t>Predict human tissue specific enhancers</a:t>
            </a:r>
            <a:endParaRPr lang="en-US" sz="2800" b="1" dirty="0">
              <a:solidFill>
                <a:srgbClr val="000090"/>
              </a:solidFill>
              <a:latin typeface="Arial"/>
            </a:endParaRPr>
          </a:p>
        </p:txBody>
      </p:sp>
      <p:sp>
        <p:nvSpPr>
          <p:cNvPr id="4" name="Content Placeholder 3"/>
          <p:cNvSpPr>
            <a:spLocks noGrp="1"/>
          </p:cNvSpPr>
          <p:nvPr>
            <p:ph idx="1"/>
          </p:nvPr>
        </p:nvSpPr>
        <p:spPr>
          <a:xfrm>
            <a:off x="181424" y="993014"/>
            <a:ext cx="5165805" cy="5728461"/>
          </a:xfrm>
        </p:spPr>
        <p:txBody>
          <a:bodyPr>
            <a:normAutofit fontScale="92500" lnSpcReduction="10000"/>
          </a:bodyPr>
          <a:lstStyle/>
          <a:p>
            <a:r>
              <a:rPr lang="en-US" sz="2400" b="1" dirty="0" smtClean="0">
                <a:solidFill>
                  <a:srgbClr val="0000FF"/>
                </a:solidFill>
                <a:latin typeface="Arial"/>
              </a:rPr>
              <a:t>Step 1</a:t>
            </a:r>
            <a:r>
              <a:rPr lang="en-US" sz="2400" dirty="0" smtClean="0">
                <a:solidFill>
                  <a:srgbClr val="0000FF"/>
                </a:solidFill>
                <a:latin typeface="Arial"/>
              </a:rPr>
              <a:t>: </a:t>
            </a:r>
            <a:r>
              <a:rPr lang="en-US" sz="2400" b="1" dirty="0" smtClean="0">
                <a:solidFill>
                  <a:srgbClr val="0000FF"/>
                </a:solidFill>
                <a:latin typeface="Arial"/>
              </a:rPr>
              <a:t>Predict open chromatin regions</a:t>
            </a:r>
            <a:r>
              <a:rPr lang="en-US" sz="2400" dirty="0" smtClean="0">
                <a:solidFill>
                  <a:srgbClr val="0000FF"/>
                </a:solidFill>
                <a:latin typeface="Arial"/>
              </a:rPr>
              <a:t>-- binding active regions (BAR+) </a:t>
            </a:r>
          </a:p>
          <a:p>
            <a:endParaRPr lang="en-US" sz="2400" dirty="0" smtClean="0">
              <a:solidFill>
                <a:srgbClr val="0000FF"/>
              </a:solidFill>
              <a:latin typeface="Arial"/>
            </a:endParaRPr>
          </a:p>
          <a:p>
            <a:r>
              <a:rPr lang="en-US" sz="2378" b="1" dirty="0" smtClean="0">
                <a:solidFill>
                  <a:srgbClr val="0000FF"/>
                </a:solidFill>
                <a:latin typeface="Arial"/>
              </a:rPr>
              <a:t>Step 2</a:t>
            </a:r>
            <a:r>
              <a:rPr lang="en-US" sz="2400" dirty="0" smtClean="0">
                <a:solidFill>
                  <a:srgbClr val="0000FF"/>
                </a:solidFill>
                <a:latin typeface="Arial"/>
              </a:rPr>
              <a:t>: </a:t>
            </a:r>
            <a:r>
              <a:rPr lang="en-US" sz="2400" b="1" dirty="0" smtClean="0">
                <a:solidFill>
                  <a:srgbClr val="0000FF"/>
                </a:solidFill>
                <a:latin typeface="Arial"/>
              </a:rPr>
              <a:t>Search BAR+ regions for tissue specific TF motifs</a:t>
            </a:r>
            <a:r>
              <a:rPr lang="en-US" sz="2400" dirty="0">
                <a:solidFill>
                  <a:srgbClr val="0000FF"/>
                </a:solidFill>
                <a:latin typeface="Arial"/>
              </a:rPr>
              <a:t>.</a:t>
            </a:r>
            <a:r>
              <a:rPr lang="en-US" sz="2400" dirty="0" smtClean="0">
                <a:solidFill>
                  <a:srgbClr val="0000FF"/>
                </a:solidFill>
                <a:latin typeface="Arial"/>
              </a:rPr>
              <a:t> </a:t>
            </a:r>
          </a:p>
          <a:p>
            <a:pPr>
              <a:buNone/>
            </a:pPr>
            <a:r>
              <a:rPr lang="en-US" sz="2400" dirty="0" smtClean="0">
                <a:solidFill>
                  <a:srgbClr val="0000FF"/>
                </a:solidFill>
                <a:latin typeface="Arial"/>
              </a:rPr>
              <a:t>	-- e.g. motifs of embryo specific </a:t>
            </a:r>
            <a:r>
              <a:rPr lang="en-US" sz="2400" dirty="0" err="1" smtClean="0">
                <a:solidFill>
                  <a:srgbClr val="0000FF"/>
                </a:solidFill>
                <a:latin typeface="Arial"/>
              </a:rPr>
              <a:t>TFs</a:t>
            </a:r>
            <a:r>
              <a:rPr lang="en-US" sz="2400" dirty="0" smtClean="0">
                <a:solidFill>
                  <a:srgbClr val="0000FF"/>
                </a:solidFill>
                <a:latin typeface="Arial"/>
              </a:rPr>
              <a:t> (Oct, Sox families) for embryo specific enhancers</a:t>
            </a:r>
          </a:p>
          <a:p>
            <a:pPr>
              <a:buNone/>
            </a:pPr>
            <a:endParaRPr lang="en-US" sz="2400" dirty="0" smtClean="0">
              <a:solidFill>
                <a:srgbClr val="0000FF"/>
              </a:solidFill>
              <a:latin typeface="Arial"/>
            </a:endParaRPr>
          </a:p>
          <a:p>
            <a:r>
              <a:rPr lang="en-US" sz="2400" b="1" dirty="0" smtClean="0">
                <a:solidFill>
                  <a:srgbClr val="0000FF"/>
                </a:solidFill>
                <a:latin typeface="Arial"/>
              </a:rPr>
              <a:t>Step 3</a:t>
            </a:r>
            <a:r>
              <a:rPr lang="en-US" sz="2400" dirty="0" smtClean="0">
                <a:solidFill>
                  <a:srgbClr val="0000FF"/>
                </a:solidFill>
                <a:latin typeface="Arial"/>
              </a:rPr>
              <a:t>:</a:t>
            </a:r>
            <a:r>
              <a:rPr lang="en-US" sz="2400" b="1" dirty="0" smtClean="0">
                <a:solidFill>
                  <a:srgbClr val="0000FF"/>
                </a:solidFill>
                <a:latin typeface="Arial"/>
              </a:rPr>
              <a:t> Select conserved distal (5kb away from TSS) predictions</a:t>
            </a:r>
          </a:p>
          <a:p>
            <a:pPr>
              <a:buNone/>
            </a:pPr>
            <a:endParaRPr lang="en-US" sz="2400" b="1" dirty="0" smtClean="0">
              <a:solidFill>
                <a:srgbClr val="0000FF"/>
              </a:solidFill>
              <a:latin typeface="Arial"/>
            </a:endParaRPr>
          </a:p>
          <a:p>
            <a:r>
              <a:rPr lang="en-US" sz="2400" b="1" dirty="0" smtClean="0">
                <a:solidFill>
                  <a:srgbClr val="0000FF"/>
                </a:solidFill>
                <a:latin typeface="Arial"/>
              </a:rPr>
              <a:t>Validation</a:t>
            </a:r>
            <a:r>
              <a:rPr lang="en-US" sz="2400" dirty="0" smtClean="0">
                <a:solidFill>
                  <a:srgbClr val="0000FF"/>
                </a:solidFill>
                <a:latin typeface="Arial"/>
              </a:rPr>
              <a:t>: choose </a:t>
            </a:r>
            <a:r>
              <a:rPr lang="en-US" sz="2400" dirty="0" smtClean="0">
                <a:solidFill>
                  <a:srgbClr val="0000FF"/>
                </a:solidFill>
                <a:latin typeface="Arial"/>
                <a:sym typeface="Wingdings"/>
              </a:rPr>
              <a:t>6 for experimental validation in mouse model.</a:t>
            </a:r>
            <a:endParaRPr lang="en-US" sz="2400" dirty="0">
              <a:solidFill>
                <a:srgbClr val="0000FF"/>
              </a:solidFill>
              <a:latin typeface="Arial"/>
            </a:endParaRPr>
          </a:p>
        </p:txBody>
      </p:sp>
      <p:cxnSp>
        <p:nvCxnSpPr>
          <p:cNvPr id="6" name="Straight Connector 5"/>
          <p:cNvCxnSpPr/>
          <p:nvPr/>
        </p:nvCxnSpPr>
        <p:spPr>
          <a:xfrm>
            <a:off x="5538201" y="1286220"/>
            <a:ext cx="3605799" cy="1909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Down Arrow 9"/>
          <p:cNvSpPr/>
          <p:nvPr/>
        </p:nvSpPr>
        <p:spPr>
          <a:xfrm>
            <a:off x="7171016" y="1508617"/>
            <a:ext cx="190972" cy="54424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5538201" y="2049243"/>
            <a:ext cx="3605799" cy="481033"/>
            <a:chOff x="5538201" y="2049243"/>
            <a:chExt cx="3605799" cy="481033"/>
          </a:xfrm>
        </p:grpSpPr>
        <p:cxnSp>
          <p:nvCxnSpPr>
            <p:cNvPr id="7" name="Straight Connector 6"/>
            <p:cNvCxnSpPr/>
            <p:nvPr/>
          </p:nvCxnSpPr>
          <p:spPr>
            <a:xfrm>
              <a:off x="5538201" y="2453890"/>
              <a:ext cx="3605799" cy="1909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5853306" y="2049243"/>
              <a:ext cx="2577750" cy="481033"/>
              <a:chOff x="5853306" y="2049243"/>
              <a:chExt cx="2577750" cy="481033"/>
            </a:xfrm>
          </p:grpSpPr>
          <p:sp>
            <p:nvSpPr>
              <p:cNvPr id="8" name="Rectangle 7"/>
              <p:cNvSpPr/>
              <p:nvPr/>
            </p:nvSpPr>
            <p:spPr>
              <a:xfrm>
                <a:off x="5853306" y="2396602"/>
                <a:ext cx="699894" cy="13367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858517" y="2396602"/>
                <a:ext cx="403520" cy="133306"/>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853306" y="2052865"/>
                <a:ext cx="699894" cy="369332"/>
              </a:xfrm>
              <a:prstGeom prst="rect">
                <a:avLst/>
              </a:prstGeom>
              <a:noFill/>
            </p:spPr>
            <p:txBody>
              <a:bodyPr wrap="square" rtlCol="0">
                <a:spAutoFit/>
              </a:bodyPr>
              <a:lstStyle/>
              <a:p>
                <a:r>
                  <a:rPr lang="en-US" dirty="0" smtClean="0">
                    <a:solidFill>
                      <a:srgbClr val="FF6600"/>
                    </a:solidFill>
                  </a:rPr>
                  <a:t>BAR+</a:t>
                </a:r>
                <a:endParaRPr lang="en-US" dirty="0">
                  <a:solidFill>
                    <a:srgbClr val="FF6600"/>
                  </a:solidFill>
                </a:endParaRPr>
              </a:p>
            </p:txBody>
          </p:sp>
          <p:sp>
            <p:nvSpPr>
              <p:cNvPr id="12" name="TextBox 11"/>
              <p:cNvSpPr txBox="1"/>
              <p:nvPr/>
            </p:nvSpPr>
            <p:spPr>
              <a:xfrm>
                <a:off x="7731162" y="2049243"/>
                <a:ext cx="699894" cy="369332"/>
              </a:xfrm>
              <a:prstGeom prst="rect">
                <a:avLst/>
              </a:prstGeom>
              <a:noFill/>
            </p:spPr>
            <p:txBody>
              <a:bodyPr wrap="square" rtlCol="0">
                <a:spAutoFit/>
              </a:bodyPr>
              <a:lstStyle/>
              <a:p>
                <a:r>
                  <a:rPr lang="en-US" dirty="0" smtClean="0">
                    <a:solidFill>
                      <a:srgbClr val="FF6600"/>
                    </a:solidFill>
                  </a:rPr>
                  <a:t>BAR+</a:t>
                </a:r>
                <a:endParaRPr lang="en-US" dirty="0">
                  <a:solidFill>
                    <a:srgbClr val="FF6600"/>
                  </a:solidFill>
                </a:endParaRPr>
              </a:p>
            </p:txBody>
          </p:sp>
        </p:grpSp>
      </p:grpSp>
      <p:grpSp>
        <p:nvGrpSpPr>
          <p:cNvPr id="20" name="Group 19"/>
          <p:cNvGrpSpPr/>
          <p:nvPr/>
        </p:nvGrpSpPr>
        <p:grpSpPr>
          <a:xfrm>
            <a:off x="5559088" y="3408710"/>
            <a:ext cx="3605799" cy="481033"/>
            <a:chOff x="5538201" y="2049243"/>
            <a:chExt cx="3605799" cy="481033"/>
          </a:xfrm>
        </p:grpSpPr>
        <p:cxnSp>
          <p:nvCxnSpPr>
            <p:cNvPr id="21" name="Straight Connector 20"/>
            <p:cNvCxnSpPr/>
            <p:nvPr/>
          </p:nvCxnSpPr>
          <p:spPr>
            <a:xfrm>
              <a:off x="5538201" y="2453890"/>
              <a:ext cx="3605799" cy="1909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2" name="Group 12"/>
            <p:cNvGrpSpPr/>
            <p:nvPr/>
          </p:nvGrpSpPr>
          <p:grpSpPr>
            <a:xfrm>
              <a:off x="5853306" y="2049243"/>
              <a:ext cx="2577750" cy="481033"/>
              <a:chOff x="5853306" y="2049243"/>
              <a:chExt cx="2577750" cy="481033"/>
            </a:xfrm>
          </p:grpSpPr>
          <p:sp>
            <p:nvSpPr>
              <p:cNvPr id="23" name="Rectangle 22"/>
              <p:cNvSpPr/>
              <p:nvPr/>
            </p:nvSpPr>
            <p:spPr>
              <a:xfrm>
                <a:off x="5853306" y="2396602"/>
                <a:ext cx="699894" cy="13367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858517" y="2396602"/>
                <a:ext cx="403520" cy="133306"/>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5853306" y="2052865"/>
                <a:ext cx="699894" cy="369332"/>
              </a:xfrm>
              <a:prstGeom prst="rect">
                <a:avLst/>
              </a:prstGeom>
              <a:noFill/>
            </p:spPr>
            <p:txBody>
              <a:bodyPr wrap="square" rtlCol="0">
                <a:spAutoFit/>
              </a:bodyPr>
              <a:lstStyle/>
              <a:p>
                <a:r>
                  <a:rPr lang="en-US" dirty="0" smtClean="0">
                    <a:solidFill>
                      <a:srgbClr val="FF6600"/>
                    </a:solidFill>
                  </a:rPr>
                  <a:t>BAR+</a:t>
                </a:r>
                <a:endParaRPr lang="en-US" dirty="0">
                  <a:solidFill>
                    <a:srgbClr val="FF6600"/>
                  </a:solidFill>
                </a:endParaRPr>
              </a:p>
            </p:txBody>
          </p:sp>
          <p:sp>
            <p:nvSpPr>
              <p:cNvPr id="26" name="TextBox 25"/>
              <p:cNvSpPr txBox="1"/>
              <p:nvPr/>
            </p:nvSpPr>
            <p:spPr>
              <a:xfrm>
                <a:off x="7731162" y="2049243"/>
                <a:ext cx="699894" cy="369332"/>
              </a:xfrm>
              <a:prstGeom prst="rect">
                <a:avLst/>
              </a:prstGeom>
              <a:noFill/>
            </p:spPr>
            <p:txBody>
              <a:bodyPr wrap="square" rtlCol="0">
                <a:spAutoFit/>
              </a:bodyPr>
              <a:lstStyle/>
              <a:p>
                <a:r>
                  <a:rPr lang="en-US" dirty="0" smtClean="0">
                    <a:solidFill>
                      <a:srgbClr val="FF6600"/>
                    </a:solidFill>
                  </a:rPr>
                  <a:t>BAR+</a:t>
                </a:r>
                <a:endParaRPr lang="en-US" dirty="0">
                  <a:solidFill>
                    <a:srgbClr val="FF6600"/>
                  </a:solidFill>
                </a:endParaRPr>
              </a:p>
            </p:txBody>
          </p:sp>
        </p:grpSp>
      </p:grpSp>
      <p:sp>
        <p:nvSpPr>
          <p:cNvPr id="27" name="Down Arrow 26"/>
          <p:cNvSpPr/>
          <p:nvPr/>
        </p:nvSpPr>
        <p:spPr>
          <a:xfrm>
            <a:off x="7141993" y="2816722"/>
            <a:ext cx="190972" cy="54424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Connector 27"/>
          <p:cNvSpPr/>
          <p:nvPr/>
        </p:nvSpPr>
        <p:spPr>
          <a:xfrm>
            <a:off x="6015632" y="3756069"/>
            <a:ext cx="133681" cy="133674"/>
          </a:xfrm>
          <a:prstGeom prst="flowChartConnector">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nector 28"/>
          <p:cNvSpPr/>
          <p:nvPr/>
        </p:nvSpPr>
        <p:spPr>
          <a:xfrm>
            <a:off x="6206228" y="3755701"/>
            <a:ext cx="133681" cy="133674"/>
          </a:xfrm>
          <a:prstGeom prst="flowChartConnector">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5633685" y="3374140"/>
            <a:ext cx="1193578" cy="878434"/>
          </a:xfrm>
          <a:prstGeom prst="rect">
            <a:avLst/>
          </a:prstGeom>
          <a:noFill/>
          <a:ln w="1905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5748273" y="3889743"/>
            <a:ext cx="1193578" cy="338554"/>
          </a:xfrm>
          <a:prstGeom prst="rect">
            <a:avLst/>
          </a:prstGeom>
          <a:noFill/>
        </p:spPr>
        <p:txBody>
          <a:bodyPr wrap="square" rtlCol="0">
            <a:spAutoFit/>
          </a:bodyPr>
          <a:lstStyle/>
          <a:p>
            <a:r>
              <a:rPr lang="en-US" sz="1600" b="1" dirty="0" smtClean="0">
                <a:solidFill>
                  <a:srgbClr val="FFFF00"/>
                </a:solidFill>
              </a:rPr>
              <a:t>Sox motif</a:t>
            </a:r>
            <a:endParaRPr lang="en-US" sz="1600" b="1" dirty="0">
              <a:solidFill>
                <a:srgbClr val="FFFF00"/>
              </a:solidFill>
            </a:endParaRPr>
          </a:p>
        </p:txBody>
      </p:sp>
      <p:sp>
        <p:nvSpPr>
          <p:cNvPr id="32" name="TextBox 31"/>
          <p:cNvSpPr txBox="1"/>
          <p:nvPr/>
        </p:nvSpPr>
        <p:spPr>
          <a:xfrm>
            <a:off x="6149313" y="5480671"/>
            <a:ext cx="2224829" cy="369332"/>
          </a:xfrm>
          <a:prstGeom prst="rect">
            <a:avLst/>
          </a:prstGeom>
          <a:noFill/>
        </p:spPr>
        <p:txBody>
          <a:bodyPr wrap="square" rtlCol="0">
            <a:spAutoFit/>
          </a:bodyPr>
          <a:lstStyle/>
          <a:p>
            <a:r>
              <a:rPr lang="en-US" b="1" dirty="0" smtClean="0">
                <a:solidFill>
                  <a:srgbClr val="000090"/>
                </a:solidFill>
              </a:rPr>
              <a:t>Candidate enhancers</a:t>
            </a:r>
            <a:endParaRPr lang="en-US" b="1" dirty="0">
              <a:solidFill>
                <a:srgbClr val="000090"/>
              </a:solidFill>
            </a:endParaRPr>
          </a:p>
        </p:txBody>
      </p:sp>
      <p:sp>
        <p:nvSpPr>
          <p:cNvPr id="33" name="TextBox 32"/>
          <p:cNvSpPr txBox="1"/>
          <p:nvPr/>
        </p:nvSpPr>
        <p:spPr>
          <a:xfrm>
            <a:off x="7361988" y="1508617"/>
            <a:ext cx="920936" cy="369332"/>
          </a:xfrm>
          <a:prstGeom prst="rect">
            <a:avLst/>
          </a:prstGeom>
          <a:noFill/>
        </p:spPr>
        <p:txBody>
          <a:bodyPr wrap="square" rtlCol="0">
            <a:spAutoFit/>
          </a:bodyPr>
          <a:lstStyle/>
          <a:p>
            <a:r>
              <a:rPr lang="en-US" dirty="0" smtClean="0"/>
              <a:t>Step 1</a:t>
            </a:r>
            <a:endParaRPr lang="en-US" dirty="0"/>
          </a:p>
        </p:txBody>
      </p:sp>
      <p:sp>
        <p:nvSpPr>
          <p:cNvPr id="34" name="TextBox 33"/>
          <p:cNvSpPr txBox="1"/>
          <p:nvPr/>
        </p:nvSpPr>
        <p:spPr>
          <a:xfrm>
            <a:off x="7418936" y="2816722"/>
            <a:ext cx="920936" cy="369332"/>
          </a:xfrm>
          <a:prstGeom prst="rect">
            <a:avLst/>
          </a:prstGeom>
          <a:noFill/>
        </p:spPr>
        <p:txBody>
          <a:bodyPr wrap="square" rtlCol="0">
            <a:spAutoFit/>
          </a:bodyPr>
          <a:lstStyle/>
          <a:p>
            <a:r>
              <a:rPr lang="en-US" dirty="0" smtClean="0"/>
              <a:t>Step 2</a:t>
            </a:r>
            <a:endParaRPr lang="en-US" dirty="0"/>
          </a:p>
        </p:txBody>
      </p:sp>
      <p:sp>
        <p:nvSpPr>
          <p:cNvPr id="35" name="Down Arrow 34"/>
          <p:cNvSpPr/>
          <p:nvPr/>
        </p:nvSpPr>
        <p:spPr>
          <a:xfrm>
            <a:off x="7141993" y="4098858"/>
            <a:ext cx="190972" cy="54424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7418936" y="4098858"/>
            <a:ext cx="920936" cy="369332"/>
          </a:xfrm>
          <a:prstGeom prst="rect">
            <a:avLst/>
          </a:prstGeom>
          <a:noFill/>
        </p:spPr>
        <p:txBody>
          <a:bodyPr wrap="square" rtlCol="0">
            <a:spAutoFit/>
          </a:bodyPr>
          <a:lstStyle/>
          <a:p>
            <a:r>
              <a:rPr lang="en-US" dirty="0" smtClean="0"/>
              <a:t>Step 3</a:t>
            </a:r>
            <a:endParaRPr lang="en-US" dirty="0"/>
          </a:p>
        </p:txBody>
      </p:sp>
      <p:sp>
        <p:nvSpPr>
          <p:cNvPr id="37" name="Decision 36"/>
          <p:cNvSpPr/>
          <p:nvPr/>
        </p:nvSpPr>
        <p:spPr>
          <a:xfrm>
            <a:off x="6177965" y="4764555"/>
            <a:ext cx="2190559" cy="697020"/>
          </a:xfrm>
          <a:prstGeom prst="flowChartDecision">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rPr>
              <a:t>Conserved?</a:t>
            </a:r>
          </a:p>
          <a:p>
            <a:pPr algn="ctr"/>
            <a:r>
              <a:rPr lang="en-US" sz="1400" b="1" dirty="0" smtClean="0">
                <a:solidFill>
                  <a:schemeClr val="tx1"/>
                </a:solidFill>
              </a:rPr>
              <a:t>Distal?</a:t>
            </a:r>
            <a:endParaRPr lang="en-US" sz="1400" b="1" dirty="0">
              <a:solidFill>
                <a:schemeClr val="tx1"/>
              </a:solidFill>
            </a:endParaRPr>
          </a:p>
        </p:txBody>
      </p:sp>
      <p:sp>
        <p:nvSpPr>
          <p:cNvPr id="38" name="Slide Number Placeholder 37"/>
          <p:cNvSpPr>
            <a:spLocks noGrp="1"/>
          </p:cNvSpPr>
          <p:nvPr>
            <p:ph type="sldNum" sz="quarter" idx="12"/>
          </p:nvPr>
        </p:nvSpPr>
        <p:spPr/>
        <p:txBody>
          <a:bodyPr/>
          <a:lstStyle/>
          <a:p>
            <a:fld id="{F5358776-FE94-7D48-B29B-0BF629B2BF73}"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7772400" cy="918888"/>
          </a:xfrm>
        </p:spPr>
        <p:txBody>
          <a:bodyPr>
            <a:normAutofit/>
          </a:bodyPr>
          <a:lstStyle/>
          <a:p>
            <a:r>
              <a:rPr lang="en-US" sz="2800" b="1" dirty="0" smtClean="0">
                <a:solidFill>
                  <a:srgbClr val="000090"/>
                </a:solidFill>
                <a:latin typeface="Arial"/>
              </a:rPr>
              <a:t>Validation in mouse embryo model</a:t>
            </a:r>
            <a:endParaRPr lang="en-US" sz="2800" b="1" dirty="0">
              <a:solidFill>
                <a:srgbClr val="000090"/>
              </a:solidFill>
              <a:latin typeface="Arial"/>
            </a:endParaRPr>
          </a:p>
        </p:txBody>
      </p:sp>
      <p:sp>
        <p:nvSpPr>
          <p:cNvPr id="7" name="Content Placeholder 6"/>
          <p:cNvSpPr>
            <a:spLocks noGrp="1"/>
          </p:cNvSpPr>
          <p:nvPr>
            <p:ph sz="half" idx="1"/>
          </p:nvPr>
        </p:nvSpPr>
        <p:spPr>
          <a:xfrm>
            <a:off x="315105" y="1075049"/>
            <a:ext cx="5595493" cy="2371854"/>
          </a:xfrm>
        </p:spPr>
        <p:txBody>
          <a:bodyPr>
            <a:normAutofit/>
          </a:bodyPr>
          <a:lstStyle/>
          <a:p>
            <a:r>
              <a:rPr lang="en-US" sz="2400" b="1" dirty="0" smtClean="0">
                <a:solidFill>
                  <a:srgbClr val="0000FF"/>
                </a:solidFill>
                <a:latin typeface="Arial"/>
              </a:rPr>
              <a:t>Clone </a:t>
            </a:r>
            <a:r>
              <a:rPr lang="en-US" sz="2400" dirty="0" smtClean="0">
                <a:solidFill>
                  <a:srgbClr val="0000FF"/>
                </a:solidFill>
                <a:latin typeface="Arial"/>
              </a:rPr>
              <a:t>predicted enhancer (~500bp) into </a:t>
            </a:r>
            <a:r>
              <a:rPr lang="en-US" sz="2400" dirty="0" err="1" smtClean="0">
                <a:solidFill>
                  <a:srgbClr val="0000FF"/>
                </a:solidFill>
                <a:latin typeface="Arial"/>
              </a:rPr>
              <a:t>LacZ</a:t>
            </a:r>
            <a:r>
              <a:rPr lang="en-US" sz="2400" dirty="0" smtClean="0">
                <a:solidFill>
                  <a:srgbClr val="0000FF"/>
                </a:solidFill>
                <a:latin typeface="Arial"/>
              </a:rPr>
              <a:t> vector with a minimal promoter</a:t>
            </a:r>
          </a:p>
          <a:p>
            <a:r>
              <a:rPr lang="en-US" sz="2400" b="1" dirty="0" smtClean="0">
                <a:solidFill>
                  <a:srgbClr val="0000FF"/>
                </a:solidFill>
                <a:latin typeface="Arial"/>
              </a:rPr>
              <a:t>Injected </a:t>
            </a:r>
            <a:r>
              <a:rPr lang="en-US" sz="2400" dirty="0" smtClean="0">
                <a:solidFill>
                  <a:srgbClr val="0000FF"/>
                </a:solidFill>
                <a:latin typeface="Arial"/>
              </a:rPr>
              <a:t>into fertilized eggs</a:t>
            </a:r>
          </a:p>
          <a:p>
            <a:r>
              <a:rPr lang="en-US" sz="2400" b="1" dirty="0" smtClean="0">
                <a:solidFill>
                  <a:srgbClr val="0000FF"/>
                </a:solidFill>
                <a:latin typeface="Arial"/>
              </a:rPr>
              <a:t>Stained </a:t>
            </a:r>
            <a:r>
              <a:rPr lang="en-US" sz="2400" dirty="0" smtClean="0">
                <a:solidFill>
                  <a:srgbClr val="0000FF"/>
                </a:solidFill>
                <a:latin typeface="Arial"/>
              </a:rPr>
              <a:t>at 11.5d</a:t>
            </a:r>
            <a:endParaRPr lang="en-US" sz="2400" dirty="0">
              <a:solidFill>
                <a:srgbClr val="0000FF"/>
              </a:solidFill>
              <a:latin typeface="Arial"/>
            </a:endParaRPr>
          </a:p>
        </p:txBody>
      </p:sp>
      <p:pic>
        <p:nvPicPr>
          <p:cNvPr id="41986" name="Picture 2"/>
          <p:cNvPicPr>
            <a:picLocks noChangeAspect="1" noChangeArrowheads="1"/>
          </p:cNvPicPr>
          <p:nvPr/>
        </p:nvPicPr>
        <p:blipFill>
          <a:blip r:embed="rId4"/>
          <a:srcRect/>
          <a:stretch>
            <a:fillRect/>
          </a:stretch>
        </p:blipFill>
        <p:spPr bwMode="auto">
          <a:xfrm>
            <a:off x="6406251" y="918888"/>
            <a:ext cx="1995802" cy="2528015"/>
          </a:xfrm>
          <a:prstGeom prst="rect">
            <a:avLst/>
          </a:prstGeom>
          <a:noFill/>
          <a:ln w="9525">
            <a:noFill/>
            <a:miter lim="800000"/>
            <a:headEnd/>
            <a:tailEnd/>
          </a:ln>
          <a:effectLst/>
        </p:spPr>
      </p:pic>
      <p:sp>
        <p:nvSpPr>
          <p:cNvPr id="8" name="Rectangle 7"/>
          <p:cNvSpPr/>
          <p:nvPr/>
        </p:nvSpPr>
        <p:spPr>
          <a:xfrm>
            <a:off x="6406251" y="3577784"/>
            <a:ext cx="2109885" cy="369332"/>
          </a:xfrm>
          <a:prstGeom prst="rect">
            <a:avLst/>
          </a:prstGeom>
        </p:spPr>
        <p:txBody>
          <a:bodyPr wrap="none">
            <a:spAutoFit/>
          </a:bodyPr>
          <a:lstStyle/>
          <a:p>
            <a:r>
              <a:rPr lang="en-US" dirty="0" smtClean="0"/>
              <a:t>-- by </a:t>
            </a:r>
            <a:r>
              <a:rPr lang="en-US" dirty="0" err="1" smtClean="0"/>
              <a:t>Pennacchio</a:t>
            </a:r>
            <a:r>
              <a:rPr lang="en-US" dirty="0" smtClean="0"/>
              <a:t> Lab</a:t>
            </a:r>
            <a:endParaRPr lang="en-US" dirty="0"/>
          </a:p>
        </p:txBody>
      </p:sp>
      <p:graphicFrame>
        <p:nvGraphicFramePr>
          <p:cNvPr id="100354" name="Object 2"/>
          <p:cNvGraphicFramePr>
            <a:graphicFrameLocks noChangeAspect="1"/>
          </p:cNvGraphicFramePr>
          <p:nvPr/>
        </p:nvGraphicFramePr>
        <p:xfrm>
          <a:off x="457199" y="3322776"/>
          <a:ext cx="5687275" cy="3236331"/>
        </p:xfrm>
        <a:graphic>
          <a:graphicData uri="http://schemas.openxmlformats.org/presentationml/2006/ole">
            <p:oleObj spid="_x0000_s100354" name="Worksheet" r:id="rId5" imgW="6998208" imgH="2795016" progId="Excel.Sheet.8">
              <p:embed/>
            </p:oleObj>
          </a:graphicData>
        </a:graphic>
      </p:graphicFrame>
      <p:sp>
        <p:nvSpPr>
          <p:cNvPr id="9" name="Rectangle 8"/>
          <p:cNvSpPr/>
          <p:nvPr/>
        </p:nvSpPr>
        <p:spPr>
          <a:xfrm>
            <a:off x="1737847" y="3208198"/>
            <a:ext cx="954862" cy="2826269"/>
          </a:xfrm>
          <a:prstGeom prst="rect">
            <a:avLst/>
          </a:prstGeom>
          <a:noFill/>
          <a:ln w="28575">
            <a:solidFill>
              <a:srgbClr val="008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947923" y="3762450"/>
            <a:ext cx="639758" cy="400110"/>
          </a:xfrm>
          <a:prstGeom prst="rect">
            <a:avLst/>
          </a:prstGeom>
          <a:noFill/>
        </p:spPr>
        <p:txBody>
          <a:bodyPr wrap="square" rtlCol="0">
            <a:spAutoFit/>
          </a:bodyPr>
          <a:lstStyle/>
          <a:p>
            <a:r>
              <a:rPr lang="en-US" sz="2000" b="1" dirty="0" smtClean="0">
                <a:solidFill>
                  <a:srgbClr val="000090"/>
                </a:solidFill>
                <a:latin typeface="Arial"/>
              </a:rPr>
              <a:t>5/6</a:t>
            </a:r>
            <a:endParaRPr lang="en-US" sz="2000" b="1" dirty="0">
              <a:solidFill>
                <a:srgbClr val="000090"/>
              </a:solidFill>
              <a:latin typeface="Arial"/>
            </a:endParaRPr>
          </a:p>
        </p:txBody>
      </p:sp>
      <p:sp>
        <p:nvSpPr>
          <p:cNvPr id="11" name="Slide Number Placeholder 10"/>
          <p:cNvSpPr>
            <a:spLocks noGrp="1"/>
          </p:cNvSpPr>
          <p:nvPr>
            <p:ph type="sldNum" sz="quarter" idx="12"/>
          </p:nvPr>
        </p:nvSpPr>
        <p:spPr/>
        <p:txBody>
          <a:bodyPr/>
          <a:lstStyle/>
          <a:p>
            <a:fld id="{F5358776-FE94-7D48-B29B-0BF629B2BF73}"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3223"/>
            <a:ext cx="8229600" cy="1143000"/>
          </a:xfrm>
        </p:spPr>
        <p:txBody>
          <a:bodyPr>
            <a:normAutofit/>
          </a:bodyPr>
          <a:lstStyle/>
          <a:p>
            <a:r>
              <a:rPr lang="en-US" sz="2800" b="1" dirty="0" smtClean="0">
                <a:solidFill>
                  <a:srgbClr val="000090"/>
                </a:solidFill>
                <a:latin typeface="Arial"/>
              </a:rPr>
              <a:t>Summary: TFBS &amp; enhancer prediction</a:t>
            </a:r>
            <a:endParaRPr lang="en-US" sz="2800" b="1" dirty="0">
              <a:solidFill>
                <a:srgbClr val="000090"/>
              </a:solidFill>
              <a:latin typeface="Arial"/>
            </a:endParaRPr>
          </a:p>
        </p:txBody>
      </p:sp>
      <p:sp>
        <p:nvSpPr>
          <p:cNvPr id="4" name="Content Placeholder 3"/>
          <p:cNvSpPr>
            <a:spLocks noGrp="1"/>
          </p:cNvSpPr>
          <p:nvPr>
            <p:ph idx="1"/>
          </p:nvPr>
        </p:nvSpPr>
        <p:spPr>
          <a:xfrm>
            <a:off x="323520" y="1600200"/>
            <a:ext cx="5921280" cy="4525963"/>
          </a:xfrm>
        </p:spPr>
        <p:txBody>
          <a:bodyPr>
            <a:normAutofit/>
          </a:bodyPr>
          <a:lstStyle/>
          <a:p>
            <a:r>
              <a:rPr lang="en-US" sz="2400" dirty="0" smtClean="0">
                <a:solidFill>
                  <a:srgbClr val="0000FF"/>
                </a:solidFill>
                <a:latin typeface="Arial"/>
              </a:rPr>
              <a:t>Histone modifications are informative for determining </a:t>
            </a:r>
            <a:r>
              <a:rPr lang="en-US" sz="2400" b="1" dirty="0" smtClean="0">
                <a:solidFill>
                  <a:srgbClr val="0000FF"/>
                </a:solidFill>
                <a:latin typeface="Arial"/>
              </a:rPr>
              <a:t>TF binding sites</a:t>
            </a:r>
          </a:p>
          <a:p>
            <a:endParaRPr lang="en-US" sz="2400" dirty="0" smtClean="0">
              <a:solidFill>
                <a:srgbClr val="0000FF"/>
              </a:solidFill>
              <a:latin typeface="Arial"/>
            </a:endParaRPr>
          </a:p>
          <a:p>
            <a:r>
              <a:rPr lang="en-US" sz="2400" dirty="0" smtClean="0">
                <a:solidFill>
                  <a:srgbClr val="0000FF"/>
                </a:solidFill>
                <a:latin typeface="Arial"/>
              </a:rPr>
              <a:t>Combining histone modification data with TF motif information can predict tissue specific </a:t>
            </a:r>
            <a:r>
              <a:rPr lang="en-US" sz="2400" b="1" dirty="0" smtClean="0">
                <a:solidFill>
                  <a:srgbClr val="0000FF"/>
                </a:solidFill>
                <a:latin typeface="Arial"/>
              </a:rPr>
              <a:t>enhancers </a:t>
            </a:r>
            <a:endParaRPr lang="en-US" sz="2400" b="1" dirty="0">
              <a:solidFill>
                <a:srgbClr val="0000FF"/>
              </a:solidFill>
              <a:latin typeface="Arial"/>
            </a:endParaRPr>
          </a:p>
        </p:txBody>
      </p:sp>
      <p:sp>
        <p:nvSpPr>
          <p:cNvPr id="5" name="TextBox 4"/>
          <p:cNvSpPr txBox="1"/>
          <p:nvPr/>
        </p:nvSpPr>
        <p:spPr>
          <a:xfrm>
            <a:off x="6216153" y="6396765"/>
            <a:ext cx="3141497" cy="307777"/>
          </a:xfrm>
          <a:prstGeom prst="rect">
            <a:avLst/>
          </a:prstGeom>
          <a:noFill/>
        </p:spPr>
        <p:txBody>
          <a:bodyPr wrap="square" rtlCol="0">
            <a:spAutoFit/>
          </a:bodyPr>
          <a:lstStyle/>
          <a:p>
            <a:r>
              <a:rPr lang="en-US" sz="1400" i="1" dirty="0" smtClean="0"/>
              <a:t>Gerstein et al. 2010, Science</a:t>
            </a:r>
            <a:endParaRPr lang="en-US" sz="1400" i="1" dirty="0"/>
          </a:p>
        </p:txBody>
      </p:sp>
      <p:sp>
        <p:nvSpPr>
          <p:cNvPr id="6" name="TextBox 5"/>
          <p:cNvSpPr txBox="1"/>
          <p:nvPr/>
        </p:nvSpPr>
        <p:spPr>
          <a:xfrm>
            <a:off x="2821020" y="6413698"/>
            <a:ext cx="3141497" cy="307777"/>
          </a:xfrm>
          <a:prstGeom prst="rect">
            <a:avLst/>
          </a:prstGeom>
          <a:noFill/>
        </p:spPr>
        <p:txBody>
          <a:bodyPr wrap="square" rtlCol="0">
            <a:spAutoFit/>
          </a:bodyPr>
          <a:lstStyle/>
          <a:p>
            <a:r>
              <a:rPr lang="en-US" sz="1400" i="1" dirty="0" smtClean="0"/>
              <a:t>Cheng et al. 2011, Genome Biology (</a:t>
            </a:r>
            <a:r>
              <a:rPr lang="en-US" sz="1400" i="1" dirty="0" err="1" smtClean="0"/>
              <a:t>b</a:t>
            </a:r>
            <a:r>
              <a:rPr lang="en-US" sz="1400" i="1" dirty="0" smtClean="0"/>
              <a:t>)</a:t>
            </a:r>
            <a:endParaRPr lang="en-US" sz="1400" i="1" dirty="0"/>
          </a:p>
        </p:txBody>
      </p:sp>
      <p:sp>
        <p:nvSpPr>
          <p:cNvPr id="7" name="Slide Number Placeholder 6"/>
          <p:cNvSpPr>
            <a:spLocks noGrp="1"/>
          </p:cNvSpPr>
          <p:nvPr>
            <p:ph type="sldNum" sz="quarter" idx="12"/>
          </p:nvPr>
        </p:nvSpPr>
        <p:spPr/>
        <p:txBody>
          <a:bodyPr/>
          <a:lstStyle/>
          <a:p>
            <a:fld id="{F5358776-FE94-7D48-B29B-0BF629B2BF73}"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117897"/>
            <a:ext cx="7772400" cy="1362075"/>
          </a:xfrm>
        </p:spPr>
        <p:txBody>
          <a:bodyPr>
            <a:noAutofit/>
          </a:bodyPr>
          <a:lstStyle/>
          <a:p>
            <a:r>
              <a:rPr lang="en-US" sz="2800" dirty="0">
                <a:solidFill>
                  <a:srgbClr val="000090"/>
                </a:solidFill>
                <a:latin typeface="Arial"/>
              </a:rPr>
              <a:t>Part III: Relating gene expression with histone modification and TF binding signals</a:t>
            </a:r>
          </a:p>
        </p:txBody>
      </p:sp>
      <p:pic>
        <p:nvPicPr>
          <p:cNvPr id="7" name="Picture 6"/>
          <p:cNvPicPr>
            <a:picLocks noChangeAspect="1"/>
          </p:cNvPicPr>
          <p:nvPr/>
        </p:nvPicPr>
        <p:blipFill>
          <a:blip r:embed="rId3"/>
          <a:stretch>
            <a:fillRect/>
          </a:stretch>
        </p:blipFill>
        <p:spPr>
          <a:xfrm>
            <a:off x="4669278" y="3313897"/>
            <a:ext cx="4474722" cy="3140233"/>
          </a:xfrm>
          <a:prstGeom prst="rect">
            <a:avLst/>
          </a:prstGeom>
        </p:spPr>
      </p:pic>
      <p:grpSp>
        <p:nvGrpSpPr>
          <p:cNvPr id="17" name="Group 16"/>
          <p:cNvGrpSpPr/>
          <p:nvPr/>
        </p:nvGrpSpPr>
        <p:grpSpPr>
          <a:xfrm>
            <a:off x="305548" y="2770401"/>
            <a:ext cx="4153652" cy="2957098"/>
            <a:chOff x="515626" y="2167443"/>
            <a:chExt cx="4153652" cy="2957098"/>
          </a:xfrm>
        </p:grpSpPr>
        <p:sp>
          <p:nvSpPr>
            <p:cNvPr id="8" name="TextBox 7"/>
            <p:cNvSpPr txBox="1"/>
            <p:nvPr/>
          </p:nvSpPr>
          <p:spPr>
            <a:xfrm>
              <a:off x="515626" y="2167443"/>
              <a:ext cx="1575522" cy="646331"/>
            </a:xfrm>
            <a:prstGeom prst="rect">
              <a:avLst/>
            </a:prstGeom>
            <a:solidFill>
              <a:srgbClr val="CCFFCC"/>
            </a:solidFill>
          </p:spPr>
          <p:txBody>
            <a:bodyPr wrap="square" rtlCol="0">
              <a:spAutoFit/>
            </a:bodyPr>
            <a:lstStyle/>
            <a:p>
              <a:pPr algn="ctr"/>
              <a:r>
                <a:rPr lang="en-US" b="1" dirty="0" smtClean="0">
                  <a:solidFill>
                    <a:srgbClr val="000090"/>
                  </a:solidFill>
                  <a:latin typeface="Arial"/>
                </a:rPr>
                <a:t>Histone modification</a:t>
              </a:r>
              <a:endParaRPr lang="en-US" b="1" dirty="0">
                <a:solidFill>
                  <a:srgbClr val="000090"/>
                </a:solidFill>
                <a:latin typeface="Arial"/>
              </a:endParaRPr>
            </a:p>
          </p:txBody>
        </p:sp>
        <p:sp>
          <p:nvSpPr>
            <p:cNvPr id="9" name="Right Arrow 8"/>
            <p:cNvSpPr/>
            <p:nvPr/>
          </p:nvSpPr>
          <p:spPr>
            <a:xfrm>
              <a:off x="2310766" y="2406148"/>
              <a:ext cx="639758" cy="20051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093756" y="2167443"/>
              <a:ext cx="1575522" cy="646331"/>
            </a:xfrm>
            <a:prstGeom prst="rect">
              <a:avLst/>
            </a:prstGeom>
            <a:solidFill>
              <a:srgbClr val="CCFFCC"/>
            </a:solidFill>
          </p:spPr>
          <p:txBody>
            <a:bodyPr wrap="square" rtlCol="0">
              <a:spAutoFit/>
            </a:bodyPr>
            <a:lstStyle/>
            <a:p>
              <a:pPr algn="ctr"/>
              <a:r>
                <a:rPr lang="en-US" b="1" dirty="0" smtClean="0">
                  <a:solidFill>
                    <a:srgbClr val="000090"/>
                  </a:solidFill>
                  <a:latin typeface="Arial"/>
                </a:rPr>
                <a:t>TF Binding signal</a:t>
              </a:r>
              <a:endParaRPr lang="en-US" b="1" dirty="0">
                <a:solidFill>
                  <a:srgbClr val="000090"/>
                </a:solidFill>
                <a:latin typeface="Arial"/>
              </a:endParaRPr>
            </a:p>
          </p:txBody>
        </p:sp>
        <p:sp>
          <p:nvSpPr>
            <p:cNvPr id="12" name="TextBox 11"/>
            <p:cNvSpPr txBox="1"/>
            <p:nvPr/>
          </p:nvSpPr>
          <p:spPr>
            <a:xfrm>
              <a:off x="1794764" y="4201211"/>
              <a:ext cx="1575522" cy="923330"/>
            </a:xfrm>
            <a:prstGeom prst="rect">
              <a:avLst/>
            </a:prstGeom>
            <a:solidFill>
              <a:srgbClr val="CCFFCC"/>
            </a:solidFill>
          </p:spPr>
          <p:txBody>
            <a:bodyPr wrap="square" rtlCol="0">
              <a:spAutoFit/>
            </a:bodyPr>
            <a:lstStyle/>
            <a:p>
              <a:pPr algn="ctr"/>
              <a:r>
                <a:rPr lang="en-US" b="1" dirty="0" smtClean="0">
                  <a:solidFill>
                    <a:srgbClr val="000090"/>
                  </a:solidFill>
                  <a:latin typeface="Arial"/>
                </a:rPr>
                <a:t>Gene expression levels</a:t>
              </a:r>
              <a:endParaRPr lang="en-US" b="1" dirty="0">
                <a:solidFill>
                  <a:srgbClr val="000090"/>
                </a:solidFill>
                <a:latin typeface="Arial"/>
              </a:endParaRPr>
            </a:p>
          </p:txBody>
        </p:sp>
        <p:cxnSp>
          <p:nvCxnSpPr>
            <p:cNvPr id="14" name="Straight Arrow Connector 13"/>
            <p:cNvCxnSpPr/>
            <p:nvPr/>
          </p:nvCxnSpPr>
          <p:spPr>
            <a:xfrm rot="16200000" flipH="1">
              <a:off x="1102694" y="3213147"/>
              <a:ext cx="802050" cy="5820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5400000">
              <a:off x="3165197" y="3308256"/>
              <a:ext cx="802051" cy="3918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8" name="Rectangle 17"/>
          <p:cNvSpPr/>
          <p:nvPr/>
        </p:nvSpPr>
        <p:spPr>
          <a:xfrm>
            <a:off x="200523" y="2358406"/>
            <a:ext cx="4315971" cy="1347717"/>
          </a:xfrm>
          <a:prstGeom prst="rect">
            <a:avLst/>
          </a:prstGeom>
          <a:noFill/>
          <a:ln w="1905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034043" y="1835186"/>
            <a:ext cx="1699269" cy="523220"/>
          </a:xfrm>
          <a:prstGeom prst="rect">
            <a:avLst/>
          </a:prstGeom>
          <a:noFill/>
        </p:spPr>
        <p:txBody>
          <a:bodyPr wrap="square" rtlCol="0">
            <a:spAutoFit/>
          </a:bodyPr>
          <a:lstStyle/>
          <a:p>
            <a:r>
              <a:rPr lang="en-US" sz="2800" b="1" dirty="0" smtClean="0">
                <a:solidFill>
                  <a:srgbClr val="000090"/>
                </a:solidFill>
                <a:latin typeface="Arial"/>
              </a:rPr>
              <a:t>Input</a:t>
            </a:r>
            <a:endParaRPr lang="en-US" sz="2800" b="1" dirty="0">
              <a:solidFill>
                <a:srgbClr val="000090"/>
              </a:solidFill>
              <a:latin typeface="Arial"/>
            </a:endParaRPr>
          </a:p>
        </p:txBody>
      </p:sp>
      <p:sp>
        <p:nvSpPr>
          <p:cNvPr id="20" name="Rectangle 19"/>
          <p:cNvSpPr/>
          <p:nvPr/>
        </p:nvSpPr>
        <p:spPr>
          <a:xfrm>
            <a:off x="1002596" y="4630881"/>
            <a:ext cx="2730716" cy="1347717"/>
          </a:xfrm>
          <a:prstGeom prst="rect">
            <a:avLst/>
          </a:prstGeom>
          <a:noFill/>
          <a:ln w="1905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460940" y="6094740"/>
            <a:ext cx="1699269" cy="523220"/>
          </a:xfrm>
          <a:prstGeom prst="rect">
            <a:avLst/>
          </a:prstGeom>
          <a:noFill/>
        </p:spPr>
        <p:txBody>
          <a:bodyPr wrap="square" rtlCol="0">
            <a:spAutoFit/>
          </a:bodyPr>
          <a:lstStyle/>
          <a:p>
            <a:r>
              <a:rPr lang="en-US" sz="2800" b="1" dirty="0" smtClean="0">
                <a:solidFill>
                  <a:srgbClr val="000090"/>
                </a:solidFill>
                <a:latin typeface="Arial"/>
              </a:rPr>
              <a:t>Output</a:t>
            </a:r>
            <a:endParaRPr lang="en-US" sz="2800" b="1" dirty="0">
              <a:solidFill>
                <a:srgbClr val="000090"/>
              </a:solidFill>
              <a:latin typeface="Arial"/>
            </a:endParaRPr>
          </a:p>
        </p:txBody>
      </p:sp>
      <p:sp>
        <p:nvSpPr>
          <p:cNvPr id="22" name="TextBox 21"/>
          <p:cNvSpPr txBox="1"/>
          <p:nvPr/>
        </p:nvSpPr>
        <p:spPr>
          <a:xfrm>
            <a:off x="1641604" y="3890488"/>
            <a:ext cx="1451761" cy="646331"/>
          </a:xfrm>
          <a:prstGeom prst="rect">
            <a:avLst/>
          </a:prstGeom>
          <a:noFill/>
        </p:spPr>
        <p:txBody>
          <a:bodyPr wrap="square" rtlCol="0">
            <a:spAutoFit/>
          </a:bodyPr>
          <a:lstStyle/>
          <a:p>
            <a:pPr algn="ctr"/>
            <a:r>
              <a:rPr lang="en-US" b="1" dirty="0" smtClean="0">
                <a:solidFill>
                  <a:srgbClr val="008000"/>
                </a:solidFill>
                <a:latin typeface="Arial"/>
              </a:rPr>
              <a:t>Predictive models</a:t>
            </a:r>
            <a:endParaRPr lang="en-US" b="1" dirty="0">
              <a:solidFill>
                <a:srgbClr val="008000"/>
              </a:solidFill>
              <a:latin typeface="Arial"/>
            </a:endParaRPr>
          </a:p>
        </p:txBody>
      </p:sp>
      <p:sp>
        <p:nvSpPr>
          <p:cNvPr id="23" name="TextBox 22"/>
          <p:cNvSpPr txBox="1"/>
          <p:nvPr/>
        </p:nvSpPr>
        <p:spPr>
          <a:xfrm>
            <a:off x="4841152" y="1835186"/>
            <a:ext cx="4163199" cy="923330"/>
          </a:xfrm>
          <a:prstGeom prst="rect">
            <a:avLst/>
          </a:prstGeom>
          <a:noFill/>
        </p:spPr>
        <p:txBody>
          <a:bodyPr wrap="square" rtlCol="0">
            <a:spAutoFit/>
          </a:bodyPr>
          <a:lstStyle/>
          <a:p>
            <a:r>
              <a:rPr lang="en-US" b="1" dirty="0" smtClean="0">
                <a:solidFill>
                  <a:srgbClr val="008000"/>
                </a:solidFill>
                <a:latin typeface="Arial"/>
              </a:rPr>
              <a:t>To what extent the gene expression levels are determined by TF binding/ HM modification?</a:t>
            </a:r>
            <a:endParaRPr lang="en-US" b="1" dirty="0">
              <a:solidFill>
                <a:srgbClr val="008000"/>
              </a:solidFill>
              <a:latin typeface="Arial"/>
            </a:endParaRPr>
          </a:p>
        </p:txBody>
      </p:sp>
      <p:sp>
        <p:nvSpPr>
          <p:cNvPr id="24" name="Slide Number Placeholder 23"/>
          <p:cNvSpPr>
            <a:spLocks noGrp="1"/>
          </p:cNvSpPr>
          <p:nvPr>
            <p:ph type="sldNum" sz="quarter" idx="12"/>
          </p:nvPr>
        </p:nvSpPr>
        <p:spPr/>
        <p:txBody>
          <a:bodyPr/>
          <a:lstStyle/>
          <a:p>
            <a:fld id="{F5358776-FE94-7D48-B29B-0BF629B2BF73}"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31899" y="0"/>
            <a:ext cx="8229600" cy="1143000"/>
          </a:xfrm>
        </p:spPr>
        <p:txBody>
          <a:bodyPr>
            <a:normAutofit/>
          </a:bodyPr>
          <a:lstStyle/>
          <a:p>
            <a:r>
              <a:rPr lang="en-US" sz="2800" b="1" dirty="0" smtClean="0">
                <a:solidFill>
                  <a:srgbClr val="000090"/>
                </a:solidFill>
                <a:latin typeface="Arial"/>
              </a:rPr>
              <a:t>From Microarray to Sequencing</a:t>
            </a:r>
            <a:endParaRPr lang="en-US" sz="2800" b="1" dirty="0">
              <a:solidFill>
                <a:srgbClr val="000090"/>
              </a:solidFill>
              <a:latin typeface="Arial"/>
            </a:endParaRPr>
          </a:p>
        </p:txBody>
      </p:sp>
      <p:pic>
        <p:nvPicPr>
          <p:cNvPr id="5" name="Picture 4"/>
          <p:cNvPicPr>
            <a:picLocks noChangeAspect="1"/>
          </p:cNvPicPr>
          <p:nvPr/>
        </p:nvPicPr>
        <p:blipFill>
          <a:blip r:embed="rId3"/>
          <a:stretch>
            <a:fillRect/>
          </a:stretch>
        </p:blipFill>
        <p:spPr>
          <a:xfrm>
            <a:off x="581924" y="2031139"/>
            <a:ext cx="3329395" cy="2324100"/>
          </a:xfrm>
          <a:prstGeom prst="rect">
            <a:avLst/>
          </a:prstGeom>
        </p:spPr>
      </p:pic>
      <p:pic>
        <p:nvPicPr>
          <p:cNvPr id="6" name="Picture 5"/>
          <p:cNvPicPr>
            <a:picLocks noChangeAspect="1"/>
          </p:cNvPicPr>
          <p:nvPr/>
        </p:nvPicPr>
        <p:blipFill>
          <a:blip r:embed="rId4"/>
          <a:stretch>
            <a:fillRect/>
          </a:stretch>
        </p:blipFill>
        <p:spPr>
          <a:xfrm>
            <a:off x="5232104" y="2031139"/>
            <a:ext cx="3329395" cy="2324100"/>
          </a:xfrm>
          <a:prstGeom prst="rect">
            <a:avLst/>
          </a:prstGeom>
        </p:spPr>
      </p:pic>
      <p:sp>
        <p:nvSpPr>
          <p:cNvPr id="7" name="Notched Right Arrow 6"/>
          <p:cNvSpPr/>
          <p:nvPr/>
        </p:nvSpPr>
        <p:spPr>
          <a:xfrm>
            <a:off x="4226423" y="3010578"/>
            <a:ext cx="716147" cy="324639"/>
          </a:xfrm>
          <a:prstGeom prst="notchedRightArrow">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81924" y="1483323"/>
            <a:ext cx="2308826" cy="400110"/>
          </a:xfrm>
          <a:prstGeom prst="rect">
            <a:avLst/>
          </a:prstGeom>
          <a:noFill/>
        </p:spPr>
        <p:txBody>
          <a:bodyPr wrap="square" rtlCol="0">
            <a:spAutoFit/>
          </a:bodyPr>
          <a:lstStyle/>
          <a:p>
            <a:r>
              <a:rPr lang="en-US" sz="2000" dirty="0" smtClean="0"/>
              <a:t>Microarray</a:t>
            </a:r>
            <a:endParaRPr lang="en-US" sz="2000" dirty="0"/>
          </a:p>
        </p:txBody>
      </p:sp>
      <p:sp>
        <p:nvSpPr>
          <p:cNvPr id="9" name="TextBox 8"/>
          <p:cNvSpPr txBox="1"/>
          <p:nvPr/>
        </p:nvSpPr>
        <p:spPr>
          <a:xfrm>
            <a:off x="5232103" y="1483323"/>
            <a:ext cx="3329396" cy="400110"/>
          </a:xfrm>
          <a:prstGeom prst="rect">
            <a:avLst/>
          </a:prstGeom>
          <a:noFill/>
        </p:spPr>
        <p:txBody>
          <a:bodyPr wrap="square" rtlCol="0">
            <a:spAutoFit/>
          </a:bodyPr>
          <a:lstStyle/>
          <a:p>
            <a:r>
              <a:rPr lang="en-US" sz="2000" dirty="0" smtClean="0"/>
              <a:t>2</a:t>
            </a:r>
            <a:r>
              <a:rPr lang="en-US" sz="2000" baseline="30000" dirty="0" smtClean="0"/>
              <a:t>nd</a:t>
            </a:r>
            <a:r>
              <a:rPr lang="en-US" sz="2000" dirty="0" smtClean="0"/>
              <a:t> –Generation Sequencing</a:t>
            </a:r>
            <a:endParaRPr lang="en-US" sz="2000" dirty="0"/>
          </a:p>
        </p:txBody>
      </p:sp>
      <p:sp>
        <p:nvSpPr>
          <p:cNvPr id="11" name="TextBox 10"/>
          <p:cNvSpPr txBox="1"/>
          <p:nvPr/>
        </p:nvSpPr>
        <p:spPr>
          <a:xfrm>
            <a:off x="331900" y="4888682"/>
            <a:ext cx="4251440" cy="646331"/>
          </a:xfrm>
          <a:prstGeom prst="rect">
            <a:avLst/>
          </a:prstGeom>
          <a:noFill/>
        </p:spPr>
        <p:txBody>
          <a:bodyPr wrap="square" rtlCol="0">
            <a:spAutoFit/>
          </a:bodyPr>
          <a:lstStyle/>
          <a:p>
            <a:r>
              <a:rPr lang="en-US" dirty="0" smtClean="0">
                <a:solidFill>
                  <a:srgbClr val="0000FF"/>
                </a:solidFill>
              </a:rPr>
              <a:t>My Ph. D studies were focused on </a:t>
            </a:r>
            <a:r>
              <a:rPr lang="en-US" b="1" dirty="0" smtClean="0">
                <a:solidFill>
                  <a:srgbClr val="0000FF"/>
                </a:solidFill>
              </a:rPr>
              <a:t>Microarray data analysis</a:t>
            </a:r>
            <a:endParaRPr lang="en-US" b="1" dirty="0">
              <a:solidFill>
                <a:srgbClr val="0000FF"/>
              </a:solidFill>
            </a:endParaRPr>
          </a:p>
        </p:txBody>
      </p:sp>
      <p:sp>
        <p:nvSpPr>
          <p:cNvPr id="12" name="Notched Right Arrow 11"/>
          <p:cNvSpPr/>
          <p:nvPr/>
        </p:nvSpPr>
        <p:spPr>
          <a:xfrm>
            <a:off x="4234815" y="5210374"/>
            <a:ext cx="716147" cy="324639"/>
          </a:xfrm>
          <a:prstGeom prst="notchedRightArrow">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stretch>
            <a:fillRect/>
          </a:stretch>
        </p:blipFill>
        <p:spPr>
          <a:xfrm>
            <a:off x="6251898" y="4857749"/>
            <a:ext cx="1238979" cy="1238979"/>
          </a:xfrm>
          <a:prstGeom prst="rect">
            <a:avLst/>
          </a:prstGeom>
        </p:spPr>
      </p:pic>
      <p:sp>
        <p:nvSpPr>
          <p:cNvPr id="14" name="Slide Number Placeholder 13"/>
          <p:cNvSpPr>
            <a:spLocks noGrp="1"/>
          </p:cNvSpPr>
          <p:nvPr>
            <p:ph type="sldNum" sz="quarter" idx="12"/>
          </p:nvPr>
        </p:nvSpPr>
        <p:spPr/>
        <p:txBody>
          <a:bodyPr/>
          <a:lstStyle/>
          <a:p>
            <a:fld id="{F5358776-FE94-7D48-B29B-0BF629B2BF73}"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itle 1"/>
          <p:cNvSpPr>
            <a:spLocks noGrp="1"/>
          </p:cNvSpPr>
          <p:nvPr>
            <p:ph type="title"/>
          </p:nvPr>
        </p:nvSpPr>
        <p:spPr>
          <a:xfrm>
            <a:off x="152400" y="76200"/>
            <a:ext cx="8839200" cy="838200"/>
          </a:xfrm>
        </p:spPr>
        <p:txBody>
          <a:bodyPr rtlCol="0">
            <a:normAutofit/>
          </a:bodyPr>
          <a:lstStyle/>
          <a:p>
            <a:pPr fontAlgn="auto">
              <a:spcAft>
                <a:spcPts val="0"/>
              </a:spcAft>
              <a:defRPr/>
            </a:pPr>
            <a:r>
              <a:rPr lang="en-US" sz="2800" b="1" dirty="0" smtClean="0">
                <a:solidFill>
                  <a:srgbClr val="000090"/>
                </a:solidFill>
                <a:latin typeface="Arial"/>
              </a:rPr>
              <a:t>Histone Modification (HM)</a:t>
            </a:r>
            <a:r>
              <a:rPr lang="en-US" sz="2800" b="1" dirty="0" smtClean="0">
                <a:solidFill>
                  <a:srgbClr val="000090"/>
                </a:solidFill>
                <a:latin typeface="Arial"/>
                <a:ea typeface="+mj-ea"/>
                <a:cs typeface="+mj-cs"/>
              </a:rPr>
              <a:t> model </a:t>
            </a:r>
          </a:p>
        </p:txBody>
      </p:sp>
      <p:sp>
        <p:nvSpPr>
          <p:cNvPr id="16424" name="TextBox 64"/>
          <p:cNvSpPr txBox="1">
            <a:spLocks noChangeArrowheads="1"/>
          </p:cNvSpPr>
          <p:nvPr/>
        </p:nvSpPr>
        <p:spPr bwMode="auto">
          <a:xfrm>
            <a:off x="2565400" y="5281613"/>
            <a:ext cx="989013" cy="1239837"/>
          </a:xfrm>
          <a:prstGeom prst="rect">
            <a:avLst/>
          </a:prstGeom>
          <a:solidFill>
            <a:srgbClr val="3366FF"/>
          </a:solidFill>
          <a:ln w="9525">
            <a:noFill/>
            <a:miter lim="800000"/>
            <a:headEnd/>
            <a:tailEnd/>
          </a:ln>
        </p:spPr>
        <p:txBody>
          <a:bodyPr>
            <a:prstTxWarp prst="textNoShape">
              <a:avLst/>
            </a:prstTxWarp>
            <a:spAutoFit/>
          </a:bodyPr>
          <a:lstStyle/>
          <a:p>
            <a:endParaRPr lang="en-US">
              <a:latin typeface="Calibri" charset="0"/>
            </a:endParaRPr>
          </a:p>
        </p:txBody>
      </p:sp>
      <p:sp>
        <p:nvSpPr>
          <p:cNvPr id="67" name="TextBox 66"/>
          <p:cNvSpPr txBox="1"/>
          <p:nvPr/>
        </p:nvSpPr>
        <p:spPr>
          <a:xfrm>
            <a:off x="2196465" y="5019827"/>
            <a:ext cx="353943" cy="1454238"/>
          </a:xfrm>
          <a:prstGeom prst="rect">
            <a:avLst/>
          </a:prstGeom>
          <a:noFill/>
        </p:spPr>
        <p:txBody>
          <a:bodyPr vert="vert270">
            <a:spAutoFit/>
          </a:bodyPr>
          <a:lstStyle/>
          <a:p>
            <a:pPr fontAlgn="auto">
              <a:spcBef>
                <a:spcPts val="0"/>
              </a:spcBef>
              <a:spcAft>
                <a:spcPts val="0"/>
              </a:spcAft>
              <a:defRPr/>
            </a:pPr>
            <a:r>
              <a:rPr lang="en-US" sz="1100" dirty="0">
                <a:latin typeface="Times New Roman" pitchFamily="-107" charset="0"/>
                <a:ea typeface="新細明體" pitchFamily="-107" charset="-120"/>
                <a:cs typeface="新細明體" pitchFamily="-107" charset="-120"/>
              </a:rPr>
              <a:t>~10000 </a:t>
            </a:r>
            <a:r>
              <a:rPr lang="en-US" sz="1100" dirty="0" err="1">
                <a:latin typeface="Times New Roman" pitchFamily="-107" charset="0"/>
                <a:ea typeface="新細明體" pitchFamily="-107" charset="-120"/>
                <a:cs typeface="新細明體" pitchFamily="-107" charset="-120"/>
              </a:rPr>
              <a:t>refseq</a:t>
            </a:r>
            <a:r>
              <a:rPr lang="en-US" sz="1100" dirty="0">
                <a:latin typeface="Times New Roman" pitchFamily="-107" charset="0"/>
                <a:ea typeface="新細明體" pitchFamily="-107" charset="-120"/>
                <a:cs typeface="新細明體" pitchFamily="-107" charset="-120"/>
              </a:rPr>
              <a:t> genes</a:t>
            </a:r>
          </a:p>
        </p:txBody>
      </p:sp>
      <p:sp>
        <p:nvSpPr>
          <p:cNvPr id="16427" name="TextBox 67"/>
          <p:cNvSpPr txBox="1">
            <a:spLocks noChangeArrowheads="1"/>
          </p:cNvSpPr>
          <p:nvPr/>
        </p:nvSpPr>
        <p:spPr bwMode="auto">
          <a:xfrm>
            <a:off x="2719388" y="5634038"/>
            <a:ext cx="785812" cy="830262"/>
          </a:xfrm>
          <a:prstGeom prst="rect">
            <a:avLst/>
          </a:prstGeom>
          <a:noFill/>
          <a:ln w="9525">
            <a:noFill/>
            <a:miter lim="800000"/>
            <a:headEnd/>
            <a:tailEnd/>
          </a:ln>
        </p:spPr>
        <p:txBody>
          <a:bodyPr>
            <a:prstTxWarp prst="textNoShape">
              <a:avLst/>
            </a:prstTxWarp>
            <a:spAutoFit/>
          </a:bodyPr>
          <a:lstStyle/>
          <a:p>
            <a:r>
              <a:rPr lang="en-US" dirty="0">
                <a:latin typeface="Calibri" charset="0"/>
              </a:rPr>
              <a:t>Bin 1</a:t>
            </a:r>
          </a:p>
        </p:txBody>
      </p:sp>
      <p:sp>
        <p:nvSpPr>
          <p:cNvPr id="16428" name="TextBox 68"/>
          <p:cNvSpPr txBox="1">
            <a:spLocks noChangeArrowheads="1"/>
          </p:cNvSpPr>
          <p:nvPr/>
        </p:nvSpPr>
        <p:spPr bwMode="auto">
          <a:xfrm>
            <a:off x="3910013" y="5297488"/>
            <a:ext cx="989012" cy="1238250"/>
          </a:xfrm>
          <a:prstGeom prst="rect">
            <a:avLst/>
          </a:prstGeom>
          <a:solidFill>
            <a:srgbClr val="3366FF"/>
          </a:solidFill>
          <a:ln w="9525">
            <a:noFill/>
            <a:miter lim="800000"/>
            <a:headEnd/>
            <a:tailEnd/>
          </a:ln>
        </p:spPr>
        <p:txBody>
          <a:bodyPr>
            <a:prstTxWarp prst="textNoShape">
              <a:avLst/>
            </a:prstTxWarp>
            <a:spAutoFit/>
          </a:bodyPr>
          <a:lstStyle/>
          <a:p>
            <a:endParaRPr lang="en-US">
              <a:latin typeface="Calibri" charset="0"/>
            </a:endParaRPr>
          </a:p>
        </p:txBody>
      </p:sp>
      <p:sp>
        <p:nvSpPr>
          <p:cNvPr id="16429" name="TextBox 69"/>
          <p:cNvSpPr txBox="1">
            <a:spLocks noChangeArrowheads="1"/>
          </p:cNvSpPr>
          <p:nvPr/>
        </p:nvSpPr>
        <p:spPr bwMode="auto">
          <a:xfrm>
            <a:off x="4062413" y="5634038"/>
            <a:ext cx="661987" cy="369332"/>
          </a:xfrm>
          <a:prstGeom prst="rect">
            <a:avLst/>
          </a:prstGeom>
          <a:noFill/>
          <a:ln w="9525">
            <a:noFill/>
            <a:miter lim="800000"/>
            <a:headEnd/>
            <a:tailEnd/>
          </a:ln>
        </p:spPr>
        <p:txBody>
          <a:bodyPr wrap="square">
            <a:prstTxWarp prst="textNoShape">
              <a:avLst/>
            </a:prstTxWarp>
            <a:spAutoFit/>
          </a:bodyPr>
          <a:lstStyle/>
          <a:p>
            <a:r>
              <a:rPr lang="en-US" dirty="0" smtClean="0">
                <a:latin typeface="Calibri" charset="0"/>
              </a:rPr>
              <a:t>Bin 2</a:t>
            </a:r>
            <a:endParaRPr lang="en-US" dirty="0">
              <a:latin typeface="Calibri" charset="0"/>
            </a:endParaRPr>
          </a:p>
        </p:txBody>
      </p:sp>
      <p:sp>
        <p:nvSpPr>
          <p:cNvPr id="16430" name="TextBox 70"/>
          <p:cNvSpPr txBox="1">
            <a:spLocks noChangeArrowheads="1"/>
          </p:cNvSpPr>
          <p:nvPr/>
        </p:nvSpPr>
        <p:spPr bwMode="auto">
          <a:xfrm>
            <a:off x="5680075" y="5267325"/>
            <a:ext cx="989013" cy="1239838"/>
          </a:xfrm>
          <a:prstGeom prst="rect">
            <a:avLst/>
          </a:prstGeom>
          <a:solidFill>
            <a:srgbClr val="3366FF"/>
          </a:solidFill>
          <a:ln w="9525">
            <a:noFill/>
            <a:miter lim="800000"/>
            <a:headEnd/>
            <a:tailEnd/>
          </a:ln>
        </p:spPr>
        <p:txBody>
          <a:bodyPr>
            <a:prstTxWarp prst="textNoShape">
              <a:avLst/>
            </a:prstTxWarp>
            <a:spAutoFit/>
          </a:bodyPr>
          <a:lstStyle/>
          <a:p>
            <a:endParaRPr lang="en-US">
              <a:latin typeface="Calibri" charset="0"/>
            </a:endParaRPr>
          </a:p>
        </p:txBody>
      </p:sp>
      <p:sp>
        <p:nvSpPr>
          <p:cNvPr id="16431" name="TextBox 71"/>
          <p:cNvSpPr txBox="1">
            <a:spLocks noChangeArrowheads="1"/>
          </p:cNvSpPr>
          <p:nvPr/>
        </p:nvSpPr>
        <p:spPr bwMode="auto">
          <a:xfrm>
            <a:off x="5772943" y="5634038"/>
            <a:ext cx="1208088" cy="369332"/>
          </a:xfrm>
          <a:prstGeom prst="rect">
            <a:avLst/>
          </a:prstGeom>
          <a:noFill/>
          <a:ln w="9525">
            <a:noFill/>
            <a:miter lim="800000"/>
            <a:headEnd/>
            <a:tailEnd/>
          </a:ln>
        </p:spPr>
        <p:txBody>
          <a:bodyPr wrap="square">
            <a:prstTxWarp prst="textNoShape">
              <a:avLst/>
            </a:prstTxWarp>
            <a:spAutoFit/>
          </a:bodyPr>
          <a:lstStyle/>
          <a:p>
            <a:r>
              <a:rPr lang="en-US" dirty="0" smtClean="0">
                <a:latin typeface="Calibri" charset="0"/>
              </a:rPr>
              <a:t>Bin160</a:t>
            </a:r>
            <a:endParaRPr lang="en-US" dirty="0">
              <a:latin typeface="Calibri" charset="0"/>
            </a:endParaRPr>
          </a:p>
        </p:txBody>
      </p:sp>
      <p:sp>
        <p:nvSpPr>
          <p:cNvPr id="75" name="Rectangle 74"/>
          <p:cNvSpPr/>
          <p:nvPr/>
        </p:nvSpPr>
        <p:spPr>
          <a:xfrm>
            <a:off x="2001839" y="4876799"/>
            <a:ext cx="4932362" cy="1847850"/>
          </a:xfrm>
          <a:prstGeom prst="rect">
            <a:avLst/>
          </a:prstGeom>
          <a:noFill/>
          <a:ln w="2222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grpSp>
        <p:nvGrpSpPr>
          <p:cNvPr id="80" name="Group 79"/>
          <p:cNvGrpSpPr/>
          <p:nvPr/>
        </p:nvGrpSpPr>
        <p:grpSpPr>
          <a:xfrm>
            <a:off x="152352" y="1143000"/>
            <a:ext cx="8991648" cy="5364163"/>
            <a:chOff x="152352" y="1143000"/>
            <a:chExt cx="8991648" cy="5364163"/>
          </a:xfrm>
        </p:grpSpPr>
        <p:cxnSp>
          <p:nvCxnSpPr>
            <p:cNvPr id="6" name="Straight Connector 5"/>
            <p:cNvCxnSpPr/>
            <p:nvPr/>
          </p:nvCxnSpPr>
          <p:spPr>
            <a:xfrm flipV="1">
              <a:off x="762000" y="1687513"/>
              <a:ext cx="5818188" cy="17462"/>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16200000" flipH="1">
              <a:off x="2108994" y="1716882"/>
              <a:ext cx="346075" cy="793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5004594" y="1683544"/>
              <a:ext cx="346075" cy="7937"/>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152650" y="1673225"/>
              <a:ext cx="114300"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11" name="Rectangle 10"/>
            <p:cNvSpPr/>
            <p:nvPr/>
          </p:nvSpPr>
          <p:spPr>
            <a:xfrm>
              <a:off x="2036763" y="1673225"/>
              <a:ext cx="115887"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12" name="Rectangle 11"/>
            <p:cNvSpPr/>
            <p:nvPr/>
          </p:nvSpPr>
          <p:spPr>
            <a:xfrm>
              <a:off x="1920875" y="1673225"/>
              <a:ext cx="115888"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13" name="Rectangle 12"/>
            <p:cNvSpPr/>
            <p:nvPr/>
          </p:nvSpPr>
          <p:spPr>
            <a:xfrm>
              <a:off x="1804988" y="1673225"/>
              <a:ext cx="115887"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14" name="Rectangle 13"/>
            <p:cNvSpPr/>
            <p:nvPr/>
          </p:nvSpPr>
          <p:spPr>
            <a:xfrm>
              <a:off x="1103313" y="1673225"/>
              <a:ext cx="115887"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15" name="Rectangle 14"/>
            <p:cNvSpPr/>
            <p:nvPr/>
          </p:nvSpPr>
          <p:spPr>
            <a:xfrm>
              <a:off x="2401888" y="1679575"/>
              <a:ext cx="115887"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16" name="Rectangle 15"/>
            <p:cNvSpPr/>
            <p:nvPr/>
          </p:nvSpPr>
          <p:spPr>
            <a:xfrm>
              <a:off x="2286000" y="1679575"/>
              <a:ext cx="115888"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18" name="Rectangle 17"/>
            <p:cNvSpPr/>
            <p:nvPr/>
          </p:nvSpPr>
          <p:spPr>
            <a:xfrm>
              <a:off x="2633663" y="1679575"/>
              <a:ext cx="114300"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19" name="Rectangle 18"/>
            <p:cNvSpPr/>
            <p:nvPr/>
          </p:nvSpPr>
          <p:spPr>
            <a:xfrm>
              <a:off x="2517775" y="1679575"/>
              <a:ext cx="115888"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20" name="Rectangle 19"/>
            <p:cNvSpPr/>
            <p:nvPr/>
          </p:nvSpPr>
          <p:spPr>
            <a:xfrm>
              <a:off x="3389313" y="1681163"/>
              <a:ext cx="115887" cy="46037"/>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21" name="Rectangle 20"/>
            <p:cNvSpPr/>
            <p:nvPr/>
          </p:nvSpPr>
          <p:spPr>
            <a:xfrm>
              <a:off x="4835525" y="1673225"/>
              <a:ext cx="114300"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22" name="Rectangle 21"/>
            <p:cNvSpPr/>
            <p:nvPr/>
          </p:nvSpPr>
          <p:spPr>
            <a:xfrm>
              <a:off x="4719638" y="1673225"/>
              <a:ext cx="115887"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23" name="Rectangle 22"/>
            <p:cNvSpPr/>
            <p:nvPr/>
          </p:nvSpPr>
          <p:spPr>
            <a:xfrm>
              <a:off x="5065713" y="1673225"/>
              <a:ext cx="115887"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24" name="Rectangle 23"/>
            <p:cNvSpPr/>
            <p:nvPr/>
          </p:nvSpPr>
          <p:spPr>
            <a:xfrm>
              <a:off x="4949825" y="1673225"/>
              <a:ext cx="115888"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25" name="Rectangle 24"/>
            <p:cNvSpPr/>
            <p:nvPr/>
          </p:nvSpPr>
          <p:spPr>
            <a:xfrm>
              <a:off x="3998913" y="1673225"/>
              <a:ext cx="115887"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26" name="Rectangle 25"/>
            <p:cNvSpPr/>
            <p:nvPr/>
          </p:nvSpPr>
          <p:spPr>
            <a:xfrm>
              <a:off x="5297488" y="1673225"/>
              <a:ext cx="114300"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27" name="Rectangle 26"/>
            <p:cNvSpPr/>
            <p:nvPr/>
          </p:nvSpPr>
          <p:spPr>
            <a:xfrm>
              <a:off x="5181600" y="1673225"/>
              <a:ext cx="115888"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28" name="Rectangle 27"/>
            <p:cNvSpPr/>
            <p:nvPr/>
          </p:nvSpPr>
          <p:spPr>
            <a:xfrm>
              <a:off x="5527675" y="1673225"/>
              <a:ext cx="115888"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29" name="Rectangle 28"/>
            <p:cNvSpPr/>
            <p:nvPr/>
          </p:nvSpPr>
          <p:spPr>
            <a:xfrm>
              <a:off x="5411788" y="1673225"/>
              <a:ext cx="115887"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30" name="Rectangle 29"/>
            <p:cNvSpPr/>
            <p:nvPr/>
          </p:nvSpPr>
          <p:spPr>
            <a:xfrm>
              <a:off x="6248400" y="1673225"/>
              <a:ext cx="115888"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cxnSp>
          <p:nvCxnSpPr>
            <p:cNvPr id="44" name="Straight Connector 43"/>
            <p:cNvCxnSpPr/>
            <p:nvPr/>
          </p:nvCxnSpPr>
          <p:spPr>
            <a:xfrm rot="5400000">
              <a:off x="5600700" y="1897063"/>
              <a:ext cx="914400" cy="5334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16200000" flipH="1">
              <a:off x="5067300" y="1897063"/>
              <a:ext cx="914400" cy="5334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3986212" y="2616199"/>
              <a:ext cx="1119186" cy="369887"/>
            </a:xfrm>
            <a:prstGeom prst="rect">
              <a:avLst/>
            </a:prstGeom>
            <a:solidFill>
              <a:schemeClr val="accent3">
                <a:lumMod val="40000"/>
                <a:lumOff val="60000"/>
              </a:schemeClr>
            </a:solidFill>
          </p:spPr>
          <p:txBody>
            <a:bodyPr lIns="0" tIns="0" rIns="0" bIns="0">
              <a:prstTxWarp prst="textNoShape">
                <a:avLst/>
              </a:prstTxWarp>
              <a:spAutoFit/>
            </a:bodyPr>
            <a:lstStyle/>
            <a:p>
              <a:pPr algn="ctr" fontAlgn="auto">
                <a:spcBef>
                  <a:spcPts val="0"/>
                </a:spcBef>
                <a:spcAft>
                  <a:spcPts val="0"/>
                </a:spcAft>
                <a:defRPr/>
              </a:pPr>
              <a:r>
                <a:rPr lang="en-US" sz="1200" dirty="0">
                  <a:latin typeface="+mn-lt"/>
                  <a:ea typeface="+mn-ea"/>
                  <a:cs typeface="+mn-cs"/>
                </a:rPr>
                <a:t> Bin 120-81</a:t>
              </a:r>
            </a:p>
            <a:p>
              <a:pPr algn="ctr" fontAlgn="auto">
                <a:spcBef>
                  <a:spcPts val="0"/>
                </a:spcBef>
                <a:spcAft>
                  <a:spcPts val="0"/>
                </a:spcAft>
                <a:defRPr/>
              </a:pPr>
              <a:r>
                <a:rPr lang="en-US" sz="1200" dirty="0">
                  <a:latin typeface="+mn-lt"/>
                  <a:ea typeface="+mn-ea"/>
                  <a:cs typeface="+mn-cs"/>
                </a:rPr>
                <a:t>(TTS-4kb to TTS)</a:t>
              </a:r>
            </a:p>
          </p:txBody>
        </p:sp>
        <p:sp>
          <p:nvSpPr>
            <p:cNvPr id="16414" name="TextBox 50"/>
            <p:cNvSpPr txBox="1">
              <a:spLocks noChangeArrowheads="1"/>
            </p:cNvSpPr>
            <p:nvPr/>
          </p:nvSpPr>
          <p:spPr bwMode="auto">
            <a:xfrm>
              <a:off x="1827212" y="1177925"/>
              <a:ext cx="915987" cy="461963"/>
            </a:xfrm>
            <a:prstGeom prst="rect">
              <a:avLst/>
            </a:prstGeom>
            <a:noFill/>
            <a:ln w="9525">
              <a:noFill/>
              <a:miter lim="800000"/>
              <a:headEnd/>
              <a:tailEnd/>
            </a:ln>
          </p:spPr>
          <p:txBody>
            <a:bodyPr>
              <a:prstTxWarp prst="textNoShape">
                <a:avLst/>
              </a:prstTxWarp>
              <a:spAutoFit/>
            </a:bodyPr>
            <a:lstStyle/>
            <a:p>
              <a:pPr algn="ctr"/>
              <a:r>
                <a:rPr lang="en-US">
                  <a:solidFill>
                    <a:srgbClr val="FF0000"/>
                  </a:solidFill>
                  <a:latin typeface="Calibri" charset="0"/>
                </a:rPr>
                <a:t>TSS</a:t>
              </a:r>
            </a:p>
          </p:txBody>
        </p:sp>
        <p:sp>
          <p:nvSpPr>
            <p:cNvPr id="16415" name="TextBox 51"/>
            <p:cNvSpPr txBox="1">
              <a:spLocks noChangeArrowheads="1"/>
            </p:cNvSpPr>
            <p:nvPr/>
          </p:nvSpPr>
          <p:spPr bwMode="auto">
            <a:xfrm>
              <a:off x="4724400" y="1143000"/>
              <a:ext cx="960437" cy="461963"/>
            </a:xfrm>
            <a:prstGeom prst="rect">
              <a:avLst/>
            </a:prstGeom>
            <a:noFill/>
            <a:ln w="9525">
              <a:noFill/>
              <a:miter lim="800000"/>
              <a:headEnd/>
              <a:tailEnd/>
            </a:ln>
          </p:spPr>
          <p:txBody>
            <a:bodyPr>
              <a:prstTxWarp prst="textNoShape">
                <a:avLst/>
              </a:prstTxWarp>
              <a:spAutoFit/>
            </a:bodyPr>
            <a:lstStyle/>
            <a:p>
              <a:pPr algn="ctr"/>
              <a:r>
                <a:rPr lang="en-US">
                  <a:solidFill>
                    <a:srgbClr val="FF0000"/>
                  </a:solidFill>
                  <a:latin typeface="Calibri" charset="0"/>
                </a:rPr>
                <a:t>TTS</a:t>
              </a:r>
            </a:p>
          </p:txBody>
        </p:sp>
        <p:sp>
          <p:nvSpPr>
            <p:cNvPr id="16416" name="TextBox 52"/>
            <p:cNvSpPr txBox="1">
              <a:spLocks noChangeArrowheads="1"/>
            </p:cNvSpPr>
            <p:nvPr/>
          </p:nvSpPr>
          <p:spPr bwMode="auto">
            <a:xfrm>
              <a:off x="6629401" y="1403350"/>
              <a:ext cx="1376364" cy="369887"/>
            </a:xfrm>
            <a:prstGeom prst="rect">
              <a:avLst/>
            </a:prstGeom>
            <a:noFill/>
            <a:ln w="9525">
              <a:noFill/>
              <a:miter lim="800000"/>
              <a:headEnd/>
              <a:tailEnd/>
            </a:ln>
          </p:spPr>
          <p:txBody>
            <a:bodyPr>
              <a:prstTxWarp prst="textNoShape">
                <a:avLst/>
              </a:prstTxWarp>
              <a:spAutoFit/>
            </a:bodyPr>
            <a:lstStyle/>
            <a:p>
              <a:r>
                <a:rPr lang="en-US" dirty="0">
                  <a:latin typeface="Calibri" charset="0"/>
                </a:rPr>
                <a:t>Gene</a:t>
              </a:r>
              <a:r>
                <a:rPr lang="en-US" dirty="0" smtClean="0">
                  <a:latin typeface="Calibri" charset="0"/>
                </a:rPr>
                <a:t> </a:t>
              </a:r>
              <a:r>
                <a:rPr lang="en-US" dirty="0" err="1">
                  <a:latin typeface="Calibri" charset="0"/>
                </a:rPr>
                <a:t>k</a:t>
              </a:r>
              <a:endParaRPr lang="en-US" dirty="0">
                <a:latin typeface="Calibri" charset="0"/>
              </a:endParaRPr>
            </a:p>
          </p:txBody>
        </p:sp>
        <p:cxnSp>
          <p:nvCxnSpPr>
            <p:cNvPr id="55" name="Straight Connector 54"/>
            <p:cNvCxnSpPr/>
            <p:nvPr/>
          </p:nvCxnSpPr>
          <p:spPr>
            <a:xfrm>
              <a:off x="1676400" y="3611563"/>
              <a:ext cx="41148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5400000" flipH="1" flipV="1">
              <a:off x="1485900"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flipH="1" flipV="1">
              <a:off x="2705100"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flipH="1" flipV="1">
              <a:off x="5600700"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flipH="1" flipV="1">
              <a:off x="4381500"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3" name="Down Arrow 62"/>
            <p:cNvSpPr/>
            <p:nvPr/>
          </p:nvSpPr>
          <p:spPr>
            <a:xfrm>
              <a:off x="3657600" y="3733800"/>
              <a:ext cx="228600" cy="990600"/>
            </a:xfrm>
            <a:prstGeom prst="downArrow">
              <a:avLst/>
            </a:prstGeom>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16423" name="TextBox 63"/>
            <p:cNvSpPr txBox="1">
              <a:spLocks noChangeArrowheads="1"/>
            </p:cNvSpPr>
            <p:nvPr/>
          </p:nvSpPr>
          <p:spPr bwMode="auto">
            <a:xfrm>
              <a:off x="152352" y="3867656"/>
              <a:ext cx="1962151" cy="523220"/>
            </a:xfrm>
            <a:prstGeom prst="rect">
              <a:avLst/>
            </a:prstGeom>
            <a:solidFill>
              <a:srgbClr val="CCFFCC"/>
            </a:solidFill>
            <a:ln w="9525">
              <a:noFill/>
              <a:miter lim="800000"/>
              <a:headEnd/>
              <a:tailEnd/>
            </a:ln>
          </p:spPr>
          <p:txBody>
            <a:bodyPr>
              <a:prstTxWarp prst="textNoShape">
                <a:avLst/>
              </a:prstTxWarp>
              <a:spAutoFit/>
            </a:bodyPr>
            <a:lstStyle/>
            <a:p>
              <a:r>
                <a:rPr lang="en-US" sz="1400" dirty="0">
                  <a:latin typeface="Calibri" charset="0"/>
                </a:rPr>
                <a:t>Chromatin features:</a:t>
              </a:r>
            </a:p>
            <a:p>
              <a:r>
                <a:rPr lang="en-US" sz="1400" dirty="0">
                  <a:latin typeface="Calibri" charset="0"/>
                </a:rPr>
                <a:t>Histone</a:t>
              </a:r>
              <a:r>
                <a:rPr lang="en-US" sz="1400" dirty="0" smtClean="0">
                  <a:latin typeface="Calibri" charset="0"/>
                </a:rPr>
                <a:t> modifications</a:t>
              </a:r>
              <a:endParaRPr lang="en-US" sz="1400" dirty="0">
                <a:latin typeface="Calibri" charset="0"/>
              </a:endParaRPr>
            </a:p>
          </p:txBody>
        </p:sp>
        <p:sp>
          <p:nvSpPr>
            <p:cNvPr id="16425" name="TextBox 65"/>
            <p:cNvSpPr txBox="1">
              <a:spLocks noChangeArrowheads="1"/>
            </p:cNvSpPr>
            <p:nvPr/>
          </p:nvSpPr>
          <p:spPr bwMode="auto">
            <a:xfrm>
              <a:off x="2443162" y="5020003"/>
              <a:ext cx="1290638" cy="261610"/>
            </a:xfrm>
            <a:prstGeom prst="rect">
              <a:avLst/>
            </a:prstGeom>
            <a:noFill/>
            <a:ln w="9525">
              <a:noFill/>
              <a:miter lim="800000"/>
              <a:headEnd/>
              <a:tailEnd/>
            </a:ln>
          </p:spPr>
          <p:txBody>
            <a:bodyPr>
              <a:prstTxWarp prst="textNoShape">
                <a:avLst/>
              </a:prstTxWarp>
              <a:spAutoFit/>
            </a:bodyPr>
            <a:lstStyle/>
            <a:p>
              <a:r>
                <a:rPr lang="en-US" sz="1100" dirty="0" smtClean="0">
                  <a:latin typeface="Calibri" charset="0"/>
                </a:rPr>
                <a:t>HM1, 2, 3, ……</a:t>
              </a:r>
              <a:endParaRPr lang="en-US" sz="1100" dirty="0">
                <a:latin typeface="Calibri" charset="0"/>
              </a:endParaRPr>
            </a:p>
          </p:txBody>
        </p:sp>
        <p:sp>
          <p:nvSpPr>
            <p:cNvPr id="16432" name="TextBox 72"/>
            <p:cNvSpPr txBox="1">
              <a:spLocks noChangeArrowheads="1"/>
            </p:cNvSpPr>
            <p:nvPr/>
          </p:nvSpPr>
          <p:spPr bwMode="auto">
            <a:xfrm>
              <a:off x="4926012" y="5481083"/>
              <a:ext cx="717551" cy="522287"/>
            </a:xfrm>
            <a:prstGeom prst="rect">
              <a:avLst/>
            </a:prstGeom>
            <a:noFill/>
            <a:ln w="9525">
              <a:noFill/>
              <a:miter lim="800000"/>
              <a:headEnd/>
              <a:tailEnd/>
            </a:ln>
          </p:spPr>
          <p:txBody>
            <a:bodyPr>
              <a:prstTxWarp prst="textNoShape">
                <a:avLst/>
              </a:prstTxWarp>
              <a:spAutoFit/>
            </a:bodyPr>
            <a:lstStyle/>
            <a:p>
              <a:r>
                <a:rPr lang="en-US" sz="2800" dirty="0">
                  <a:latin typeface="Calibri" charset="0"/>
                </a:rPr>
                <a:t>……</a:t>
              </a:r>
            </a:p>
          </p:txBody>
        </p:sp>
        <p:sp>
          <p:nvSpPr>
            <p:cNvPr id="74" name="Right Arrow 73"/>
            <p:cNvSpPr/>
            <p:nvPr/>
          </p:nvSpPr>
          <p:spPr>
            <a:xfrm>
              <a:off x="2225675" y="4068763"/>
              <a:ext cx="1279525" cy="198437"/>
            </a:xfrm>
            <a:prstGeom prst="rightArrow">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16435" name="TextBox 75"/>
            <p:cNvSpPr txBox="1">
              <a:spLocks noChangeArrowheads="1"/>
            </p:cNvSpPr>
            <p:nvPr/>
          </p:nvSpPr>
          <p:spPr bwMode="auto">
            <a:xfrm>
              <a:off x="3733800" y="4476750"/>
              <a:ext cx="1695450" cy="400049"/>
            </a:xfrm>
            <a:prstGeom prst="rect">
              <a:avLst/>
            </a:prstGeom>
            <a:noFill/>
            <a:ln w="9525">
              <a:noFill/>
              <a:miter lim="800000"/>
              <a:headEnd/>
              <a:tailEnd/>
            </a:ln>
          </p:spPr>
          <p:txBody>
            <a:bodyPr>
              <a:prstTxWarp prst="textNoShape">
                <a:avLst/>
              </a:prstTxWarp>
              <a:spAutoFit/>
            </a:bodyPr>
            <a:lstStyle/>
            <a:p>
              <a:pPr algn="ctr"/>
              <a:r>
                <a:rPr lang="en-US" sz="2000">
                  <a:solidFill>
                    <a:srgbClr val="FF0000"/>
                  </a:solidFill>
                  <a:latin typeface="Calibri" charset="0"/>
                </a:rPr>
                <a:t>Predictors</a:t>
              </a:r>
            </a:p>
          </p:txBody>
        </p:sp>
        <p:sp>
          <p:nvSpPr>
            <p:cNvPr id="16436" name="TextBox 76"/>
            <p:cNvSpPr txBox="1">
              <a:spLocks noChangeArrowheads="1"/>
            </p:cNvSpPr>
            <p:nvPr/>
          </p:nvSpPr>
          <p:spPr bwMode="auto">
            <a:xfrm>
              <a:off x="7772400" y="5267325"/>
              <a:ext cx="369888" cy="1239838"/>
            </a:xfrm>
            <a:prstGeom prst="rect">
              <a:avLst/>
            </a:prstGeom>
            <a:solidFill>
              <a:srgbClr val="008000"/>
            </a:solidFill>
            <a:ln w="9525">
              <a:noFill/>
              <a:miter lim="800000"/>
              <a:headEnd/>
              <a:tailEnd/>
            </a:ln>
          </p:spPr>
          <p:txBody>
            <a:bodyPr>
              <a:prstTxWarp prst="textNoShape">
                <a:avLst/>
              </a:prstTxWarp>
              <a:spAutoFit/>
            </a:bodyPr>
            <a:lstStyle/>
            <a:p>
              <a:endParaRPr lang="en-US">
                <a:latin typeface="Calibri" charset="0"/>
              </a:endParaRPr>
            </a:p>
          </p:txBody>
        </p:sp>
        <p:sp>
          <p:nvSpPr>
            <p:cNvPr id="16437" name="TextBox 78"/>
            <p:cNvSpPr txBox="1">
              <a:spLocks noChangeArrowheads="1"/>
            </p:cNvSpPr>
            <p:nvPr/>
          </p:nvSpPr>
          <p:spPr bwMode="auto">
            <a:xfrm>
              <a:off x="7315199" y="2982914"/>
              <a:ext cx="1558924" cy="369887"/>
            </a:xfrm>
            <a:prstGeom prst="rect">
              <a:avLst/>
            </a:prstGeom>
            <a:solidFill>
              <a:srgbClr val="CCFFCC"/>
            </a:solidFill>
            <a:ln w="9525">
              <a:noFill/>
              <a:miter lim="800000"/>
              <a:headEnd/>
              <a:tailEnd/>
            </a:ln>
          </p:spPr>
          <p:txBody>
            <a:bodyPr>
              <a:prstTxWarp prst="textNoShape">
                <a:avLst/>
              </a:prstTxWarp>
              <a:spAutoFit/>
            </a:bodyPr>
            <a:lstStyle/>
            <a:p>
              <a:r>
                <a:rPr lang="en-US" dirty="0">
                  <a:latin typeface="Calibri" charset="0"/>
                </a:rPr>
                <a:t>RNA-</a:t>
              </a:r>
              <a:r>
                <a:rPr lang="en-US" dirty="0" err="1">
                  <a:latin typeface="Calibri" charset="0"/>
                </a:rPr>
                <a:t>Seq</a:t>
              </a:r>
              <a:r>
                <a:rPr lang="en-US" dirty="0">
                  <a:latin typeface="Calibri" charset="0"/>
                </a:rPr>
                <a:t> data</a:t>
              </a:r>
            </a:p>
          </p:txBody>
        </p:sp>
        <p:sp>
          <p:nvSpPr>
            <p:cNvPr id="16439" name="TextBox 82"/>
            <p:cNvSpPr txBox="1">
              <a:spLocks noChangeArrowheads="1"/>
            </p:cNvSpPr>
            <p:nvPr/>
          </p:nvSpPr>
          <p:spPr bwMode="auto">
            <a:xfrm>
              <a:off x="6934201" y="4267200"/>
              <a:ext cx="2209799" cy="646114"/>
            </a:xfrm>
            <a:prstGeom prst="rect">
              <a:avLst/>
            </a:prstGeom>
            <a:noFill/>
            <a:ln w="9525">
              <a:noFill/>
              <a:miter lim="800000"/>
              <a:headEnd/>
              <a:tailEnd/>
            </a:ln>
          </p:spPr>
          <p:txBody>
            <a:bodyPr>
              <a:prstTxWarp prst="textNoShape">
                <a:avLst/>
              </a:prstTxWarp>
              <a:spAutoFit/>
            </a:bodyPr>
            <a:lstStyle/>
            <a:p>
              <a:pPr algn="ctr"/>
              <a:r>
                <a:rPr lang="en-US">
                  <a:solidFill>
                    <a:srgbClr val="FF0000"/>
                  </a:solidFill>
                  <a:latin typeface="Calibri" charset="0"/>
                </a:rPr>
                <a:t>Prediction target:</a:t>
              </a:r>
            </a:p>
            <a:p>
              <a:pPr algn="ctr"/>
              <a:r>
                <a:rPr lang="en-US">
                  <a:solidFill>
                    <a:srgbClr val="FF0000"/>
                  </a:solidFill>
                  <a:latin typeface="Calibri" charset="0"/>
                </a:rPr>
                <a:t>Gene expression level</a:t>
              </a:r>
            </a:p>
          </p:txBody>
        </p:sp>
        <p:sp>
          <p:nvSpPr>
            <p:cNvPr id="83" name="TextBox 82"/>
            <p:cNvSpPr txBox="1"/>
            <p:nvPr/>
          </p:nvSpPr>
          <p:spPr>
            <a:xfrm>
              <a:off x="5181600" y="2616200"/>
              <a:ext cx="1195387" cy="369887"/>
            </a:xfrm>
            <a:prstGeom prst="rect">
              <a:avLst/>
            </a:prstGeom>
            <a:solidFill>
              <a:schemeClr val="accent3">
                <a:lumMod val="40000"/>
                <a:lumOff val="60000"/>
              </a:schemeClr>
            </a:solidFill>
          </p:spPr>
          <p:txBody>
            <a:bodyPr lIns="0" tIns="0" rIns="0" bIns="0">
              <a:prstTxWarp prst="textNoShape">
                <a:avLst/>
              </a:prstTxWarp>
              <a:spAutoFit/>
            </a:bodyPr>
            <a:lstStyle/>
            <a:p>
              <a:pPr algn="ctr" fontAlgn="auto">
                <a:spcBef>
                  <a:spcPts val="0"/>
                </a:spcBef>
                <a:spcAft>
                  <a:spcPts val="0"/>
                </a:spcAft>
                <a:defRPr/>
              </a:pPr>
              <a:r>
                <a:rPr lang="en-US" sz="1200">
                  <a:latin typeface="+mn-lt"/>
                  <a:ea typeface="+mn-ea"/>
                  <a:cs typeface="+mn-cs"/>
                </a:rPr>
                <a:t> Bin 121-160</a:t>
              </a:r>
            </a:p>
            <a:p>
              <a:pPr algn="ctr" fontAlgn="auto">
                <a:spcBef>
                  <a:spcPts val="0"/>
                </a:spcBef>
                <a:spcAft>
                  <a:spcPts val="0"/>
                </a:spcAft>
                <a:defRPr/>
              </a:pPr>
              <a:r>
                <a:rPr lang="en-US" sz="1200">
                  <a:latin typeface="+mn-lt"/>
                  <a:ea typeface="+mn-ea"/>
                  <a:cs typeface="+mn-cs"/>
                </a:rPr>
                <a:t>(TTS to TTS+4kb)</a:t>
              </a:r>
            </a:p>
          </p:txBody>
        </p:sp>
        <p:sp>
          <p:nvSpPr>
            <p:cNvPr id="84" name="TextBox 83"/>
            <p:cNvSpPr txBox="1"/>
            <p:nvPr/>
          </p:nvSpPr>
          <p:spPr>
            <a:xfrm>
              <a:off x="2362200" y="2620962"/>
              <a:ext cx="1143000" cy="369887"/>
            </a:xfrm>
            <a:prstGeom prst="rect">
              <a:avLst/>
            </a:prstGeom>
            <a:solidFill>
              <a:schemeClr val="accent3">
                <a:lumMod val="40000"/>
                <a:lumOff val="60000"/>
              </a:schemeClr>
            </a:solidFill>
          </p:spPr>
          <p:txBody>
            <a:bodyPr lIns="0" tIns="0" rIns="0" bIns="0">
              <a:prstTxWarp prst="textNoShape">
                <a:avLst/>
              </a:prstTxWarp>
              <a:spAutoFit/>
            </a:bodyPr>
            <a:lstStyle/>
            <a:p>
              <a:pPr algn="ctr" fontAlgn="auto">
                <a:spcBef>
                  <a:spcPts val="0"/>
                </a:spcBef>
                <a:spcAft>
                  <a:spcPts val="0"/>
                </a:spcAft>
                <a:defRPr/>
              </a:pPr>
              <a:r>
                <a:rPr lang="en-US" sz="1200">
                  <a:latin typeface="+mn-lt"/>
                  <a:ea typeface="+mn-ea"/>
                  <a:cs typeface="+mn-cs"/>
                </a:rPr>
                <a:t> Bin 41-80</a:t>
              </a:r>
            </a:p>
            <a:p>
              <a:pPr algn="ctr" fontAlgn="auto">
                <a:spcBef>
                  <a:spcPts val="0"/>
                </a:spcBef>
                <a:spcAft>
                  <a:spcPts val="0"/>
                </a:spcAft>
                <a:defRPr/>
              </a:pPr>
              <a:r>
                <a:rPr lang="en-US" sz="1200">
                  <a:latin typeface="+mn-lt"/>
                  <a:ea typeface="+mn-ea"/>
                  <a:cs typeface="+mn-cs"/>
                </a:rPr>
                <a:t>(TSS to TSS+4kb)</a:t>
              </a:r>
            </a:p>
          </p:txBody>
        </p:sp>
        <p:sp>
          <p:nvSpPr>
            <p:cNvPr id="86" name="TextBox 85"/>
            <p:cNvSpPr txBox="1"/>
            <p:nvPr/>
          </p:nvSpPr>
          <p:spPr>
            <a:xfrm>
              <a:off x="1066800" y="2616200"/>
              <a:ext cx="1143000" cy="369887"/>
            </a:xfrm>
            <a:prstGeom prst="rect">
              <a:avLst/>
            </a:prstGeom>
            <a:solidFill>
              <a:schemeClr val="accent3">
                <a:lumMod val="40000"/>
                <a:lumOff val="60000"/>
              </a:schemeClr>
            </a:solidFill>
          </p:spPr>
          <p:txBody>
            <a:bodyPr lIns="0" tIns="0" rIns="0" bIns="0">
              <a:prstTxWarp prst="textNoShape">
                <a:avLst/>
              </a:prstTxWarp>
              <a:spAutoFit/>
            </a:bodyPr>
            <a:lstStyle/>
            <a:p>
              <a:pPr algn="ctr" fontAlgn="auto">
                <a:spcBef>
                  <a:spcPts val="0"/>
                </a:spcBef>
                <a:spcAft>
                  <a:spcPts val="0"/>
                </a:spcAft>
                <a:defRPr/>
              </a:pPr>
              <a:r>
                <a:rPr lang="en-US" sz="1200">
                  <a:latin typeface="+mn-lt"/>
                  <a:ea typeface="+mn-ea"/>
                  <a:cs typeface="+mn-cs"/>
                </a:rPr>
                <a:t> Bin 40-1</a:t>
              </a:r>
            </a:p>
            <a:p>
              <a:pPr algn="ctr" fontAlgn="auto">
                <a:spcBef>
                  <a:spcPts val="0"/>
                </a:spcBef>
                <a:spcAft>
                  <a:spcPts val="0"/>
                </a:spcAft>
                <a:defRPr/>
              </a:pPr>
              <a:r>
                <a:rPr lang="en-US" sz="1200">
                  <a:latin typeface="+mn-lt"/>
                  <a:ea typeface="+mn-ea"/>
                  <a:cs typeface="+mn-cs"/>
                </a:rPr>
                <a:t>(TSS-4kb to TSS)</a:t>
              </a:r>
            </a:p>
          </p:txBody>
        </p:sp>
        <p:cxnSp>
          <p:nvCxnSpPr>
            <p:cNvPr id="122" name="Straight Connector 121"/>
            <p:cNvCxnSpPr/>
            <p:nvPr/>
          </p:nvCxnSpPr>
          <p:spPr>
            <a:xfrm rot="5400000">
              <a:off x="4381500" y="1897063"/>
              <a:ext cx="914400" cy="5334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16200000" flipH="1">
              <a:off x="3848100" y="1897063"/>
              <a:ext cx="914400" cy="5334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rot="5400000">
              <a:off x="2705100" y="1897063"/>
              <a:ext cx="914400" cy="5334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rot="16200000" flipH="1">
              <a:off x="2171700" y="1897063"/>
              <a:ext cx="914400" cy="5334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5400000">
              <a:off x="1485900" y="1897063"/>
              <a:ext cx="914400" cy="5334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rot="16200000" flipH="1">
              <a:off x="952500" y="1897063"/>
              <a:ext cx="914400" cy="5334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6449" name="TextBox 64"/>
            <p:cNvSpPr txBox="1">
              <a:spLocks noChangeArrowheads="1"/>
            </p:cNvSpPr>
            <p:nvPr/>
          </p:nvSpPr>
          <p:spPr bwMode="auto">
            <a:xfrm>
              <a:off x="999071" y="1676400"/>
              <a:ext cx="414337" cy="246063"/>
            </a:xfrm>
            <a:prstGeom prst="rect">
              <a:avLst/>
            </a:prstGeom>
            <a:noFill/>
            <a:ln w="9525">
              <a:noFill/>
              <a:miter lim="800000"/>
              <a:headEnd/>
              <a:tailEnd/>
            </a:ln>
          </p:spPr>
          <p:txBody>
            <a:bodyPr wrap="square">
              <a:prstTxWarp prst="textNoShape">
                <a:avLst/>
              </a:prstTxWarp>
              <a:spAutoFit/>
            </a:bodyPr>
            <a:lstStyle/>
            <a:p>
              <a:r>
                <a:rPr lang="en-US" sz="1000" dirty="0">
                  <a:latin typeface="Calibri" charset="0"/>
                </a:rPr>
                <a:t>40</a:t>
              </a:r>
            </a:p>
          </p:txBody>
        </p:sp>
        <p:sp>
          <p:nvSpPr>
            <p:cNvPr id="16450" name="TextBox 65"/>
            <p:cNvSpPr txBox="1">
              <a:spLocks noChangeArrowheads="1"/>
            </p:cNvSpPr>
            <p:nvPr/>
          </p:nvSpPr>
          <p:spPr bwMode="auto">
            <a:xfrm>
              <a:off x="2090739" y="1676400"/>
              <a:ext cx="304799" cy="246063"/>
            </a:xfrm>
            <a:prstGeom prst="rect">
              <a:avLst/>
            </a:prstGeom>
            <a:noFill/>
            <a:ln w="9525">
              <a:noFill/>
              <a:miter lim="800000"/>
              <a:headEnd/>
              <a:tailEnd/>
            </a:ln>
          </p:spPr>
          <p:txBody>
            <a:bodyPr>
              <a:prstTxWarp prst="textNoShape">
                <a:avLst/>
              </a:prstTxWarp>
              <a:spAutoFit/>
            </a:bodyPr>
            <a:lstStyle/>
            <a:p>
              <a:r>
                <a:rPr lang="en-US" sz="1000">
                  <a:latin typeface="Calibri" charset="0"/>
                </a:rPr>
                <a:t>1</a:t>
              </a:r>
            </a:p>
          </p:txBody>
        </p:sp>
        <p:sp>
          <p:nvSpPr>
            <p:cNvPr id="16451" name="TextBox 67"/>
            <p:cNvSpPr txBox="1">
              <a:spLocks noChangeArrowheads="1"/>
            </p:cNvSpPr>
            <p:nvPr/>
          </p:nvSpPr>
          <p:spPr bwMode="auto">
            <a:xfrm>
              <a:off x="1752600" y="1682751"/>
              <a:ext cx="533399" cy="247651"/>
            </a:xfrm>
            <a:prstGeom prst="rect">
              <a:avLst/>
            </a:prstGeom>
            <a:noFill/>
            <a:ln w="9525">
              <a:noFill/>
              <a:miter lim="800000"/>
              <a:headEnd/>
              <a:tailEnd/>
            </a:ln>
          </p:spPr>
          <p:txBody>
            <a:bodyPr>
              <a:prstTxWarp prst="textNoShape">
                <a:avLst/>
              </a:prstTxWarp>
              <a:spAutoFit/>
            </a:bodyPr>
            <a:lstStyle/>
            <a:p>
              <a:r>
                <a:rPr lang="en-US" sz="1000">
                  <a:latin typeface="Calibri" charset="0"/>
                </a:rPr>
                <a:t>4 …</a:t>
              </a:r>
            </a:p>
          </p:txBody>
        </p:sp>
        <p:sp>
          <p:nvSpPr>
            <p:cNvPr id="16452" name="TextBox 68"/>
            <p:cNvSpPr txBox="1">
              <a:spLocks noChangeArrowheads="1"/>
            </p:cNvSpPr>
            <p:nvPr/>
          </p:nvSpPr>
          <p:spPr bwMode="auto">
            <a:xfrm>
              <a:off x="2209800" y="1682751"/>
              <a:ext cx="685800" cy="247651"/>
            </a:xfrm>
            <a:prstGeom prst="rect">
              <a:avLst/>
            </a:prstGeom>
            <a:noFill/>
            <a:ln w="9525">
              <a:noFill/>
              <a:miter lim="800000"/>
              <a:headEnd/>
              <a:tailEnd/>
            </a:ln>
          </p:spPr>
          <p:txBody>
            <a:bodyPr>
              <a:prstTxWarp prst="textNoShape">
                <a:avLst/>
              </a:prstTxWarp>
              <a:spAutoFit/>
            </a:bodyPr>
            <a:lstStyle/>
            <a:p>
              <a:r>
                <a:rPr lang="en-US" sz="1000">
                  <a:latin typeface="Calibri" charset="0"/>
                </a:rPr>
                <a:t>41  ….44</a:t>
              </a:r>
            </a:p>
          </p:txBody>
        </p:sp>
        <p:sp>
          <p:nvSpPr>
            <p:cNvPr id="16453" name="TextBox 69"/>
            <p:cNvSpPr txBox="1">
              <a:spLocks noChangeArrowheads="1"/>
            </p:cNvSpPr>
            <p:nvPr/>
          </p:nvSpPr>
          <p:spPr bwMode="auto">
            <a:xfrm>
              <a:off x="3276601" y="1674813"/>
              <a:ext cx="457199" cy="246063"/>
            </a:xfrm>
            <a:prstGeom prst="rect">
              <a:avLst/>
            </a:prstGeom>
            <a:noFill/>
            <a:ln w="9525">
              <a:noFill/>
              <a:miter lim="800000"/>
              <a:headEnd/>
              <a:tailEnd/>
            </a:ln>
          </p:spPr>
          <p:txBody>
            <a:bodyPr wrap="square">
              <a:prstTxWarp prst="textNoShape">
                <a:avLst/>
              </a:prstTxWarp>
              <a:spAutoFit/>
            </a:bodyPr>
            <a:lstStyle/>
            <a:p>
              <a:r>
                <a:rPr lang="en-US" sz="1000" dirty="0">
                  <a:latin typeface="Calibri" charset="0"/>
                </a:rPr>
                <a:t>80</a:t>
              </a:r>
            </a:p>
          </p:txBody>
        </p:sp>
        <p:sp>
          <p:nvSpPr>
            <p:cNvPr id="16454" name="TextBox 70"/>
            <p:cNvSpPr txBox="1">
              <a:spLocks noChangeArrowheads="1"/>
            </p:cNvSpPr>
            <p:nvPr/>
          </p:nvSpPr>
          <p:spPr bwMode="auto">
            <a:xfrm>
              <a:off x="3886200" y="1676400"/>
              <a:ext cx="381000" cy="246063"/>
            </a:xfrm>
            <a:prstGeom prst="rect">
              <a:avLst/>
            </a:prstGeom>
            <a:noFill/>
            <a:ln w="9525">
              <a:noFill/>
              <a:miter lim="800000"/>
              <a:headEnd/>
              <a:tailEnd/>
            </a:ln>
          </p:spPr>
          <p:txBody>
            <a:bodyPr>
              <a:prstTxWarp prst="textNoShape">
                <a:avLst/>
              </a:prstTxWarp>
              <a:spAutoFit/>
            </a:bodyPr>
            <a:lstStyle/>
            <a:p>
              <a:r>
                <a:rPr lang="en-US" sz="1000">
                  <a:latin typeface="Calibri" charset="0"/>
                </a:rPr>
                <a:t>120</a:t>
              </a:r>
            </a:p>
          </p:txBody>
        </p:sp>
        <p:sp>
          <p:nvSpPr>
            <p:cNvPr id="16455" name="TextBox 71"/>
            <p:cNvSpPr txBox="1">
              <a:spLocks noChangeArrowheads="1"/>
            </p:cNvSpPr>
            <p:nvPr/>
          </p:nvSpPr>
          <p:spPr bwMode="auto">
            <a:xfrm>
              <a:off x="4953000" y="1676400"/>
              <a:ext cx="381000" cy="246063"/>
            </a:xfrm>
            <a:prstGeom prst="rect">
              <a:avLst/>
            </a:prstGeom>
            <a:noFill/>
            <a:ln w="9525">
              <a:noFill/>
              <a:miter lim="800000"/>
              <a:headEnd/>
              <a:tailEnd/>
            </a:ln>
          </p:spPr>
          <p:txBody>
            <a:bodyPr>
              <a:prstTxWarp prst="textNoShape">
                <a:avLst/>
              </a:prstTxWarp>
              <a:spAutoFit/>
            </a:bodyPr>
            <a:lstStyle/>
            <a:p>
              <a:r>
                <a:rPr lang="en-US" sz="1000">
                  <a:latin typeface="Calibri" charset="0"/>
                </a:rPr>
                <a:t>81</a:t>
              </a:r>
            </a:p>
          </p:txBody>
        </p:sp>
        <p:sp>
          <p:nvSpPr>
            <p:cNvPr id="16456" name="TextBox 72"/>
            <p:cNvSpPr txBox="1">
              <a:spLocks noChangeArrowheads="1"/>
            </p:cNvSpPr>
            <p:nvPr/>
          </p:nvSpPr>
          <p:spPr bwMode="auto">
            <a:xfrm>
              <a:off x="5105400" y="1676400"/>
              <a:ext cx="381000" cy="246063"/>
            </a:xfrm>
            <a:prstGeom prst="rect">
              <a:avLst/>
            </a:prstGeom>
            <a:noFill/>
            <a:ln w="9525">
              <a:noFill/>
              <a:miter lim="800000"/>
              <a:headEnd/>
              <a:tailEnd/>
            </a:ln>
          </p:spPr>
          <p:txBody>
            <a:bodyPr>
              <a:prstTxWarp prst="textNoShape">
                <a:avLst/>
              </a:prstTxWarp>
              <a:spAutoFit/>
            </a:bodyPr>
            <a:lstStyle/>
            <a:p>
              <a:r>
                <a:rPr lang="en-US" sz="1000">
                  <a:latin typeface="Calibri" charset="0"/>
                </a:rPr>
                <a:t>121</a:t>
              </a:r>
            </a:p>
          </p:txBody>
        </p:sp>
        <p:sp>
          <p:nvSpPr>
            <p:cNvPr id="16457" name="TextBox 75"/>
            <p:cNvSpPr txBox="1">
              <a:spLocks noChangeArrowheads="1"/>
            </p:cNvSpPr>
            <p:nvPr/>
          </p:nvSpPr>
          <p:spPr bwMode="auto">
            <a:xfrm>
              <a:off x="6111876" y="1676400"/>
              <a:ext cx="381000" cy="246063"/>
            </a:xfrm>
            <a:prstGeom prst="rect">
              <a:avLst/>
            </a:prstGeom>
            <a:noFill/>
            <a:ln w="9525">
              <a:noFill/>
              <a:miter lim="800000"/>
              <a:headEnd/>
              <a:tailEnd/>
            </a:ln>
          </p:spPr>
          <p:txBody>
            <a:bodyPr>
              <a:prstTxWarp prst="textNoShape">
                <a:avLst/>
              </a:prstTxWarp>
              <a:spAutoFit/>
            </a:bodyPr>
            <a:lstStyle/>
            <a:p>
              <a:r>
                <a:rPr lang="en-US" sz="1000">
                  <a:latin typeface="Calibri" charset="0"/>
                </a:rPr>
                <a:t>160</a:t>
              </a:r>
            </a:p>
          </p:txBody>
        </p:sp>
        <p:sp>
          <p:nvSpPr>
            <p:cNvPr id="79" name="Down Arrow 78"/>
            <p:cNvSpPr/>
            <p:nvPr/>
          </p:nvSpPr>
          <p:spPr>
            <a:xfrm>
              <a:off x="8005763" y="3611563"/>
              <a:ext cx="136525" cy="56925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6" name="Slide Number Placeholder 75"/>
          <p:cNvSpPr>
            <a:spLocks noGrp="1"/>
          </p:cNvSpPr>
          <p:nvPr>
            <p:ph type="sldNum" sz="quarter" idx="12"/>
          </p:nvPr>
        </p:nvSpPr>
        <p:spPr/>
        <p:txBody>
          <a:bodyPr/>
          <a:lstStyle/>
          <a:p>
            <a:fld id="{F5358776-FE94-7D48-B29B-0BF629B2BF73}"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1" name="Title 1"/>
          <p:cNvSpPr>
            <a:spLocks noGrp="1"/>
          </p:cNvSpPr>
          <p:nvPr>
            <p:ph type="title"/>
          </p:nvPr>
        </p:nvSpPr>
        <p:spPr>
          <a:xfrm>
            <a:off x="165099" y="0"/>
            <a:ext cx="8816975" cy="1014408"/>
          </a:xfrm>
        </p:spPr>
        <p:txBody>
          <a:bodyPr>
            <a:normAutofit fontScale="90000"/>
          </a:bodyPr>
          <a:lstStyle/>
          <a:p>
            <a:r>
              <a:rPr lang="en-US" sz="2800" b="1" dirty="0">
                <a:solidFill>
                  <a:srgbClr val="000090"/>
                </a:solidFill>
                <a:latin typeface="Arial"/>
                <a:ea typeface="ＭＳ Ｐゴシック" pitchFamily="-106" charset="-128"/>
                <a:cs typeface="ＭＳ Ｐゴシック" pitchFamily="-106" charset="-128"/>
              </a:rPr>
              <a:t>His. </a:t>
            </a:r>
            <a:r>
              <a:rPr lang="en-US" sz="2800" b="1" dirty="0" err="1">
                <a:solidFill>
                  <a:srgbClr val="000090"/>
                </a:solidFill>
                <a:latin typeface="Arial"/>
                <a:ea typeface="ＭＳ Ｐゴシック" pitchFamily="-106" charset="-128"/>
                <a:cs typeface="ＭＳ Ｐゴシック" pitchFamily="-106" charset="-128"/>
              </a:rPr>
              <a:t>mods</a:t>
            </a:r>
            <a:r>
              <a:rPr lang="en-US" sz="2800" b="1" dirty="0">
                <a:solidFill>
                  <a:srgbClr val="000090"/>
                </a:solidFill>
                <a:latin typeface="Arial"/>
                <a:ea typeface="ＭＳ Ｐゴシック" pitchFamily="-106" charset="-128"/>
                <a:cs typeface="ＭＳ Ｐゴシック" pitchFamily="-106" charset="-128"/>
              </a:rPr>
              <a:t> around TSS &amp; TTS are clearly related to level of gene expression, in a position-dependent fashion</a:t>
            </a:r>
          </a:p>
        </p:txBody>
      </p:sp>
      <p:pic>
        <p:nvPicPr>
          <p:cNvPr id="87042" name="Picture 3"/>
          <p:cNvPicPr>
            <a:picLocks noChangeAspect="1"/>
          </p:cNvPicPr>
          <p:nvPr/>
        </p:nvPicPr>
        <p:blipFill>
          <a:blip r:embed="rId3"/>
          <a:srcRect/>
          <a:stretch>
            <a:fillRect/>
          </a:stretch>
        </p:blipFill>
        <p:spPr bwMode="auto">
          <a:xfrm>
            <a:off x="3932734" y="1835150"/>
            <a:ext cx="4986337" cy="4840288"/>
          </a:xfrm>
          <a:prstGeom prst="rect">
            <a:avLst/>
          </a:prstGeom>
          <a:noFill/>
          <a:ln w="9525">
            <a:noFill/>
            <a:miter lim="800000"/>
            <a:headEnd/>
            <a:tailEnd/>
          </a:ln>
        </p:spPr>
      </p:pic>
      <p:grpSp>
        <p:nvGrpSpPr>
          <p:cNvPr id="2" name="Group 84"/>
          <p:cNvGrpSpPr>
            <a:grpSpLocks/>
          </p:cNvGrpSpPr>
          <p:nvPr/>
        </p:nvGrpSpPr>
        <p:grpSpPr bwMode="auto">
          <a:xfrm>
            <a:off x="4181475" y="992188"/>
            <a:ext cx="3705225" cy="957262"/>
            <a:chOff x="3403601" y="-118793"/>
            <a:chExt cx="5570610" cy="1414194"/>
          </a:xfrm>
        </p:grpSpPr>
        <p:cxnSp>
          <p:nvCxnSpPr>
            <p:cNvPr id="7" name="Straight Connector 6"/>
            <p:cNvCxnSpPr>
              <a:cxnSpLocks noChangeShapeType="1"/>
            </p:cNvCxnSpPr>
            <p:nvPr/>
          </p:nvCxnSpPr>
          <p:spPr bwMode="auto">
            <a:xfrm flipV="1">
              <a:off x="3403601" y="401856"/>
              <a:ext cx="5570610" cy="16416"/>
            </a:xfrm>
            <a:prstGeom prst="line">
              <a:avLst/>
            </a:prstGeom>
            <a:noFill/>
            <a:ln w="28575">
              <a:solidFill>
                <a:schemeClr val="tx2"/>
              </a:solidFill>
              <a:round/>
              <a:headEnd/>
              <a:tailEnd/>
            </a:ln>
            <a:effectLst>
              <a:outerShdw blurRad="38100" dist="26940" dir="5400000" algn="t" rotWithShape="0">
                <a:srgbClr val="000000">
                  <a:alpha val="50000"/>
                </a:srgbClr>
              </a:outerShdw>
            </a:effectLst>
          </p:spPr>
        </p:cxnSp>
        <p:cxnSp>
          <p:nvCxnSpPr>
            <p:cNvPr id="8" name="Straight Connector 7"/>
            <p:cNvCxnSpPr>
              <a:cxnSpLocks noChangeShapeType="1"/>
            </p:cNvCxnSpPr>
            <p:nvPr/>
          </p:nvCxnSpPr>
          <p:spPr bwMode="auto">
            <a:xfrm rot="16200000" flipH="1">
              <a:off x="4691795" y="431108"/>
              <a:ext cx="333028" cy="7161"/>
            </a:xfrm>
            <a:prstGeom prst="line">
              <a:avLst/>
            </a:prstGeom>
            <a:noFill/>
            <a:ln w="12700">
              <a:solidFill>
                <a:srgbClr val="008000"/>
              </a:solidFill>
              <a:round/>
              <a:headEnd/>
              <a:tailEnd/>
            </a:ln>
            <a:effectLst>
              <a:outerShdw blurRad="38100" dist="26940" dir="5400000" algn="t" rotWithShape="0">
                <a:srgbClr val="000000">
                  <a:alpha val="50000"/>
                </a:srgbClr>
              </a:outerShdw>
            </a:effectLst>
          </p:spPr>
        </p:cxnSp>
        <p:cxnSp>
          <p:nvCxnSpPr>
            <p:cNvPr id="9" name="Straight Connector 8"/>
            <p:cNvCxnSpPr>
              <a:cxnSpLocks noChangeShapeType="1"/>
            </p:cNvCxnSpPr>
            <p:nvPr/>
          </p:nvCxnSpPr>
          <p:spPr bwMode="auto">
            <a:xfrm rot="16200000" flipH="1">
              <a:off x="7463973" y="397082"/>
              <a:ext cx="333028" cy="9547"/>
            </a:xfrm>
            <a:prstGeom prst="line">
              <a:avLst/>
            </a:prstGeom>
            <a:noFill/>
            <a:ln w="12700">
              <a:solidFill>
                <a:srgbClr val="FFFF00"/>
              </a:solidFill>
              <a:round/>
              <a:headEnd/>
              <a:tailEnd/>
            </a:ln>
            <a:effectLst>
              <a:outerShdw blurRad="38100" dist="26940" dir="5400000" algn="t" rotWithShape="0">
                <a:srgbClr val="000000">
                  <a:alpha val="50000"/>
                </a:srgbClr>
              </a:outerShdw>
            </a:effectLst>
          </p:spPr>
        </p:cxnSp>
        <p:sp>
          <p:nvSpPr>
            <p:cNvPr id="10" name="Rectangle 9"/>
            <p:cNvSpPr>
              <a:spLocks noChangeArrowheads="1"/>
            </p:cNvSpPr>
            <p:nvPr/>
          </p:nvSpPr>
          <p:spPr bwMode="auto">
            <a:xfrm>
              <a:off x="4735392" y="387784"/>
              <a:ext cx="109789"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latin typeface="Arial" charset="0"/>
                <a:ea typeface="ＭＳ Ｐゴシック" charset="-128"/>
                <a:cs typeface="ＭＳ Ｐゴシック" charset="-128"/>
              </a:endParaRPr>
            </a:p>
          </p:txBody>
        </p:sp>
        <p:sp>
          <p:nvSpPr>
            <p:cNvPr id="11" name="Rectangle 10"/>
            <p:cNvSpPr>
              <a:spLocks noChangeArrowheads="1"/>
            </p:cNvSpPr>
            <p:nvPr/>
          </p:nvSpPr>
          <p:spPr bwMode="auto">
            <a:xfrm>
              <a:off x="4625603" y="387784"/>
              <a:ext cx="109789"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latin typeface="Arial" charset="0"/>
                <a:ea typeface="ＭＳ Ｐゴシック" charset="-128"/>
                <a:cs typeface="ＭＳ Ｐゴシック" charset="-128"/>
              </a:endParaRPr>
            </a:p>
          </p:txBody>
        </p:sp>
        <p:sp>
          <p:nvSpPr>
            <p:cNvPr id="12" name="Rectangle 11"/>
            <p:cNvSpPr>
              <a:spLocks noChangeArrowheads="1"/>
            </p:cNvSpPr>
            <p:nvPr/>
          </p:nvSpPr>
          <p:spPr bwMode="auto">
            <a:xfrm>
              <a:off x="4513428" y="387784"/>
              <a:ext cx="112175"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latin typeface="Arial" charset="0"/>
                <a:ea typeface="ＭＳ Ｐゴシック" charset="-128"/>
                <a:cs typeface="ＭＳ Ｐゴシック" charset="-128"/>
              </a:endParaRPr>
            </a:p>
          </p:txBody>
        </p:sp>
        <p:sp>
          <p:nvSpPr>
            <p:cNvPr id="13" name="Rectangle 12"/>
            <p:cNvSpPr>
              <a:spLocks noChangeArrowheads="1"/>
            </p:cNvSpPr>
            <p:nvPr/>
          </p:nvSpPr>
          <p:spPr bwMode="auto">
            <a:xfrm>
              <a:off x="4401251" y="387784"/>
              <a:ext cx="112177"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latin typeface="Arial" charset="0"/>
                <a:ea typeface="ＭＳ Ｐゴシック" charset="-128"/>
                <a:cs typeface="ＭＳ Ｐゴシック" charset="-128"/>
              </a:endParaRPr>
            </a:p>
          </p:txBody>
        </p:sp>
        <p:sp>
          <p:nvSpPr>
            <p:cNvPr id="14" name="Rectangle 13"/>
            <p:cNvSpPr>
              <a:spLocks noChangeArrowheads="1"/>
            </p:cNvSpPr>
            <p:nvPr/>
          </p:nvSpPr>
          <p:spPr bwMode="auto">
            <a:xfrm>
              <a:off x="3730583" y="387784"/>
              <a:ext cx="109789"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latin typeface="Arial" charset="0"/>
                <a:ea typeface="ＭＳ Ｐゴシック" charset="-128"/>
                <a:cs typeface="ＭＳ Ｐゴシック" charset="-128"/>
              </a:endParaRPr>
            </a:p>
          </p:txBody>
        </p:sp>
        <p:sp>
          <p:nvSpPr>
            <p:cNvPr id="15" name="Rectangle 14"/>
            <p:cNvSpPr>
              <a:spLocks noChangeArrowheads="1"/>
            </p:cNvSpPr>
            <p:nvPr/>
          </p:nvSpPr>
          <p:spPr bwMode="auto">
            <a:xfrm>
              <a:off x="4974064" y="394819"/>
              <a:ext cx="109789"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latin typeface="Arial" charset="0"/>
                <a:ea typeface="ＭＳ Ｐゴシック" charset="-128"/>
                <a:cs typeface="ＭＳ Ｐゴシック" charset="-128"/>
              </a:endParaRPr>
            </a:p>
          </p:txBody>
        </p:sp>
        <p:sp>
          <p:nvSpPr>
            <p:cNvPr id="16" name="Rectangle 15"/>
            <p:cNvSpPr>
              <a:spLocks noChangeArrowheads="1"/>
            </p:cNvSpPr>
            <p:nvPr/>
          </p:nvSpPr>
          <p:spPr bwMode="auto">
            <a:xfrm>
              <a:off x="4861889" y="394819"/>
              <a:ext cx="112175"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latin typeface="Arial" charset="0"/>
                <a:ea typeface="ＭＳ Ｐゴシック" charset="-128"/>
                <a:cs typeface="ＭＳ Ｐゴシック" charset="-128"/>
              </a:endParaRPr>
            </a:p>
          </p:txBody>
        </p:sp>
        <p:sp>
          <p:nvSpPr>
            <p:cNvPr id="17" name="Rectangle 16"/>
            <p:cNvSpPr>
              <a:spLocks noChangeArrowheads="1"/>
            </p:cNvSpPr>
            <p:nvPr/>
          </p:nvSpPr>
          <p:spPr bwMode="auto">
            <a:xfrm>
              <a:off x="5196030" y="394819"/>
              <a:ext cx="109789"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latin typeface="Arial" charset="0"/>
                <a:ea typeface="ＭＳ Ｐゴシック" charset="-128"/>
                <a:cs typeface="ＭＳ Ｐゴシック" charset="-128"/>
              </a:endParaRPr>
            </a:p>
          </p:txBody>
        </p:sp>
        <p:sp>
          <p:nvSpPr>
            <p:cNvPr id="18" name="Rectangle 17"/>
            <p:cNvSpPr>
              <a:spLocks noChangeArrowheads="1"/>
            </p:cNvSpPr>
            <p:nvPr/>
          </p:nvSpPr>
          <p:spPr bwMode="auto">
            <a:xfrm>
              <a:off x="5083854" y="394819"/>
              <a:ext cx="112177"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latin typeface="Arial" charset="0"/>
                <a:ea typeface="ＭＳ Ｐゴシック" charset="-128"/>
                <a:cs typeface="ＭＳ Ｐゴシック" charset="-128"/>
              </a:endParaRPr>
            </a:p>
          </p:txBody>
        </p:sp>
        <p:sp>
          <p:nvSpPr>
            <p:cNvPr id="19" name="Rectangle 18"/>
            <p:cNvSpPr>
              <a:spLocks noChangeArrowheads="1"/>
            </p:cNvSpPr>
            <p:nvPr/>
          </p:nvSpPr>
          <p:spPr bwMode="auto">
            <a:xfrm>
              <a:off x="5919206" y="397165"/>
              <a:ext cx="109789" cy="42215"/>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latin typeface="Arial" charset="0"/>
                <a:ea typeface="ＭＳ Ｐゴシック" charset="-128"/>
                <a:cs typeface="ＭＳ Ｐゴシック" charset="-128"/>
              </a:endParaRPr>
            </a:p>
          </p:txBody>
        </p:sp>
        <p:sp>
          <p:nvSpPr>
            <p:cNvPr id="20" name="Rectangle 19"/>
            <p:cNvSpPr>
              <a:spLocks noChangeArrowheads="1"/>
            </p:cNvSpPr>
            <p:nvPr/>
          </p:nvSpPr>
          <p:spPr bwMode="auto">
            <a:xfrm>
              <a:off x="7303505" y="387784"/>
              <a:ext cx="109789"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latin typeface="Arial" charset="0"/>
                <a:ea typeface="ＭＳ Ｐゴシック" charset="-128"/>
                <a:cs typeface="ＭＳ Ｐゴシック" charset="-128"/>
              </a:endParaRPr>
            </a:p>
          </p:txBody>
        </p:sp>
        <p:sp>
          <p:nvSpPr>
            <p:cNvPr id="21" name="Rectangle 20"/>
            <p:cNvSpPr>
              <a:spLocks noChangeArrowheads="1"/>
            </p:cNvSpPr>
            <p:nvPr/>
          </p:nvSpPr>
          <p:spPr bwMode="auto">
            <a:xfrm>
              <a:off x="7191330" y="387784"/>
              <a:ext cx="112175"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latin typeface="Arial" charset="0"/>
                <a:ea typeface="ＭＳ Ｐゴシック" charset="-128"/>
                <a:cs typeface="ＭＳ Ｐゴシック" charset="-128"/>
              </a:endParaRPr>
            </a:p>
          </p:txBody>
        </p:sp>
        <p:sp>
          <p:nvSpPr>
            <p:cNvPr id="22" name="Rectangle 21"/>
            <p:cNvSpPr>
              <a:spLocks noChangeArrowheads="1"/>
            </p:cNvSpPr>
            <p:nvPr/>
          </p:nvSpPr>
          <p:spPr bwMode="auto">
            <a:xfrm>
              <a:off x="7525471" y="387784"/>
              <a:ext cx="109789"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latin typeface="Arial" charset="0"/>
                <a:ea typeface="ＭＳ Ｐゴシック" charset="-128"/>
                <a:cs typeface="ＭＳ Ｐゴシック" charset="-128"/>
              </a:endParaRPr>
            </a:p>
          </p:txBody>
        </p:sp>
        <p:sp>
          <p:nvSpPr>
            <p:cNvPr id="23" name="Rectangle 22"/>
            <p:cNvSpPr>
              <a:spLocks noChangeArrowheads="1"/>
            </p:cNvSpPr>
            <p:nvPr/>
          </p:nvSpPr>
          <p:spPr bwMode="auto">
            <a:xfrm>
              <a:off x="7413295" y="387784"/>
              <a:ext cx="112177"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latin typeface="Arial" charset="0"/>
                <a:ea typeface="ＭＳ Ｐゴシック" charset="-128"/>
                <a:cs typeface="ＭＳ Ｐゴシック" charset="-128"/>
              </a:endParaRPr>
            </a:p>
          </p:txBody>
        </p:sp>
        <p:sp>
          <p:nvSpPr>
            <p:cNvPr id="24" name="Rectangle 23"/>
            <p:cNvSpPr>
              <a:spLocks noChangeArrowheads="1"/>
            </p:cNvSpPr>
            <p:nvPr/>
          </p:nvSpPr>
          <p:spPr bwMode="auto">
            <a:xfrm>
              <a:off x="6501567" y="387784"/>
              <a:ext cx="112177"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latin typeface="Arial" charset="0"/>
                <a:ea typeface="ＭＳ Ｐゴシック" charset="-128"/>
                <a:cs typeface="ＭＳ Ｐゴシック" charset="-128"/>
              </a:endParaRPr>
            </a:p>
          </p:txBody>
        </p:sp>
        <p:sp>
          <p:nvSpPr>
            <p:cNvPr id="25" name="Rectangle 24"/>
            <p:cNvSpPr>
              <a:spLocks noChangeArrowheads="1"/>
            </p:cNvSpPr>
            <p:nvPr/>
          </p:nvSpPr>
          <p:spPr bwMode="auto">
            <a:xfrm>
              <a:off x="7745050"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latin typeface="Arial" charset="0"/>
                <a:ea typeface="ＭＳ Ｐゴシック" charset="-128"/>
                <a:cs typeface="ＭＳ Ｐゴシック" charset="-128"/>
              </a:endParaRPr>
            </a:p>
          </p:txBody>
        </p:sp>
        <p:sp>
          <p:nvSpPr>
            <p:cNvPr id="26" name="Rectangle 25"/>
            <p:cNvSpPr>
              <a:spLocks noChangeArrowheads="1"/>
            </p:cNvSpPr>
            <p:nvPr/>
          </p:nvSpPr>
          <p:spPr bwMode="auto">
            <a:xfrm>
              <a:off x="7635261"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latin typeface="Arial" charset="0"/>
                <a:ea typeface="ＭＳ Ｐゴシック" charset="-128"/>
                <a:cs typeface="ＭＳ Ｐゴシック" charset="-128"/>
              </a:endParaRPr>
            </a:p>
          </p:txBody>
        </p:sp>
        <p:sp>
          <p:nvSpPr>
            <p:cNvPr id="27" name="Rectangle 26"/>
            <p:cNvSpPr>
              <a:spLocks noChangeArrowheads="1"/>
            </p:cNvSpPr>
            <p:nvPr/>
          </p:nvSpPr>
          <p:spPr bwMode="auto">
            <a:xfrm>
              <a:off x="7967014"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latin typeface="Arial" charset="0"/>
                <a:ea typeface="ＭＳ Ｐゴシック" charset="-128"/>
                <a:cs typeface="ＭＳ Ｐゴシック" charset="-128"/>
              </a:endParaRPr>
            </a:p>
          </p:txBody>
        </p:sp>
        <p:sp>
          <p:nvSpPr>
            <p:cNvPr id="28" name="Rectangle 27"/>
            <p:cNvSpPr>
              <a:spLocks noChangeArrowheads="1"/>
            </p:cNvSpPr>
            <p:nvPr/>
          </p:nvSpPr>
          <p:spPr bwMode="auto">
            <a:xfrm>
              <a:off x="7854839" y="387784"/>
              <a:ext cx="112175"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latin typeface="Arial" charset="0"/>
                <a:ea typeface="ＭＳ Ｐゴシック" charset="-128"/>
                <a:cs typeface="ＭＳ Ｐゴシック" charset="-128"/>
              </a:endParaRPr>
            </a:p>
          </p:txBody>
        </p:sp>
        <p:sp>
          <p:nvSpPr>
            <p:cNvPr id="29" name="Rectangle 28"/>
            <p:cNvSpPr>
              <a:spLocks noChangeArrowheads="1"/>
            </p:cNvSpPr>
            <p:nvPr/>
          </p:nvSpPr>
          <p:spPr bwMode="auto">
            <a:xfrm>
              <a:off x="8656778"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latin typeface="Arial" charset="0"/>
                <a:ea typeface="ＭＳ Ｐゴシック" charset="-128"/>
                <a:cs typeface="ＭＳ Ｐゴシック" charset="-128"/>
              </a:endParaRPr>
            </a:p>
          </p:txBody>
        </p:sp>
        <p:cxnSp>
          <p:nvCxnSpPr>
            <p:cNvPr id="30" name="Straight Connector 29"/>
            <p:cNvCxnSpPr>
              <a:cxnSpLocks noChangeShapeType="1"/>
            </p:cNvCxnSpPr>
            <p:nvPr/>
          </p:nvCxnSpPr>
          <p:spPr bwMode="auto">
            <a:xfrm rot="5400000">
              <a:off x="8035609"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1" name="Straight Connector 30"/>
            <p:cNvCxnSpPr>
              <a:cxnSpLocks noChangeShapeType="1"/>
            </p:cNvCxnSpPr>
            <p:nvPr/>
          </p:nvCxnSpPr>
          <p:spPr bwMode="auto">
            <a:xfrm rot="16200000" flipH="1">
              <a:off x="7524850"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sp>
          <p:nvSpPr>
            <p:cNvPr id="87071" name="TextBox 50"/>
            <p:cNvSpPr txBox="1">
              <a:spLocks noChangeArrowheads="1"/>
            </p:cNvSpPr>
            <p:nvPr/>
          </p:nvSpPr>
          <p:spPr bwMode="auto">
            <a:xfrm>
              <a:off x="4076657" y="-85967"/>
              <a:ext cx="1560644" cy="560767"/>
            </a:xfrm>
            <a:prstGeom prst="rect">
              <a:avLst/>
            </a:prstGeom>
            <a:noFill/>
            <a:ln w="9525">
              <a:noFill/>
              <a:miter lim="800000"/>
              <a:headEnd/>
              <a:tailEnd/>
            </a:ln>
          </p:spPr>
          <p:txBody>
            <a:bodyPr lIns="101595" tIns="50795" rIns="101595" bIns="50795">
              <a:prstTxWarp prst="textNoShape">
                <a:avLst/>
              </a:prstTxWarp>
              <a:spAutoFit/>
            </a:bodyPr>
            <a:lstStyle/>
            <a:p>
              <a:pPr algn="ctr"/>
              <a:r>
                <a:rPr lang="en-US">
                  <a:latin typeface="Calibri" pitchFamily="-106" charset="0"/>
                </a:rPr>
                <a:t>START</a:t>
              </a:r>
            </a:p>
          </p:txBody>
        </p:sp>
        <p:sp>
          <p:nvSpPr>
            <p:cNvPr id="87072" name="TextBox 51"/>
            <p:cNvSpPr txBox="1">
              <a:spLocks noChangeArrowheads="1"/>
            </p:cNvSpPr>
            <p:nvPr/>
          </p:nvSpPr>
          <p:spPr bwMode="auto">
            <a:xfrm>
              <a:off x="7197580" y="-118793"/>
              <a:ext cx="1020041" cy="560767"/>
            </a:xfrm>
            <a:prstGeom prst="rect">
              <a:avLst/>
            </a:prstGeom>
            <a:noFill/>
            <a:ln w="9525">
              <a:noFill/>
              <a:miter lim="800000"/>
              <a:headEnd/>
              <a:tailEnd/>
            </a:ln>
          </p:spPr>
          <p:txBody>
            <a:bodyPr lIns="101595" tIns="50795" rIns="101595" bIns="50795">
              <a:prstTxWarp prst="textNoShape">
                <a:avLst/>
              </a:prstTxWarp>
              <a:spAutoFit/>
            </a:bodyPr>
            <a:lstStyle/>
            <a:p>
              <a:pPr algn="ctr"/>
              <a:r>
                <a:rPr lang="en-US">
                  <a:solidFill>
                    <a:srgbClr val="000000"/>
                  </a:solidFill>
                  <a:latin typeface="Calibri" pitchFamily="-106" charset="0"/>
                </a:rPr>
                <a:t>STOP</a:t>
              </a:r>
            </a:p>
          </p:txBody>
        </p:sp>
        <p:cxnSp>
          <p:nvCxnSpPr>
            <p:cNvPr id="34" name="Straight Connector 33"/>
            <p:cNvCxnSpPr>
              <a:cxnSpLocks noChangeShapeType="1"/>
            </p:cNvCxnSpPr>
            <p:nvPr/>
          </p:nvCxnSpPr>
          <p:spPr bwMode="auto">
            <a:xfrm rot="5400000">
              <a:off x="6868501"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5" name="Straight Connector 34"/>
            <p:cNvCxnSpPr>
              <a:cxnSpLocks noChangeShapeType="1"/>
            </p:cNvCxnSpPr>
            <p:nvPr/>
          </p:nvCxnSpPr>
          <p:spPr bwMode="auto">
            <a:xfrm rot="16200000" flipH="1">
              <a:off x="6357742"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6" name="Straight Connector 35"/>
            <p:cNvCxnSpPr>
              <a:cxnSpLocks noChangeShapeType="1"/>
            </p:cNvCxnSpPr>
            <p:nvPr/>
          </p:nvCxnSpPr>
          <p:spPr bwMode="auto">
            <a:xfrm rot="5400000">
              <a:off x="5264623"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7" name="Straight Connector 36"/>
            <p:cNvCxnSpPr>
              <a:cxnSpLocks noChangeShapeType="1"/>
            </p:cNvCxnSpPr>
            <p:nvPr/>
          </p:nvCxnSpPr>
          <p:spPr bwMode="auto">
            <a:xfrm rot="16200000" flipH="1">
              <a:off x="4753865"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8" name="Straight Connector 37"/>
            <p:cNvCxnSpPr>
              <a:cxnSpLocks noChangeShapeType="1"/>
            </p:cNvCxnSpPr>
            <p:nvPr/>
          </p:nvCxnSpPr>
          <p:spPr bwMode="auto">
            <a:xfrm rot="5400000">
              <a:off x="4097517"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9" name="Straight Connector 38"/>
            <p:cNvCxnSpPr>
              <a:cxnSpLocks noChangeShapeType="1"/>
            </p:cNvCxnSpPr>
            <p:nvPr/>
          </p:nvCxnSpPr>
          <p:spPr bwMode="auto">
            <a:xfrm rot="16200000" flipH="1">
              <a:off x="3586758"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grpSp>
      <p:sp>
        <p:nvSpPr>
          <p:cNvPr id="40" name="TextBox 39"/>
          <p:cNvSpPr txBox="1"/>
          <p:nvPr/>
        </p:nvSpPr>
        <p:spPr>
          <a:xfrm>
            <a:off x="496528" y="6464042"/>
            <a:ext cx="2921878" cy="307777"/>
          </a:xfrm>
          <a:prstGeom prst="rect">
            <a:avLst/>
          </a:prstGeom>
          <a:noFill/>
        </p:spPr>
        <p:txBody>
          <a:bodyPr wrap="square" rtlCol="0">
            <a:spAutoFit/>
          </a:bodyPr>
          <a:lstStyle/>
          <a:p>
            <a:r>
              <a:rPr lang="en-US" sz="1400" i="1" dirty="0" smtClean="0"/>
              <a:t>Gerstein et al. 2010, Science</a:t>
            </a:r>
            <a:endParaRPr lang="en-US" sz="1400" i="1" dirty="0"/>
          </a:p>
        </p:txBody>
      </p:sp>
      <p:grpSp>
        <p:nvGrpSpPr>
          <p:cNvPr id="43" name="Group 42"/>
          <p:cNvGrpSpPr/>
          <p:nvPr/>
        </p:nvGrpSpPr>
        <p:grpSpPr>
          <a:xfrm>
            <a:off x="128588" y="1246188"/>
            <a:ext cx="3937000" cy="5133975"/>
            <a:chOff x="128588" y="1246188"/>
            <a:chExt cx="3937000" cy="5133975"/>
          </a:xfrm>
        </p:grpSpPr>
        <p:pic>
          <p:nvPicPr>
            <p:cNvPr id="87044" name="Picture 41" descr="markslide2.pdf"/>
            <p:cNvPicPr>
              <a:picLocks noChangeAspect="1"/>
            </p:cNvPicPr>
            <p:nvPr/>
          </p:nvPicPr>
          <p:blipFill>
            <a:blip r:embed="rId4"/>
            <a:srcRect l="15585" r="38628" b="15765"/>
            <a:stretch>
              <a:fillRect/>
            </a:stretch>
          </p:blipFill>
          <p:spPr bwMode="auto">
            <a:xfrm>
              <a:off x="128588" y="1246188"/>
              <a:ext cx="3937000" cy="5133975"/>
            </a:xfrm>
            <a:prstGeom prst="rect">
              <a:avLst/>
            </a:prstGeom>
            <a:noFill/>
            <a:ln w="9525">
              <a:noFill/>
              <a:miter lim="800000"/>
              <a:headEnd/>
              <a:tailEnd/>
            </a:ln>
          </p:spPr>
        </p:pic>
        <p:sp>
          <p:nvSpPr>
            <p:cNvPr id="41" name="TextBox 40"/>
            <p:cNvSpPr txBox="1"/>
            <p:nvPr/>
          </p:nvSpPr>
          <p:spPr>
            <a:xfrm>
              <a:off x="2767460" y="4121689"/>
              <a:ext cx="650946" cy="369332"/>
            </a:xfrm>
            <a:prstGeom prst="rect">
              <a:avLst/>
            </a:prstGeom>
            <a:solidFill>
              <a:schemeClr val="bg1"/>
            </a:solidFill>
          </p:spPr>
          <p:txBody>
            <a:bodyPr wrap="square" rtlCol="0">
              <a:spAutoFit/>
            </a:bodyPr>
            <a:lstStyle/>
            <a:p>
              <a:endParaRPr lang="en-US" dirty="0"/>
            </a:p>
          </p:txBody>
        </p:sp>
        <p:sp>
          <p:nvSpPr>
            <p:cNvPr id="42" name="TextBox 41"/>
            <p:cNvSpPr txBox="1"/>
            <p:nvPr/>
          </p:nvSpPr>
          <p:spPr>
            <a:xfrm>
              <a:off x="2731520" y="4061779"/>
              <a:ext cx="650946" cy="461665"/>
            </a:xfrm>
            <a:prstGeom prst="rect">
              <a:avLst/>
            </a:prstGeom>
            <a:noFill/>
          </p:spPr>
          <p:txBody>
            <a:bodyPr wrap="square" rtlCol="0">
              <a:spAutoFit/>
            </a:bodyPr>
            <a:lstStyle/>
            <a:p>
              <a:r>
                <a:rPr lang="en-US" sz="2400" dirty="0" smtClean="0"/>
                <a:t>TTS</a:t>
              </a:r>
              <a:endParaRPr lang="en-US" sz="2400" dirty="0"/>
            </a:p>
          </p:txBody>
        </p:sp>
      </p:grpSp>
      <p:sp>
        <p:nvSpPr>
          <p:cNvPr id="44" name="TextBox 43"/>
          <p:cNvSpPr txBox="1"/>
          <p:nvPr/>
        </p:nvSpPr>
        <p:spPr>
          <a:xfrm>
            <a:off x="4321783" y="6505007"/>
            <a:ext cx="4008018" cy="338554"/>
          </a:xfrm>
          <a:prstGeom prst="rect">
            <a:avLst/>
          </a:prstGeom>
          <a:noFill/>
        </p:spPr>
        <p:txBody>
          <a:bodyPr wrap="square" rtlCol="0">
            <a:spAutoFit/>
          </a:bodyPr>
          <a:lstStyle/>
          <a:p>
            <a:r>
              <a:rPr lang="en-US" sz="1600" dirty="0" smtClean="0"/>
              <a:t>Correlation between Signal and expression</a:t>
            </a:r>
            <a:endParaRPr lang="en-US" sz="1600" dirty="0"/>
          </a:p>
        </p:txBody>
      </p:sp>
      <p:sp>
        <p:nvSpPr>
          <p:cNvPr id="45" name="Slide Number Placeholder 44"/>
          <p:cNvSpPr>
            <a:spLocks noGrp="1"/>
          </p:cNvSpPr>
          <p:nvPr>
            <p:ph type="sldNum" sz="quarter" idx="12"/>
          </p:nvPr>
        </p:nvSpPr>
        <p:spPr/>
        <p:txBody>
          <a:bodyPr/>
          <a:lstStyle/>
          <a:p>
            <a:fld id="{F5358776-FE94-7D48-B29B-0BF629B2BF73}" type="slidenum">
              <a:rPr lang="en-US" smtClean="0"/>
              <a:pPr/>
              <a:t>21</a:t>
            </a:fld>
            <a:endParaRPr lang="en-US"/>
          </a:p>
        </p:txBody>
      </p:sp>
    </p:spTree>
  </p:cSld>
  <p:clrMapOvr>
    <a:masterClrMapping/>
  </p:clrMapOvr>
  <p:transition advTm="82274"/>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Content Placeholder 3" descr="Figure4.pdf"/>
          <p:cNvPicPr>
            <a:picLocks noChangeAspect="1"/>
          </p:cNvPicPr>
          <p:nvPr/>
        </p:nvPicPr>
        <p:blipFill>
          <a:blip r:embed="rId3"/>
          <a:srcRect l="-620" t="53185" r="49072"/>
          <a:stretch>
            <a:fillRect/>
          </a:stretch>
        </p:blipFill>
        <p:spPr bwMode="auto">
          <a:xfrm>
            <a:off x="1309653" y="4152969"/>
            <a:ext cx="4373573" cy="2232025"/>
          </a:xfrm>
          <a:prstGeom prst="rect">
            <a:avLst/>
          </a:prstGeom>
          <a:noFill/>
          <a:ln w="9525">
            <a:noFill/>
            <a:miter lim="800000"/>
            <a:headEnd/>
            <a:tailEnd/>
          </a:ln>
        </p:spPr>
      </p:pic>
      <p:sp>
        <p:nvSpPr>
          <p:cNvPr id="11" name="TextBox 1"/>
          <p:cNvSpPr txBox="1">
            <a:spLocks noChangeArrowheads="1"/>
          </p:cNvSpPr>
          <p:nvPr/>
        </p:nvSpPr>
        <p:spPr bwMode="auto">
          <a:xfrm>
            <a:off x="130604" y="4676775"/>
            <a:ext cx="1198147" cy="1169551"/>
          </a:xfrm>
          <a:prstGeom prst="rect">
            <a:avLst/>
          </a:prstGeom>
          <a:noFill/>
          <a:ln w="9525">
            <a:noFill/>
            <a:miter lim="800000"/>
            <a:headEnd/>
            <a:tailEnd/>
          </a:ln>
        </p:spPr>
        <p:txBody>
          <a:bodyPr wrap="square">
            <a:prstTxWarp prst="textNoShape">
              <a:avLst/>
            </a:prstTxWarp>
            <a:spAutoFit/>
          </a:bodyPr>
          <a:lstStyle/>
          <a:p>
            <a:pPr algn="r"/>
            <a:r>
              <a:rPr lang="en-US" sz="1400" b="0" dirty="0">
                <a:solidFill>
                  <a:srgbClr val="000090"/>
                </a:solidFill>
              </a:rPr>
              <a:t>Magnitude of Prediction from a “bin” around the TSS</a:t>
            </a:r>
          </a:p>
        </p:txBody>
      </p:sp>
      <p:grpSp>
        <p:nvGrpSpPr>
          <p:cNvPr id="2" name="Group 12"/>
          <p:cNvGrpSpPr/>
          <p:nvPr/>
        </p:nvGrpSpPr>
        <p:grpSpPr>
          <a:xfrm>
            <a:off x="859375" y="1291628"/>
            <a:ext cx="4373269" cy="2835010"/>
            <a:chOff x="888022" y="1174430"/>
            <a:chExt cx="4373269" cy="2835010"/>
          </a:xfrm>
        </p:grpSpPr>
        <p:pic>
          <p:nvPicPr>
            <p:cNvPr id="7" name="Picture 6"/>
            <p:cNvPicPr>
              <a:picLocks noChangeAspect="1"/>
            </p:cNvPicPr>
            <p:nvPr/>
          </p:nvPicPr>
          <p:blipFill>
            <a:blip r:embed="rId4"/>
            <a:stretch>
              <a:fillRect/>
            </a:stretch>
          </p:blipFill>
          <p:spPr>
            <a:xfrm>
              <a:off x="1347849" y="1455830"/>
              <a:ext cx="3913442" cy="2553610"/>
            </a:xfrm>
            <a:prstGeom prst="rect">
              <a:avLst/>
            </a:prstGeom>
          </p:spPr>
        </p:pic>
        <p:sp>
          <p:nvSpPr>
            <p:cNvPr id="12" name="Rectangle 11"/>
            <p:cNvSpPr/>
            <p:nvPr/>
          </p:nvSpPr>
          <p:spPr>
            <a:xfrm>
              <a:off x="888022" y="1174430"/>
              <a:ext cx="735244" cy="56334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p:cNvSpPr txBox="1"/>
          <p:nvPr/>
        </p:nvSpPr>
        <p:spPr>
          <a:xfrm>
            <a:off x="2052952" y="1332438"/>
            <a:ext cx="2606774" cy="369332"/>
          </a:xfrm>
          <a:prstGeom prst="rect">
            <a:avLst/>
          </a:prstGeom>
          <a:noFill/>
        </p:spPr>
        <p:txBody>
          <a:bodyPr wrap="square" rtlCol="0">
            <a:spAutoFit/>
          </a:bodyPr>
          <a:lstStyle/>
          <a:p>
            <a:r>
              <a:rPr lang="en-US" b="1" dirty="0" smtClean="0">
                <a:solidFill>
                  <a:srgbClr val="000090"/>
                </a:solidFill>
              </a:rPr>
              <a:t>Classify H/L genes (SVM)</a:t>
            </a:r>
            <a:endParaRPr lang="en-US" b="1" dirty="0">
              <a:solidFill>
                <a:srgbClr val="000090"/>
              </a:solidFill>
            </a:endParaRPr>
          </a:p>
        </p:txBody>
      </p:sp>
      <p:sp>
        <p:nvSpPr>
          <p:cNvPr id="17" name="TextBox 16"/>
          <p:cNvSpPr txBox="1"/>
          <p:nvPr/>
        </p:nvSpPr>
        <p:spPr>
          <a:xfrm>
            <a:off x="5671870" y="3446904"/>
            <a:ext cx="840279" cy="369332"/>
          </a:xfrm>
          <a:prstGeom prst="rect">
            <a:avLst/>
          </a:prstGeom>
          <a:noFill/>
        </p:spPr>
        <p:txBody>
          <a:bodyPr wrap="square" rtlCol="0">
            <a:spAutoFit/>
          </a:bodyPr>
          <a:lstStyle/>
          <a:p>
            <a:r>
              <a:rPr lang="en-US" b="1" dirty="0" smtClean="0">
                <a:solidFill>
                  <a:srgbClr val="008000"/>
                </a:solidFill>
              </a:rPr>
              <a:t>#Bin1</a:t>
            </a:r>
            <a:endParaRPr lang="en-US" b="1" dirty="0">
              <a:solidFill>
                <a:srgbClr val="008000"/>
              </a:solidFill>
            </a:endParaRPr>
          </a:p>
        </p:txBody>
      </p:sp>
      <p:pic>
        <p:nvPicPr>
          <p:cNvPr id="19" name="Picture 4"/>
          <p:cNvPicPr>
            <a:picLocks noChangeAspect="1"/>
          </p:cNvPicPr>
          <p:nvPr/>
        </p:nvPicPr>
        <p:blipFill>
          <a:blip r:embed="rId5"/>
          <a:srcRect/>
          <a:stretch>
            <a:fillRect/>
          </a:stretch>
        </p:blipFill>
        <p:spPr bwMode="auto">
          <a:xfrm>
            <a:off x="5232644" y="-628842"/>
            <a:ext cx="3709840" cy="4697250"/>
          </a:xfrm>
          <a:prstGeom prst="rect">
            <a:avLst/>
          </a:prstGeom>
          <a:noFill/>
          <a:ln w="9525">
            <a:noFill/>
            <a:miter lim="800000"/>
            <a:headEnd/>
            <a:tailEnd/>
          </a:ln>
        </p:spPr>
      </p:pic>
      <p:pic>
        <p:nvPicPr>
          <p:cNvPr id="20" name="Picture 5"/>
          <p:cNvPicPr>
            <a:picLocks noChangeAspect="1"/>
          </p:cNvPicPr>
          <p:nvPr/>
        </p:nvPicPr>
        <p:blipFill>
          <a:blip r:embed="rId6"/>
          <a:srcRect/>
          <a:stretch>
            <a:fillRect/>
          </a:stretch>
        </p:blipFill>
        <p:spPr bwMode="auto">
          <a:xfrm>
            <a:off x="5323610" y="4152969"/>
            <a:ext cx="3736530" cy="2794123"/>
          </a:xfrm>
          <a:prstGeom prst="rect">
            <a:avLst/>
          </a:prstGeom>
          <a:noFill/>
          <a:ln w="9525">
            <a:noFill/>
            <a:miter lim="800000"/>
            <a:headEnd/>
            <a:tailEnd/>
          </a:ln>
        </p:spPr>
      </p:pic>
      <p:sp>
        <p:nvSpPr>
          <p:cNvPr id="14" name="Slide Number Placeholder 13"/>
          <p:cNvSpPr>
            <a:spLocks noGrp="1"/>
          </p:cNvSpPr>
          <p:nvPr>
            <p:ph type="sldNum" sz="quarter" idx="12"/>
          </p:nvPr>
        </p:nvSpPr>
        <p:spPr/>
        <p:txBody>
          <a:bodyPr/>
          <a:lstStyle/>
          <a:p>
            <a:fld id="{F5358776-FE94-7D48-B29B-0BF629B2BF73}" type="slidenum">
              <a:rPr lang="en-US" smtClean="0"/>
              <a:pPr/>
              <a:t>22</a:t>
            </a:fld>
            <a:endParaRPr lang="en-US"/>
          </a:p>
        </p:txBody>
      </p:sp>
      <p:sp>
        <p:nvSpPr>
          <p:cNvPr id="16" name="Rectangle 15"/>
          <p:cNvSpPr/>
          <p:nvPr/>
        </p:nvSpPr>
        <p:spPr>
          <a:xfrm>
            <a:off x="5323610" y="-628842"/>
            <a:ext cx="3736530" cy="220187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71994" y="538599"/>
            <a:ext cx="7866328" cy="613345"/>
          </a:xfrm>
        </p:spPr>
        <p:txBody>
          <a:bodyPr>
            <a:noAutofit/>
          </a:bodyPr>
          <a:lstStyle/>
          <a:p>
            <a:r>
              <a:rPr lang="en-US" sz="2800" b="1" dirty="0" smtClean="0">
                <a:solidFill>
                  <a:srgbClr val="000090"/>
                </a:solidFill>
                <a:latin typeface="Arial"/>
              </a:rPr>
              <a:t>Integrate all histone modifications to predict gene expression levels </a:t>
            </a:r>
            <a:br>
              <a:rPr lang="en-US" sz="2800" b="1" dirty="0" smtClean="0">
                <a:solidFill>
                  <a:srgbClr val="000090"/>
                </a:solidFill>
                <a:latin typeface="Arial"/>
              </a:rPr>
            </a:br>
            <a:endParaRPr lang="en-US" sz="2800" b="1" dirty="0">
              <a:solidFill>
                <a:srgbClr val="000090"/>
              </a:solidFill>
              <a:latin typeface="Arial"/>
            </a:endParaRPr>
          </a:p>
        </p:txBody>
      </p:sp>
      <p:sp>
        <p:nvSpPr>
          <p:cNvPr id="18" name="TextBox 17"/>
          <p:cNvSpPr txBox="1"/>
          <p:nvPr/>
        </p:nvSpPr>
        <p:spPr>
          <a:xfrm>
            <a:off x="6524129" y="3876146"/>
            <a:ext cx="544276" cy="250492"/>
          </a:xfrm>
          <a:prstGeom prst="rect">
            <a:avLst/>
          </a:prstGeom>
          <a:solidFill>
            <a:schemeClr val="bg1"/>
          </a:solidFill>
        </p:spPr>
        <p:txBody>
          <a:bodyPr wrap="square" rtlCol="0">
            <a:spAutoFit/>
          </a:bodyPr>
          <a:lstStyle/>
          <a:p>
            <a:endParaRPr lang="en-US" dirty="0"/>
          </a:p>
        </p:txBody>
      </p:sp>
      <p:cxnSp>
        <p:nvCxnSpPr>
          <p:cNvPr id="22" name="Straight Arrow Connector 21"/>
          <p:cNvCxnSpPr/>
          <p:nvPr/>
        </p:nvCxnSpPr>
        <p:spPr>
          <a:xfrm rot="5400000">
            <a:off x="2729441" y="3428741"/>
            <a:ext cx="2076756" cy="4193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flipV="1">
            <a:off x="1904876" y="3270992"/>
            <a:ext cx="2240325" cy="20009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914787" y="1332438"/>
            <a:ext cx="2772013" cy="369332"/>
          </a:xfrm>
          <a:prstGeom prst="rect">
            <a:avLst/>
          </a:prstGeom>
          <a:noFill/>
        </p:spPr>
        <p:txBody>
          <a:bodyPr wrap="square" rtlCol="0">
            <a:spAutoFit/>
          </a:bodyPr>
          <a:lstStyle/>
          <a:p>
            <a:r>
              <a:rPr lang="en-US" b="1" dirty="0" smtClean="0">
                <a:solidFill>
                  <a:srgbClr val="000090"/>
                </a:solidFill>
              </a:rPr>
              <a:t>Predict expression values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SVR_in_5Species.pdf"/>
          <p:cNvPicPr>
            <a:picLocks noGrp="1" noChangeAspect="1"/>
          </p:cNvPicPr>
          <p:nvPr>
            <p:ph idx="1"/>
          </p:nvPr>
        </p:nvPicPr>
        <mc:AlternateContent>
          <mc:Choice xmlns:ma="http://schemas.microsoft.com/office/mac/drawingml/2008/main" Requires="ma">
            <p:blipFill>
              <a:blip r:embed="rId3"/>
              <a:srcRect l="-39753" r="-39753"/>
              <a:stretch>
                <a:fillRect/>
              </a:stretch>
            </p:blipFill>
          </mc:Choice>
          <mc:Fallback>
            <p:blipFill>
              <a:blip r:embed="rId4"/>
              <a:srcRect l="-39753" r="-39753"/>
              <a:stretch>
                <a:fillRect/>
              </a:stretch>
            </p:blipFill>
          </mc:Fallback>
        </mc:AlternateContent>
        <p:spPr>
          <a:xfrm>
            <a:off x="850738" y="572429"/>
            <a:ext cx="10453378" cy="6149046"/>
          </a:xfrm>
        </p:spPr>
      </p:pic>
      <p:sp>
        <p:nvSpPr>
          <p:cNvPr id="7" name="Title 1"/>
          <p:cNvSpPr>
            <a:spLocks noGrp="1"/>
          </p:cNvSpPr>
          <p:nvPr>
            <p:ph type="title"/>
          </p:nvPr>
        </p:nvSpPr>
        <p:spPr>
          <a:xfrm>
            <a:off x="0" y="0"/>
            <a:ext cx="5822462" cy="986692"/>
          </a:xfrm>
        </p:spPr>
        <p:txBody>
          <a:bodyPr>
            <a:normAutofit/>
          </a:bodyPr>
          <a:lstStyle/>
          <a:p>
            <a:pPr algn="l"/>
            <a:r>
              <a:rPr lang="en-US" sz="2400" b="1" dirty="0">
                <a:solidFill>
                  <a:srgbClr val="000090"/>
                </a:solidFill>
                <a:latin typeface="Arial"/>
                <a:ea typeface="ＭＳ Ｐゴシック" pitchFamily="-106" charset="-128"/>
                <a:cs typeface="ＭＳ Ｐゴシック" pitchFamily="-106" charset="-128"/>
              </a:rPr>
              <a:t>Application of</a:t>
            </a:r>
            <a:r>
              <a:rPr lang="en-US" sz="2400" b="1" dirty="0" smtClean="0">
                <a:solidFill>
                  <a:srgbClr val="000090"/>
                </a:solidFill>
                <a:latin typeface="Arial"/>
                <a:ea typeface="ＭＳ Ｐゴシック" pitchFamily="-106" charset="-128"/>
                <a:cs typeface="ＭＳ Ｐゴシック" pitchFamily="-106" charset="-128"/>
              </a:rPr>
              <a:t> HM model </a:t>
            </a:r>
            <a:r>
              <a:rPr lang="en-US" sz="2400" b="1" dirty="0">
                <a:solidFill>
                  <a:srgbClr val="000090"/>
                </a:solidFill>
                <a:latin typeface="Arial"/>
                <a:ea typeface="ＭＳ Ｐゴシック" pitchFamily="-106" charset="-128"/>
                <a:cs typeface="ＭＳ Ｐゴシック" pitchFamily="-106" charset="-128"/>
              </a:rPr>
              <a:t>in 5 species: </a:t>
            </a:r>
            <a:br>
              <a:rPr lang="en-US" sz="2400" b="1" dirty="0">
                <a:solidFill>
                  <a:srgbClr val="000090"/>
                </a:solidFill>
                <a:latin typeface="Arial"/>
                <a:ea typeface="ＭＳ Ｐゴシック" pitchFamily="-106" charset="-128"/>
                <a:cs typeface="ＭＳ Ｐゴシック" pitchFamily="-106" charset="-128"/>
              </a:rPr>
            </a:br>
            <a:r>
              <a:rPr lang="en-US" sz="2400" b="1" dirty="0">
                <a:solidFill>
                  <a:srgbClr val="000090"/>
                </a:solidFill>
                <a:latin typeface="Arial"/>
                <a:ea typeface="ＭＳ Ｐゴシック" pitchFamily="-106" charset="-128"/>
                <a:cs typeface="ＭＳ Ｐゴシック" pitchFamily="-106" charset="-128"/>
              </a:rPr>
              <a:t>Consistent Performance</a:t>
            </a:r>
          </a:p>
        </p:txBody>
      </p:sp>
      <p:sp>
        <p:nvSpPr>
          <p:cNvPr id="8" name="TextBox 7"/>
          <p:cNvSpPr txBox="1"/>
          <p:nvPr/>
        </p:nvSpPr>
        <p:spPr>
          <a:xfrm>
            <a:off x="-1" y="6432733"/>
            <a:ext cx="3170755" cy="307777"/>
          </a:xfrm>
          <a:prstGeom prst="rect">
            <a:avLst/>
          </a:prstGeom>
          <a:noFill/>
        </p:spPr>
        <p:txBody>
          <a:bodyPr wrap="square" rtlCol="0">
            <a:spAutoFit/>
          </a:bodyPr>
          <a:lstStyle/>
          <a:p>
            <a:r>
              <a:rPr lang="en-US" sz="1400" i="1" dirty="0" smtClean="0"/>
              <a:t>Cheng et al. 2011, Genome Biology (a)</a:t>
            </a:r>
            <a:endParaRPr lang="en-US" sz="1400" i="1" dirty="0"/>
          </a:p>
        </p:txBody>
      </p:sp>
      <p:sp>
        <p:nvSpPr>
          <p:cNvPr id="9" name="Slide Number Placeholder 8"/>
          <p:cNvSpPr>
            <a:spLocks noGrp="1"/>
          </p:cNvSpPr>
          <p:nvPr>
            <p:ph type="sldNum" sz="quarter" idx="12"/>
          </p:nvPr>
        </p:nvSpPr>
        <p:spPr/>
        <p:txBody>
          <a:bodyPr/>
          <a:lstStyle/>
          <a:p>
            <a:fld id="{F5358776-FE94-7D48-B29B-0BF629B2BF73}" type="slidenum">
              <a:rPr lang="en-US" smtClean="0"/>
              <a:pPr/>
              <a:t>23</a:t>
            </a:fld>
            <a:endParaRPr lang="en-US"/>
          </a:p>
        </p:txBody>
      </p:sp>
      <p:sp>
        <p:nvSpPr>
          <p:cNvPr id="6" name="TextBox 5"/>
          <p:cNvSpPr txBox="1"/>
          <p:nvPr/>
        </p:nvSpPr>
        <p:spPr>
          <a:xfrm>
            <a:off x="0" y="3232518"/>
            <a:ext cx="2975103" cy="923330"/>
          </a:xfrm>
          <a:prstGeom prst="rect">
            <a:avLst/>
          </a:prstGeom>
          <a:noFill/>
        </p:spPr>
        <p:txBody>
          <a:bodyPr wrap="square" rtlCol="0">
            <a:spAutoFit/>
          </a:bodyPr>
          <a:lstStyle/>
          <a:p>
            <a:r>
              <a:rPr lang="en-US" dirty="0" smtClean="0">
                <a:solidFill>
                  <a:srgbClr val="0000FF"/>
                </a:solidFill>
              </a:rPr>
              <a:t>&gt;50% of variation of expression levels can be explained by </a:t>
            </a:r>
            <a:r>
              <a:rPr lang="en-US" dirty="0" err="1" smtClean="0">
                <a:solidFill>
                  <a:srgbClr val="0000FF"/>
                </a:solidFill>
              </a:rPr>
              <a:t>HMs</a:t>
            </a:r>
            <a:endParaRPr lang="en-US" dirty="0">
              <a:solidFill>
                <a:srgbClr val="0000FF"/>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7" name="Title 1"/>
          <p:cNvSpPr>
            <a:spLocks noGrp="1"/>
          </p:cNvSpPr>
          <p:nvPr>
            <p:ph type="title"/>
          </p:nvPr>
        </p:nvSpPr>
        <p:spPr>
          <a:xfrm>
            <a:off x="293688" y="893763"/>
            <a:ext cx="2363787" cy="1143000"/>
          </a:xfrm>
        </p:spPr>
        <p:txBody>
          <a:bodyPr>
            <a:noAutofit/>
          </a:bodyPr>
          <a:lstStyle/>
          <a:p>
            <a:r>
              <a:rPr lang="en-US" sz="2800" b="1" dirty="0">
                <a:solidFill>
                  <a:srgbClr val="000090"/>
                </a:solidFill>
                <a:latin typeface="Arial"/>
                <a:ea typeface="ＭＳ Ｐゴシック" pitchFamily="-106" charset="-128"/>
                <a:cs typeface="ＭＳ Ｐゴシック" pitchFamily="-106" charset="-128"/>
              </a:rPr>
              <a:t>Mouse ESC Models Illuminates Different Regions of Influence for </a:t>
            </a:r>
            <a:r>
              <a:rPr lang="en-US" sz="2800" b="1" dirty="0" err="1">
                <a:solidFill>
                  <a:srgbClr val="000090"/>
                </a:solidFill>
                <a:latin typeface="Arial"/>
                <a:ea typeface="ＭＳ Ｐゴシック" pitchFamily="-106" charset="-128"/>
                <a:cs typeface="ＭＳ Ｐゴシック" pitchFamily="-106" charset="-128"/>
              </a:rPr>
              <a:t>TFs</a:t>
            </a:r>
            <a:r>
              <a:rPr lang="en-US" sz="2800" b="1" dirty="0">
                <a:solidFill>
                  <a:srgbClr val="000090"/>
                </a:solidFill>
                <a:latin typeface="Arial"/>
                <a:ea typeface="ＭＳ Ｐゴシック" pitchFamily="-106" charset="-128"/>
                <a:cs typeface="ＭＳ Ｐゴシック" pitchFamily="-106" charset="-128"/>
              </a:rPr>
              <a:t> </a:t>
            </a:r>
            <a:r>
              <a:rPr lang="en-US" sz="2800" b="1" dirty="0" err="1">
                <a:solidFill>
                  <a:srgbClr val="000090"/>
                </a:solidFill>
                <a:latin typeface="Arial"/>
                <a:ea typeface="ＭＳ Ｐゴシック" pitchFamily="-106" charset="-128"/>
                <a:cs typeface="ＭＳ Ｐゴシック" pitchFamily="-106" charset="-128"/>
              </a:rPr>
              <a:t>vs</a:t>
            </a:r>
            <a:r>
              <a:rPr lang="en-US" sz="2800" b="1" dirty="0">
                <a:solidFill>
                  <a:srgbClr val="000090"/>
                </a:solidFill>
                <a:latin typeface="Arial"/>
                <a:ea typeface="ＭＳ Ｐゴシック" pitchFamily="-106" charset="-128"/>
                <a:cs typeface="ＭＳ Ｐゴシック" pitchFamily="-106" charset="-128"/>
              </a:rPr>
              <a:t> </a:t>
            </a:r>
            <a:r>
              <a:rPr lang="en-US" sz="2800" b="1" dirty="0" err="1">
                <a:solidFill>
                  <a:srgbClr val="000090"/>
                </a:solidFill>
                <a:latin typeface="Arial"/>
                <a:ea typeface="ＭＳ Ｐゴシック" pitchFamily="-106" charset="-128"/>
                <a:cs typeface="ＭＳ Ｐゴシック" pitchFamily="-106" charset="-128"/>
              </a:rPr>
              <a:t>HMs</a:t>
            </a:r>
            <a:endParaRPr lang="en-US" sz="2800" b="1" dirty="0">
              <a:solidFill>
                <a:srgbClr val="000090"/>
              </a:solidFill>
              <a:latin typeface="Arial"/>
              <a:ea typeface="ＭＳ Ｐゴシック" pitchFamily="-106" charset="-128"/>
              <a:cs typeface="ＭＳ Ｐゴシック" pitchFamily="-106" charset="-128"/>
            </a:endParaRPr>
          </a:p>
        </p:txBody>
      </p:sp>
      <p:sp>
        <p:nvSpPr>
          <p:cNvPr id="91138" name="TextBox 4"/>
          <p:cNvSpPr txBox="1">
            <a:spLocks noChangeArrowheads="1"/>
          </p:cNvSpPr>
          <p:nvPr/>
        </p:nvSpPr>
        <p:spPr bwMode="auto">
          <a:xfrm>
            <a:off x="-504825" y="3636963"/>
            <a:ext cx="4308475" cy="461962"/>
          </a:xfrm>
          <a:prstGeom prst="rect">
            <a:avLst/>
          </a:prstGeom>
          <a:noFill/>
          <a:ln w="9525">
            <a:noFill/>
            <a:miter lim="800000"/>
            <a:headEnd/>
            <a:tailEnd/>
          </a:ln>
        </p:spPr>
        <p:txBody>
          <a:bodyPr>
            <a:prstTxWarp prst="textNoShape">
              <a:avLst/>
            </a:prstTxWarp>
            <a:spAutoFit/>
          </a:bodyPr>
          <a:lstStyle/>
          <a:p>
            <a:endParaRPr lang="en-US"/>
          </a:p>
          <a:p>
            <a:endParaRPr lang="en-US"/>
          </a:p>
        </p:txBody>
      </p:sp>
      <p:pic>
        <p:nvPicPr>
          <p:cNvPr id="91139" name="Content Placeholder 3" descr="mmu_TFHM_prediction_curve.pdf"/>
          <p:cNvPicPr>
            <a:picLocks noChangeAspect="1"/>
          </p:cNvPicPr>
          <p:nvPr/>
        </p:nvPicPr>
        <p:blipFill>
          <a:blip r:embed="rId3"/>
          <a:srcRect t="5238" b="5238"/>
          <a:stretch>
            <a:fillRect/>
          </a:stretch>
        </p:blipFill>
        <p:spPr bwMode="auto">
          <a:xfrm>
            <a:off x="3065108" y="30095"/>
            <a:ext cx="6255129" cy="3733292"/>
          </a:xfrm>
          <a:prstGeom prst="rect">
            <a:avLst/>
          </a:prstGeom>
          <a:noFill/>
          <a:ln w="9525">
            <a:noFill/>
            <a:miter lim="800000"/>
            <a:headEnd/>
            <a:tailEnd/>
          </a:ln>
        </p:spPr>
      </p:pic>
      <p:sp>
        <p:nvSpPr>
          <p:cNvPr id="91140" name="Content Placeholder 3"/>
          <p:cNvSpPr>
            <a:spLocks noGrp="1"/>
          </p:cNvSpPr>
          <p:nvPr>
            <p:ph idx="1"/>
          </p:nvPr>
        </p:nvSpPr>
        <p:spPr>
          <a:xfrm>
            <a:off x="0" y="3112716"/>
            <a:ext cx="3968750" cy="2833687"/>
          </a:xfrm>
        </p:spPr>
        <p:txBody>
          <a:bodyPr>
            <a:normAutofit/>
          </a:bodyPr>
          <a:lstStyle/>
          <a:p>
            <a:r>
              <a:rPr lang="en-US" sz="1800" dirty="0">
                <a:solidFill>
                  <a:srgbClr val="0000FF"/>
                </a:solidFill>
                <a:latin typeface="Arial"/>
                <a:ea typeface="ＭＳ Ｐゴシック" pitchFamily="-106" charset="-128"/>
                <a:cs typeface="ＭＳ Ｐゴシック" pitchFamily="-106" charset="-128"/>
              </a:rPr>
              <a:t>Datasets</a:t>
            </a:r>
          </a:p>
          <a:p>
            <a:pPr lvl="1"/>
            <a:r>
              <a:rPr lang="en-US" sz="1800" dirty="0" err="1">
                <a:solidFill>
                  <a:srgbClr val="0000FF"/>
                </a:solidFill>
                <a:latin typeface="Arial"/>
              </a:rPr>
              <a:t>ChIP-Seq</a:t>
            </a:r>
            <a:r>
              <a:rPr lang="en-US" sz="1800" dirty="0">
                <a:solidFill>
                  <a:srgbClr val="0000FF"/>
                </a:solidFill>
                <a:latin typeface="Arial"/>
              </a:rPr>
              <a:t> for 12 </a:t>
            </a:r>
            <a:r>
              <a:rPr lang="en-US" sz="1800" dirty="0" err="1">
                <a:solidFill>
                  <a:srgbClr val="0000FF"/>
                </a:solidFill>
                <a:latin typeface="Arial"/>
              </a:rPr>
              <a:t>TFs</a:t>
            </a:r>
            <a:r>
              <a:rPr lang="en-US" sz="1800" dirty="0">
                <a:solidFill>
                  <a:srgbClr val="0000FF"/>
                </a:solidFill>
                <a:latin typeface="Arial"/>
              </a:rPr>
              <a:t> </a:t>
            </a:r>
            <a:br>
              <a:rPr lang="en-US" sz="1800" dirty="0">
                <a:solidFill>
                  <a:srgbClr val="0000FF"/>
                </a:solidFill>
                <a:latin typeface="Arial"/>
              </a:rPr>
            </a:br>
            <a:r>
              <a:rPr lang="en-US" sz="1400" dirty="0">
                <a:solidFill>
                  <a:srgbClr val="0000FF"/>
                </a:solidFill>
                <a:latin typeface="Arial"/>
              </a:rPr>
              <a:t>(Chen et al. 2008)</a:t>
            </a:r>
            <a:endParaRPr lang="en-US" sz="1800" dirty="0">
              <a:solidFill>
                <a:srgbClr val="0000FF"/>
              </a:solidFill>
              <a:latin typeface="Arial"/>
            </a:endParaRPr>
          </a:p>
          <a:p>
            <a:pPr lvl="1"/>
            <a:r>
              <a:rPr lang="en-US" sz="1800" dirty="0" err="1">
                <a:solidFill>
                  <a:srgbClr val="0000FF"/>
                </a:solidFill>
                <a:latin typeface="Arial"/>
              </a:rPr>
              <a:t>ChIP-Seq</a:t>
            </a:r>
            <a:r>
              <a:rPr lang="en-US" sz="1800" dirty="0">
                <a:solidFill>
                  <a:srgbClr val="0000FF"/>
                </a:solidFill>
                <a:latin typeface="Arial"/>
              </a:rPr>
              <a:t> for 7 </a:t>
            </a:r>
            <a:r>
              <a:rPr lang="en-US" sz="1800" dirty="0" err="1">
                <a:solidFill>
                  <a:srgbClr val="0000FF"/>
                </a:solidFill>
                <a:latin typeface="Arial"/>
              </a:rPr>
              <a:t>HMs</a:t>
            </a:r>
            <a:r>
              <a:rPr lang="en-US" sz="1800" dirty="0">
                <a:solidFill>
                  <a:srgbClr val="0000FF"/>
                </a:solidFill>
                <a:latin typeface="Arial"/>
              </a:rPr>
              <a:t/>
            </a:r>
            <a:br>
              <a:rPr lang="en-US" sz="1800" dirty="0">
                <a:solidFill>
                  <a:srgbClr val="0000FF"/>
                </a:solidFill>
                <a:latin typeface="Arial"/>
              </a:rPr>
            </a:br>
            <a:r>
              <a:rPr lang="en-US" sz="1400" dirty="0">
                <a:solidFill>
                  <a:srgbClr val="0000FF"/>
                </a:solidFill>
                <a:latin typeface="Arial"/>
              </a:rPr>
              <a:t>(</a:t>
            </a:r>
            <a:r>
              <a:rPr lang="en-US" sz="1400" dirty="0" err="1">
                <a:solidFill>
                  <a:srgbClr val="0000FF"/>
                </a:solidFill>
                <a:latin typeface="Arial"/>
              </a:rPr>
              <a:t>Meissner</a:t>
            </a:r>
            <a:r>
              <a:rPr lang="en-US" sz="1400" dirty="0">
                <a:solidFill>
                  <a:srgbClr val="0000FF"/>
                </a:solidFill>
                <a:latin typeface="Arial"/>
              </a:rPr>
              <a:t> et al.’08; </a:t>
            </a:r>
            <a:r>
              <a:rPr lang="en-US" sz="1400" dirty="0" err="1">
                <a:solidFill>
                  <a:srgbClr val="0000FF"/>
                </a:solidFill>
                <a:latin typeface="Arial"/>
              </a:rPr>
              <a:t>Mikkelsen</a:t>
            </a:r>
            <a:r>
              <a:rPr lang="en-US" sz="1400" dirty="0">
                <a:solidFill>
                  <a:srgbClr val="0000FF"/>
                </a:solidFill>
                <a:latin typeface="Arial"/>
              </a:rPr>
              <a:t> et al. </a:t>
            </a:r>
            <a:r>
              <a:rPr lang="fr-FR" sz="1400" dirty="0">
                <a:solidFill>
                  <a:srgbClr val="0000FF"/>
                </a:solidFill>
                <a:latin typeface="Arial"/>
              </a:rPr>
              <a:t>’</a:t>
            </a:r>
            <a:r>
              <a:rPr lang="en-US" altLang="ja-JP" sz="1400" dirty="0">
                <a:solidFill>
                  <a:srgbClr val="0000FF"/>
                </a:solidFill>
                <a:latin typeface="Arial"/>
              </a:rPr>
              <a:t>07)</a:t>
            </a:r>
            <a:endParaRPr lang="en-US" altLang="ja-JP" sz="1800" dirty="0">
              <a:solidFill>
                <a:srgbClr val="0000FF"/>
              </a:solidFill>
              <a:latin typeface="Arial"/>
            </a:endParaRPr>
          </a:p>
          <a:p>
            <a:pPr lvl="1"/>
            <a:r>
              <a:rPr lang="en-US" sz="1800" dirty="0">
                <a:solidFill>
                  <a:srgbClr val="0000FF"/>
                </a:solidFill>
                <a:latin typeface="Arial"/>
              </a:rPr>
              <a:t>RNA-</a:t>
            </a:r>
            <a:r>
              <a:rPr lang="en-US" sz="1800" dirty="0" err="1">
                <a:solidFill>
                  <a:srgbClr val="0000FF"/>
                </a:solidFill>
                <a:latin typeface="Arial"/>
              </a:rPr>
              <a:t>Seq</a:t>
            </a:r>
            <a:r>
              <a:rPr lang="en-US" sz="1800" dirty="0">
                <a:solidFill>
                  <a:srgbClr val="0000FF"/>
                </a:solidFill>
                <a:latin typeface="Arial"/>
              </a:rPr>
              <a:t> </a:t>
            </a:r>
            <a:r>
              <a:rPr lang="en-US" sz="1400" dirty="0">
                <a:solidFill>
                  <a:srgbClr val="0000FF"/>
                </a:solidFill>
                <a:latin typeface="Arial"/>
              </a:rPr>
              <a:t>(</a:t>
            </a:r>
            <a:r>
              <a:rPr lang="en-US" sz="1400" dirty="0" err="1">
                <a:solidFill>
                  <a:srgbClr val="0000FF"/>
                </a:solidFill>
                <a:latin typeface="Arial"/>
              </a:rPr>
              <a:t>Cloonan</a:t>
            </a:r>
            <a:r>
              <a:rPr lang="en-US" sz="1400" dirty="0">
                <a:solidFill>
                  <a:srgbClr val="0000FF"/>
                </a:solidFill>
                <a:latin typeface="Arial"/>
              </a:rPr>
              <a:t> et al. 2008)</a:t>
            </a:r>
            <a:endParaRPr lang="en-US" sz="1800" dirty="0" smtClean="0">
              <a:solidFill>
                <a:srgbClr val="0000FF"/>
              </a:solidFill>
              <a:latin typeface="Arial"/>
            </a:endParaRPr>
          </a:p>
          <a:p>
            <a:pPr>
              <a:buNone/>
            </a:pPr>
            <a:endParaRPr lang="en-US" sz="1800" dirty="0" smtClean="0">
              <a:ea typeface="ＭＳ Ｐゴシック" pitchFamily="-106" charset="-128"/>
              <a:cs typeface="ＭＳ Ｐゴシック" pitchFamily="-106" charset="-128"/>
            </a:endParaRPr>
          </a:p>
          <a:p>
            <a:endParaRPr lang="en-US" sz="1800" dirty="0">
              <a:ea typeface="ＭＳ Ｐゴシック" pitchFamily="-106" charset="-128"/>
              <a:cs typeface="ＭＳ Ｐゴシック" pitchFamily="-106" charset="-128"/>
            </a:endParaRPr>
          </a:p>
        </p:txBody>
      </p:sp>
      <p:pic>
        <p:nvPicPr>
          <p:cNvPr id="7" name="Picture 6"/>
          <p:cNvPicPr>
            <a:picLocks noChangeAspect="1"/>
          </p:cNvPicPr>
          <p:nvPr/>
        </p:nvPicPr>
        <p:blipFill>
          <a:blip r:embed="rId4"/>
          <a:stretch>
            <a:fillRect/>
          </a:stretch>
        </p:blipFill>
        <p:spPr>
          <a:xfrm>
            <a:off x="4273010" y="3952957"/>
            <a:ext cx="4391587" cy="2736191"/>
          </a:xfrm>
          <a:prstGeom prst="rect">
            <a:avLst/>
          </a:prstGeom>
        </p:spPr>
      </p:pic>
      <p:sp>
        <p:nvSpPr>
          <p:cNvPr id="8" name="TextBox 7"/>
          <p:cNvSpPr txBox="1"/>
          <p:nvPr/>
        </p:nvSpPr>
        <p:spPr>
          <a:xfrm>
            <a:off x="1852433" y="5194225"/>
            <a:ext cx="2807295" cy="1200329"/>
          </a:xfrm>
          <a:prstGeom prst="rect">
            <a:avLst/>
          </a:prstGeom>
          <a:noFill/>
        </p:spPr>
        <p:txBody>
          <a:bodyPr wrap="square" rtlCol="0">
            <a:spAutoFit/>
          </a:bodyPr>
          <a:lstStyle/>
          <a:p>
            <a:r>
              <a:rPr lang="en-US" b="1" dirty="0" smtClean="0">
                <a:solidFill>
                  <a:srgbClr val="008000"/>
                </a:solidFill>
              </a:rPr>
              <a:t>A TF+HM model that combine TF and HM features does NOT improve accuracy!</a:t>
            </a:r>
            <a:endParaRPr lang="en-US" b="1" dirty="0">
              <a:solidFill>
                <a:srgbClr val="008000"/>
              </a:solidFill>
            </a:endParaRPr>
          </a:p>
        </p:txBody>
      </p:sp>
      <p:sp>
        <p:nvSpPr>
          <p:cNvPr id="9" name="TextBox 8"/>
          <p:cNvSpPr txBox="1"/>
          <p:nvPr/>
        </p:nvSpPr>
        <p:spPr>
          <a:xfrm>
            <a:off x="240506" y="6550223"/>
            <a:ext cx="3223854" cy="307777"/>
          </a:xfrm>
          <a:prstGeom prst="rect">
            <a:avLst/>
          </a:prstGeom>
          <a:noFill/>
        </p:spPr>
        <p:txBody>
          <a:bodyPr wrap="square" rtlCol="0">
            <a:spAutoFit/>
          </a:bodyPr>
          <a:lstStyle/>
          <a:p>
            <a:r>
              <a:rPr lang="en-US" sz="1400" i="1" dirty="0" smtClean="0"/>
              <a:t>Cheng et al. 2011, Nucleic Acids Res.</a:t>
            </a:r>
            <a:endParaRPr lang="en-US" sz="1400" i="1" dirty="0"/>
          </a:p>
        </p:txBody>
      </p:sp>
      <p:sp>
        <p:nvSpPr>
          <p:cNvPr id="10" name="Slide Number Placeholder 9"/>
          <p:cNvSpPr>
            <a:spLocks noGrp="1"/>
          </p:cNvSpPr>
          <p:nvPr>
            <p:ph type="sldNum" sz="quarter" idx="12"/>
          </p:nvPr>
        </p:nvSpPr>
        <p:spPr/>
        <p:txBody>
          <a:bodyPr/>
          <a:lstStyle/>
          <a:p>
            <a:fld id="{F5358776-FE94-7D48-B29B-0BF629B2BF73}" type="slidenum">
              <a:rPr lang="en-US" smtClean="0"/>
              <a:pPr/>
              <a:t>24</a:t>
            </a:fld>
            <a:endParaRPr lang="en-US"/>
          </a:p>
        </p:txBody>
      </p:sp>
    </p:spTree>
  </p:cSld>
  <p:clrMapOvr>
    <a:masterClrMapping/>
  </p:clrMapOvr>
  <p:transition advTm="81457"/>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b="1" dirty="0" smtClean="0">
                <a:solidFill>
                  <a:srgbClr val="000090"/>
                </a:solidFill>
                <a:latin typeface="Arial"/>
              </a:rPr>
              <a:t>TF and HM models are tissue specific</a:t>
            </a:r>
            <a:endParaRPr lang="en-US" sz="2800" b="1" dirty="0">
              <a:solidFill>
                <a:srgbClr val="000090"/>
              </a:solidFill>
              <a:latin typeface="Arial"/>
            </a:endParaRPr>
          </a:p>
        </p:txBody>
      </p:sp>
      <p:pic>
        <p:nvPicPr>
          <p:cNvPr id="5" name="Content Placeholder 4" descr="Figure6.pdf"/>
          <p:cNvPicPr>
            <a:picLocks noGrp="1" noChangeAspect="1"/>
          </p:cNvPicPr>
          <p:nvPr>
            <p:ph idx="1"/>
          </p:nvPr>
        </p:nvPicPr>
        <mc:AlternateContent>
          <mc:Choice xmlns:ma="http://schemas.microsoft.com/office/mac/drawingml/2008/main" Requires="ma">
            <p:blipFill>
              <a:blip r:embed="rId3"/>
              <a:srcRect l="-6581" r="-6581"/>
              <a:stretch>
                <a:fillRect/>
              </a:stretch>
            </p:blipFill>
          </mc:Choice>
          <mc:Fallback>
            <p:blipFill>
              <a:blip r:embed="rId4"/>
              <a:srcRect l="-6581" r="-6581"/>
              <a:stretch>
                <a:fillRect/>
              </a:stretch>
            </p:blipFill>
          </mc:Fallback>
        </mc:AlternateContent>
        <p:spPr>
          <a:xfrm>
            <a:off x="-272950" y="907082"/>
            <a:ext cx="5264178" cy="3428104"/>
          </a:xfrm>
        </p:spPr>
      </p:pic>
      <p:sp>
        <p:nvSpPr>
          <p:cNvPr id="6" name="TextBox 5"/>
          <p:cNvSpPr txBox="1"/>
          <p:nvPr/>
        </p:nvSpPr>
        <p:spPr>
          <a:xfrm>
            <a:off x="5060770" y="6452056"/>
            <a:ext cx="3223854" cy="307777"/>
          </a:xfrm>
          <a:prstGeom prst="rect">
            <a:avLst/>
          </a:prstGeom>
          <a:noFill/>
        </p:spPr>
        <p:txBody>
          <a:bodyPr wrap="square" rtlCol="0">
            <a:spAutoFit/>
          </a:bodyPr>
          <a:lstStyle/>
          <a:p>
            <a:r>
              <a:rPr lang="en-US" sz="1400" i="1" dirty="0" smtClean="0"/>
              <a:t>Cheng et al. 2011, Genome Biology (a)</a:t>
            </a:r>
            <a:endParaRPr lang="en-US" sz="1400" i="1" dirty="0"/>
          </a:p>
        </p:txBody>
      </p:sp>
      <p:sp>
        <p:nvSpPr>
          <p:cNvPr id="7" name="TextBox 6"/>
          <p:cNvSpPr txBox="1"/>
          <p:nvPr/>
        </p:nvSpPr>
        <p:spPr>
          <a:xfrm>
            <a:off x="457200" y="4289405"/>
            <a:ext cx="3648708" cy="1200329"/>
          </a:xfrm>
          <a:prstGeom prst="rect">
            <a:avLst/>
          </a:prstGeom>
          <a:noFill/>
        </p:spPr>
        <p:txBody>
          <a:bodyPr wrap="square" rtlCol="0">
            <a:spAutoFit/>
          </a:bodyPr>
          <a:lstStyle/>
          <a:p>
            <a:pPr algn="ctr"/>
            <a:r>
              <a:rPr lang="en-US" dirty="0" smtClean="0">
                <a:solidFill>
                  <a:srgbClr val="0000FF"/>
                </a:solidFill>
              </a:rPr>
              <a:t>HM model-- Best prediction is achieved by using histone modification and expression data from the same developmental stage </a:t>
            </a:r>
            <a:endParaRPr lang="en-US" dirty="0">
              <a:solidFill>
                <a:srgbClr val="0000FF"/>
              </a:solidFill>
            </a:endParaRPr>
          </a:p>
        </p:txBody>
      </p:sp>
      <p:pic>
        <p:nvPicPr>
          <p:cNvPr id="8" name="Picture 7"/>
          <p:cNvPicPr>
            <a:picLocks noChangeAspect="1"/>
          </p:cNvPicPr>
          <p:nvPr/>
        </p:nvPicPr>
        <p:blipFill>
          <a:blip r:embed="rId5"/>
          <a:stretch>
            <a:fillRect/>
          </a:stretch>
        </p:blipFill>
        <p:spPr>
          <a:xfrm>
            <a:off x="4774308" y="1002561"/>
            <a:ext cx="4369691" cy="3428105"/>
          </a:xfrm>
          <a:prstGeom prst="rect">
            <a:avLst/>
          </a:prstGeom>
        </p:spPr>
      </p:pic>
      <p:sp>
        <p:nvSpPr>
          <p:cNvPr id="9" name="TextBox 8"/>
          <p:cNvSpPr txBox="1"/>
          <p:nvPr/>
        </p:nvSpPr>
        <p:spPr>
          <a:xfrm>
            <a:off x="5519104" y="1298556"/>
            <a:ext cx="1269967" cy="369332"/>
          </a:xfrm>
          <a:prstGeom prst="rect">
            <a:avLst/>
          </a:prstGeom>
          <a:noFill/>
        </p:spPr>
        <p:txBody>
          <a:bodyPr wrap="square" rtlCol="0">
            <a:spAutoFit/>
          </a:bodyPr>
          <a:lstStyle/>
          <a:p>
            <a:r>
              <a:rPr lang="en-US" dirty="0" smtClean="0"/>
              <a:t>PCC=0.73</a:t>
            </a:r>
            <a:endParaRPr lang="en-US" dirty="0"/>
          </a:p>
        </p:txBody>
      </p:sp>
      <p:sp>
        <p:nvSpPr>
          <p:cNvPr id="10" name="TextBox 9"/>
          <p:cNvSpPr txBox="1"/>
          <p:nvPr/>
        </p:nvSpPr>
        <p:spPr>
          <a:xfrm>
            <a:off x="5288425" y="4441805"/>
            <a:ext cx="3648708" cy="1200329"/>
          </a:xfrm>
          <a:prstGeom prst="rect">
            <a:avLst/>
          </a:prstGeom>
          <a:noFill/>
        </p:spPr>
        <p:txBody>
          <a:bodyPr wrap="square" rtlCol="0">
            <a:spAutoFit/>
          </a:bodyPr>
          <a:lstStyle/>
          <a:p>
            <a:pPr algn="ctr"/>
            <a:r>
              <a:rPr lang="en-US" dirty="0" smtClean="0">
                <a:solidFill>
                  <a:srgbClr val="0000FF"/>
                </a:solidFill>
              </a:rPr>
              <a:t>TF model– differential TF binding signals are predictive of differential expression levels between two human cell lines</a:t>
            </a:r>
            <a:endParaRPr lang="en-US" dirty="0">
              <a:solidFill>
                <a:srgbClr val="0000FF"/>
              </a:solidFill>
            </a:endParaRPr>
          </a:p>
        </p:txBody>
      </p:sp>
      <p:sp>
        <p:nvSpPr>
          <p:cNvPr id="11" name="Slide Number Placeholder 10"/>
          <p:cNvSpPr>
            <a:spLocks noGrp="1"/>
          </p:cNvSpPr>
          <p:nvPr>
            <p:ph type="sldNum" sz="quarter" idx="12"/>
          </p:nvPr>
        </p:nvSpPr>
        <p:spPr/>
        <p:txBody>
          <a:bodyPr/>
          <a:lstStyle/>
          <a:p>
            <a:fld id="{F5358776-FE94-7D48-B29B-0BF629B2BF73}"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b="1" dirty="0" smtClean="0">
                <a:solidFill>
                  <a:srgbClr val="000090"/>
                </a:solidFill>
                <a:latin typeface="Arial"/>
              </a:rPr>
              <a:t>Summary: relate TF/HM </a:t>
            </a:r>
            <a:r>
              <a:rPr lang="en-US" altLang="zh-CN" sz="2800" b="1" dirty="0" smtClean="0">
                <a:solidFill>
                  <a:srgbClr val="000090"/>
                </a:solidFill>
                <a:latin typeface="Arial"/>
              </a:rPr>
              <a:t>signals with expression </a:t>
            </a:r>
            <a:endParaRPr lang="en-US" sz="2800" b="1" dirty="0">
              <a:solidFill>
                <a:srgbClr val="000090"/>
              </a:solidFill>
              <a:latin typeface="Arial"/>
            </a:endParaRPr>
          </a:p>
        </p:txBody>
      </p:sp>
      <p:sp>
        <p:nvSpPr>
          <p:cNvPr id="3" name="Content Placeholder 2"/>
          <p:cNvSpPr>
            <a:spLocks noGrp="1"/>
          </p:cNvSpPr>
          <p:nvPr>
            <p:ph idx="1"/>
          </p:nvPr>
        </p:nvSpPr>
        <p:spPr>
          <a:xfrm>
            <a:off x="457200" y="1289008"/>
            <a:ext cx="7630484" cy="4525963"/>
          </a:xfrm>
        </p:spPr>
        <p:txBody>
          <a:bodyPr>
            <a:normAutofit/>
          </a:bodyPr>
          <a:lstStyle/>
          <a:p>
            <a:r>
              <a:rPr lang="en-US" sz="2595" dirty="0" smtClean="0">
                <a:solidFill>
                  <a:srgbClr val="000090"/>
                </a:solidFill>
                <a:latin typeface="Arial"/>
              </a:rPr>
              <a:t>TF/HM signals are highly </a:t>
            </a:r>
            <a:r>
              <a:rPr lang="en-US" sz="2595" b="1" dirty="0" smtClean="0">
                <a:solidFill>
                  <a:srgbClr val="000090"/>
                </a:solidFill>
                <a:latin typeface="Arial"/>
              </a:rPr>
              <a:t>predictive </a:t>
            </a:r>
            <a:r>
              <a:rPr lang="en-US" sz="2595" dirty="0" smtClean="0">
                <a:solidFill>
                  <a:srgbClr val="000090"/>
                </a:solidFill>
                <a:latin typeface="Arial"/>
              </a:rPr>
              <a:t>to gene expression</a:t>
            </a:r>
          </a:p>
          <a:p>
            <a:endParaRPr lang="en-US" sz="2595" dirty="0" smtClean="0">
              <a:solidFill>
                <a:srgbClr val="000090"/>
              </a:solidFill>
              <a:latin typeface="Arial"/>
            </a:endParaRPr>
          </a:p>
          <a:p>
            <a:r>
              <a:rPr lang="en-US" sz="2595" dirty="0" smtClean="0">
                <a:solidFill>
                  <a:srgbClr val="000090"/>
                </a:solidFill>
                <a:latin typeface="Arial"/>
              </a:rPr>
              <a:t>TF and HM signals are </a:t>
            </a:r>
            <a:r>
              <a:rPr lang="en-US" sz="2595" b="1" dirty="0" smtClean="0">
                <a:solidFill>
                  <a:srgbClr val="000090"/>
                </a:solidFill>
                <a:latin typeface="Arial"/>
              </a:rPr>
              <a:t>redundant </a:t>
            </a:r>
            <a:r>
              <a:rPr lang="en-US" sz="2595" dirty="0" smtClean="0">
                <a:solidFill>
                  <a:srgbClr val="000090"/>
                </a:solidFill>
                <a:latin typeface="Arial"/>
              </a:rPr>
              <a:t>for ‘predict’ gene expression</a:t>
            </a:r>
          </a:p>
          <a:p>
            <a:endParaRPr lang="en-US" sz="2595" dirty="0" smtClean="0">
              <a:solidFill>
                <a:srgbClr val="000090"/>
              </a:solidFill>
              <a:latin typeface="Arial"/>
            </a:endParaRPr>
          </a:p>
          <a:p>
            <a:r>
              <a:rPr lang="en-US" sz="2595" dirty="0" smtClean="0">
                <a:solidFill>
                  <a:srgbClr val="000090"/>
                </a:solidFill>
                <a:latin typeface="Arial"/>
              </a:rPr>
              <a:t>TF and HM models are tissue/cell line </a:t>
            </a:r>
            <a:r>
              <a:rPr lang="en-US" sz="2595" b="1" dirty="0" smtClean="0">
                <a:solidFill>
                  <a:srgbClr val="000090"/>
                </a:solidFill>
                <a:latin typeface="Arial"/>
              </a:rPr>
              <a:t>specific</a:t>
            </a:r>
          </a:p>
          <a:p>
            <a:endParaRPr lang="en-US" sz="2595" b="1" dirty="0" smtClean="0">
              <a:solidFill>
                <a:srgbClr val="000090"/>
              </a:solidFill>
              <a:latin typeface="Arial"/>
            </a:endParaRPr>
          </a:p>
          <a:p>
            <a:r>
              <a:rPr lang="en-US" sz="2595" b="1" dirty="0" err="1" smtClean="0">
                <a:solidFill>
                  <a:srgbClr val="000090"/>
                </a:solidFill>
                <a:latin typeface="Arial"/>
              </a:rPr>
              <a:t>microRNA</a:t>
            </a:r>
            <a:r>
              <a:rPr lang="en-US" sz="2595" b="1" dirty="0" smtClean="0">
                <a:solidFill>
                  <a:srgbClr val="000090"/>
                </a:solidFill>
                <a:latin typeface="Arial"/>
              </a:rPr>
              <a:t> </a:t>
            </a:r>
            <a:r>
              <a:rPr lang="en-US" sz="2595" dirty="0" smtClean="0">
                <a:solidFill>
                  <a:srgbClr val="000090"/>
                </a:solidFill>
                <a:latin typeface="Arial"/>
              </a:rPr>
              <a:t>expression can also be predicted</a:t>
            </a:r>
          </a:p>
          <a:p>
            <a:endParaRPr lang="en-US" dirty="0"/>
          </a:p>
        </p:txBody>
      </p:sp>
      <p:sp>
        <p:nvSpPr>
          <p:cNvPr id="5" name="TextBox 4"/>
          <p:cNvSpPr txBox="1"/>
          <p:nvPr/>
        </p:nvSpPr>
        <p:spPr>
          <a:xfrm>
            <a:off x="0" y="6452056"/>
            <a:ext cx="2921878" cy="307777"/>
          </a:xfrm>
          <a:prstGeom prst="rect">
            <a:avLst/>
          </a:prstGeom>
          <a:noFill/>
        </p:spPr>
        <p:txBody>
          <a:bodyPr wrap="square" rtlCol="0">
            <a:spAutoFit/>
          </a:bodyPr>
          <a:lstStyle/>
          <a:p>
            <a:r>
              <a:rPr lang="en-US" sz="1400" i="1" dirty="0" smtClean="0"/>
              <a:t>Gerstein et al. 2010, Science</a:t>
            </a:r>
            <a:endParaRPr lang="en-US" sz="1400" i="1" dirty="0"/>
          </a:p>
        </p:txBody>
      </p:sp>
      <p:sp>
        <p:nvSpPr>
          <p:cNvPr id="6" name="TextBox 5"/>
          <p:cNvSpPr txBox="1"/>
          <p:nvPr/>
        </p:nvSpPr>
        <p:spPr>
          <a:xfrm>
            <a:off x="2433364" y="6464042"/>
            <a:ext cx="3223854" cy="307777"/>
          </a:xfrm>
          <a:prstGeom prst="rect">
            <a:avLst/>
          </a:prstGeom>
          <a:noFill/>
        </p:spPr>
        <p:txBody>
          <a:bodyPr wrap="square" rtlCol="0">
            <a:spAutoFit/>
          </a:bodyPr>
          <a:lstStyle/>
          <a:p>
            <a:r>
              <a:rPr lang="en-US" sz="1400" i="1" dirty="0" smtClean="0"/>
              <a:t>Cheng et al. 2011, Nucleic Acids Res.</a:t>
            </a:r>
            <a:endParaRPr lang="en-US" sz="1400" i="1" dirty="0"/>
          </a:p>
        </p:txBody>
      </p:sp>
      <p:sp>
        <p:nvSpPr>
          <p:cNvPr id="7" name="TextBox 6"/>
          <p:cNvSpPr txBox="1"/>
          <p:nvPr/>
        </p:nvSpPr>
        <p:spPr>
          <a:xfrm>
            <a:off x="5462946" y="6452056"/>
            <a:ext cx="3223854" cy="307777"/>
          </a:xfrm>
          <a:prstGeom prst="rect">
            <a:avLst/>
          </a:prstGeom>
          <a:noFill/>
        </p:spPr>
        <p:txBody>
          <a:bodyPr wrap="square" rtlCol="0">
            <a:spAutoFit/>
          </a:bodyPr>
          <a:lstStyle/>
          <a:p>
            <a:r>
              <a:rPr lang="en-US" sz="1400" i="1" dirty="0" smtClean="0"/>
              <a:t>Cheng et al. 2011, Genome Biology (a)</a:t>
            </a:r>
            <a:endParaRPr lang="en-US" sz="1400" i="1" dirty="0"/>
          </a:p>
        </p:txBody>
      </p:sp>
      <p:sp>
        <p:nvSpPr>
          <p:cNvPr id="8" name="Slide Number Placeholder 7"/>
          <p:cNvSpPr>
            <a:spLocks noGrp="1"/>
          </p:cNvSpPr>
          <p:nvPr>
            <p:ph type="sldNum" sz="quarter" idx="12"/>
          </p:nvPr>
        </p:nvSpPr>
        <p:spPr/>
        <p:txBody>
          <a:bodyPr/>
          <a:lstStyle/>
          <a:p>
            <a:fld id="{F5358776-FE94-7D48-B29B-0BF629B2BF73}"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588632" y="343735"/>
            <a:ext cx="7772400" cy="1031207"/>
          </a:xfrm>
        </p:spPr>
        <p:txBody>
          <a:bodyPr>
            <a:normAutofit/>
          </a:bodyPr>
          <a:lstStyle/>
          <a:p>
            <a:r>
              <a:rPr lang="en-US" sz="2800" dirty="0">
                <a:solidFill>
                  <a:srgbClr val="000090"/>
                </a:solidFill>
                <a:latin typeface="Arial"/>
              </a:rPr>
              <a:t>Part </a:t>
            </a:r>
            <a:r>
              <a:rPr lang="en-US" sz="2800" dirty="0" smtClean="0">
                <a:solidFill>
                  <a:srgbClr val="000090"/>
                </a:solidFill>
                <a:latin typeface="Arial"/>
              </a:rPr>
              <a:t>IV: Integrative regulatory network analysis</a:t>
            </a:r>
            <a:endParaRPr lang="en-US" sz="2800" dirty="0">
              <a:solidFill>
                <a:srgbClr val="000090"/>
              </a:solidFill>
              <a:latin typeface="Arial"/>
            </a:endParaRPr>
          </a:p>
        </p:txBody>
      </p:sp>
      <p:pic>
        <p:nvPicPr>
          <p:cNvPr id="11" name="Picture 3" descr="protein_map1 copy"/>
          <p:cNvPicPr>
            <a:picLocks noChangeAspect="1" noChangeArrowheads="1"/>
          </p:cNvPicPr>
          <p:nvPr/>
        </p:nvPicPr>
        <p:blipFill>
          <a:blip r:embed="rId3"/>
          <a:srcRect/>
          <a:stretch>
            <a:fillRect/>
          </a:stretch>
        </p:blipFill>
        <p:spPr bwMode="auto">
          <a:xfrm>
            <a:off x="588633" y="1538105"/>
            <a:ext cx="3078040" cy="2906485"/>
          </a:xfrm>
          <a:prstGeom prst="rect">
            <a:avLst/>
          </a:prstGeom>
          <a:noFill/>
          <a:ln w="9525">
            <a:noFill/>
            <a:miter lim="800000"/>
            <a:headEnd/>
            <a:tailEnd/>
          </a:ln>
        </p:spPr>
      </p:pic>
      <p:pic>
        <p:nvPicPr>
          <p:cNvPr id="17" name="Picture 6" descr="FORPPT-i0occbio--Coleytown-Cycling-BikeNWestport-4.JPG"/>
          <p:cNvPicPr>
            <a:picLocks noChangeAspect="1"/>
          </p:cNvPicPr>
          <p:nvPr/>
        </p:nvPicPr>
        <p:blipFill>
          <a:blip r:embed="rId4"/>
          <a:srcRect/>
          <a:stretch>
            <a:fillRect/>
          </a:stretch>
        </p:blipFill>
        <p:spPr bwMode="auto">
          <a:xfrm>
            <a:off x="4312571" y="3069341"/>
            <a:ext cx="4767727" cy="3369559"/>
          </a:xfrm>
          <a:prstGeom prst="rect">
            <a:avLst/>
          </a:prstGeom>
          <a:noFill/>
          <a:ln w="19050">
            <a:solidFill>
              <a:schemeClr val="tx1"/>
            </a:solidFill>
            <a:miter lim="800000"/>
            <a:headEnd/>
            <a:tailEnd/>
          </a:ln>
        </p:spPr>
      </p:pic>
      <p:sp>
        <p:nvSpPr>
          <p:cNvPr id="18" name="TextBox 17"/>
          <p:cNvSpPr txBox="1"/>
          <p:nvPr/>
        </p:nvSpPr>
        <p:spPr>
          <a:xfrm>
            <a:off x="305556" y="4583140"/>
            <a:ext cx="3657123" cy="1015663"/>
          </a:xfrm>
          <a:prstGeom prst="rect">
            <a:avLst/>
          </a:prstGeom>
          <a:noFill/>
        </p:spPr>
        <p:txBody>
          <a:bodyPr wrap="square" rtlCol="0">
            <a:spAutoFit/>
          </a:bodyPr>
          <a:lstStyle/>
          <a:p>
            <a:pPr algn="ctr"/>
            <a:r>
              <a:rPr lang="en-US" sz="2000" b="1" dirty="0" smtClean="0">
                <a:solidFill>
                  <a:srgbClr val="000090"/>
                </a:solidFill>
                <a:latin typeface="Arial"/>
              </a:rPr>
              <a:t>Understanding transcriptional regulation from a network perspective</a:t>
            </a:r>
            <a:endParaRPr lang="en-US" sz="2000" b="1" dirty="0">
              <a:solidFill>
                <a:srgbClr val="000090"/>
              </a:solidFill>
              <a:latin typeface="Arial"/>
            </a:endParaRPr>
          </a:p>
        </p:txBody>
      </p:sp>
      <p:sp>
        <p:nvSpPr>
          <p:cNvPr id="7" name="Slide Number Placeholder 6"/>
          <p:cNvSpPr>
            <a:spLocks noGrp="1"/>
          </p:cNvSpPr>
          <p:nvPr>
            <p:ph type="sldNum" sz="quarter" idx="12"/>
          </p:nvPr>
        </p:nvSpPr>
        <p:spPr/>
        <p:txBody>
          <a:bodyPr/>
          <a:lstStyle/>
          <a:p>
            <a:fld id="{F5358776-FE94-7D48-B29B-0BF629B2BF73}"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9139" name="Rectangle 2"/>
          <p:cNvSpPr>
            <a:spLocks noGrp="1" noChangeArrowheads="1"/>
          </p:cNvSpPr>
          <p:nvPr>
            <p:ph type="title"/>
          </p:nvPr>
        </p:nvSpPr>
        <p:spPr>
          <a:xfrm>
            <a:off x="685800" y="153988"/>
            <a:ext cx="7772400" cy="1143000"/>
          </a:xfrm>
        </p:spPr>
        <p:txBody>
          <a:bodyPr>
            <a:normAutofit/>
          </a:bodyPr>
          <a:lstStyle/>
          <a:p>
            <a:pPr eaLnBrk="1" hangingPunct="1"/>
            <a:r>
              <a:rPr lang="en-US" sz="2800" b="1" dirty="0">
                <a:solidFill>
                  <a:srgbClr val="000090"/>
                </a:solidFill>
                <a:latin typeface="Arial"/>
                <a:ea typeface="ＭＳ Ｐゴシック" pitchFamily="-106" charset="-128"/>
                <a:cs typeface="ＭＳ Ｐゴシック" pitchFamily="-106" charset="-128"/>
              </a:rPr>
              <a:t>Networks as a universal language</a:t>
            </a:r>
          </a:p>
        </p:txBody>
      </p:sp>
      <p:pic>
        <p:nvPicPr>
          <p:cNvPr id="219140" name="Picture 3" descr="protein_map1 copy"/>
          <p:cNvPicPr>
            <a:picLocks noChangeAspect="1" noChangeArrowheads="1"/>
          </p:cNvPicPr>
          <p:nvPr/>
        </p:nvPicPr>
        <p:blipFill>
          <a:blip r:embed="rId4"/>
          <a:srcRect/>
          <a:stretch>
            <a:fillRect/>
          </a:stretch>
        </p:blipFill>
        <p:spPr bwMode="auto">
          <a:xfrm>
            <a:off x="142875" y="5002213"/>
            <a:ext cx="1965325" cy="1855787"/>
          </a:xfrm>
          <a:prstGeom prst="rect">
            <a:avLst/>
          </a:prstGeom>
          <a:noFill/>
          <a:ln w="9525">
            <a:noFill/>
            <a:miter lim="800000"/>
            <a:headEnd/>
            <a:tailEnd/>
          </a:ln>
        </p:spPr>
      </p:pic>
      <p:pic>
        <p:nvPicPr>
          <p:cNvPr id="219141" name="Picture 4" descr="contagion"/>
          <p:cNvPicPr>
            <a:picLocks noChangeAspect="1" noChangeArrowheads="1"/>
          </p:cNvPicPr>
          <p:nvPr/>
        </p:nvPicPr>
        <p:blipFill>
          <a:blip r:embed="rId5"/>
          <a:srcRect/>
          <a:stretch>
            <a:fillRect/>
          </a:stretch>
        </p:blipFill>
        <p:spPr bwMode="auto">
          <a:xfrm>
            <a:off x="209550" y="3267075"/>
            <a:ext cx="1987550" cy="1738313"/>
          </a:xfrm>
          <a:prstGeom prst="rect">
            <a:avLst/>
          </a:prstGeom>
          <a:noFill/>
          <a:ln w="9525">
            <a:noFill/>
            <a:miter lim="800000"/>
            <a:headEnd/>
            <a:tailEnd/>
          </a:ln>
        </p:spPr>
      </p:pic>
      <p:sp>
        <p:nvSpPr>
          <p:cNvPr id="219142" name="Text Box 5"/>
          <p:cNvSpPr txBox="1">
            <a:spLocks noChangeArrowheads="1"/>
          </p:cNvSpPr>
          <p:nvPr/>
        </p:nvSpPr>
        <p:spPr bwMode="auto">
          <a:xfrm>
            <a:off x="2287588" y="3765550"/>
            <a:ext cx="1517650" cy="1066800"/>
          </a:xfrm>
          <a:prstGeom prst="rect">
            <a:avLst/>
          </a:prstGeom>
          <a:noFill/>
          <a:ln w="12700">
            <a:noFill/>
            <a:miter lim="800000"/>
            <a:headEnd type="none" w="sm" len="sm"/>
            <a:tailEnd type="none" w="sm" len="sm"/>
          </a:ln>
        </p:spPr>
        <p:txBody>
          <a:bodyPr>
            <a:prstTxWarp prst="textNoShape">
              <a:avLst/>
            </a:prstTxWarp>
            <a:spAutoFit/>
          </a:bodyPr>
          <a:lstStyle/>
          <a:p>
            <a:pPr algn="ctr"/>
            <a:r>
              <a:rPr lang="en-US" sz="2400" b="0"/>
              <a:t>Disease Spread</a:t>
            </a:r>
          </a:p>
          <a:p>
            <a:pPr algn="ctr"/>
            <a:r>
              <a:rPr lang="en-US" sz="1600" b="0"/>
              <a:t>[Krebs]</a:t>
            </a:r>
          </a:p>
        </p:txBody>
      </p:sp>
      <p:sp>
        <p:nvSpPr>
          <p:cNvPr id="219143" name="Text Box 6"/>
          <p:cNvSpPr txBox="1">
            <a:spLocks noChangeArrowheads="1"/>
          </p:cNvSpPr>
          <p:nvPr/>
        </p:nvSpPr>
        <p:spPr bwMode="auto">
          <a:xfrm>
            <a:off x="2125663" y="5497513"/>
            <a:ext cx="1760537" cy="1066800"/>
          </a:xfrm>
          <a:prstGeom prst="rect">
            <a:avLst/>
          </a:prstGeom>
          <a:noFill/>
          <a:ln w="12700">
            <a:noFill/>
            <a:miter lim="800000"/>
            <a:headEnd type="none" w="sm" len="sm"/>
            <a:tailEnd type="none" w="sm" len="sm"/>
          </a:ln>
        </p:spPr>
        <p:txBody>
          <a:bodyPr wrap="none">
            <a:prstTxWarp prst="textNoShape">
              <a:avLst/>
            </a:prstTxWarp>
            <a:spAutoFit/>
          </a:bodyPr>
          <a:lstStyle/>
          <a:p>
            <a:pPr algn="ctr"/>
            <a:r>
              <a:rPr lang="en-US" sz="2400" b="0"/>
              <a:t>Protein</a:t>
            </a:r>
            <a:br>
              <a:rPr lang="en-US" sz="2400" b="0"/>
            </a:br>
            <a:r>
              <a:rPr lang="en-US" sz="2400" b="0"/>
              <a:t>Interactions</a:t>
            </a:r>
          </a:p>
          <a:p>
            <a:pPr algn="ctr"/>
            <a:r>
              <a:rPr lang="en-US" sz="1600" b="0"/>
              <a:t>[Barabasi]</a:t>
            </a:r>
          </a:p>
        </p:txBody>
      </p:sp>
      <p:pic>
        <p:nvPicPr>
          <p:cNvPr id="219144" name="Picture 7" descr="internet"/>
          <p:cNvPicPr>
            <a:picLocks noChangeAspect="1" noChangeArrowheads="1"/>
          </p:cNvPicPr>
          <p:nvPr/>
        </p:nvPicPr>
        <p:blipFill>
          <a:blip r:embed="rId6"/>
          <a:srcRect/>
          <a:stretch>
            <a:fillRect/>
          </a:stretch>
        </p:blipFill>
        <p:spPr bwMode="auto">
          <a:xfrm>
            <a:off x="0" y="1377950"/>
            <a:ext cx="2446338" cy="1835150"/>
          </a:xfrm>
          <a:prstGeom prst="rect">
            <a:avLst/>
          </a:prstGeom>
          <a:noFill/>
          <a:ln w="9525">
            <a:noFill/>
            <a:miter lim="800000"/>
            <a:headEnd/>
            <a:tailEnd/>
          </a:ln>
        </p:spPr>
      </p:pic>
      <p:sp>
        <p:nvSpPr>
          <p:cNvPr id="219145" name="Text Box 8"/>
          <p:cNvSpPr txBox="1">
            <a:spLocks noChangeArrowheads="1"/>
          </p:cNvSpPr>
          <p:nvPr/>
        </p:nvSpPr>
        <p:spPr bwMode="auto">
          <a:xfrm>
            <a:off x="6324600" y="6203950"/>
            <a:ext cx="2586038" cy="457200"/>
          </a:xfrm>
          <a:prstGeom prst="rect">
            <a:avLst/>
          </a:prstGeom>
          <a:noFill/>
          <a:ln w="12700">
            <a:noFill/>
            <a:miter lim="800000"/>
            <a:headEnd type="none" w="sm" len="sm"/>
            <a:tailEnd type="none" w="sm" len="sm"/>
          </a:ln>
        </p:spPr>
        <p:txBody>
          <a:bodyPr>
            <a:prstTxWarp prst="textNoShape">
              <a:avLst/>
            </a:prstTxWarp>
            <a:spAutoFit/>
          </a:bodyPr>
          <a:lstStyle/>
          <a:p>
            <a:pPr algn="ctr"/>
            <a:r>
              <a:rPr lang="en-US" sz="2400" b="0"/>
              <a:t>Social Network</a:t>
            </a:r>
          </a:p>
        </p:txBody>
      </p:sp>
      <p:pic>
        <p:nvPicPr>
          <p:cNvPr id="219146" name="Picture 9" descr="food_web"/>
          <p:cNvPicPr>
            <a:picLocks noChangeAspect="1" noChangeArrowheads="1"/>
          </p:cNvPicPr>
          <p:nvPr/>
        </p:nvPicPr>
        <p:blipFill>
          <a:blip r:embed="rId7"/>
          <a:srcRect/>
          <a:stretch>
            <a:fillRect/>
          </a:stretch>
        </p:blipFill>
        <p:spPr bwMode="auto">
          <a:xfrm>
            <a:off x="3744913" y="1370013"/>
            <a:ext cx="1909762" cy="1824037"/>
          </a:xfrm>
          <a:prstGeom prst="rect">
            <a:avLst/>
          </a:prstGeom>
          <a:noFill/>
          <a:ln w="9525">
            <a:noFill/>
            <a:miter lim="800000"/>
            <a:headEnd/>
            <a:tailEnd/>
          </a:ln>
        </p:spPr>
      </p:pic>
      <p:sp>
        <p:nvSpPr>
          <p:cNvPr id="219147" name="Text Box 10"/>
          <p:cNvSpPr txBox="1">
            <a:spLocks noChangeArrowheads="1"/>
          </p:cNvSpPr>
          <p:nvPr/>
        </p:nvSpPr>
        <p:spPr bwMode="auto">
          <a:xfrm>
            <a:off x="3965575" y="3194050"/>
            <a:ext cx="1590675" cy="457200"/>
          </a:xfrm>
          <a:prstGeom prst="rect">
            <a:avLst/>
          </a:prstGeom>
          <a:noFill/>
          <a:ln w="12700">
            <a:noFill/>
            <a:miter lim="800000"/>
            <a:headEnd type="none" w="sm" len="sm"/>
            <a:tailEnd type="none" w="sm" len="sm"/>
          </a:ln>
        </p:spPr>
        <p:txBody>
          <a:bodyPr wrap="none">
            <a:prstTxWarp prst="textNoShape">
              <a:avLst/>
            </a:prstTxWarp>
            <a:spAutoFit/>
          </a:bodyPr>
          <a:lstStyle/>
          <a:p>
            <a:pPr algn="ctr"/>
            <a:r>
              <a:rPr lang="en-US" sz="2400" b="0"/>
              <a:t>Food Web</a:t>
            </a:r>
          </a:p>
        </p:txBody>
      </p:sp>
      <p:pic>
        <p:nvPicPr>
          <p:cNvPr id="219148" name="Picture 11" descr="neural"/>
          <p:cNvPicPr>
            <a:picLocks noChangeAspect="1" noChangeArrowheads="1"/>
          </p:cNvPicPr>
          <p:nvPr/>
        </p:nvPicPr>
        <p:blipFill>
          <a:blip r:embed="rId8"/>
          <a:srcRect/>
          <a:stretch>
            <a:fillRect/>
          </a:stretch>
        </p:blipFill>
        <p:spPr bwMode="auto">
          <a:xfrm>
            <a:off x="7456488" y="1292225"/>
            <a:ext cx="1425575" cy="2519363"/>
          </a:xfrm>
          <a:prstGeom prst="rect">
            <a:avLst/>
          </a:prstGeom>
          <a:noFill/>
          <a:ln w="9525">
            <a:noFill/>
            <a:miter lim="800000"/>
            <a:headEnd/>
            <a:tailEnd/>
          </a:ln>
        </p:spPr>
      </p:pic>
      <p:pic>
        <p:nvPicPr>
          <p:cNvPr id="219149" name="Picture 12" descr="ee313"/>
          <p:cNvPicPr>
            <a:picLocks noChangeAspect="1" noChangeArrowheads="1"/>
          </p:cNvPicPr>
          <p:nvPr/>
        </p:nvPicPr>
        <p:blipFill>
          <a:blip r:embed="rId9"/>
          <a:srcRect/>
          <a:stretch>
            <a:fillRect/>
          </a:stretch>
        </p:blipFill>
        <p:spPr bwMode="auto">
          <a:xfrm>
            <a:off x="5810250" y="1636713"/>
            <a:ext cx="1608138" cy="1250950"/>
          </a:xfrm>
          <a:prstGeom prst="rect">
            <a:avLst/>
          </a:prstGeom>
          <a:noFill/>
          <a:ln w="9525">
            <a:noFill/>
            <a:miter lim="800000"/>
            <a:headEnd/>
            <a:tailEnd/>
          </a:ln>
        </p:spPr>
      </p:pic>
      <p:sp>
        <p:nvSpPr>
          <p:cNvPr id="219150" name="Text Box 13"/>
          <p:cNvSpPr txBox="1">
            <a:spLocks noChangeArrowheads="1"/>
          </p:cNvSpPr>
          <p:nvPr/>
        </p:nvSpPr>
        <p:spPr bwMode="auto">
          <a:xfrm>
            <a:off x="6951663" y="3789363"/>
            <a:ext cx="2287587" cy="701675"/>
          </a:xfrm>
          <a:prstGeom prst="rect">
            <a:avLst/>
          </a:prstGeom>
          <a:noFill/>
          <a:ln w="12700">
            <a:noFill/>
            <a:miter lim="800000"/>
            <a:headEnd type="none" w="sm" len="sm"/>
            <a:tailEnd type="none" w="sm" len="sm"/>
          </a:ln>
        </p:spPr>
        <p:txBody>
          <a:bodyPr wrap="none">
            <a:prstTxWarp prst="textNoShape">
              <a:avLst/>
            </a:prstTxWarp>
            <a:spAutoFit/>
          </a:bodyPr>
          <a:lstStyle/>
          <a:p>
            <a:pPr algn="ctr"/>
            <a:r>
              <a:rPr lang="en-US" sz="2400" b="0"/>
              <a:t>Neural Network</a:t>
            </a:r>
          </a:p>
          <a:p>
            <a:pPr algn="ctr"/>
            <a:r>
              <a:rPr lang="en-US" sz="1600" b="0"/>
              <a:t>[Cajal]</a:t>
            </a:r>
          </a:p>
        </p:txBody>
      </p:sp>
      <p:sp>
        <p:nvSpPr>
          <p:cNvPr id="219151" name="Text Box 14"/>
          <p:cNvSpPr txBox="1">
            <a:spLocks noChangeArrowheads="1"/>
          </p:cNvSpPr>
          <p:nvPr/>
        </p:nvSpPr>
        <p:spPr bwMode="auto">
          <a:xfrm>
            <a:off x="5800725" y="2868613"/>
            <a:ext cx="1660525" cy="822325"/>
          </a:xfrm>
          <a:prstGeom prst="rect">
            <a:avLst/>
          </a:prstGeom>
          <a:noFill/>
          <a:ln w="12700">
            <a:noFill/>
            <a:miter lim="800000"/>
            <a:headEnd type="none" w="sm" len="sm"/>
            <a:tailEnd type="none" w="sm" len="sm"/>
          </a:ln>
        </p:spPr>
        <p:txBody>
          <a:bodyPr>
            <a:prstTxWarp prst="textNoShape">
              <a:avLst/>
            </a:prstTxWarp>
            <a:spAutoFit/>
          </a:bodyPr>
          <a:lstStyle/>
          <a:p>
            <a:pPr algn="ctr"/>
            <a:r>
              <a:rPr lang="en-US" sz="2400" b="0"/>
              <a:t>Electronic</a:t>
            </a:r>
          </a:p>
          <a:p>
            <a:pPr algn="ctr"/>
            <a:r>
              <a:rPr lang="en-US" sz="2400" b="0"/>
              <a:t>Circuit</a:t>
            </a:r>
          </a:p>
        </p:txBody>
      </p:sp>
      <p:pic>
        <p:nvPicPr>
          <p:cNvPr id="219152" name="Picture 15" descr="friendster"/>
          <p:cNvPicPr>
            <a:picLocks noChangeAspect="1" noChangeArrowheads="1"/>
          </p:cNvPicPr>
          <p:nvPr/>
        </p:nvPicPr>
        <p:blipFill>
          <a:blip r:embed="rId10"/>
          <a:srcRect/>
          <a:stretch>
            <a:fillRect/>
          </a:stretch>
        </p:blipFill>
        <p:spPr bwMode="auto">
          <a:xfrm>
            <a:off x="6376988" y="4518025"/>
            <a:ext cx="2287587" cy="1752600"/>
          </a:xfrm>
          <a:prstGeom prst="rect">
            <a:avLst/>
          </a:prstGeom>
          <a:noFill/>
          <a:ln w="9525">
            <a:noFill/>
            <a:miter lim="800000"/>
            <a:headEnd/>
            <a:tailEnd/>
          </a:ln>
        </p:spPr>
      </p:pic>
      <p:graphicFrame>
        <p:nvGraphicFramePr>
          <p:cNvPr id="219138" name="Object 2"/>
          <p:cNvGraphicFramePr>
            <a:graphicFrameLocks noChangeAspect="1"/>
          </p:cNvGraphicFramePr>
          <p:nvPr/>
        </p:nvGraphicFramePr>
        <p:xfrm>
          <a:off x="4127500" y="3857625"/>
          <a:ext cx="2001838" cy="2989263"/>
        </p:xfrm>
        <a:graphic>
          <a:graphicData uri="http://schemas.openxmlformats.org/presentationml/2006/ole">
            <p:oleObj spid="_x0000_s120834" name="Image" r:id="rId11" imgW="4165079" imgH="6222222" progId="">
              <p:embed/>
            </p:oleObj>
          </a:graphicData>
        </a:graphic>
      </p:graphicFrame>
      <p:sp>
        <p:nvSpPr>
          <p:cNvPr id="219153" name="Text Box 17"/>
          <p:cNvSpPr txBox="1">
            <a:spLocks noChangeArrowheads="1"/>
          </p:cNvSpPr>
          <p:nvPr/>
        </p:nvSpPr>
        <p:spPr bwMode="auto">
          <a:xfrm>
            <a:off x="1927225" y="2516188"/>
            <a:ext cx="1944688" cy="701675"/>
          </a:xfrm>
          <a:prstGeom prst="rect">
            <a:avLst/>
          </a:prstGeom>
          <a:noFill/>
          <a:ln w="12700">
            <a:noFill/>
            <a:miter lim="800000"/>
            <a:headEnd type="none" w="sm" len="sm"/>
            <a:tailEnd type="none" w="sm" len="sm"/>
          </a:ln>
        </p:spPr>
        <p:txBody>
          <a:bodyPr wrap="none">
            <a:prstTxWarp prst="textNoShape">
              <a:avLst/>
            </a:prstTxWarp>
            <a:spAutoFit/>
          </a:bodyPr>
          <a:lstStyle/>
          <a:p>
            <a:pPr algn="ctr"/>
            <a:r>
              <a:rPr lang="en-US" sz="2400" b="0"/>
              <a:t>Internet</a:t>
            </a:r>
          </a:p>
          <a:p>
            <a:pPr algn="ctr"/>
            <a:r>
              <a:rPr lang="en-US" sz="1600" b="0"/>
              <a:t>[Burch &amp; Cheswick]</a:t>
            </a:r>
          </a:p>
        </p:txBody>
      </p:sp>
      <p:sp>
        <p:nvSpPr>
          <p:cNvPr id="18" name="Slide Number Placeholder 17"/>
          <p:cNvSpPr>
            <a:spLocks noGrp="1"/>
          </p:cNvSpPr>
          <p:nvPr>
            <p:ph type="sldNum" sz="quarter" idx="12"/>
          </p:nvPr>
        </p:nvSpPr>
        <p:spPr/>
        <p:txBody>
          <a:bodyPr/>
          <a:lstStyle/>
          <a:p>
            <a:fld id="{F5358776-FE94-7D48-B29B-0BF629B2BF73}" type="slidenum">
              <a:rPr lang="en-US" smtClean="0"/>
              <a:pPr/>
              <a:t>28</a:t>
            </a:fld>
            <a:endParaRPr lang="en-US"/>
          </a:p>
        </p:txBody>
      </p:sp>
    </p:spTree>
  </p:cSld>
  <p:clrMapOvr>
    <a:masterClrMapping/>
  </p:clrMapOvr>
  <p:transition advTm="41667"/>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00050" y="-303213"/>
            <a:ext cx="10469564" cy="7493001"/>
            <a:chOff x="-545232" y="550093"/>
            <a:chExt cx="9965035" cy="7001500"/>
          </a:xfrm>
        </p:grpSpPr>
        <p:graphicFrame>
          <p:nvGraphicFramePr>
            <p:cNvPr id="73731" name="Object 2"/>
            <p:cNvGraphicFramePr>
              <a:graphicFrameLocks noChangeAspect="1"/>
            </p:cNvGraphicFramePr>
            <p:nvPr/>
          </p:nvGraphicFramePr>
          <p:xfrm>
            <a:off x="-545232" y="550093"/>
            <a:ext cx="9366455" cy="6909579"/>
          </p:xfrm>
          <a:graphic>
            <a:graphicData uri="http://schemas.openxmlformats.org/presentationml/2006/ole">
              <p:oleObj spid="_x0000_s122882" name="Document" r:id="rId4" imgW="23060317" imgH="17015873" progId="Word.Document.12">
                <p:link updateAutomatic="1"/>
              </p:oleObj>
            </a:graphicData>
          </a:graphic>
        </p:graphicFrame>
        <p:sp>
          <p:nvSpPr>
            <p:cNvPr id="73732" name="Rectangle 2"/>
            <p:cNvSpPr>
              <a:spLocks noChangeArrowheads="1"/>
            </p:cNvSpPr>
            <p:nvPr/>
          </p:nvSpPr>
          <p:spPr bwMode="auto">
            <a:xfrm>
              <a:off x="5723446" y="7100381"/>
              <a:ext cx="2205840" cy="451212"/>
            </a:xfrm>
            <a:prstGeom prst="rect">
              <a:avLst/>
            </a:prstGeom>
            <a:solidFill>
              <a:schemeClr val="bg1"/>
            </a:solidFill>
            <a:ln w="12700">
              <a:noFill/>
              <a:round/>
              <a:headEnd type="none" w="sm" len="sm"/>
              <a:tailEnd type="none" w="sm" len="sm"/>
            </a:ln>
          </p:spPr>
          <p:txBody>
            <a:bodyPr wrap="none" anchor="ctr">
              <a:prstTxWarp prst="textNoShape">
                <a:avLst/>
              </a:prstTxWarp>
            </a:bodyPr>
            <a:lstStyle/>
            <a:p>
              <a:pPr algn="ctr" defTabSz="912813"/>
              <a:endParaRPr lang="en-US"/>
            </a:p>
          </p:txBody>
        </p:sp>
        <p:sp>
          <p:nvSpPr>
            <p:cNvPr id="73733" name="Rectangle 7"/>
            <p:cNvSpPr>
              <a:spLocks noChangeArrowheads="1"/>
            </p:cNvSpPr>
            <p:nvPr/>
          </p:nvSpPr>
          <p:spPr bwMode="auto">
            <a:xfrm>
              <a:off x="6836314" y="4561150"/>
              <a:ext cx="2583489" cy="1349483"/>
            </a:xfrm>
            <a:prstGeom prst="rect">
              <a:avLst/>
            </a:prstGeom>
            <a:solidFill>
              <a:schemeClr val="bg1"/>
            </a:solidFill>
            <a:ln w="12700">
              <a:noFill/>
              <a:round/>
              <a:headEnd type="none" w="sm" len="sm"/>
              <a:tailEnd type="none" w="sm" len="sm"/>
            </a:ln>
          </p:spPr>
          <p:txBody>
            <a:bodyPr wrap="none" anchor="ctr">
              <a:prstTxWarp prst="textNoShape">
                <a:avLst/>
              </a:prstTxWarp>
            </a:bodyPr>
            <a:lstStyle/>
            <a:p>
              <a:pPr algn="ctr" defTabSz="912813"/>
              <a:endParaRPr lang="en-US"/>
            </a:p>
          </p:txBody>
        </p:sp>
      </p:grpSp>
      <p:sp>
        <p:nvSpPr>
          <p:cNvPr id="73730" name="Title 2"/>
          <p:cNvSpPr>
            <a:spLocks noGrp="1"/>
          </p:cNvSpPr>
          <p:nvPr>
            <p:ph type="title"/>
          </p:nvPr>
        </p:nvSpPr>
        <p:spPr>
          <a:xfrm>
            <a:off x="5085098" y="-303213"/>
            <a:ext cx="4540250" cy="1503363"/>
          </a:xfrm>
        </p:spPr>
        <p:txBody>
          <a:bodyPr>
            <a:normAutofit/>
          </a:bodyPr>
          <a:lstStyle/>
          <a:p>
            <a:r>
              <a:rPr lang="en-US" sz="2800" b="1" dirty="0">
                <a:solidFill>
                  <a:srgbClr val="000090"/>
                </a:solidFill>
                <a:latin typeface="Arial"/>
                <a:ea typeface="ＭＳ Ｐゴシック" pitchFamily="-106" charset="-128"/>
                <a:cs typeface="ＭＳ Ｐゴシック" pitchFamily="-106" charset="-128"/>
              </a:rPr>
              <a:t>Construction of an </a:t>
            </a:r>
            <a:br>
              <a:rPr lang="en-US" sz="2800" b="1" dirty="0">
                <a:solidFill>
                  <a:srgbClr val="000090"/>
                </a:solidFill>
                <a:latin typeface="Arial"/>
                <a:ea typeface="ＭＳ Ｐゴシック" pitchFamily="-106" charset="-128"/>
                <a:cs typeface="ＭＳ Ｐゴシック" pitchFamily="-106" charset="-128"/>
              </a:rPr>
            </a:br>
            <a:r>
              <a:rPr lang="en-US" sz="2800" b="1" dirty="0">
                <a:solidFill>
                  <a:srgbClr val="000090"/>
                </a:solidFill>
                <a:latin typeface="Arial"/>
                <a:ea typeface="ＭＳ Ｐゴシック" pitchFamily="-106" charset="-128"/>
                <a:cs typeface="ＭＳ Ｐゴシック" pitchFamily="-106" charset="-128"/>
              </a:rPr>
              <a:t>Integrated Network</a:t>
            </a:r>
          </a:p>
        </p:txBody>
      </p:sp>
      <p:sp>
        <p:nvSpPr>
          <p:cNvPr id="7" name="Slide Number Placeholder 6"/>
          <p:cNvSpPr>
            <a:spLocks noGrp="1"/>
          </p:cNvSpPr>
          <p:nvPr>
            <p:ph type="sldNum" sz="quarter" idx="12"/>
          </p:nvPr>
        </p:nvSpPr>
        <p:spPr/>
        <p:txBody>
          <a:bodyPr/>
          <a:lstStyle/>
          <a:p>
            <a:fld id="{F5358776-FE94-7D48-B29B-0BF629B2BF73}" type="slidenum">
              <a:rPr lang="en-US" smtClean="0"/>
              <a:pPr/>
              <a:t>29</a:t>
            </a:fld>
            <a:endParaRPr lang="en-US"/>
          </a:p>
        </p:txBody>
      </p:sp>
    </p:spTree>
  </p:cSld>
  <p:clrMapOvr>
    <a:masterClrMapping/>
  </p:clrMapOvr>
  <p:transition advTm="59612"/>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981684" y="133675"/>
            <a:ext cx="6896088" cy="3399185"/>
          </a:xfrm>
          <a:prstGeom prst="rect">
            <a:avLst/>
          </a:prstGeom>
        </p:spPr>
      </p:pic>
      <p:pic>
        <p:nvPicPr>
          <p:cNvPr id="6" name="Picture 5"/>
          <p:cNvPicPr>
            <a:picLocks noChangeAspect="1"/>
          </p:cNvPicPr>
          <p:nvPr/>
        </p:nvPicPr>
        <p:blipFill>
          <a:blip r:embed="rId4"/>
          <a:stretch>
            <a:fillRect/>
          </a:stretch>
        </p:blipFill>
        <p:spPr>
          <a:xfrm>
            <a:off x="400110" y="3738171"/>
            <a:ext cx="4178107" cy="2983304"/>
          </a:xfrm>
          <a:prstGeom prst="rect">
            <a:avLst/>
          </a:prstGeom>
        </p:spPr>
      </p:pic>
      <p:sp>
        <p:nvSpPr>
          <p:cNvPr id="7" name="TextBox 6"/>
          <p:cNvSpPr txBox="1"/>
          <p:nvPr/>
        </p:nvSpPr>
        <p:spPr>
          <a:xfrm rot="16200000">
            <a:off x="-861774" y="4860433"/>
            <a:ext cx="2123658" cy="400110"/>
          </a:xfrm>
          <a:prstGeom prst="rect">
            <a:avLst/>
          </a:prstGeom>
          <a:noFill/>
        </p:spPr>
        <p:txBody>
          <a:bodyPr vert="horz" wrap="square" rtlCol="0">
            <a:spAutoFit/>
          </a:bodyPr>
          <a:lstStyle/>
          <a:p>
            <a:r>
              <a:rPr lang="en-US" sz="2000" b="1" dirty="0" smtClean="0">
                <a:solidFill>
                  <a:srgbClr val="0000FF"/>
                </a:solidFill>
              </a:rPr>
              <a:t>Sequencing rate</a:t>
            </a:r>
            <a:endParaRPr lang="en-US" sz="2000" b="1" dirty="0">
              <a:solidFill>
                <a:srgbClr val="0000FF"/>
              </a:solidFill>
            </a:endParaRPr>
          </a:p>
        </p:txBody>
      </p:sp>
      <p:pic>
        <p:nvPicPr>
          <p:cNvPr id="8" name="Picture 7"/>
          <p:cNvPicPr>
            <a:picLocks noChangeAspect="1"/>
          </p:cNvPicPr>
          <p:nvPr/>
        </p:nvPicPr>
        <p:blipFill>
          <a:blip r:embed="rId5"/>
          <a:stretch>
            <a:fillRect/>
          </a:stretch>
        </p:blipFill>
        <p:spPr>
          <a:xfrm>
            <a:off x="5261291" y="4036853"/>
            <a:ext cx="3749028" cy="2472523"/>
          </a:xfrm>
          <a:prstGeom prst="rect">
            <a:avLst/>
          </a:prstGeom>
        </p:spPr>
      </p:pic>
      <p:sp>
        <p:nvSpPr>
          <p:cNvPr id="9" name="TextBox 8"/>
          <p:cNvSpPr txBox="1"/>
          <p:nvPr/>
        </p:nvSpPr>
        <p:spPr>
          <a:xfrm rot="16200000">
            <a:off x="3999407" y="4898627"/>
            <a:ext cx="2123658" cy="400110"/>
          </a:xfrm>
          <a:prstGeom prst="rect">
            <a:avLst/>
          </a:prstGeom>
          <a:noFill/>
        </p:spPr>
        <p:txBody>
          <a:bodyPr vert="horz" wrap="square" rtlCol="0">
            <a:spAutoFit/>
          </a:bodyPr>
          <a:lstStyle/>
          <a:p>
            <a:r>
              <a:rPr lang="en-US" sz="2000" b="1" dirty="0" smtClean="0">
                <a:solidFill>
                  <a:srgbClr val="0000FF"/>
                </a:solidFill>
              </a:rPr>
              <a:t># Publications</a:t>
            </a:r>
            <a:endParaRPr lang="en-US" sz="2000" b="1" dirty="0">
              <a:solidFill>
                <a:srgbClr val="0000FF"/>
              </a:solidFill>
            </a:endParaRPr>
          </a:p>
        </p:txBody>
      </p:sp>
      <p:sp>
        <p:nvSpPr>
          <p:cNvPr id="10" name="TextBox 9"/>
          <p:cNvSpPr txBox="1"/>
          <p:nvPr/>
        </p:nvSpPr>
        <p:spPr>
          <a:xfrm rot="16200000">
            <a:off x="7820566" y="2082918"/>
            <a:ext cx="2040952" cy="338554"/>
          </a:xfrm>
          <a:prstGeom prst="rect">
            <a:avLst/>
          </a:prstGeom>
          <a:noFill/>
        </p:spPr>
        <p:txBody>
          <a:bodyPr wrap="square" rtlCol="0">
            <a:spAutoFit/>
          </a:bodyPr>
          <a:lstStyle/>
          <a:p>
            <a:r>
              <a:rPr lang="en-US" sz="1600" i="1" dirty="0" err="1" smtClean="0"/>
              <a:t>Wold</a:t>
            </a:r>
            <a:r>
              <a:rPr lang="en-US" sz="1600" i="1" dirty="0" smtClean="0"/>
              <a:t> et al., 2008</a:t>
            </a:r>
            <a:endParaRPr lang="en-US" sz="1600" i="1" dirty="0"/>
          </a:p>
        </p:txBody>
      </p:sp>
      <p:sp>
        <p:nvSpPr>
          <p:cNvPr id="11" name="TextBox 10"/>
          <p:cNvSpPr txBox="1"/>
          <p:nvPr/>
        </p:nvSpPr>
        <p:spPr>
          <a:xfrm>
            <a:off x="-1" y="0"/>
            <a:ext cx="3695317" cy="1569660"/>
          </a:xfrm>
          <a:prstGeom prst="rect">
            <a:avLst/>
          </a:prstGeom>
          <a:noFill/>
        </p:spPr>
        <p:txBody>
          <a:bodyPr wrap="square" rtlCol="0">
            <a:spAutoFit/>
          </a:bodyPr>
          <a:lstStyle/>
          <a:p>
            <a:r>
              <a:rPr lang="en-US" sz="2400" b="1" dirty="0" smtClean="0">
                <a:solidFill>
                  <a:srgbClr val="000090"/>
                </a:solidFill>
                <a:latin typeface="Arial"/>
              </a:rPr>
              <a:t>High-throughput sequencing has revolutionized biological studies </a:t>
            </a:r>
            <a:endParaRPr lang="en-US" sz="2400" b="1" dirty="0">
              <a:solidFill>
                <a:srgbClr val="000090"/>
              </a:solidFill>
              <a:latin typeface="Arial"/>
            </a:endParaRPr>
          </a:p>
        </p:txBody>
      </p:sp>
      <p:sp>
        <p:nvSpPr>
          <p:cNvPr id="12" name="Slide Number Placeholder 11"/>
          <p:cNvSpPr>
            <a:spLocks noGrp="1"/>
          </p:cNvSpPr>
          <p:nvPr>
            <p:ph type="sldNum" sz="quarter" idx="12"/>
          </p:nvPr>
        </p:nvSpPr>
        <p:spPr/>
        <p:txBody>
          <a:bodyPr/>
          <a:lstStyle/>
          <a:p>
            <a:fld id="{F5358776-FE94-7D48-B29B-0BF629B2BF73}"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b="1" dirty="0" smtClean="0">
                <a:solidFill>
                  <a:srgbClr val="000090"/>
                </a:solidFill>
                <a:latin typeface="Arial"/>
              </a:rPr>
              <a:t>Integrated worm regulatory network</a:t>
            </a:r>
            <a:endParaRPr lang="en-US" sz="2800" b="1" dirty="0">
              <a:solidFill>
                <a:srgbClr val="000090"/>
              </a:solidFill>
              <a:latin typeface="Arial"/>
            </a:endParaRPr>
          </a:p>
        </p:txBody>
      </p:sp>
      <p:pic>
        <p:nvPicPr>
          <p:cNvPr id="4" name="Picture 3" descr="Figure2.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993057" y="879589"/>
            <a:ext cx="6167702" cy="5978412"/>
          </a:xfrm>
          <a:prstGeom prst="rect">
            <a:avLst/>
          </a:prstGeom>
        </p:spPr>
      </p:pic>
      <p:sp>
        <p:nvSpPr>
          <p:cNvPr id="5" name="Slide Number Placeholder 4"/>
          <p:cNvSpPr>
            <a:spLocks noGrp="1"/>
          </p:cNvSpPr>
          <p:nvPr>
            <p:ph type="sldNum" sz="quarter" idx="12"/>
          </p:nvPr>
        </p:nvSpPr>
        <p:spPr/>
        <p:txBody>
          <a:bodyPr/>
          <a:lstStyle/>
          <a:p>
            <a:fld id="{F5358776-FE94-7D48-B29B-0BF629B2BF73}"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Figure4.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74075" y="651511"/>
            <a:ext cx="6279125" cy="5890034"/>
          </a:xfrm>
          <a:prstGeom prst="rect">
            <a:avLst/>
          </a:prstGeom>
        </p:spPr>
      </p:pic>
      <p:sp>
        <p:nvSpPr>
          <p:cNvPr id="5" name="Title 2"/>
          <p:cNvSpPr>
            <a:spLocks noGrp="1"/>
          </p:cNvSpPr>
          <p:nvPr>
            <p:ph type="title"/>
          </p:nvPr>
        </p:nvSpPr>
        <p:spPr>
          <a:xfrm>
            <a:off x="685800" y="78423"/>
            <a:ext cx="7772400" cy="573088"/>
          </a:xfrm>
        </p:spPr>
        <p:txBody>
          <a:bodyPr>
            <a:normAutofit fontScale="90000"/>
          </a:bodyPr>
          <a:lstStyle/>
          <a:p>
            <a:r>
              <a:rPr lang="en-US" sz="2800" b="1" dirty="0">
                <a:solidFill>
                  <a:srgbClr val="000090"/>
                </a:solidFill>
                <a:latin typeface="Arial"/>
                <a:ea typeface="ＭＳ Ｐゴシック" pitchFamily="-106" charset="-128"/>
                <a:cs typeface="ＭＳ Ｐゴシック" pitchFamily="-106" charset="-128"/>
              </a:rPr>
              <a:t>Relating Worm TF Hierarchy with Gene Properties</a:t>
            </a:r>
          </a:p>
        </p:txBody>
      </p:sp>
      <p:sp>
        <p:nvSpPr>
          <p:cNvPr id="6" name="TextBox 5"/>
          <p:cNvSpPr txBox="1"/>
          <p:nvPr/>
        </p:nvSpPr>
        <p:spPr>
          <a:xfrm>
            <a:off x="6302092" y="2224732"/>
            <a:ext cx="2960073" cy="2339102"/>
          </a:xfrm>
          <a:prstGeom prst="rect">
            <a:avLst/>
          </a:prstGeom>
          <a:noFill/>
        </p:spPr>
        <p:txBody>
          <a:bodyPr wrap="square" rtlCol="0">
            <a:spAutoFit/>
          </a:bodyPr>
          <a:lstStyle/>
          <a:p>
            <a:r>
              <a:rPr lang="en-US" sz="1600" dirty="0" smtClean="0">
                <a:solidFill>
                  <a:srgbClr val="0000FF"/>
                </a:solidFill>
                <a:latin typeface="Arial"/>
              </a:rPr>
              <a:t>-- </a:t>
            </a:r>
            <a:r>
              <a:rPr lang="en-US" sz="1600" dirty="0" err="1" smtClean="0">
                <a:solidFill>
                  <a:srgbClr val="0000FF"/>
                </a:solidFill>
                <a:latin typeface="Arial"/>
              </a:rPr>
              <a:t>TFs</a:t>
            </a:r>
            <a:r>
              <a:rPr lang="en-US" sz="1600" dirty="0" smtClean="0">
                <a:solidFill>
                  <a:srgbClr val="0000FF"/>
                </a:solidFill>
                <a:latin typeface="Arial"/>
              </a:rPr>
              <a:t> in the top are more tissue specific</a:t>
            </a:r>
          </a:p>
          <a:p>
            <a:endParaRPr lang="en-US" sz="1600" dirty="0" smtClean="0">
              <a:solidFill>
                <a:srgbClr val="0000FF"/>
              </a:solidFill>
              <a:latin typeface="Arial"/>
            </a:endParaRPr>
          </a:p>
          <a:p>
            <a:r>
              <a:rPr lang="en-US" sz="1600" dirty="0" smtClean="0">
                <a:solidFill>
                  <a:srgbClr val="0000FF"/>
                </a:solidFill>
                <a:latin typeface="Arial"/>
              </a:rPr>
              <a:t>-- </a:t>
            </a:r>
            <a:r>
              <a:rPr lang="en-US" sz="1600" dirty="0" err="1" smtClean="0">
                <a:solidFill>
                  <a:srgbClr val="0000FF"/>
                </a:solidFill>
                <a:latin typeface="Arial"/>
              </a:rPr>
              <a:t>TFs</a:t>
            </a:r>
            <a:r>
              <a:rPr lang="en-US" sz="1600" dirty="0" smtClean="0">
                <a:solidFill>
                  <a:srgbClr val="0000FF"/>
                </a:solidFill>
                <a:latin typeface="Arial"/>
              </a:rPr>
              <a:t> in the bottom tend to be ubiquitously expressed and have more PPI partners</a:t>
            </a:r>
          </a:p>
          <a:p>
            <a:endParaRPr lang="en-US" sz="1600" dirty="0" smtClean="0">
              <a:solidFill>
                <a:srgbClr val="0000FF"/>
              </a:solidFill>
              <a:latin typeface="Arial"/>
            </a:endParaRPr>
          </a:p>
          <a:p>
            <a:r>
              <a:rPr lang="en-US" sz="1600" dirty="0" smtClean="0">
                <a:solidFill>
                  <a:srgbClr val="0000FF"/>
                </a:solidFill>
                <a:latin typeface="Arial"/>
              </a:rPr>
              <a:t>-- </a:t>
            </a:r>
            <a:r>
              <a:rPr lang="en-US" sz="1600" dirty="0" err="1" smtClean="0">
                <a:solidFill>
                  <a:srgbClr val="0000FF"/>
                </a:solidFill>
                <a:latin typeface="Arial"/>
              </a:rPr>
              <a:t>TFs</a:t>
            </a:r>
            <a:r>
              <a:rPr lang="en-US" sz="1600" dirty="0" smtClean="0">
                <a:solidFill>
                  <a:srgbClr val="0000FF"/>
                </a:solidFill>
                <a:latin typeface="Arial"/>
              </a:rPr>
              <a:t> in the middle are more regulated by miRNAs</a:t>
            </a:r>
            <a:r>
              <a:rPr lang="en-US" dirty="0" smtClean="0"/>
              <a:t> </a:t>
            </a:r>
            <a:endParaRPr lang="en-US" dirty="0"/>
          </a:p>
        </p:txBody>
      </p:sp>
      <p:sp>
        <p:nvSpPr>
          <p:cNvPr id="7" name="TextBox 6"/>
          <p:cNvSpPr txBox="1"/>
          <p:nvPr/>
        </p:nvSpPr>
        <p:spPr>
          <a:xfrm>
            <a:off x="4888891" y="6499570"/>
            <a:ext cx="3692870" cy="307777"/>
          </a:xfrm>
          <a:prstGeom prst="rect">
            <a:avLst/>
          </a:prstGeom>
          <a:noFill/>
        </p:spPr>
        <p:txBody>
          <a:bodyPr wrap="square" rtlCol="0">
            <a:spAutoFit/>
          </a:bodyPr>
          <a:lstStyle/>
          <a:p>
            <a:r>
              <a:rPr lang="en-US" sz="1400" i="1" dirty="0" smtClean="0"/>
              <a:t>Cheng et al. 2011, </a:t>
            </a:r>
            <a:r>
              <a:rPr lang="en-US" sz="1400" i="1" dirty="0" err="1" smtClean="0"/>
              <a:t>PLoS</a:t>
            </a:r>
            <a:r>
              <a:rPr lang="en-US" sz="1400" i="1" dirty="0" smtClean="0"/>
              <a:t> Computational Biology</a:t>
            </a:r>
            <a:endParaRPr lang="en-US" sz="1400" i="1" dirty="0"/>
          </a:p>
        </p:txBody>
      </p:sp>
      <p:sp>
        <p:nvSpPr>
          <p:cNvPr id="8" name="TextBox 7"/>
          <p:cNvSpPr txBox="1"/>
          <p:nvPr/>
        </p:nvSpPr>
        <p:spPr>
          <a:xfrm>
            <a:off x="139960" y="1923769"/>
            <a:ext cx="923960" cy="276999"/>
          </a:xfrm>
          <a:prstGeom prst="rect">
            <a:avLst/>
          </a:prstGeom>
          <a:noFill/>
        </p:spPr>
        <p:txBody>
          <a:bodyPr wrap="square" rtlCol="0">
            <a:spAutoFit/>
          </a:bodyPr>
          <a:lstStyle/>
          <a:p>
            <a:r>
              <a:rPr lang="en-US" sz="1200" dirty="0" smtClean="0"/>
              <a:t>miRNAs</a:t>
            </a:r>
            <a:endParaRPr lang="en-US" sz="1200" dirty="0"/>
          </a:p>
        </p:txBody>
      </p:sp>
      <p:sp>
        <p:nvSpPr>
          <p:cNvPr id="9" name="TextBox 8"/>
          <p:cNvSpPr txBox="1"/>
          <p:nvPr/>
        </p:nvSpPr>
        <p:spPr>
          <a:xfrm>
            <a:off x="1399360" y="675475"/>
            <a:ext cx="923960" cy="276999"/>
          </a:xfrm>
          <a:prstGeom prst="rect">
            <a:avLst/>
          </a:prstGeom>
          <a:noFill/>
        </p:spPr>
        <p:txBody>
          <a:bodyPr wrap="square" rtlCol="0">
            <a:spAutoFit/>
          </a:bodyPr>
          <a:lstStyle/>
          <a:p>
            <a:r>
              <a:rPr lang="en-US" sz="1200" dirty="0" smtClean="0"/>
              <a:t>miRNAs</a:t>
            </a:r>
            <a:endParaRPr lang="en-US" sz="1200" dirty="0"/>
          </a:p>
        </p:txBody>
      </p:sp>
      <p:sp>
        <p:nvSpPr>
          <p:cNvPr id="10" name="TextBox 9"/>
          <p:cNvSpPr txBox="1"/>
          <p:nvPr/>
        </p:nvSpPr>
        <p:spPr>
          <a:xfrm>
            <a:off x="-63700" y="4084323"/>
            <a:ext cx="923960" cy="276999"/>
          </a:xfrm>
          <a:prstGeom prst="rect">
            <a:avLst/>
          </a:prstGeom>
          <a:noFill/>
        </p:spPr>
        <p:txBody>
          <a:bodyPr wrap="square" rtlCol="0">
            <a:spAutoFit/>
          </a:bodyPr>
          <a:lstStyle/>
          <a:p>
            <a:r>
              <a:rPr lang="en-US" sz="1200" dirty="0" smtClean="0"/>
              <a:t>miRNAs</a:t>
            </a:r>
            <a:endParaRPr lang="en-US" sz="1200" dirty="0"/>
          </a:p>
        </p:txBody>
      </p:sp>
      <p:sp>
        <p:nvSpPr>
          <p:cNvPr id="11" name="Slide Number Placeholder 10"/>
          <p:cNvSpPr>
            <a:spLocks noGrp="1"/>
          </p:cNvSpPr>
          <p:nvPr>
            <p:ph type="sldNum" sz="quarter" idx="12"/>
          </p:nvPr>
        </p:nvSpPr>
        <p:spPr/>
        <p:txBody>
          <a:bodyPr/>
          <a:lstStyle/>
          <a:p>
            <a:fld id="{F5358776-FE94-7D48-B29B-0BF629B2BF73}"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1" name="Title 1"/>
          <p:cNvSpPr>
            <a:spLocks noGrp="1"/>
          </p:cNvSpPr>
          <p:nvPr>
            <p:ph type="title"/>
          </p:nvPr>
        </p:nvSpPr>
        <p:spPr>
          <a:xfrm>
            <a:off x="5881688" y="234950"/>
            <a:ext cx="3006725" cy="585788"/>
          </a:xfrm>
        </p:spPr>
        <p:txBody>
          <a:bodyPr>
            <a:normAutofit/>
          </a:bodyPr>
          <a:lstStyle/>
          <a:p>
            <a:r>
              <a:rPr lang="en-US" sz="2800" b="1" dirty="0">
                <a:solidFill>
                  <a:srgbClr val="000090"/>
                </a:solidFill>
                <a:latin typeface="Arial"/>
                <a:ea typeface="ＭＳ Ｐゴシック" pitchFamily="-106" charset="-128"/>
                <a:cs typeface="ＭＳ Ｐゴシック" pitchFamily="-106" charset="-128"/>
              </a:rPr>
              <a:t>Network Motifs</a:t>
            </a:r>
          </a:p>
        </p:txBody>
      </p:sp>
      <p:pic>
        <p:nvPicPr>
          <p:cNvPr id="76802" name="Picture 1" descr="F001_network_motif_3node_biTF_V2.pdf"/>
          <p:cNvPicPr>
            <a:picLocks noChangeAspect="1"/>
          </p:cNvPicPr>
          <p:nvPr/>
        </p:nvPicPr>
        <p:blipFill>
          <a:blip r:embed="rId3"/>
          <a:srcRect/>
          <a:stretch>
            <a:fillRect/>
          </a:stretch>
        </p:blipFill>
        <p:spPr bwMode="auto">
          <a:xfrm>
            <a:off x="0" y="87313"/>
            <a:ext cx="5489575" cy="5940425"/>
          </a:xfrm>
          <a:prstGeom prst="rect">
            <a:avLst/>
          </a:prstGeom>
          <a:noFill/>
          <a:ln w="9525">
            <a:noFill/>
            <a:miter lim="800000"/>
            <a:headEnd/>
            <a:tailEnd/>
          </a:ln>
        </p:spPr>
      </p:pic>
      <p:pic>
        <p:nvPicPr>
          <p:cNvPr id="76803" name="Picture 3"/>
          <p:cNvPicPr>
            <a:picLocks noChangeAspect="1"/>
          </p:cNvPicPr>
          <p:nvPr/>
        </p:nvPicPr>
        <p:blipFill>
          <a:blip r:embed="rId4"/>
          <a:srcRect b="14223"/>
          <a:stretch>
            <a:fillRect/>
          </a:stretch>
        </p:blipFill>
        <p:spPr bwMode="auto">
          <a:xfrm>
            <a:off x="7808913" y="2058988"/>
            <a:ext cx="530225" cy="458787"/>
          </a:xfrm>
          <a:prstGeom prst="rect">
            <a:avLst/>
          </a:prstGeom>
          <a:noFill/>
          <a:ln w="9525">
            <a:noFill/>
            <a:miter lim="800000"/>
            <a:headEnd/>
            <a:tailEnd/>
          </a:ln>
        </p:spPr>
      </p:pic>
      <p:pic>
        <p:nvPicPr>
          <p:cNvPr id="76804" name="Picture 4"/>
          <p:cNvPicPr>
            <a:picLocks noChangeAspect="1"/>
          </p:cNvPicPr>
          <p:nvPr/>
        </p:nvPicPr>
        <p:blipFill>
          <a:blip r:embed="rId5"/>
          <a:srcRect b="12827"/>
          <a:stretch>
            <a:fillRect/>
          </a:stretch>
        </p:blipFill>
        <p:spPr bwMode="auto">
          <a:xfrm>
            <a:off x="6483350" y="2078038"/>
            <a:ext cx="474663" cy="419100"/>
          </a:xfrm>
          <a:prstGeom prst="rect">
            <a:avLst/>
          </a:prstGeom>
          <a:noFill/>
          <a:ln w="9525">
            <a:noFill/>
            <a:miter lim="800000"/>
            <a:headEnd/>
            <a:tailEnd/>
          </a:ln>
        </p:spPr>
      </p:pic>
      <p:pic>
        <p:nvPicPr>
          <p:cNvPr id="76805" name="Picture 6"/>
          <p:cNvPicPr>
            <a:picLocks noChangeAspect="1"/>
          </p:cNvPicPr>
          <p:nvPr/>
        </p:nvPicPr>
        <p:blipFill>
          <a:blip r:embed="rId6"/>
          <a:srcRect b="12846"/>
          <a:stretch>
            <a:fillRect/>
          </a:stretch>
        </p:blipFill>
        <p:spPr bwMode="auto">
          <a:xfrm>
            <a:off x="7142163" y="2052638"/>
            <a:ext cx="530225" cy="469900"/>
          </a:xfrm>
          <a:prstGeom prst="rect">
            <a:avLst/>
          </a:prstGeom>
          <a:noFill/>
          <a:ln w="9525">
            <a:noFill/>
            <a:miter lim="800000"/>
            <a:headEnd/>
            <a:tailEnd/>
          </a:ln>
        </p:spPr>
      </p:pic>
      <p:pic>
        <p:nvPicPr>
          <p:cNvPr id="76806" name="Picture 7"/>
          <p:cNvPicPr>
            <a:picLocks noChangeAspect="1"/>
          </p:cNvPicPr>
          <p:nvPr/>
        </p:nvPicPr>
        <p:blipFill>
          <a:blip r:embed="rId7"/>
          <a:srcRect b="12704"/>
          <a:stretch>
            <a:fillRect/>
          </a:stretch>
        </p:blipFill>
        <p:spPr bwMode="auto">
          <a:xfrm>
            <a:off x="7143750" y="2676525"/>
            <a:ext cx="476250" cy="422275"/>
          </a:xfrm>
          <a:prstGeom prst="rect">
            <a:avLst/>
          </a:prstGeom>
          <a:noFill/>
          <a:ln w="9525">
            <a:noFill/>
            <a:miter lim="800000"/>
            <a:headEnd/>
            <a:tailEnd/>
          </a:ln>
        </p:spPr>
      </p:pic>
      <p:pic>
        <p:nvPicPr>
          <p:cNvPr id="76807" name="Picture 8"/>
          <p:cNvPicPr>
            <a:picLocks noChangeAspect="1"/>
          </p:cNvPicPr>
          <p:nvPr/>
        </p:nvPicPr>
        <p:blipFill>
          <a:blip r:embed="rId8"/>
          <a:srcRect b="13696"/>
          <a:stretch>
            <a:fillRect/>
          </a:stretch>
        </p:blipFill>
        <p:spPr bwMode="auto">
          <a:xfrm>
            <a:off x="7829550" y="2692400"/>
            <a:ext cx="434975" cy="388938"/>
          </a:xfrm>
          <a:prstGeom prst="rect">
            <a:avLst/>
          </a:prstGeom>
          <a:noFill/>
          <a:ln w="9525">
            <a:noFill/>
            <a:miter lim="800000"/>
            <a:headEnd/>
            <a:tailEnd/>
          </a:ln>
        </p:spPr>
      </p:pic>
      <p:pic>
        <p:nvPicPr>
          <p:cNvPr id="76808" name="Picture 9"/>
          <p:cNvPicPr>
            <a:picLocks noChangeAspect="1"/>
          </p:cNvPicPr>
          <p:nvPr/>
        </p:nvPicPr>
        <p:blipFill>
          <a:blip r:embed="rId9"/>
          <a:srcRect b="13249"/>
          <a:stretch>
            <a:fillRect/>
          </a:stretch>
        </p:blipFill>
        <p:spPr bwMode="auto">
          <a:xfrm>
            <a:off x="6448425" y="2659063"/>
            <a:ext cx="525463" cy="455612"/>
          </a:xfrm>
          <a:prstGeom prst="rect">
            <a:avLst/>
          </a:prstGeom>
          <a:noFill/>
          <a:ln w="9525">
            <a:noFill/>
            <a:miter lim="800000"/>
            <a:headEnd/>
            <a:tailEnd/>
          </a:ln>
        </p:spPr>
      </p:pic>
      <p:pic>
        <p:nvPicPr>
          <p:cNvPr id="76809" name="Picture 10"/>
          <p:cNvPicPr>
            <a:picLocks noChangeAspect="1"/>
          </p:cNvPicPr>
          <p:nvPr/>
        </p:nvPicPr>
        <p:blipFill>
          <a:blip r:embed="rId10"/>
          <a:srcRect b="13139"/>
          <a:stretch>
            <a:fillRect/>
          </a:stretch>
        </p:blipFill>
        <p:spPr bwMode="auto">
          <a:xfrm>
            <a:off x="6626225" y="3322638"/>
            <a:ext cx="1538288" cy="1366837"/>
          </a:xfrm>
          <a:prstGeom prst="rect">
            <a:avLst/>
          </a:prstGeom>
          <a:noFill/>
          <a:ln w="9525">
            <a:noFill/>
            <a:miter lim="800000"/>
            <a:headEnd/>
            <a:tailEnd/>
          </a:ln>
        </p:spPr>
      </p:pic>
      <p:pic>
        <p:nvPicPr>
          <p:cNvPr id="76810" name="Picture 1" descr="F001_network_motif_3node_biTF_V2.pdf"/>
          <p:cNvPicPr>
            <a:picLocks noChangeAspect="1"/>
          </p:cNvPicPr>
          <p:nvPr/>
        </p:nvPicPr>
        <p:blipFill>
          <a:blip r:embed="rId3"/>
          <a:srcRect l="8830" t="93980" r="58835"/>
          <a:stretch>
            <a:fillRect/>
          </a:stretch>
        </p:blipFill>
        <p:spPr bwMode="auto">
          <a:xfrm>
            <a:off x="3379788" y="6070600"/>
            <a:ext cx="4152900" cy="836613"/>
          </a:xfrm>
          <a:prstGeom prst="rect">
            <a:avLst/>
          </a:prstGeom>
          <a:noFill/>
          <a:ln w="9525">
            <a:noFill/>
            <a:miter lim="800000"/>
            <a:headEnd/>
            <a:tailEnd/>
          </a:ln>
        </p:spPr>
      </p:pic>
      <p:sp>
        <p:nvSpPr>
          <p:cNvPr id="76811" name="TextBox 4"/>
          <p:cNvSpPr txBox="1">
            <a:spLocks noChangeArrowheads="1"/>
          </p:cNvSpPr>
          <p:nvPr/>
        </p:nvSpPr>
        <p:spPr bwMode="auto">
          <a:xfrm>
            <a:off x="6043613" y="1133475"/>
            <a:ext cx="2597150" cy="1200150"/>
          </a:xfrm>
          <a:prstGeom prst="rect">
            <a:avLst/>
          </a:prstGeom>
          <a:noFill/>
          <a:ln w="9525">
            <a:noFill/>
            <a:miter lim="800000"/>
            <a:headEnd/>
            <a:tailEnd/>
          </a:ln>
        </p:spPr>
        <p:txBody>
          <a:bodyPr wrap="none">
            <a:prstTxWarp prst="textNoShape">
              <a:avLst/>
            </a:prstTxWarp>
            <a:spAutoFit/>
          </a:bodyPr>
          <a:lstStyle/>
          <a:p>
            <a:pPr algn="ctr"/>
            <a:r>
              <a:rPr lang="en-US" sz="2400" b="0"/>
              <a:t>7 Motifs</a:t>
            </a:r>
            <a:br>
              <a:rPr lang="en-US" sz="2400" b="0"/>
            </a:br>
            <a:r>
              <a:rPr lang="en-US" sz="2400" b="0"/>
              <a:t>Over-represented </a:t>
            </a:r>
            <a:br>
              <a:rPr lang="en-US" sz="2400" b="0"/>
            </a:br>
            <a:endParaRPr lang="en-US" sz="2400" b="0"/>
          </a:p>
        </p:txBody>
      </p:sp>
      <p:sp>
        <p:nvSpPr>
          <p:cNvPr id="76812" name="TextBox 18"/>
          <p:cNvSpPr txBox="1">
            <a:spLocks noChangeArrowheads="1"/>
          </p:cNvSpPr>
          <p:nvPr/>
        </p:nvSpPr>
        <p:spPr bwMode="auto">
          <a:xfrm>
            <a:off x="6111875" y="4845050"/>
            <a:ext cx="2611438" cy="831850"/>
          </a:xfrm>
          <a:prstGeom prst="rect">
            <a:avLst/>
          </a:prstGeom>
          <a:noFill/>
          <a:ln w="9525">
            <a:noFill/>
            <a:miter lim="800000"/>
            <a:headEnd/>
            <a:tailEnd/>
          </a:ln>
        </p:spPr>
        <p:txBody>
          <a:bodyPr>
            <a:prstTxWarp prst="textNoShape">
              <a:avLst/>
            </a:prstTxWarp>
            <a:spAutoFit/>
          </a:bodyPr>
          <a:lstStyle/>
          <a:p>
            <a:pPr algn="ctr"/>
            <a:r>
              <a:rPr lang="en-US" sz="2400" b="0"/>
              <a:t>FFL involving </a:t>
            </a:r>
            <a:br>
              <a:rPr lang="en-US" sz="2400" b="0"/>
            </a:br>
            <a:r>
              <a:rPr lang="en-US" sz="2400" b="0"/>
              <a:t>miRNA &amp; 2 TFs</a:t>
            </a:r>
          </a:p>
        </p:txBody>
      </p:sp>
      <p:sp>
        <p:nvSpPr>
          <p:cNvPr id="76813" name="Rectangle 5"/>
          <p:cNvSpPr>
            <a:spLocks noChangeArrowheads="1"/>
          </p:cNvSpPr>
          <p:nvPr/>
        </p:nvSpPr>
        <p:spPr bwMode="auto">
          <a:xfrm>
            <a:off x="488950" y="5705475"/>
            <a:ext cx="2100263" cy="303213"/>
          </a:xfrm>
          <a:prstGeom prst="rect">
            <a:avLst/>
          </a:prstGeom>
          <a:solidFill>
            <a:srgbClr val="FFFFFF"/>
          </a:solidFill>
          <a:ln w="12700">
            <a:solidFill>
              <a:srgbClr val="FFFFFF"/>
            </a:solidFill>
            <a:round/>
            <a:headEnd type="none" w="sm" len="sm"/>
            <a:tailEnd type="none" w="sm" len="sm"/>
          </a:ln>
        </p:spPr>
        <p:txBody>
          <a:bodyPr wrap="none" anchor="ctr">
            <a:prstTxWarp prst="textNoShape">
              <a:avLst/>
            </a:prstTxWarp>
          </a:bodyPr>
          <a:lstStyle/>
          <a:p>
            <a:pPr algn="ctr" defTabSz="912813"/>
            <a:endParaRPr lang="en-US"/>
          </a:p>
        </p:txBody>
      </p:sp>
      <p:sp>
        <p:nvSpPr>
          <p:cNvPr id="76814" name="TextBox 19"/>
          <p:cNvSpPr txBox="1">
            <a:spLocks noChangeArrowheads="1"/>
          </p:cNvSpPr>
          <p:nvPr/>
        </p:nvSpPr>
        <p:spPr bwMode="auto">
          <a:xfrm>
            <a:off x="1824038" y="5773738"/>
            <a:ext cx="1444625" cy="461962"/>
          </a:xfrm>
          <a:prstGeom prst="rect">
            <a:avLst/>
          </a:prstGeom>
          <a:noFill/>
          <a:ln w="9525">
            <a:noFill/>
            <a:miter lim="800000"/>
            <a:headEnd/>
            <a:tailEnd/>
          </a:ln>
        </p:spPr>
        <p:txBody>
          <a:bodyPr wrap="none">
            <a:prstTxWarp prst="textNoShape">
              <a:avLst/>
            </a:prstTxWarp>
            <a:spAutoFit/>
          </a:bodyPr>
          <a:lstStyle/>
          <a:p>
            <a:r>
              <a:rPr lang="en-US" sz="2400" b="0"/>
              <a:t>All Motifs</a:t>
            </a:r>
          </a:p>
        </p:txBody>
      </p:sp>
      <p:sp>
        <p:nvSpPr>
          <p:cNvPr id="16" name="Slide Number Placeholder 15"/>
          <p:cNvSpPr>
            <a:spLocks noGrp="1"/>
          </p:cNvSpPr>
          <p:nvPr>
            <p:ph type="sldNum" sz="quarter" idx="12"/>
          </p:nvPr>
        </p:nvSpPr>
        <p:spPr/>
        <p:txBody>
          <a:bodyPr/>
          <a:lstStyle/>
          <a:p>
            <a:fld id="{F5358776-FE94-7D48-B29B-0BF629B2BF73}" type="slidenum">
              <a:rPr lang="en-US" smtClean="0"/>
              <a:pPr/>
              <a:t>32</a:t>
            </a:fld>
            <a:endParaRPr lang="en-US"/>
          </a:p>
        </p:txBody>
      </p:sp>
    </p:spTree>
  </p:cSld>
  <p:clrMapOvr>
    <a:masterClrMapping/>
  </p:clrMapOvr>
  <p:transition advTm="49734"/>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b="1" dirty="0" smtClean="0">
                <a:solidFill>
                  <a:srgbClr val="000090"/>
                </a:solidFill>
                <a:latin typeface="Arial"/>
              </a:rPr>
              <a:t>Summary: integrated network</a:t>
            </a:r>
            <a:r>
              <a:rPr lang="en-US" altLang="zh-CN" sz="2800" b="1" dirty="0" smtClean="0">
                <a:solidFill>
                  <a:srgbClr val="000090"/>
                </a:solidFill>
                <a:latin typeface="Arial"/>
              </a:rPr>
              <a:t> </a:t>
            </a:r>
            <a:endParaRPr lang="en-US" sz="2800" b="1" dirty="0">
              <a:solidFill>
                <a:srgbClr val="000090"/>
              </a:solidFill>
              <a:latin typeface="Arial"/>
            </a:endParaRPr>
          </a:p>
        </p:txBody>
      </p:sp>
      <p:sp>
        <p:nvSpPr>
          <p:cNvPr id="3" name="Content Placeholder 2"/>
          <p:cNvSpPr>
            <a:spLocks noGrp="1"/>
          </p:cNvSpPr>
          <p:nvPr>
            <p:ph idx="1"/>
          </p:nvPr>
        </p:nvSpPr>
        <p:spPr>
          <a:xfrm>
            <a:off x="457200" y="1289008"/>
            <a:ext cx="7630484" cy="4525963"/>
          </a:xfrm>
        </p:spPr>
        <p:txBody>
          <a:bodyPr>
            <a:normAutofit fontScale="92500" lnSpcReduction="10000"/>
          </a:bodyPr>
          <a:lstStyle/>
          <a:p>
            <a:r>
              <a:rPr lang="en-US" sz="2595" dirty="0" smtClean="0">
                <a:solidFill>
                  <a:srgbClr val="000090"/>
                </a:solidFill>
                <a:latin typeface="Arial"/>
              </a:rPr>
              <a:t>Transcriptional regulation is </a:t>
            </a:r>
            <a:r>
              <a:rPr lang="en-US" sz="2595" b="1" dirty="0" smtClean="0">
                <a:solidFill>
                  <a:srgbClr val="000090"/>
                </a:solidFill>
                <a:latin typeface="Arial"/>
              </a:rPr>
              <a:t>organized as a network </a:t>
            </a:r>
            <a:r>
              <a:rPr lang="en-US" sz="2595" dirty="0" smtClean="0">
                <a:solidFill>
                  <a:srgbClr val="000090"/>
                </a:solidFill>
                <a:latin typeface="Arial"/>
              </a:rPr>
              <a:t>with TF, miRNA and other genes as nodes.</a:t>
            </a:r>
          </a:p>
          <a:p>
            <a:endParaRPr lang="en-US" sz="2595" dirty="0" smtClean="0">
              <a:solidFill>
                <a:srgbClr val="000090"/>
              </a:solidFill>
              <a:latin typeface="Arial"/>
            </a:endParaRPr>
          </a:p>
          <a:p>
            <a:r>
              <a:rPr lang="en-US" sz="2595" b="1" dirty="0" err="1" smtClean="0">
                <a:solidFill>
                  <a:srgbClr val="000090"/>
                </a:solidFill>
                <a:latin typeface="Arial"/>
              </a:rPr>
              <a:t>ChIP-seq</a:t>
            </a:r>
            <a:r>
              <a:rPr lang="en-US" sz="2595" b="1" dirty="0" smtClean="0">
                <a:solidFill>
                  <a:srgbClr val="000090"/>
                </a:solidFill>
                <a:latin typeface="Arial"/>
              </a:rPr>
              <a:t> data is useful</a:t>
            </a:r>
            <a:r>
              <a:rPr lang="en-US" sz="2595" dirty="0" smtClean="0">
                <a:solidFill>
                  <a:srgbClr val="000090"/>
                </a:solidFill>
                <a:latin typeface="Arial"/>
              </a:rPr>
              <a:t> to construct such a network.</a:t>
            </a:r>
          </a:p>
          <a:p>
            <a:endParaRPr lang="en-US" sz="2595" dirty="0" smtClean="0">
              <a:solidFill>
                <a:srgbClr val="000090"/>
              </a:solidFill>
              <a:latin typeface="Arial"/>
            </a:endParaRPr>
          </a:p>
          <a:p>
            <a:r>
              <a:rPr lang="en-US" sz="2595" dirty="0" smtClean="0">
                <a:solidFill>
                  <a:srgbClr val="000090"/>
                </a:solidFill>
                <a:latin typeface="Arial"/>
              </a:rPr>
              <a:t>TF-TF regulatory network </a:t>
            </a:r>
            <a:r>
              <a:rPr lang="en-US" sz="2595" b="1" dirty="0" smtClean="0">
                <a:solidFill>
                  <a:srgbClr val="000090"/>
                </a:solidFill>
                <a:latin typeface="Arial"/>
              </a:rPr>
              <a:t>can be visualized as a hierarchical network</a:t>
            </a:r>
            <a:r>
              <a:rPr lang="en-US" sz="2595" dirty="0" smtClean="0">
                <a:solidFill>
                  <a:srgbClr val="000090"/>
                </a:solidFill>
                <a:latin typeface="Arial"/>
              </a:rPr>
              <a:t>. </a:t>
            </a:r>
            <a:r>
              <a:rPr lang="en-US" sz="2595" dirty="0" err="1" smtClean="0">
                <a:solidFill>
                  <a:srgbClr val="000090"/>
                </a:solidFill>
                <a:latin typeface="Arial"/>
              </a:rPr>
              <a:t>TFs</a:t>
            </a:r>
            <a:r>
              <a:rPr lang="en-US" sz="2595" dirty="0" smtClean="0">
                <a:solidFill>
                  <a:srgbClr val="000090"/>
                </a:solidFill>
                <a:latin typeface="Arial"/>
              </a:rPr>
              <a:t> at different levels show different features.</a:t>
            </a:r>
          </a:p>
          <a:p>
            <a:endParaRPr lang="en-US" sz="2595" dirty="0" smtClean="0">
              <a:solidFill>
                <a:srgbClr val="000090"/>
              </a:solidFill>
              <a:latin typeface="Arial"/>
            </a:endParaRPr>
          </a:p>
          <a:p>
            <a:r>
              <a:rPr lang="en-US" sz="2595" dirty="0" smtClean="0">
                <a:solidFill>
                  <a:srgbClr val="000090"/>
                </a:solidFill>
                <a:latin typeface="Arial"/>
              </a:rPr>
              <a:t>Some regulatory patterns (</a:t>
            </a:r>
            <a:r>
              <a:rPr lang="en-US" sz="2595" b="1" dirty="0" smtClean="0">
                <a:solidFill>
                  <a:srgbClr val="000090"/>
                </a:solidFill>
                <a:latin typeface="Arial"/>
              </a:rPr>
              <a:t>network motifs</a:t>
            </a:r>
            <a:r>
              <a:rPr lang="en-US" sz="2595" dirty="0" smtClean="0">
                <a:solidFill>
                  <a:srgbClr val="000090"/>
                </a:solidFill>
                <a:latin typeface="Arial"/>
              </a:rPr>
              <a:t>) are favored and being enriched in the network.</a:t>
            </a:r>
          </a:p>
          <a:p>
            <a:endParaRPr lang="en-US" dirty="0"/>
          </a:p>
        </p:txBody>
      </p:sp>
      <p:sp>
        <p:nvSpPr>
          <p:cNvPr id="5" name="TextBox 4"/>
          <p:cNvSpPr txBox="1"/>
          <p:nvPr/>
        </p:nvSpPr>
        <p:spPr>
          <a:xfrm>
            <a:off x="4888891" y="6499570"/>
            <a:ext cx="3692870" cy="307777"/>
          </a:xfrm>
          <a:prstGeom prst="rect">
            <a:avLst/>
          </a:prstGeom>
          <a:noFill/>
        </p:spPr>
        <p:txBody>
          <a:bodyPr wrap="square" rtlCol="0">
            <a:spAutoFit/>
          </a:bodyPr>
          <a:lstStyle/>
          <a:p>
            <a:r>
              <a:rPr lang="en-US" sz="1400" i="1" dirty="0" smtClean="0"/>
              <a:t>Cheng et al. 2011, </a:t>
            </a:r>
            <a:r>
              <a:rPr lang="en-US" sz="1400" i="1" dirty="0" err="1" smtClean="0"/>
              <a:t>PLoS</a:t>
            </a:r>
            <a:r>
              <a:rPr lang="en-US" sz="1400" i="1" dirty="0" smtClean="0"/>
              <a:t> Computational Biology</a:t>
            </a:r>
            <a:endParaRPr lang="en-US" sz="1400" i="1" dirty="0"/>
          </a:p>
        </p:txBody>
      </p:sp>
      <p:sp>
        <p:nvSpPr>
          <p:cNvPr id="6" name="Slide Number Placeholder 5"/>
          <p:cNvSpPr>
            <a:spLocks noGrp="1"/>
          </p:cNvSpPr>
          <p:nvPr>
            <p:ph type="sldNum" sz="quarter" idx="12"/>
          </p:nvPr>
        </p:nvSpPr>
        <p:spPr/>
        <p:txBody>
          <a:bodyPr/>
          <a:lstStyle/>
          <a:p>
            <a:fld id="{F5358776-FE94-7D48-B29B-0BF629B2BF73}"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rgbClr val="000090"/>
                </a:solidFill>
                <a:latin typeface="Arial"/>
              </a:rPr>
              <a:t>Acknowledgements</a:t>
            </a:r>
            <a:endParaRPr lang="en-US" sz="2800" b="1" dirty="0">
              <a:solidFill>
                <a:srgbClr val="000090"/>
              </a:solidFill>
              <a:latin typeface="Arial"/>
            </a:endParaRPr>
          </a:p>
        </p:txBody>
      </p:sp>
      <p:sp>
        <p:nvSpPr>
          <p:cNvPr id="4" name="Content Placeholder 3"/>
          <p:cNvSpPr>
            <a:spLocks noGrp="1"/>
          </p:cNvSpPr>
          <p:nvPr>
            <p:ph sz="half" idx="1"/>
          </p:nvPr>
        </p:nvSpPr>
        <p:spPr>
          <a:xfrm>
            <a:off x="267361" y="1117140"/>
            <a:ext cx="4038600" cy="5239210"/>
          </a:xfrm>
          <a:ln>
            <a:solidFill>
              <a:schemeClr val="tx1"/>
            </a:solidFill>
          </a:ln>
        </p:spPr>
        <p:txBody>
          <a:bodyPr>
            <a:normAutofit fontScale="85000" lnSpcReduction="10000"/>
          </a:bodyPr>
          <a:lstStyle/>
          <a:p>
            <a:r>
              <a:rPr lang="en-US" sz="2400" dirty="0" smtClean="0">
                <a:latin typeface="Arial"/>
              </a:rPr>
              <a:t>Yale University</a:t>
            </a:r>
          </a:p>
          <a:p>
            <a:pPr>
              <a:buNone/>
            </a:pPr>
            <a:r>
              <a:rPr lang="en-US" sz="2400" dirty="0" smtClean="0">
                <a:solidFill>
                  <a:srgbClr val="000090"/>
                </a:solidFill>
                <a:latin typeface="Arial"/>
              </a:rPr>
              <a:t>	</a:t>
            </a:r>
            <a:r>
              <a:rPr lang="en-US" sz="1800" dirty="0" smtClean="0">
                <a:solidFill>
                  <a:srgbClr val="000090"/>
                </a:solidFill>
                <a:latin typeface="Arial"/>
              </a:rPr>
              <a:t>-- </a:t>
            </a:r>
            <a:r>
              <a:rPr lang="en-US" sz="1800" b="1" dirty="0" smtClean="0">
                <a:solidFill>
                  <a:srgbClr val="000090"/>
                </a:solidFill>
                <a:latin typeface="Arial"/>
              </a:rPr>
              <a:t>Mark Gerstein, Sherman </a:t>
            </a:r>
            <a:r>
              <a:rPr lang="en-US" sz="1800" b="1" dirty="0" err="1" smtClean="0">
                <a:solidFill>
                  <a:srgbClr val="000090"/>
                </a:solidFill>
                <a:latin typeface="Arial"/>
              </a:rPr>
              <a:t>Weissman</a:t>
            </a:r>
            <a:r>
              <a:rPr lang="en-US" sz="1800" b="1" dirty="0" smtClean="0">
                <a:solidFill>
                  <a:srgbClr val="000090"/>
                </a:solidFill>
                <a:latin typeface="Arial"/>
              </a:rPr>
              <a:t>, </a:t>
            </a:r>
            <a:r>
              <a:rPr lang="en-US" sz="1800" dirty="0" smtClean="0">
                <a:solidFill>
                  <a:srgbClr val="000090"/>
                </a:solidFill>
                <a:latin typeface="Arial"/>
              </a:rPr>
              <a:t>Koon-</a:t>
            </a:r>
            <a:r>
              <a:rPr lang="en-US" sz="1800" dirty="0" err="1" smtClean="0">
                <a:solidFill>
                  <a:srgbClr val="000090"/>
                </a:solidFill>
                <a:latin typeface="Arial"/>
              </a:rPr>
              <a:t>Kiu</a:t>
            </a:r>
            <a:r>
              <a:rPr lang="en-US" sz="1800" dirty="0" smtClean="0">
                <a:solidFill>
                  <a:srgbClr val="000090"/>
                </a:solidFill>
                <a:latin typeface="Arial"/>
              </a:rPr>
              <a:t> Yan, Chong </a:t>
            </a:r>
            <a:r>
              <a:rPr lang="en-US" sz="1800" dirty="0" err="1" smtClean="0">
                <a:solidFill>
                  <a:srgbClr val="000090"/>
                </a:solidFill>
                <a:latin typeface="Arial"/>
              </a:rPr>
              <a:t>Shou</a:t>
            </a:r>
            <a:r>
              <a:rPr lang="en-US" sz="1800" dirty="0" smtClean="0">
                <a:solidFill>
                  <a:srgbClr val="000090"/>
                </a:solidFill>
                <a:latin typeface="Arial"/>
              </a:rPr>
              <a:t>, </a:t>
            </a:r>
            <a:r>
              <a:rPr lang="en-US" sz="1800" dirty="0" err="1" smtClean="0">
                <a:solidFill>
                  <a:srgbClr val="000090"/>
                </a:solidFill>
                <a:latin typeface="Arial"/>
              </a:rPr>
              <a:t>Renqiang</a:t>
            </a:r>
            <a:r>
              <a:rPr lang="en-US" sz="1800" dirty="0" smtClean="0">
                <a:solidFill>
                  <a:srgbClr val="000090"/>
                </a:solidFill>
                <a:latin typeface="Arial"/>
              </a:rPr>
              <a:t> Min, Joel </a:t>
            </a:r>
            <a:r>
              <a:rPr lang="en-US" sz="1800" dirty="0" err="1" smtClean="0">
                <a:solidFill>
                  <a:srgbClr val="000090"/>
                </a:solidFill>
                <a:latin typeface="Arial"/>
              </a:rPr>
              <a:t>Rozowsky</a:t>
            </a:r>
            <a:r>
              <a:rPr lang="en-US" sz="1800" dirty="0" smtClean="0">
                <a:solidFill>
                  <a:srgbClr val="000090"/>
                </a:solidFill>
                <a:latin typeface="Arial"/>
              </a:rPr>
              <a:t>, Kevin Yip, Roger Alexander, </a:t>
            </a:r>
            <a:r>
              <a:rPr lang="en-US" sz="1800" dirty="0" err="1" smtClean="0">
                <a:solidFill>
                  <a:srgbClr val="000090"/>
                </a:solidFill>
                <a:latin typeface="Arial"/>
              </a:rPr>
              <a:t>Ekta</a:t>
            </a:r>
            <a:r>
              <a:rPr lang="en-US" sz="1800" dirty="0" smtClean="0">
                <a:solidFill>
                  <a:srgbClr val="000090"/>
                </a:solidFill>
                <a:latin typeface="Arial"/>
              </a:rPr>
              <a:t> </a:t>
            </a:r>
            <a:r>
              <a:rPr lang="en-US" sz="1800" dirty="0" err="1" smtClean="0">
                <a:solidFill>
                  <a:srgbClr val="000090"/>
                </a:solidFill>
                <a:latin typeface="Arial"/>
              </a:rPr>
              <a:t>Khurana</a:t>
            </a:r>
            <a:r>
              <a:rPr lang="en-US" sz="1800" dirty="0" smtClean="0">
                <a:solidFill>
                  <a:srgbClr val="000090"/>
                </a:solidFill>
                <a:latin typeface="Arial"/>
              </a:rPr>
              <a:t>, </a:t>
            </a:r>
            <a:r>
              <a:rPr lang="en-US" sz="1800" dirty="0" err="1" smtClean="0">
                <a:solidFill>
                  <a:srgbClr val="000090"/>
                </a:solidFill>
                <a:latin typeface="Arial"/>
              </a:rPr>
              <a:t>Nitin</a:t>
            </a:r>
            <a:r>
              <a:rPr lang="en-US" sz="1800" dirty="0" smtClean="0">
                <a:solidFill>
                  <a:srgbClr val="000090"/>
                </a:solidFill>
                <a:latin typeface="Arial"/>
              </a:rPr>
              <a:t> </a:t>
            </a:r>
            <a:r>
              <a:rPr lang="en-US" sz="1800" dirty="0" err="1" smtClean="0">
                <a:solidFill>
                  <a:srgbClr val="000090"/>
                </a:solidFill>
                <a:latin typeface="Arial"/>
              </a:rPr>
              <a:t>Bhardwaj</a:t>
            </a:r>
            <a:r>
              <a:rPr lang="en-US" sz="1800" dirty="0" smtClean="0">
                <a:solidFill>
                  <a:srgbClr val="000090"/>
                </a:solidFill>
                <a:latin typeface="Arial"/>
              </a:rPr>
              <a:t>, Pedro </a:t>
            </a:r>
            <a:r>
              <a:rPr lang="en-US" sz="1800" dirty="0" err="1" smtClean="0">
                <a:solidFill>
                  <a:srgbClr val="000090"/>
                </a:solidFill>
                <a:latin typeface="Arial"/>
              </a:rPr>
              <a:t>Alves</a:t>
            </a:r>
            <a:r>
              <a:rPr lang="en-US" sz="1800" dirty="0" smtClean="0">
                <a:solidFill>
                  <a:srgbClr val="000090"/>
                </a:solidFill>
                <a:latin typeface="Arial"/>
              </a:rPr>
              <a:t>, </a:t>
            </a:r>
            <a:r>
              <a:rPr lang="en-US" sz="1800" dirty="0" err="1" smtClean="0">
                <a:solidFill>
                  <a:srgbClr val="000090"/>
                </a:solidFill>
                <a:latin typeface="Arial"/>
              </a:rPr>
              <a:t>Mihali</a:t>
            </a:r>
            <a:r>
              <a:rPr lang="en-US" sz="1800" dirty="0" smtClean="0">
                <a:solidFill>
                  <a:srgbClr val="000090"/>
                </a:solidFill>
                <a:latin typeface="Arial"/>
              </a:rPr>
              <a:t> Felipe, </a:t>
            </a:r>
            <a:r>
              <a:rPr lang="en-US" sz="1800" dirty="0" err="1" smtClean="0">
                <a:solidFill>
                  <a:srgbClr val="000090"/>
                </a:solidFill>
                <a:latin typeface="Arial"/>
              </a:rPr>
              <a:t>Arif</a:t>
            </a:r>
            <a:r>
              <a:rPr lang="en-US" sz="1800" dirty="0" smtClean="0">
                <a:solidFill>
                  <a:srgbClr val="000090"/>
                </a:solidFill>
                <a:latin typeface="Arial"/>
              </a:rPr>
              <a:t> </a:t>
            </a:r>
            <a:r>
              <a:rPr lang="en-US" sz="1800" dirty="0" err="1" smtClean="0">
                <a:solidFill>
                  <a:srgbClr val="000090"/>
                </a:solidFill>
                <a:latin typeface="Arial"/>
              </a:rPr>
              <a:t>Harmanci</a:t>
            </a:r>
            <a:r>
              <a:rPr lang="en-US" sz="1800" dirty="0" smtClean="0">
                <a:solidFill>
                  <a:srgbClr val="000090"/>
                </a:solidFill>
                <a:latin typeface="Arial"/>
              </a:rPr>
              <a:t>, </a:t>
            </a:r>
            <a:r>
              <a:rPr lang="en-US" sz="1800" dirty="0" err="1" smtClean="0">
                <a:solidFill>
                  <a:srgbClr val="000090"/>
                </a:solidFill>
                <a:latin typeface="Arial"/>
              </a:rPr>
              <a:t>Mengjie</a:t>
            </a:r>
            <a:r>
              <a:rPr lang="en-US" sz="1800" dirty="0" smtClean="0">
                <a:solidFill>
                  <a:srgbClr val="000090"/>
                </a:solidFill>
                <a:latin typeface="Arial"/>
              </a:rPr>
              <a:t> Chen </a:t>
            </a:r>
          </a:p>
          <a:p>
            <a:r>
              <a:rPr lang="en-US" sz="2378" dirty="0" smtClean="0">
                <a:latin typeface="Arial"/>
              </a:rPr>
              <a:t>Univ. </a:t>
            </a:r>
            <a:r>
              <a:rPr lang="en-US" sz="2378" dirty="0">
                <a:latin typeface="Arial"/>
              </a:rPr>
              <a:t>of Southern California</a:t>
            </a:r>
          </a:p>
          <a:p>
            <a:pPr>
              <a:buNone/>
            </a:pPr>
            <a:r>
              <a:rPr lang="en-US" sz="2400" dirty="0" smtClean="0">
                <a:solidFill>
                  <a:srgbClr val="000090"/>
                </a:solidFill>
                <a:latin typeface="Arial"/>
              </a:rPr>
              <a:t>	</a:t>
            </a:r>
            <a:r>
              <a:rPr lang="en-US" sz="1838" i="1" dirty="0">
                <a:solidFill>
                  <a:srgbClr val="000090"/>
                </a:solidFill>
                <a:latin typeface="Arial"/>
              </a:rPr>
              <a:t>-- </a:t>
            </a:r>
            <a:r>
              <a:rPr lang="en-US" sz="1838" b="1" dirty="0">
                <a:solidFill>
                  <a:srgbClr val="000090"/>
                </a:solidFill>
                <a:latin typeface="Arial"/>
              </a:rPr>
              <a:t>Lei Li, </a:t>
            </a:r>
            <a:r>
              <a:rPr lang="en-US" sz="1838" b="1" dirty="0" err="1">
                <a:solidFill>
                  <a:srgbClr val="000090"/>
                </a:solidFill>
                <a:latin typeface="Arial"/>
              </a:rPr>
              <a:t>Valter</a:t>
            </a:r>
            <a:r>
              <a:rPr lang="en-US" sz="1838" b="1" dirty="0">
                <a:solidFill>
                  <a:srgbClr val="000090"/>
                </a:solidFill>
                <a:latin typeface="Arial"/>
              </a:rPr>
              <a:t> Longo, </a:t>
            </a:r>
            <a:r>
              <a:rPr lang="en-US" sz="1838" b="1" dirty="0" err="1">
                <a:solidFill>
                  <a:srgbClr val="000090"/>
                </a:solidFill>
                <a:latin typeface="Arial"/>
              </a:rPr>
              <a:t>Fengzhu</a:t>
            </a:r>
            <a:r>
              <a:rPr lang="en-US" sz="1838" b="1" dirty="0">
                <a:solidFill>
                  <a:srgbClr val="000090"/>
                </a:solidFill>
                <a:latin typeface="Arial"/>
              </a:rPr>
              <a:t> Sun,</a:t>
            </a:r>
            <a:r>
              <a:rPr lang="en-US" sz="1838" b="1" dirty="0" smtClean="0">
                <a:solidFill>
                  <a:srgbClr val="000090"/>
                </a:solidFill>
                <a:latin typeface="Arial"/>
              </a:rPr>
              <a:t> </a:t>
            </a:r>
            <a:r>
              <a:rPr lang="en-US" sz="1838" dirty="0" err="1" smtClean="0">
                <a:solidFill>
                  <a:srgbClr val="000090"/>
                </a:solidFill>
                <a:latin typeface="Arial"/>
              </a:rPr>
              <a:t>Xiaotu</a:t>
            </a:r>
            <a:r>
              <a:rPr lang="en-US" sz="1838" dirty="0" smtClean="0">
                <a:solidFill>
                  <a:srgbClr val="000090"/>
                </a:solidFill>
                <a:latin typeface="Arial"/>
              </a:rPr>
              <a:t> Ma, Paola </a:t>
            </a:r>
            <a:r>
              <a:rPr lang="en-US" sz="1838" dirty="0" err="1" smtClean="0">
                <a:solidFill>
                  <a:srgbClr val="000090"/>
                </a:solidFill>
                <a:latin typeface="Arial"/>
              </a:rPr>
              <a:t>Fabrizio</a:t>
            </a:r>
            <a:r>
              <a:rPr lang="en-US" sz="1838" dirty="0" smtClean="0">
                <a:solidFill>
                  <a:srgbClr val="000090"/>
                </a:solidFill>
                <a:latin typeface="Arial"/>
              </a:rPr>
              <a:t>, Min Wei, </a:t>
            </a:r>
            <a:r>
              <a:rPr lang="en-US" sz="1838" dirty="0" err="1" smtClean="0">
                <a:solidFill>
                  <a:srgbClr val="000090"/>
                </a:solidFill>
                <a:latin typeface="Arial"/>
              </a:rPr>
              <a:t>Huanying</a:t>
            </a:r>
            <a:r>
              <a:rPr lang="en-US" sz="1838" dirty="0" smtClean="0">
                <a:solidFill>
                  <a:srgbClr val="000090"/>
                </a:solidFill>
                <a:latin typeface="Arial"/>
              </a:rPr>
              <a:t> </a:t>
            </a:r>
            <a:r>
              <a:rPr lang="en-US" sz="1838" dirty="0" err="1" smtClean="0">
                <a:solidFill>
                  <a:srgbClr val="000090"/>
                </a:solidFill>
                <a:latin typeface="Arial"/>
              </a:rPr>
              <a:t>Ge</a:t>
            </a:r>
            <a:r>
              <a:rPr lang="en-US" sz="1838" dirty="0" smtClean="0">
                <a:solidFill>
                  <a:srgbClr val="000090"/>
                </a:solidFill>
                <a:latin typeface="Arial"/>
              </a:rPr>
              <a:t>,</a:t>
            </a:r>
          </a:p>
          <a:p>
            <a:r>
              <a:rPr lang="en-US" sz="2400" dirty="0" err="1" smtClean="0">
                <a:latin typeface="Arial"/>
              </a:rPr>
              <a:t>Weng</a:t>
            </a:r>
            <a:r>
              <a:rPr lang="en-US" sz="2400" dirty="0" smtClean="0">
                <a:latin typeface="Arial"/>
              </a:rPr>
              <a:t> Lab </a:t>
            </a:r>
            <a:r>
              <a:rPr lang="en-US" sz="2000" dirty="0" smtClean="0">
                <a:latin typeface="Arial"/>
              </a:rPr>
              <a:t>(UMASS)</a:t>
            </a:r>
          </a:p>
          <a:p>
            <a:pPr>
              <a:buNone/>
            </a:pPr>
            <a:r>
              <a:rPr lang="en-US" sz="2000" dirty="0" smtClean="0">
                <a:latin typeface="Arial"/>
              </a:rPr>
              <a:t>	</a:t>
            </a:r>
            <a:r>
              <a:rPr lang="en-US" sz="1838" dirty="0">
                <a:solidFill>
                  <a:srgbClr val="000090"/>
                </a:solidFill>
                <a:latin typeface="Arial"/>
              </a:rPr>
              <a:t>--</a:t>
            </a:r>
            <a:r>
              <a:rPr lang="en-US" sz="1838" dirty="0" smtClean="0">
                <a:solidFill>
                  <a:srgbClr val="000090"/>
                </a:solidFill>
                <a:latin typeface="Arial"/>
              </a:rPr>
              <a:t> </a:t>
            </a:r>
            <a:r>
              <a:rPr lang="en-US" sz="1838" b="1" dirty="0" err="1" smtClean="0">
                <a:solidFill>
                  <a:srgbClr val="000090"/>
                </a:solidFill>
                <a:latin typeface="Arial"/>
              </a:rPr>
              <a:t>Zhiping</a:t>
            </a:r>
            <a:r>
              <a:rPr lang="en-US" sz="1838" b="1" dirty="0" smtClean="0">
                <a:solidFill>
                  <a:srgbClr val="000090"/>
                </a:solidFill>
                <a:latin typeface="Arial"/>
              </a:rPr>
              <a:t> </a:t>
            </a:r>
            <a:r>
              <a:rPr lang="en-US" sz="1838" b="1" dirty="0" err="1" smtClean="0">
                <a:solidFill>
                  <a:srgbClr val="000090"/>
                </a:solidFill>
                <a:latin typeface="Arial"/>
              </a:rPr>
              <a:t>Weng</a:t>
            </a:r>
            <a:r>
              <a:rPr lang="en-US" sz="1838" dirty="0" smtClean="0">
                <a:solidFill>
                  <a:srgbClr val="000090"/>
                </a:solidFill>
                <a:latin typeface="Arial"/>
              </a:rPr>
              <a:t>, </a:t>
            </a:r>
            <a:r>
              <a:rPr lang="en-US" sz="1838" dirty="0" err="1" smtClean="0">
                <a:solidFill>
                  <a:srgbClr val="000090"/>
                </a:solidFill>
                <a:latin typeface="Arial"/>
              </a:rPr>
              <a:t>Xianjun</a:t>
            </a:r>
            <a:r>
              <a:rPr lang="en-US" sz="1838" dirty="0" smtClean="0">
                <a:solidFill>
                  <a:srgbClr val="000090"/>
                </a:solidFill>
                <a:latin typeface="Arial"/>
              </a:rPr>
              <a:t> Dong</a:t>
            </a:r>
          </a:p>
          <a:p>
            <a:r>
              <a:rPr lang="en-US" sz="2400" dirty="0" err="1" smtClean="0">
                <a:latin typeface="Arial"/>
              </a:rPr>
              <a:t>Qian</a:t>
            </a:r>
            <a:r>
              <a:rPr lang="en-US" sz="2400" dirty="0" smtClean="0">
                <a:latin typeface="Arial"/>
              </a:rPr>
              <a:t> </a:t>
            </a:r>
            <a:r>
              <a:rPr lang="en-US" sz="2400" dirty="0">
                <a:latin typeface="Arial"/>
              </a:rPr>
              <a:t>Lab </a:t>
            </a:r>
            <a:r>
              <a:rPr lang="en-US" sz="2000" dirty="0">
                <a:latin typeface="Arial"/>
              </a:rPr>
              <a:t>(Johns Hopkins University</a:t>
            </a:r>
            <a:r>
              <a:rPr lang="en-US" sz="2000" dirty="0" smtClean="0">
                <a:latin typeface="Arial"/>
              </a:rPr>
              <a:t>)</a:t>
            </a:r>
          </a:p>
          <a:p>
            <a:pPr>
              <a:buNone/>
            </a:pPr>
            <a:r>
              <a:rPr lang="en-US" sz="2000" dirty="0" smtClean="0">
                <a:latin typeface="Arial"/>
              </a:rPr>
              <a:t>	</a:t>
            </a:r>
            <a:r>
              <a:rPr lang="en-US" sz="1882" dirty="0">
                <a:solidFill>
                  <a:srgbClr val="000090"/>
                </a:solidFill>
                <a:latin typeface="Arial"/>
              </a:rPr>
              <a:t>-- </a:t>
            </a:r>
            <a:r>
              <a:rPr lang="en-US" sz="1882" b="1" dirty="0" err="1">
                <a:solidFill>
                  <a:srgbClr val="000090"/>
                </a:solidFill>
                <a:latin typeface="Arial"/>
              </a:rPr>
              <a:t>Jian</a:t>
            </a:r>
            <a:r>
              <a:rPr lang="en-US" sz="1882" b="1" dirty="0">
                <a:solidFill>
                  <a:srgbClr val="000090"/>
                </a:solidFill>
                <a:latin typeface="Arial"/>
              </a:rPr>
              <a:t> </a:t>
            </a:r>
            <a:r>
              <a:rPr lang="en-US" sz="1882" b="1" dirty="0" err="1">
                <a:solidFill>
                  <a:srgbClr val="000090"/>
                </a:solidFill>
                <a:latin typeface="Arial"/>
              </a:rPr>
              <a:t>Qian</a:t>
            </a:r>
            <a:r>
              <a:rPr lang="en-US" sz="1882" b="1" dirty="0">
                <a:solidFill>
                  <a:srgbClr val="000090"/>
                </a:solidFill>
                <a:latin typeface="Arial"/>
              </a:rPr>
              <a:t>, </a:t>
            </a:r>
            <a:r>
              <a:rPr lang="en-US" sz="1882" dirty="0" err="1">
                <a:solidFill>
                  <a:srgbClr val="000090"/>
                </a:solidFill>
                <a:latin typeface="Arial"/>
              </a:rPr>
              <a:t>Woochang</a:t>
            </a:r>
            <a:r>
              <a:rPr lang="en-US" sz="1882" dirty="0">
                <a:solidFill>
                  <a:srgbClr val="000090"/>
                </a:solidFill>
                <a:latin typeface="Arial"/>
              </a:rPr>
              <a:t> Hwang </a:t>
            </a:r>
          </a:p>
          <a:p>
            <a:r>
              <a:rPr lang="en-US" sz="2400" dirty="0" smtClean="0">
                <a:latin typeface="Arial"/>
              </a:rPr>
              <a:t>Snyder Lab </a:t>
            </a:r>
            <a:r>
              <a:rPr lang="en-US" sz="2000" dirty="0">
                <a:latin typeface="Arial"/>
              </a:rPr>
              <a:t>(Stanford University</a:t>
            </a:r>
            <a:r>
              <a:rPr lang="en-US" sz="2000" dirty="0" smtClean="0">
                <a:latin typeface="Arial"/>
              </a:rPr>
              <a:t>)</a:t>
            </a:r>
          </a:p>
          <a:p>
            <a:r>
              <a:rPr lang="en-US" sz="1882" dirty="0">
                <a:solidFill>
                  <a:srgbClr val="000090"/>
                </a:solidFill>
                <a:latin typeface="Arial"/>
              </a:rPr>
              <a:t>-- </a:t>
            </a:r>
            <a:r>
              <a:rPr lang="en-US" sz="1882" b="1" dirty="0">
                <a:solidFill>
                  <a:srgbClr val="000090"/>
                </a:solidFill>
                <a:latin typeface="Arial"/>
              </a:rPr>
              <a:t>Michael </a:t>
            </a:r>
            <a:r>
              <a:rPr lang="en-US" sz="1882" b="1" dirty="0" smtClean="0">
                <a:solidFill>
                  <a:srgbClr val="000090"/>
                </a:solidFill>
                <a:latin typeface="Arial"/>
              </a:rPr>
              <a:t>Snyder, </a:t>
            </a:r>
            <a:r>
              <a:rPr lang="en-US" sz="1882" dirty="0" smtClean="0">
                <a:solidFill>
                  <a:srgbClr val="000090"/>
                </a:solidFill>
                <a:latin typeface="Arial"/>
              </a:rPr>
              <a:t>Wei </a:t>
            </a:r>
            <a:r>
              <a:rPr lang="en-US" sz="1882" dirty="0" err="1" smtClean="0">
                <a:solidFill>
                  <a:srgbClr val="000090"/>
                </a:solidFill>
                <a:latin typeface="Arial"/>
              </a:rPr>
              <a:t>Niu</a:t>
            </a:r>
            <a:endParaRPr lang="en-US" sz="1882" dirty="0">
              <a:solidFill>
                <a:srgbClr val="000090"/>
              </a:solidFill>
              <a:latin typeface="Arial"/>
            </a:endParaRPr>
          </a:p>
        </p:txBody>
      </p:sp>
      <p:sp>
        <p:nvSpPr>
          <p:cNvPr id="7" name="Content Placeholder 6"/>
          <p:cNvSpPr>
            <a:spLocks noGrp="1"/>
          </p:cNvSpPr>
          <p:nvPr>
            <p:ph sz="half" idx="2"/>
          </p:nvPr>
        </p:nvSpPr>
        <p:spPr>
          <a:xfrm>
            <a:off x="4648199" y="1117140"/>
            <a:ext cx="4421655" cy="5239209"/>
          </a:xfrm>
          <a:ln>
            <a:solidFill>
              <a:schemeClr val="tx1"/>
            </a:solidFill>
          </a:ln>
        </p:spPr>
        <p:txBody>
          <a:bodyPr>
            <a:normAutofit fontScale="85000" lnSpcReduction="10000"/>
          </a:bodyPr>
          <a:lstStyle/>
          <a:p>
            <a:r>
              <a:rPr lang="en-US" sz="2353" dirty="0">
                <a:latin typeface="Arial"/>
              </a:rPr>
              <a:t>White Lab </a:t>
            </a:r>
            <a:r>
              <a:rPr lang="en-US" sz="2118" dirty="0">
                <a:latin typeface="Arial"/>
              </a:rPr>
              <a:t>(</a:t>
            </a:r>
            <a:r>
              <a:rPr lang="en-US" sz="2118" dirty="0" smtClean="0">
                <a:latin typeface="Arial"/>
              </a:rPr>
              <a:t>Univ. </a:t>
            </a:r>
            <a:r>
              <a:rPr lang="en-US" sz="2118" dirty="0">
                <a:latin typeface="Arial"/>
              </a:rPr>
              <a:t>of Chicago</a:t>
            </a:r>
            <a:r>
              <a:rPr lang="en-US" sz="2118" dirty="0" smtClean="0">
                <a:latin typeface="Arial"/>
              </a:rPr>
              <a:t>)</a:t>
            </a:r>
          </a:p>
          <a:p>
            <a:pPr>
              <a:buNone/>
            </a:pPr>
            <a:r>
              <a:rPr lang="en-US" sz="2118" dirty="0" smtClean="0">
                <a:latin typeface="Arial"/>
              </a:rPr>
              <a:t>	</a:t>
            </a:r>
            <a:r>
              <a:rPr lang="en-US" sz="1765" dirty="0">
                <a:solidFill>
                  <a:srgbClr val="000090"/>
                </a:solidFill>
                <a:latin typeface="Arial"/>
              </a:rPr>
              <a:t>-- </a:t>
            </a:r>
            <a:r>
              <a:rPr lang="en-US" sz="1765" b="1" dirty="0">
                <a:solidFill>
                  <a:srgbClr val="000090"/>
                </a:solidFill>
                <a:latin typeface="Arial"/>
              </a:rPr>
              <a:t>Kevin White</a:t>
            </a:r>
            <a:r>
              <a:rPr lang="en-US" sz="1765" dirty="0">
                <a:solidFill>
                  <a:srgbClr val="000090"/>
                </a:solidFill>
                <a:latin typeface="Arial"/>
              </a:rPr>
              <a:t>, </a:t>
            </a:r>
            <a:r>
              <a:rPr lang="en-US" sz="1765" dirty="0" err="1">
                <a:solidFill>
                  <a:srgbClr val="000090"/>
                </a:solidFill>
                <a:latin typeface="Arial"/>
              </a:rPr>
              <a:t>Lijia</a:t>
            </a:r>
            <a:r>
              <a:rPr lang="en-US" sz="1765" dirty="0">
                <a:solidFill>
                  <a:srgbClr val="000090"/>
                </a:solidFill>
                <a:latin typeface="Arial"/>
              </a:rPr>
              <a:t> Ma</a:t>
            </a:r>
          </a:p>
          <a:p>
            <a:r>
              <a:rPr lang="en-US" sz="2400" dirty="0" err="1" smtClean="0">
                <a:latin typeface="Arial"/>
              </a:rPr>
              <a:t>Pennacchio</a:t>
            </a:r>
            <a:r>
              <a:rPr lang="en-US" sz="2400" dirty="0" smtClean="0">
                <a:latin typeface="Arial"/>
              </a:rPr>
              <a:t> Lab </a:t>
            </a:r>
            <a:r>
              <a:rPr lang="en-US" sz="2000" dirty="0" smtClean="0">
                <a:latin typeface="Arial"/>
              </a:rPr>
              <a:t>(Lawrence </a:t>
            </a:r>
            <a:r>
              <a:rPr lang="en-US" sz="2000" dirty="0" err="1" smtClean="0">
                <a:latin typeface="Arial"/>
              </a:rPr>
              <a:t>Berkely</a:t>
            </a:r>
            <a:r>
              <a:rPr lang="en-US" sz="2000" dirty="0" smtClean="0">
                <a:latin typeface="Arial"/>
              </a:rPr>
              <a:t> National Laboratory)</a:t>
            </a:r>
          </a:p>
          <a:p>
            <a:r>
              <a:rPr lang="en-US" sz="2353" dirty="0">
                <a:latin typeface="Arial"/>
              </a:rPr>
              <a:t>Birney Lab </a:t>
            </a:r>
            <a:r>
              <a:rPr lang="en-US" sz="2000" dirty="0">
                <a:latin typeface="Arial"/>
              </a:rPr>
              <a:t>(EBI</a:t>
            </a:r>
            <a:r>
              <a:rPr lang="en-US" sz="2000" dirty="0" smtClean="0">
                <a:latin typeface="Arial"/>
              </a:rPr>
              <a:t>)</a:t>
            </a:r>
          </a:p>
          <a:p>
            <a:r>
              <a:rPr lang="en-US" sz="2353" dirty="0" err="1" smtClean="0">
                <a:latin typeface="Arial"/>
              </a:rPr>
              <a:t>Waterson</a:t>
            </a:r>
            <a:r>
              <a:rPr lang="en-US" sz="2353" dirty="0" smtClean="0">
                <a:latin typeface="Arial"/>
              </a:rPr>
              <a:t> Lab </a:t>
            </a:r>
            <a:r>
              <a:rPr lang="en-US" sz="2000" dirty="0" smtClean="0">
                <a:latin typeface="Arial"/>
              </a:rPr>
              <a:t>(Univ. of Washington)</a:t>
            </a:r>
          </a:p>
          <a:p>
            <a:r>
              <a:rPr lang="en-US" sz="2353" dirty="0" err="1" smtClean="0">
                <a:latin typeface="Arial"/>
              </a:rPr>
              <a:t>Lieb</a:t>
            </a:r>
            <a:r>
              <a:rPr lang="en-US" sz="2353" dirty="0" smtClean="0">
                <a:latin typeface="Arial"/>
              </a:rPr>
              <a:t> Lab </a:t>
            </a:r>
            <a:r>
              <a:rPr lang="en-US" sz="2000" dirty="0" smtClean="0">
                <a:latin typeface="Arial"/>
              </a:rPr>
              <a:t>(Univ. of North Carolina)</a:t>
            </a:r>
          </a:p>
          <a:p>
            <a:r>
              <a:rPr lang="en-US" sz="2353" dirty="0" err="1" smtClean="0">
                <a:latin typeface="Arial"/>
              </a:rPr>
              <a:t>Gingeras</a:t>
            </a:r>
            <a:r>
              <a:rPr lang="en-US" sz="2353" dirty="0" smtClean="0">
                <a:latin typeface="Arial"/>
              </a:rPr>
              <a:t> Lab </a:t>
            </a:r>
            <a:r>
              <a:rPr lang="en-US" sz="2000" dirty="0" smtClean="0">
                <a:latin typeface="Arial"/>
              </a:rPr>
              <a:t>(CSHL)</a:t>
            </a:r>
          </a:p>
          <a:p>
            <a:pPr>
              <a:buNone/>
            </a:pPr>
            <a:endParaRPr lang="en-US" sz="2000" dirty="0" smtClean="0">
              <a:latin typeface="Arial"/>
            </a:endParaRPr>
          </a:p>
          <a:p>
            <a:pPr>
              <a:buNone/>
            </a:pPr>
            <a:endParaRPr lang="en-US" sz="2000" dirty="0" smtClean="0">
              <a:latin typeface="Arial"/>
            </a:endParaRPr>
          </a:p>
          <a:p>
            <a:pPr>
              <a:buNone/>
            </a:pPr>
            <a:r>
              <a:rPr lang="en-US" sz="2353" dirty="0" smtClean="0">
                <a:latin typeface="Arial"/>
              </a:rPr>
              <a:t>Consortium</a:t>
            </a:r>
          </a:p>
          <a:p>
            <a:r>
              <a:rPr lang="en-US" sz="2353" b="1" u="sng" dirty="0" smtClean="0">
                <a:latin typeface="Arial"/>
              </a:rPr>
              <a:t>ENCODE</a:t>
            </a:r>
          </a:p>
          <a:p>
            <a:r>
              <a:rPr lang="en-US" sz="2353" b="1" u="sng" dirty="0" smtClean="0">
                <a:latin typeface="Arial"/>
              </a:rPr>
              <a:t>modENCODE</a:t>
            </a:r>
          </a:p>
          <a:p>
            <a:endParaRPr lang="en-US" sz="2353" dirty="0" smtClean="0">
              <a:latin typeface="Arial"/>
            </a:endParaRPr>
          </a:p>
          <a:p>
            <a:endParaRPr lang="en-US" dirty="0"/>
          </a:p>
        </p:txBody>
      </p:sp>
      <p:pic>
        <p:nvPicPr>
          <p:cNvPr id="5" name="Picture 4"/>
          <p:cNvPicPr>
            <a:picLocks noChangeAspect="1"/>
          </p:cNvPicPr>
          <p:nvPr/>
        </p:nvPicPr>
        <p:blipFill>
          <a:blip r:embed="rId3"/>
          <a:stretch>
            <a:fillRect/>
          </a:stretch>
        </p:blipFill>
        <p:spPr>
          <a:xfrm>
            <a:off x="7081142" y="3753515"/>
            <a:ext cx="1988713" cy="2649540"/>
          </a:xfrm>
          <a:prstGeom prst="rect">
            <a:avLst/>
          </a:prstGeom>
        </p:spPr>
      </p:pic>
      <p:sp>
        <p:nvSpPr>
          <p:cNvPr id="8" name="Slide Number Placeholder 7"/>
          <p:cNvSpPr>
            <a:spLocks noGrp="1"/>
          </p:cNvSpPr>
          <p:nvPr>
            <p:ph type="sldNum" sz="quarter" idx="12"/>
          </p:nvPr>
        </p:nvSpPr>
        <p:spPr/>
        <p:txBody>
          <a:bodyPr/>
          <a:lstStyle/>
          <a:p>
            <a:fld id="{F5358776-FE94-7D48-B29B-0BF629B2BF73}"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9387" y="2167443"/>
            <a:ext cx="8229600" cy="1143000"/>
          </a:xfrm>
        </p:spPr>
        <p:txBody>
          <a:bodyPr/>
          <a:lstStyle/>
          <a:p>
            <a:r>
              <a:rPr lang="en-US" sz="4800" b="1" dirty="0" smtClean="0">
                <a:solidFill>
                  <a:srgbClr val="000090"/>
                </a:solidFill>
                <a:latin typeface="Arial"/>
              </a:rPr>
              <a:t>Thank you!</a:t>
            </a:r>
            <a:endParaRPr lang="en-US" sz="4800" b="1" dirty="0">
              <a:solidFill>
                <a:srgbClr val="000090"/>
              </a:solidFill>
              <a:latin typeface="Arial"/>
            </a:endParaRPr>
          </a:p>
        </p:txBody>
      </p:sp>
      <p:sp>
        <p:nvSpPr>
          <p:cNvPr id="4" name="Slide Number Placeholder 3"/>
          <p:cNvSpPr>
            <a:spLocks noGrp="1"/>
          </p:cNvSpPr>
          <p:nvPr>
            <p:ph type="sldNum" sz="quarter" idx="12"/>
          </p:nvPr>
        </p:nvSpPr>
        <p:spPr/>
        <p:txBody>
          <a:bodyPr/>
          <a:lstStyle/>
          <a:p>
            <a:fld id="{F5358776-FE94-7D48-B29B-0BF629B2BF73}" type="slidenum">
              <a:rPr lang="en-US" smtClean="0"/>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5358776-FE94-7D48-B29B-0BF629B2BF73}" type="slidenum">
              <a:rPr lang="en-US" smtClean="0"/>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rgbClr val="000090"/>
                </a:solidFill>
                <a:latin typeface="Arial"/>
              </a:rPr>
              <a:t>TIP equations</a:t>
            </a:r>
            <a:endParaRPr lang="en-US" sz="2800" b="1" dirty="0">
              <a:solidFill>
                <a:srgbClr val="000090"/>
              </a:solidFill>
              <a:latin typeface="Arial"/>
            </a:endParaRPr>
          </a:p>
        </p:txBody>
      </p:sp>
      <p:pic>
        <p:nvPicPr>
          <p:cNvPr id="5" name="Picture 4"/>
          <p:cNvPicPr>
            <a:picLocks noChangeAspect="1"/>
          </p:cNvPicPr>
          <p:nvPr/>
        </p:nvPicPr>
        <p:blipFill>
          <a:blip r:embed="rId3"/>
          <a:stretch>
            <a:fillRect/>
          </a:stretch>
        </p:blipFill>
        <p:spPr>
          <a:xfrm>
            <a:off x="914400" y="3027862"/>
            <a:ext cx="7719627" cy="2809332"/>
          </a:xfrm>
          <a:prstGeom prst="rect">
            <a:avLst/>
          </a:prstGeom>
        </p:spPr>
      </p:pic>
      <p:pic>
        <p:nvPicPr>
          <p:cNvPr id="6" name="Picture 5"/>
          <p:cNvPicPr>
            <a:picLocks noChangeAspect="1"/>
          </p:cNvPicPr>
          <p:nvPr/>
        </p:nvPicPr>
        <p:blipFill>
          <a:blip r:embed="rId4"/>
          <a:stretch>
            <a:fillRect/>
          </a:stretch>
        </p:blipFill>
        <p:spPr>
          <a:xfrm>
            <a:off x="914400" y="2072999"/>
            <a:ext cx="7472991" cy="500375"/>
          </a:xfrm>
          <a:prstGeom prst="rect">
            <a:avLst/>
          </a:prstGeom>
        </p:spPr>
      </p:pic>
      <p:sp>
        <p:nvSpPr>
          <p:cNvPr id="7" name="Slide Number Placeholder 6"/>
          <p:cNvSpPr>
            <a:spLocks noGrp="1"/>
          </p:cNvSpPr>
          <p:nvPr>
            <p:ph type="sldNum" sz="quarter" idx="12"/>
          </p:nvPr>
        </p:nvSpPr>
        <p:spPr/>
        <p:txBody>
          <a:bodyPr/>
          <a:lstStyle/>
          <a:p>
            <a:fld id="{F5358776-FE94-7D48-B29B-0BF629B2BF73}" type="slidenum">
              <a:rPr lang="en-US" smtClean="0"/>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68404" y="124127"/>
            <a:ext cx="8018396" cy="907079"/>
          </a:xfrm>
        </p:spPr>
        <p:txBody>
          <a:bodyPr/>
          <a:lstStyle/>
          <a:p>
            <a:r>
              <a:rPr lang="en-US" sz="2800" b="1" dirty="0" smtClean="0">
                <a:solidFill>
                  <a:srgbClr val="000090"/>
                </a:solidFill>
                <a:latin typeface="Arial"/>
              </a:rPr>
              <a:t>Two-layer model</a:t>
            </a:r>
            <a:endParaRPr lang="en-US" sz="2800" b="1" dirty="0">
              <a:solidFill>
                <a:srgbClr val="000090"/>
              </a:solidFill>
              <a:latin typeface="Arial"/>
            </a:endParaRPr>
          </a:p>
        </p:txBody>
      </p:sp>
      <p:pic>
        <p:nvPicPr>
          <p:cNvPr id="5" name="Picture 4"/>
          <p:cNvPicPr>
            <a:picLocks noChangeAspect="1"/>
          </p:cNvPicPr>
          <p:nvPr/>
        </p:nvPicPr>
        <p:blipFill>
          <a:blip r:embed="rId3"/>
          <a:stretch>
            <a:fillRect/>
          </a:stretch>
        </p:blipFill>
        <p:spPr>
          <a:xfrm>
            <a:off x="1737827" y="1413912"/>
            <a:ext cx="6550378" cy="4942438"/>
          </a:xfrm>
          <a:prstGeom prst="rect">
            <a:avLst/>
          </a:prstGeom>
        </p:spPr>
      </p:pic>
      <p:sp>
        <p:nvSpPr>
          <p:cNvPr id="6" name="TextBox 5"/>
          <p:cNvSpPr txBox="1"/>
          <p:nvPr/>
        </p:nvSpPr>
        <p:spPr>
          <a:xfrm>
            <a:off x="0" y="3141360"/>
            <a:ext cx="1976565" cy="646331"/>
          </a:xfrm>
          <a:prstGeom prst="rect">
            <a:avLst/>
          </a:prstGeom>
          <a:noFill/>
        </p:spPr>
        <p:txBody>
          <a:bodyPr wrap="square" rtlCol="0">
            <a:spAutoFit/>
          </a:bodyPr>
          <a:lstStyle/>
          <a:p>
            <a:r>
              <a:rPr lang="en-US" dirty="0" smtClean="0">
                <a:solidFill>
                  <a:srgbClr val="0000FF"/>
                </a:solidFill>
              </a:rPr>
              <a:t>Layer 1: predict expression in bin</a:t>
            </a:r>
            <a:endParaRPr lang="en-US" dirty="0">
              <a:solidFill>
                <a:srgbClr val="0000FF"/>
              </a:solidFill>
            </a:endParaRPr>
          </a:p>
        </p:txBody>
      </p:sp>
      <p:sp>
        <p:nvSpPr>
          <p:cNvPr id="7" name="TextBox 6"/>
          <p:cNvSpPr txBox="1"/>
          <p:nvPr/>
        </p:nvSpPr>
        <p:spPr>
          <a:xfrm>
            <a:off x="0" y="4926875"/>
            <a:ext cx="2243926" cy="923330"/>
          </a:xfrm>
          <a:prstGeom prst="rect">
            <a:avLst/>
          </a:prstGeom>
          <a:noFill/>
        </p:spPr>
        <p:txBody>
          <a:bodyPr wrap="square" rtlCol="0">
            <a:spAutoFit/>
          </a:bodyPr>
          <a:lstStyle/>
          <a:p>
            <a:r>
              <a:rPr lang="en-US" dirty="0" smtClean="0">
                <a:solidFill>
                  <a:srgbClr val="0000FF"/>
                </a:solidFill>
              </a:rPr>
              <a:t>Layer 2: combine predictions from all bins</a:t>
            </a:r>
          </a:p>
        </p:txBody>
      </p:sp>
      <p:sp>
        <p:nvSpPr>
          <p:cNvPr id="8" name="Slide Number Placeholder 7"/>
          <p:cNvSpPr>
            <a:spLocks noGrp="1"/>
          </p:cNvSpPr>
          <p:nvPr>
            <p:ph type="sldNum" sz="quarter" idx="12"/>
          </p:nvPr>
        </p:nvSpPr>
        <p:spPr/>
        <p:txBody>
          <a:bodyPr/>
          <a:lstStyle/>
          <a:p>
            <a:fld id="{F5358776-FE94-7D48-B29B-0BF629B2BF73}" type="slidenum">
              <a:rPr lang="en-US" smtClean="0"/>
              <a:pPr/>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000090"/>
                </a:solidFill>
                <a:latin typeface="Arial"/>
              </a:rPr>
              <a:t>Which TF/HM are important for expression prediction?</a:t>
            </a:r>
          </a:p>
        </p:txBody>
      </p:sp>
      <p:pic>
        <p:nvPicPr>
          <p:cNvPr id="5" name="Picture 4"/>
          <p:cNvPicPr>
            <a:picLocks noChangeAspect="1"/>
          </p:cNvPicPr>
          <p:nvPr/>
        </p:nvPicPr>
        <p:blipFill>
          <a:blip r:embed="rId3"/>
          <a:stretch>
            <a:fillRect/>
          </a:stretch>
        </p:blipFill>
        <p:spPr>
          <a:xfrm>
            <a:off x="282525" y="1417638"/>
            <a:ext cx="3995258" cy="2501948"/>
          </a:xfrm>
          <a:prstGeom prst="rect">
            <a:avLst/>
          </a:prstGeom>
        </p:spPr>
      </p:pic>
      <p:pic>
        <p:nvPicPr>
          <p:cNvPr id="6" name="Picture 5"/>
          <p:cNvPicPr>
            <a:picLocks noChangeAspect="1"/>
          </p:cNvPicPr>
          <p:nvPr/>
        </p:nvPicPr>
        <p:blipFill>
          <a:blip r:embed="rId4"/>
          <a:stretch>
            <a:fillRect/>
          </a:stretch>
        </p:blipFill>
        <p:spPr>
          <a:xfrm>
            <a:off x="4860249" y="1417638"/>
            <a:ext cx="3826551" cy="2699159"/>
          </a:xfrm>
          <a:prstGeom prst="rect">
            <a:avLst/>
          </a:prstGeom>
        </p:spPr>
      </p:pic>
      <p:pic>
        <p:nvPicPr>
          <p:cNvPr id="7" name="Picture 6"/>
          <p:cNvPicPr>
            <a:picLocks noChangeAspect="1"/>
          </p:cNvPicPr>
          <p:nvPr/>
        </p:nvPicPr>
        <p:blipFill>
          <a:blip r:embed="rId5"/>
          <a:stretch>
            <a:fillRect/>
          </a:stretch>
        </p:blipFill>
        <p:spPr>
          <a:xfrm>
            <a:off x="342612" y="4357913"/>
            <a:ext cx="8021415" cy="2363562"/>
          </a:xfrm>
          <a:prstGeom prst="rect">
            <a:avLst/>
          </a:prstGeom>
        </p:spPr>
      </p:pic>
      <p:sp>
        <p:nvSpPr>
          <p:cNvPr id="8" name="TextBox 7"/>
          <p:cNvSpPr txBox="1"/>
          <p:nvPr/>
        </p:nvSpPr>
        <p:spPr>
          <a:xfrm>
            <a:off x="282524" y="4116797"/>
            <a:ext cx="4720953" cy="369332"/>
          </a:xfrm>
          <a:prstGeom prst="rect">
            <a:avLst/>
          </a:prstGeom>
          <a:noFill/>
        </p:spPr>
        <p:txBody>
          <a:bodyPr wrap="square" rtlCol="0">
            <a:spAutoFit/>
          </a:bodyPr>
          <a:lstStyle/>
          <a:p>
            <a:r>
              <a:rPr lang="en-US" dirty="0" smtClean="0">
                <a:solidFill>
                  <a:srgbClr val="000090"/>
                </a:solidFill>
              </a:rPr>
              <a:t>Select a subset (</a:t>
            </a:r>
            <a:r>
              <a:rPr lang="en-US" dirty="0" err="1" smtClean="0">
                <a:solidFill>
                  <a:srgbClr val="000090"/>
                </a:solidFill>
              </a:rPr>
              <a:t>n</a:t>
            </a:r>
            <a:r>
              <a:rPr lang="en-US" dirty="0" smtClean="0">
                <a:solidFill>
                  <a:srgbClr val="000090"/>
                </a:solidFill>
              </a:rPr>
              <a:t>) of </a:t>
            </a:r>
            <a:r>
              <a:rPr lang="en-US" dirty="0" err="1" smtClean="0">
                <a:solidFill>
                  <a:srgbClr val="000090"/>
                </a:solidFill>
              </a:rPr>
              <a:t>TFs/HMs</a:t>
            </a:r>
            <a:r>
              <a:rPr lang="en-US" dirty="0" smtClean="0">
                <a:solidFill>
                  <a:srgbClr val="000090"/>
                </a:solidFill>
              </a:rPr>
              <a:t>, </a:t>
            </a:r>
            <a:r>
              <a:rPr lang="en-US" dirty="0" err="1" smtClean="0">
                <a:solidFill>
                  <a:srgbClr val="000090"/>
                </a:solidFill>
              </a:rPr>
              <a:t>n</a:t>
            </a:r>
            <a:r>
              <a:rPr lang="en-US" dirty="0" smtClean="0">
                <a:solidFill>
                  <a:srgbClr val="000090"/>
                </a:solidFill>
              </a:rPr>
              <a:t>=1,2,…12</a:t>
            </a:r>
            <a:endParaRPr lang="en-US" dirty="0">
              <a:solidFill>
                <a:srgbClr val="000090"/>
              </a:solidFill>
            </a:endParaRPr>
          </a:p>
        </p:txBody>
      </p:sp>
      <p:sp>
        <p:nvSpPr>
          <p:cNvPr id="9" name="Slide Number Placeholder 8"/>
          <p:cNvSpPr>
            <a:spLocks noGrp="1"/>
          </p:cNvSpPr>
          <p:nvPr>
            <p:ph type="sldNum" sz="quarter" idx="12"/>
          </p:nvPr>
        </p:nvSpPr>
        <p:spPr/>
        <p:txBody>
          <a:bodyPr/>
          <a:lstStyle/>
          <a:p>
            <a:fld id="{F5358776-FE94-7D48-B29B-0BF629B2BF73}" type="slidenum">
              <a:rPr lang="en-US" smtClean="0"/>
              <a:pPr/>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26176"/>
          </a:xfrm>
        </p:spPr>
        <p:txBody>
          <a:bodyPr>
            <a:normAutofit/>
          </a:bodyPr>
          <a:lstStyle/>
          <a:p>
            <a:r>
              <a:rPr lang="en-US" sz="2800" b="1" dirty="0" err="1" smtClean="0">
                <a:solidFill>
                  <a:srgbClr val="000090"/>
                </a:solidFill>
                <a:latin typeface="Arial"/>
              </a:rPr>
              <a:t>ChIP-seq</a:t>
            </a:r>
            <a:r>
              <a:rPr lang="en-US" sz="2800" b="1" dirty="0" smtClean="0">
                <a:solidFill>
                  <a:srgbClr val="000090"/>
                </a:solidFill>
                <a:latin typeface="Arial"/>
              </a:rPr>
              <a:t> Experiment &amp; Data analysis</a:t>
            </a:r>
            <a:endParaRPr lang="en-US" sz="2800" b="1" dirty="0">
              <a:solidFill>
                <a:srgbClr val="000090"/>
              </a:solidFill>
              <a:latin typeface="Arial"/>
            </a:endParaRPr>
          </a:p>
        </p:txBody>
      </p:sp>
      <p:pic>
        <p:nvPicPr>
          <p:cNvPr id="7" name="Picture 6"/>
          <p:cNvPicPr>
            <a:picLocks noChangeAspect="1"/>
          </p:cNvPicPr>
          <p:nvPr/>
        </p:nvPicPr>
        <p:blipFill>
          <a:blip r:embed="rId3"/>
          <a:stretch>
            <a:fillRect/>
          </a:stretch>
        </p:blipFill>
        <p:spPr>
          <a:xfrm>
            <a:off x="457200" y="926176"/>
            <a:ext cx="4574924" cy="3431193"/>
          </a:xfrm>
          <a:prstGeom prst="rect">
            <a:avLst/>
          </a:prstGeom>
        </p:spPr>
      </p:pic>
      <p:sp>
        <p:nvSpPr>
          <p:cNvPr id="8" name="TextBox 7"/>
          <p:cNvSpPr txBox="1"/>
          <p:nvPr/>
        </p:nvSpPr>
        <p:spPr>
          <a:xfrm>
            <a:off x="457200" y="4300081"/>
            <a:ext cx="4449658" cy="338554"/>
          </a:xfrm>
          <a:prstGeom prst="rect">
            <a:avLst/>
          </a:prstGeom>
          <a:noFill/>
        </p:spPr>
        <p:txBody>
          <a:bodyPr wrap="square" rtlCol="0">
            <a:spAutoFit/>
          </a:bodyPr>
          <a:lstStyle/>
          <a:p>
            <a:r>
              <a:rPr lang="en-US" sz="1600" i="1" dirty="0" smtClean="0"/>
              <a:t>http://</a:t>
            </a:r>
            <a:r>
              <a:rPr lang="en-US" sz="1600" i="1" dirty="0" err="1" smtClean="0"/>
              <a:t>en.wikipedia.org</a:t>
            </a:r>
            <a:r>
              <a:rPr lang="en-US" sz="1600" i="1" dirty="0" smtClean="0"/>
              <a:t>/wiki/Chip-Sequencing</a:t>
            </a:r>
            <a:endParaRPr lang="en-US" sz="1600" i="1" dirty="0"/>
          </a:p>
        </p:txBody>
      </p:sp>
      <p:grpSp>
        <p:nvGrpSpPr>
          <p:cNvPr id="24" name="Group 23"/>
          <p:cNvGrpSpPr/>
          <p:nvPr/>
        </p:nvGrpSpPr>
        <p:grpSpPr>
          <a:xfrm>
            <a:off x="5115039" y="834722"/>
            <a:ext cx="3921282" cy="3465359"/>
            <a:chOff x="5232267" y="1078947"/>
            <a:chExt cx="3921282" cy="3794026"/>
          </a:xfrm>
        </p:grpSpPr>
        <p:sp>
          <p:nvSpPr>
            <p:cNvPr id="10" name="Oval 9"/>
            <p:cNvSpPr/>
            <p:nvPr/>
          </p:nvSpPr>
          <p:spPr>
            <a:xfrm>
              <a:off x="6486357" y="1078947"/>
              <a:ext cx="1483153" cy="459108"/>
            </a:xfrm>
            <a:prstGeom prst="ellipse">
              <a:avLst/>
            </a:prstGeom>
            <a:solidFill>
              <a:srgbClr val="CCFFCC"/>
            </a:solidFill>
            <a:ln>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smtClean="0">
                  <a:solidFill>
                    <a:schemeClr val="tx1"/>
                  </a:solidFill>
                  <a:latin typeface="Times New Roman"/>
                </a:rPr>
                <a:t>ChIP-seq</a:t>
              </a:r>
              <a:endParaRPr lang="en-US" sz="1600" dirty="0" smtClean="0">
                <a:solidFill>
                  <a:schemeClr val="tx1"/>
                </a:solidFill>
                <a:latin typeface="Times New Roman"/>
              </a:endParaRPr>
            </a:p>
          </p:txBody>
        </p:sp>
        <p:sp>
          <p:nvSpPr>
            <p:cNvPr id="12" name="Rectangle 11"/>
            <p:cNvSpPr/>
            <p:nvPr/>
          </p:nvSpPr>
          <p:spPr>
            <a:xfrm>
              <a:off x="5232267" y="4300081"/>
              <a:ext cx="1747398" cy="553796"/>
            </a:xfrm>
            <a:prstGeom prst="rect">
              <a:avLst/>
            </a:prstGeom>
            <a:solidFill>
              <a:srgbClr val="CCFFCC"/>
            </a:solidFill>
            <a:ln>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latin typeface="Times New Roman"/>
                </a:rPr>
                <a:t>TF binding peaks</a:t>
              </a:r>
              <a:endParaRPr lang="en-US" sz="1600" dirty="0">
                <a:solidFill>
                  <a:schemeClr val="tx1"/>
                </a:solidFill>
                <a:latin typeface="Times New Roman"/>
              </a:endParaRPr>
            </a:p>
          </p:txBody>
        </p:sp>
        <p:grpSp>
          <p:nvGrpSpPr>
            <p:cNvPr id="23" name="Group 22"/>
            <p:cNvGrpSpPr/>
            <p:nvPr/>
          </p:nvGrpSpPr>
          <p:grpSpPr>
            <a:xfrm>
              <a:off x="6202099" y="1538055"/>
              <a:ext cx="2951450" cy="3334918"/>
              <a:chOff x="6202099" y="1538055"/>
              <a:chExt cx="2951450" cy="3334918"/>
            </a:xfrm>
          </p:grpSpPr>
          <p:sp>
            <p:nvSpPr>
              <p:cNvPr id="9" name="Rectangle 8"/>
              <p:cNvSpPr/>
              <p:nvPr/>
            </p:nvSpPr>
            <p:spPr>
              <a:xfrm>
                <a:off x="6553200" y="2033767"/>
                <a:ext cx="1429448" cy="553796"/>
              </a:xfrm>
              <a:prstGeom prst="rect">
                <a:avLst/>
              </a:prstGeom>
              <a:solidFill>
                <a:srgbClr val="CCFFCC"/>
              </a:solidFill>
              <a:ln>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latin typeface="Times New Roman"/>
                  </a:rPr>
                  <a:t>Map reads to genome</a:t>
                </a:r>
                <a:endParaRPr lang="en-US" sz="1600" dirty="0">
                  <a:solidFill>
                    <a:schemeClr val="tx1"/>
                  </a:solidFill>
                  <a:latin typeface="Times New Roman"/>
                </a:endParaRPr>
              </a:p>
            </p:txBody>
          </p:sp>
          <p:sp>
            <p:nvSpPr>
              <p:cNvPr id="11" name="Rectangle 10"/>
              <p:cNvSpPr/>
              <p:nvPr/>
            </p:nvSpPr>
            <p:spPr>
              <a:xfrm>
                <a:off x="6553200" y="3131812"/>
                <a:ext cx="1429448" cy="410573"/>
              </a:xfrm>
              <a:prstGeom prst="rect">
                <a:avLst/>
              </a:prstGeom>
              <a:solidFill>
                <a:srgbClr val="CCFFCC"/>
              </a:solidFill>
              <a:ln>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latin typeface="Times New Roman"/>
                  </a:rPr>
                  <a:t>Peak calling</a:t>
                </a:r>
                <a:endParaRPr lang="en-US" sz="1600" dirty="0">
                  <a:solidFill>
                    <a:schemeClr val="tx1"/>
                  </a:solidFill>
                  <a:latin typeface="Times New Roman"/>
                </a:endParaRPr>
              </a:p>
            </p:txBody>
          </p:sp>
          <p:sp>
            <p:nvSpPr>
              <p:cNvPr id="13" name="Rectangle 12"/>
              <p:cNvSpPr/>
              <p:nvPr/>
            </p:nvSpPr>
            <p:spPr>
              <a:xfrm>
                <a:off x="7406151" y="4319177"/>
                <a:ext cx="1747398" cy="553796"/>
              </a:xfrm>
              <a:prstGeom prst="rect">
                <a:avLst/>
              </a:prstGeom>
              <a:solidFill>
                <a:srgbClr val="CCFFCC"/>
              </a:solidFill>
              <a:ln>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latin typeface="Times New Roman"/>
                  </a:rPr>
                  <a:t>Histone modification peaks</a:t>
                </a:r>
                <a:endParaRPr lang="en-US" sz="1600" dirty="0">
                  <a:solidFill>
                    <a:schemeClr val="tx1"/>
                  </a:solidFill>
                  <a:latin typeface="Times New Roman"/>
                </a:endParaRPr>
              </a:p>
            </p:txBody>
          </p:sp>
          <p:cxnSp>
            <p:nvCxnSpPr>
              <p:cNvPr id="15" name="Straight Arrow Connector 14"/>
              <p:cNvCxnSpPr/>
              <p:nvPr/>
            </p:nvCxnSpPr>
            <p:spPr>
              <a:xfrm rot="5400000">
                <a:off x="6970510" y="1785514"/>
                <a:ext cx="496506" cy="1588"/>
              </a:xfrm>
              <a:prstGeom prst="straightConnector1">
                <a:avLst/>
              </a:prstGeom>
              <a:ln>
                <a:solidFill>
                  <a:schemeClr val="tx1">
                    <a:lumMod val="50000"/>
                    <a:lumOff val="50000"/>
                  </a:schemeClr>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5400000">
                <a:off x="6985222" y="2882765"/>
                <a:ext cx="496506" cy="1588"/>
              </a:xfrm>
              <a:prstGeom prst="straightConnector1">
                <a:avLst/>
              </a:prstGeom>
              <a:ln>
                <a:solidFill>
                  <a:schemeClr val="tx1">
                    <a:lumMod val="50000"/>
                    <a:lumOff val="50000"/>
                  </a:schemeClr>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0800000" flipV="1">
                <a:off x="6202099" y="3685607"/>
                <a:ext cx="702202" cy="614473"/>
              </a:xfrm>
              <a:prstGeom prst="straightConnector1">
                <a:avLst/>
              </a:prstGeom>
              <a:ln>
                <a:solidFill>
                  <a:schemeClr val="tx1">
                    <a:lumMod val="50000"/>
                    <a:lumOff val="50000"/>
                  </a:schemeClr>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endCxn id="13" idx="0"/>
              </p:cNvCxnSpPr>
              <p:nvPr/>
            </p:nvCxnSpPr>
            <p:spPr>
              <a:xfrm>
                <a:off x="7562509" y="3685608"/>
                <a:ext cx="717341" cy="633569"/>
              </a:xfrm>
              <a:prstGeom prst="straightConnector1">
                <a:avLst/>
              </a:prstGeom>
              <a:ln>
                <a:solidFill>
                  <a:schemeClr val="tx1">
                    <a:lumMod val="50000"/>
                    <a:lumOff val="50000"/>
                  </a:schemeClr>
                </a:solidFill>
                <a:tailEnd type="stealth" w="med" len="lg"/>
              </a:ln>
            </p:spPr>
            <p:style>
              <a:lnRef idx="2">
                <a:schemeClr val="accent1"/>
              </a:lnRef>
              <a:fillRef idx="0">
                <a:schemeClr val="accent1"/>
              </a:fillRef>
              <a:effectRef idx="1">
                <a:schemeClr val="accent1"/>
              </a:effectRef>
              <a:fontRef idx="minor">
                <a:schemeClr val="tx1"/>
              </a:fontRef>
            </p:style>
          </p:cxnSp>
        </p:grpSp>
      </p:grpSp>
      <p:pic>
        <p:nvPicPr>
          <p:cNvPr id="25" name="Picture 24"/>
          <p:cNvPicPr>
            <a:picLocks noChangeAspect="1"/>
          </p:cNvPicPr>
          <p:nvPr/>
        </p:nvPicPr>
        <p:blipFill>
          <a:blip r:embed="rId4"/>
          <a:stretch>
            <a:fillRect/>
          </a:stretch>
        </p:blipFill>
        <p:spPr>
          <a:xfrm>
            <a:off x="4869886" y="4801421"/>
            <a:ext cx="3985102" cy="1623312"/>
          </a:xfrm>
          <a:prstGeom prst="rect">
            <a:avLst/>
          </a:prstGeom>
        </p:spPr>
      </p:pic>
      <p:cxnSp>
        <p:nvCxnSpPr>
          <p:cNvPr id="27" name="Straight Arrow Connector 26"/>
          <p:cNvCxnSpPr/>
          <p:nvPr/>
        </p:nvCxnSpPr>
        <p:spPr>
          <a:xfrm>
            <a:off x="6084871" y="4357369"/>
            <a:ext cx="1030582" cy="5956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rot="5400000">
            <a:off x="7347601" y="4597131"/>
            <a:ext cx="1054785" cy="5752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0" y="5525353"/>
            <a:ext cx="4736117" cy="830997"/>
          </a:xfrm>
          <a:prstGeom prst="rect">
            <a:avLst/>
          </a:prstGeom>
          <a:noFill/>
        </p:spPr>
        <p:txBody>
          <a:bodyPr wrap="square" rtlCol="0">
            <a:spAutoFit/>
          </a:bodyPr>
          <a:lstStyle/>
          <a:p>
            <a:r>
              <a:rPr lang="en-US" sz="2400" b="1" dirty="0" smtClean="0">
                <a:solidFill>
                  <a:srgbClr val="0000FF"/>
                </a:solidFill>
                <a:latin typeface="Arial"/>
              </a:rPr>
              <a:t>Goal: </a:t>
            </a:r>
            <a:r>
              <a:rPr lang="en-US" sz="2400" b="1" dirty="0" smtClean="0">
                <a:solidFill>
                  <a:srgbClr val="008000"/>
                </a:solidFill>
                <a:latin typeface="Arial"/>
              </a:rPr>
              <a:t>How gene expression is regulated by </a:t>
            </a:r>
            <a:r>
              <a:rPr lang="en-US" sz="2400" b="1" dirty="0" err="1" smtClean="0">
                <a:solidFill>
                  <a:srgbClr val="008000"/>
                </a:solidFill>
                <a:latin typeface="Arial"/>
              </a:rPr>
              <a:t>TFs</a:t>
            </a:r>
            <a:r>
              <a:rPr lang="en-US" sz="2400" b="1" dirty="0" smtClean="0">
                <a:solidFill>
                  <a:srgbClr val="008000"/>
                </a:solidFill>
                <a:latin typeface="Arial"/>
              </a:rPr>
              <a:t> and </a:t>
            </a:r>
            <a:r>
              <a:rPr lang="en-US" sz="2400" b="1" dirty="0" err="1" smtClean="0">
                <a:solidFill>
                  <a:srgbClr val="008000"/>
                </a:solidFill>
                <a:latin typeface="Arial"/>
              </a:rPr>
              <a:t>HMs</a:t>
            </a:r>
            <a:r>
              <a:rPr lang="en-US" sz="2400" b="1" dirty="0" smtClean="0">
                <a:solidFill>
                  <a:srgbClr val="008000"/>
                </a:solidFill>
                <a:latin typeface="Arial"/>
              </a:rPr>
              <a:t>? </a:t>
            </a:r>
            <a:endParaRPr lang="en-US" sz="2400" b="1" dirty="0">
              <a:solidFill>
                <a:srgbClr val="008000"/>
              </a:solidFill>
              <a:latin typeface="Arial"/>
            </a:endParaRPr>
          </a:p>
        </p:txBody>
      </p:sp>
      <p:sp>
        <p:nvSpPr>
          <p:cNvPr id="21" name="Slide Number Placeholder 20"/>
          <p:cNvSpPr>
            <a:spLocks noGrp="1"/>
          </p:cNvSpPr>
          <p:nvPr>
            <p:ph type="sldNum" sz="quarter" idx="12"/>
          </p:nvPr>
        </p:nvSpPr>
        <p:spPr/>
        <p:txBody>
          <a:bodyPr/>
          <a:lstStyle/>
          <a:p>
            <a:fld id="{F5358776-FE94-7D48-B29B-0BF629B2BF73}"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7080"/>
          </a:xfrm>
        </p:spPr>
        <p:txBody>
          <a:bodyPr>
            <a:normAutofit/>
          </a:bodyPr>
          <a:lstStyle/>
          <a:p>
            <a:r>
              <a:rPr lang="en-US" sz="2800" b="1" dirty="0" err="1">
                <a:solidFill>
                  <a:srgbClr val="000090"/>
                </a:solidFill>
                <a:latin typeface="Arial"/>
              </a:rPr>
              <a:t>CpG</a:t>
            </a:r>
            <a:r>
              <a:rPr lang="en-US" sz="2800" b="1" dirty="0">
                <a:solidFill>
                  <a:srgbClr val="000090"/>
                </a:solidFill>
                <a:latin typeface="Arial"/>
              </a:rPr>
              <a:t> content and predictive models</a:t>
            </a:r>
          </a:p>
        </p:txBody>
      </p:sp>
      <p:pic>
        <p:nvPicPr>
          <p:cNvPr id="5" name="Picture 4"/>
          <p:cNvPicPr>
            <a:picLocks noChangeAspect="1"/>
          </p:cNvPicPr>
          <p:nvPr/>
        </p:nvPicPr>
        <p:blipFill>
          <a:blip r:embed="rId3"/>
          <a:stretch>
            <a:fillRect/>
          </a:stretch>
        </p:blipFill>
        <p:spPr>
          <a:xfrm>
            <a:off x="234085" y="4053482"/>
            <a:ext cx="4155860" cy="2458396"/>
          </a:xfrm>
          <a:prstGeom prst="rect">
            <a:avLst/>
          </a:prstGeom>
        </p:spPr>
      </p:pic>
      <p:pic>
        <p:nvPicPr>
          <p:cNvPr id="6" name="Picture 5"/>
          <p:cNvPicPr>
            <a:picLocks noChangeAspect="1"/>
          </p:cNvPicPr>
          <p:nvPr/>
        </p:nvPicPr>
        <p:blipFill>
          <a:blip r:embed="rId4"/>
          <a:stretch>
            <a:fillRect/>
          </a:stretch>
        </p:blipFill>
        <p:spPr>
          <a:xfrm>
            <a:off x="4426159" y="4053483"/>
            <a:ext cx="4175745" cy="2458396"/>
          </a:xfrm>
          <a:prstGeom prst="rect">
            <a:avLst/>
          </a:prstGeom>
        </p:spPr>
      </p:pic>
      <p:pic>
        <p:nvPicPr>
          <p:cNvPr id="7" name="Picture 6"/>
          <p:cNvPicPr>
            <a:picLocks noChangeAspect="1"/>
          </p:cNvPicPr>
          <p:nvPr/>
        </p:nvPicPr>
        <p:blipFill>
          <a:blip r:embed="rId5"/>
          <a:stretch>
            <a:fillRect/>
          </a:stretch>
        </p:blipFill>
        <p:spPr>
          <a:xfrm>
            <a:off x="1927860" y="1069400"/>
            <a:ext cx="5288280" cy="2444496"/>
          </a:xfrm>
          <a:prstGeom prst="rect">
            <a:avLst/>
          </a:prstGeom>
        </p:spPr>
      </p:pic>
      <p:sp>
        <p:nvSpPr>
          <p:cNvPr id="8" name="Slide Number Placeholder 7"/>
          <p:cNvSpPr>
            <a:spLocks noGrp="1"/>
          </p:cNvSpPr>
          <p:nvPr>
            <p:ph type="sldNum" sz="quarter" idx="12"/>
          </p:nvPr>
        </p:nvSpPr>
        <p:spPr/>
        <p:txBody>
          <a:bodyPr/>
          <a:lstStyle/>
          <a:p>
            <a:fld id="{F5358776-FE94-7D48-B29B-0BF629B2BF73}" type="slidenum">
              <a:rPr lang="en-US" smtClean="0"/>
              <a:pPr/>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80695"/>
          </a:xfrm>
        </p:spPr>
        <p:txBody>
          <a:bodyPr>
            <a:normAutofit/>
          </a:bodyPr>
          <a:lstStyle/>
          <a:p>
            <a:r>
              <a:rPr lang="en-US" sz="2800" b="1" dirty="0">
                <a:solidFill>
                  <a:srgbClr val="000090"/>
                </a:solidFill>
                <a:latin typeface="Arial"/>
              </a:rPr>
              <a:t>HCP and LCP</a:t>
            </a:r>
          </a:p>
        </p:txBody>
      </p:sp>
      <p:pic>
        <p:nvPicPr>
          <p:cNvPr id="5" name="Content Placeholder 4" descr="Fig_S9_individual_LCPandHCP.pdf"/>
          <p:cNvPicPr>
            <a:picLocks noGrp="1" noChangeAspect="1"/>
          </p:cNvPicPr>
          <p:nvPr>
            <p:ph idx="1"/>
          </p:nvPr>
        </p:nvPicPr>
        <mc:AlternateContent>
          <mc:Choice xmlns:ma="http://schemas.microsoft.com/office/mac/drawingml/2008/main" Requires="ma">
            <p:blipFill>
              <a:blip r:embed="rId3"/>
              <a:srcRect l="-10610" r="-10610"/>
              <a:stretch>
                <a:fillRect/>
              </a:stretch>
            </p:blipFill>
          </mc:Choice>
          <mc:Fallback>
            <p:blipFill>
              <a:blip r:embed="rId4"/>
              <a:srcRect l="-10610" r="-10610"/>
              <a:stretch>
                <a:fillRect/>
              </a:stretch>
            </p:blipFill>
          </mc:Fallback>
        </mc:AlternateContent>
        <p:spPr>
          <a:xfrm>
            <a:off x="64973" y="1384490"/>
            <a:ext cx="9040378" cy="4971860"/>
          </a:xfrm>
        </p:spPr>
      </p:pic>
      <p:sp>
        <p:nvSpPr>
          <p:cNvPr id="6" name="Slide Number Placeholder 5"/>
          <p:cNvSpPr>
            <a:spLocks noGrp="1"/>
          </p:cNvSpPr>
          <p:nvPr>
            <p:ph type="sldNum" sz="quarter" idx="12"/>
          </p:nvPr>
        </p:nvSpPr>
        <p:spPr/>
        <p:txBody>
          <a:bodyPr/>
          <a:lstStyle/>
          <a:p>
            <a:fld id="{F5358776-FE94-7D48-B29B-0BF629B2BF73}" type="slidenum">
              <a:rPr lang="en-US" smtClean="0"/>
              <a:pPr/>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b="1" dirty="0">
                <a:solidFill>
                  <a:srgbClr val="000090"/>
                </a:solidFill>
                <a:latin typeface="Arial"/>
              </a:rPr>
              <a:t>Positive and negative regulators</a:t>
            </a:r>
          </a:p>
        </p:txBody>
      </p:sp>
      <p:pic>
        <p:nvPicPr>
          <p:cNvPr id="5" name="Content Placeholder 4" descr="Fig5_cel_correlation_pattern.pdf"/>
          <p:cNvPicPr>
            <a:picLocks noGrp="1" noChangeAspect="1"/>
          </p:cNvPicPr>
          <p:nvPr>
            <p:ph idx="1"/>
          </p:nvPr>
        </p:nvPicPr>
        <mc:AlternateContent>
          <mc:Choice xmlns:ma="http://schemas.microsoft.com/office/mac/drawingml/2008/main" Requires="ma">
            <p:blipFill>
              <a:blip r:embed="rId3"/>
              <a:srcRect l="-25680" r="-25680"/>
              <a:stretch>
                <a:fillRect/>
              </a:stretch>
            </p:blipFill>
          </mc:Choice>
          <mc:Fallback>
            <p:blipFill>
              <a:blip r:embed="rId4"/>
              <a:srcRect l="-25680" r="-25680"/>
              <a:stretch>
                <a:fillRect/>
              </a:stretch>
            </p:blipFill>
          </mc:Fallback>
        </mc:AlternateContent>
        <p:spPr>
          <a:xfrm>
            <a:off x="457199" y="1600200"/>
            <a:ext cx="8648151" cy="4756150"/>
          </a:xfrm>
        </p:spPr>
      </p:pic>
      <p:sp>
        <p:nvSpPr>
          <p:cNvPr id="6" name="Slide Number Placeholder 5"/>
          <p:cNvSpPr>
            <a:spLocks noGrp="1"/>
          </p:cNvSpPr>
          <p:nvPr>
            <p:ph type="sldNum" sz="quarter" idx="12"/>
          </p:nvPr>
        </p:nvSpPr>
        <p:spPr/>
        <p:txBody>
          <a:bodyPr/>
          <a:lstStyle/>
          <a:p>
            <a:fld id="{F5358776-FE94-7D48-B29B-0BF629B2BF73}" type="slidenum">
              <a:rPr lang="en-US" smtClean="0"/>
              <a:pPr/>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b="1" dirty="0" smtClean="0">
                <a:solidFill>
                  <a:srgbClr val="000090"/>
                </a:solidFill>
                <a:latin typeface="Arial"/>
              </a:rPr>
              <a:t>Distribution of R-scores</a:t>
            </a:r>
            <a:endParaRPr lang="en-US" sz="2800" b="1" dirty="0">
              <a:solidFill>
                <a:srgbClr val="000090"/>
              </a:solidFill>
              <a:latin typeface="Arial"/>
            </a:endParaRPr>
          </a:p>
        </p:txBody>
      </p:sp>
      <p:pic>
        <p:nvPicPr>
          <p:cNvPr id="7" name="Content Placeholder 6" descr="rev_R-score_distribution.pdf"/>
          <p:cNvPicPr>
            <a:picLocks noGrp="1" noChangeAspect="1"/>
          </p:cNvPicPr>
          <p:nvPr>
            <p:ph idx="1"/>
          </p:nvPr>
        </p:nvPicPr>
        <mc:AlternateContent>
          <mc:Choice xmlns:ma="http://schemas.microsoft.com/office/mac/drawingml/2008/main" Requires="ma">
            <p:blipFill>
              <a:blip r:embed="rId3"/>
              <a:srcRect l="-18187" r="-18187"/>
              <a:stretch>
                <a:fillRect/>
              </a:stretch>
            </p:blipFill>
          </mc:Choice>
          <mc:Fallback>
            <p:blipFill>
              <a:blip r:embed="rId4"/>
              <a:srcRect l="-18187" r="-18187"/>
              <a:stretch>
                <a:fillRect/>
              </a:stretch>
            </p:blipFill>
          </mc:Fallback>
        </mc:AlternateContent>
        <p:spPr/>
      </p:pic>
      <p:sp>
        <p:nvSpPr>
          <p:cNvPr id="5" name="Slide Number Placeholder 4"/>
          <p:cNvSpPr>
            <a:spLocks noGrp="1"/>
          </p:cNvSpPr>
          <p:nvPr>
            <p:ph type="sldNum" sz="quarter" idx="12"/>
          </p:nvPr>
        </p:nvSpPr>
        <p:spPr/>
        <p:txBody>
          <a:bodyPr/>
          <a:lstStyle/>
          <a:p>
            <a:fld id="{F5358776-FE94-7D48-B29B-0BF629B2BF73}" type="slidenum">
              <a:rPr lang="en-US" smtClean="0"/>
              <a:pPr/>
              <a:t>43</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08827"/>
          </a:xfrm>
        </p:spPr>
        <p:txBody>
          <a:bodyPr>
            <a:normAutofit/>
          </a:bodyPr>
          <a:lstStyle/>
          <a:p>
            <a:r>
              <a:rPr lang="en-US" sz="2800" b="1" dirty="0" smtClean="0">
                <a:solidFill>
                  <a:srgbClr val="000090"/>
                </a:solidFill>
                <a:latin typeface="Arial"/>
              </a:rPr>
              <a:t>Outline: transcriptional regulation</a:t>
            </a:r>
            <a:endParaRPr lang="en-US" sz="2800" b="1" dirty="0">
              <a:solidFill>
                <a:srgbClr val="000090"/>
              </a:solidFill>
              <a:latin typeface="Arial"/>
            </a:endParaRPr>
          </a:p>
        </p:txBody>
      </p:sp>
      <p:sp>
        <p:nvSpPr>
          <p:cNvPr id="4" name="Content Placeholder 3"/>
          <p:cNvSpPr>
            <a:spLocks noGrp="1"/>
          </p:cNvSpPr>
          <p:nvPr>
            <p:ph sz="half" idx="1"/>
          </p:nvPr>
        </p:nvSpPr>
        <p:spPr>
          <a:xfrm>
            <a:off x="4914420" y="826812"/>
            <a:ext cx="4038600" cy="5646872"/>
          </a:xfrm>
          <a:ln w="12700">
            <a:solidFill>
              <a:schemeClr val="tx1"/>
            </a:solidFill>
          </a:ln>
        </p:spPr>
        <p:txBody>
          <a:bodyPr>
            <a:noAutofit/>
          </a:bodyPr>
          <a:lstStyle/>
          <a:p>
            <a:r>
              <a:rPr lang="en-US" sz="2200" b="1" dirty="0">
                <a:solidFill>
                  <a:srgbClr val="FF0000"/>
                </a:solidFill>
                <a:latin typeface="Times New Roman"/>
              </a:rPr>
              <a:t>Part I: </a:t>
            </a:r>
            <a:r>
              <a:rPr lang="en-US" sz="2200" dirty="0">
                <a:solidFill>
                  <a:srgbClr val="FF0000"/>
                </a:solidFill>
                <a:latin typeface="Times New Roman"/>
              </a:rPr>
              <a:t>A probabilistic model </a:t>
            </a:r>
            <a:r>
              <a:rPr lang="en-US" sz="2200">
                <a:solidFill>
                  <a:srgbClr val="FF0000"/>
                </a:solidFill>
                <a:latin typeface="Times New Roman"/>
              </a:rPr>
              <a:t>for </a:t>
            </a:r>
            <a:r>
              <a:rPr lang="en-US" sz="2200" smtClean="0">
                <a:solidFill>
                  <a:srgbClr val="FF0000"/>
                </a:solidFill>
                <a:latin typeface="Times New Roman"/>
              </a:rPr>
              <a:t>identifying </a:t>
            </a:r>
            <a:r>
              <a:rPr lang="en-US" sz="2200" dirty="0">
                <a:solidFill>
                  <a:srgbClr val="FF0000"/>
                </a:solidFill>
                <a:latin typeface="Times New Roman"/>
              </a:rPr>
              <a:t>TF target genes from </a:t>
            </a:r>
            <a:r>
              <a:rPr lang="en-US" sz="2200" dirty="0" err="1">
                <a:solidFill>
                  <a:srgbClr val="FF0000"/>
                </a:solidFill>
                <a:latin typeface="Times New Roman"/>
              </a:rPr>
              <a:t>ChIP-seq</a:t>
            </a:r>
            <a:r>
              <a:rPr lang="en-US" sz="2200" dirty="0">
                <a:solidFill>
                  <a:srgbClr val="FF0000"/>
                </a:solidFill>
                <a:latin typeface="Times New Roman"/>
              </a:rPr>
              <a:t> </a:t>
            </a:r>
            <a:r>
              <a:rPr lang="en-US" sz="2200" dirty="0" smtClean="0">
                <a:solidFill>
                  <a:srgbClr val="FF0000"/>
                </a:solidFill>
                <a:latin typeface="Times New Roman"/>
              </a:rPr>
              <a:t>data</a:t>
            </a:r>
          </a:p>
          <a:p>
            <a:endParaRPr lang="en-US" sz="2200" dirty="0" smtClean="0">
              <a:latin typeface="Times New Roman"/>
            </a:endParaRPr>
          </a:p>
          <a:p>
            <a:r>
              <a:rPr lang="en-US" sz="2000" b="1" dirty="0">
                <a:solidFill>
                  <a:srgbClr val="008000"/>
                </a:solidFill>
                <a:latin typeface="Times New Roman"/>
              </a:rPr>
              <a:t>Part II: </a:t>
            </a:r>
            <a:r>
              <a:rPr lang="en-US" sz="2000" dirty="0">
                <a:solidFill>
                  <a:srgbClr val="008000"/>
                </a:solidFill>
                <a:latin typeface="Times New Roman"/>
              </a:rPr>
              <a:t>Predicting TF binding sites and </a:t>
            </a:r>
            <a:r>
              <a:rPr lang="en-US" sz="2000" dirty="0" smtClean="0">
                <a:solidFill>
                  <a:srgbClr val="008000"/>
                </a:solidFill>
                <a:latin typeface="Times New Roman"/>
              </a:rPr>
              <a:t>enhancers using histone model</a:t>
            </a:r>
          </a:p>
          <a:p>
            <a:endParaRPr lang="en-US" sz="2200" dirty="0" smtClean="0">
              <a:latin typeface="Times New Roman"/>
            </a:endParaRPr>
          </a:p>
          <a:p>
            <a:r>
              <a:rPr lang="en-US" sz="2000" b="1" dirty="0">
                <a:solidFill>
                  <a:srgbClr val="0000FF"/>
                </a:solidFill>
                <a:latin typeface="Times New Roman"/>
              </a:rPr>
              <a:t>Part III: </a:t>
            </a:r>
            <a:r>
              <a:rPr lang="en-US" sz="2000" dirty="0">
                <a:solidFill>
                  <a:srgbClr val="0000FF"/>
                </a:solidFill>
                <a:latin typeface="Times New Roman"/>
              </a:rPr>
              <a:t>Relating gene expression with</a:t>
            </a:r>
            <a:r>
              <a:rPr lang="en-US" sz="2000" dirty="0" smtClean="0">
                <a:solidFill>
                  <a:srgbClr val="0000FF"/>
                </a:solidFill>
                <a:latin typeface="Times New Roman"/>
              </a:rPr>
              <a:t> TF binding and histone modification signals</a:t>
            </a:r>
          </a:p>
          <a:p>
            <a:pPr>
              <a:buNone/>
            </a:pPr>
            <a:endParaRPr lang="en-US" sz="2200" dirty="0" smtClean="0">
              <a:latin typeface="Times New Roman"/>
            </a:endParaRPr>
          </a:p>
          <a:p>
            <a:pPr>
              <a:buNone/>
            </a:pPr>
            <a:endParaRPr lang="en-US" sz="2200" dirty="0" smtClean="0">
              <a:latin typeface="Times New Roman"/>
            </a:endParaRPr>
          </a:p>
          <a:p>
            <a:r>
              <a:rPr lang="en-US" sz="2000" b="1" dirty="0">
                <a:solidFill>
                  <a:srgbClr val="FF6600"/>
                </a:solidFill>
                <a:latin typeface="Times New Roman"/>
              </a:rPr>
              <a:t>Part IV: </a:t>
            </a:r>
            <a:r>
              <a:rPr lang="en-US" sz="2000" dirty="0">
                <a:solidFill>
                  <a:srgbClr val="FF6600"/>
                </a:solidFill>
                <a:latin typeface="Times New Roman"/>
              </a:rPr>
              <a:t>Integrated regulatory network analysis</a:t>
            </a:r>
          </a:p>
        </p:txBody>
      </p:sp>
      <p:sp>
        <p:nvSpPr>
          <p:cNvPr id="5" name="Content Placeholder 4"/>
          <p:cNvSpPr>
            <a:spLocks noGrp="1"/>
          </p:cNvSpPr>
          <p:nvPr>
            <p:ph sz="half" idx="2"/>
          </p:nvPr>
        </p:nvSpPr>
        <p:spPr>
          <a:xfrm>
            <a:off x="457193" y="826811"/>
            <a:ext cx="4038600" cy="5646873"/>
          </a:xfrm>
          <a:ln w="12700">
            <a:solidFill>
              <a:schemeClr val="tx1"/>
            </a:solidFill>
          </a:ln>
        </p:spPr>
        <p:txBody>
          <a:bodyPr>
            <a:normAutofit fontScale="70000" lnSpcReduction="20000"/>
          </a:bodyPr>
          <a:lstStyle/>
          <a:p>
            <a:r>
              <a:rPr lang="en-US" b="1" dirty="0" smtClean="0">
                <a:solidFill>
                  <a:srgbClr val="FF0000"/>
                </a:solidFill>
                <a:latin typeface="Times New Roman"/>
              </a:rPr>
              <a:t>Proximal regulation</a:t>
            </a:r>
          </a:p>
          <a:p>
            <a:pPr>
              <a:buNone/>
            </a:pPr>
            <a:r>
              <a:rPr lang="en-US" dirty="0" smtClean="0">
                <a:solidFill>
                  <a:srgbClr val="FF0000"/>
                </a:solidFill>
                <a:latin typeface="Times New Roman"/>
              </a:rPr>
              <a:t>	</a:t>
            </a:r>
            <a:r>
              <a:rPr lang="en-US" sz="2857" dirty="0" smtClean="0">
                <a:solidFill>
                  <a:srgbClr val="FF0000"/>
                </a:solidFill>
                <a:latin typeface="Times New Roman"/>
              </a:rPr>
              <a:t>- How to determine target genes of </a:t>
            </a:r>
            <a:r>
              <a:rPr lang="en-US" sz="2857" dirty="0" err="1" smtClean="0">
                <a:solidFill>
                  <a:srgbClr val="FF0000"/>
                </a:solidFill>
                <a:latin typeface="Times New Roman"/>
              </a:rPr>
              <a:t>TFs</a:t>
            </a:r>
            <a:r>
              <a:rPr lang="en-US" sz="2857" dirty="0" smtClean="0">
                <a:solidFill>
                  <a:srgbClr val="FF0000"/>
                </a:solidFill>
                <a:latin typeface="Times New Roman"/>
              </a:rPr>
              <a:t>?</a:t>
            </a:r>
          </a:p>
          <a:p>
            <a:pPr>
              <a:buNone/>
            </a:pPr>
            <a:endParaRPr lang="en-US" dirty="0" smtClean="0">
              <a:latin typeface="Times New Roman"/>
            </a:endParaRPr>
          </a:p>
          <a:p>
            <a:pPr>
              <a:buNone/>
            </a:pPr>
            <a:endParaRPr lang="en-US" dirty="0" smtClean="0">
              <a:latin typeface="Times New Roman"/>
            </a:endParaRPr>
          </a:p>
          <a:p>
            <a:r>
              <a:rPr lang="en-US" sz="2839" b="1" dirty="0" smtClean="0">
                <a:solidFill>
                  <a:srgbClr val="008000"/>
                </a:solidFill>
                <a:latin typeface="Times New Roman"/>
              </a:rPr>
              <a:t>Distal regulation: enhancer</a:t>
            </a:r>
          </a:p>
          <a:p>
            <a:pPr>
              <a:buNone/>
            </a:pPr>
            <a:r>
              <a:rPr lang="en-US" dirty="0" smtClean="0">
                <a:solidFill>
                  <a:srgbClr val="008000"/>
                </a:solidFill>
                <a:latin typeface="Times New Roman"/>
              </a:rPr>
              <a:t>	- How to identify enhancers?</a:t>
            </a:r>
          </a:p>
          <a:p>
            <a:pPr>
              <a:buNone/>
            </a:pPr>
            <a:endParaRPr lang="en-US" dirty="0" smtClean="0">
              <a:latin typeface="Times New Roman"/>
            </a:endParaRPr>
          </a:p>
          <a:p>
            <a:pPr>
              <a:buNone/>
            </a:pPr>
            <a:endParaRPr lang="en-US" dirty="0" smtClean="0">
              <a:latin typeface="Times New Roman"/>
            </a:endParaRPr>
          </a:p>
          <a:p>
            <a:r>
              <a:rPr lang="en-US" sz="2839" b="1" dirty="0" smtClean="0">
                <a:solidFill>
                  <a:srgbClr val="0000FF"/>
                </a:solidFill>
                <a:latin typeface="Times New Roman"/>
              </a:rPr>
              <a:t>Relation between TF binding/HM signals and gene expression</a:t>
            </a:r>
          </a:p>
          <a:p>
            <a:pPr>
              <a:buNone/>
            </a:pPr>
            <a:r>
              <a:rPr lang="en-US" dirty="0" smtClean="0">
                <a:latin typeface="Times New Roman"/>
              </a:rPr>
              <a:t>	</a:t>
            </a:r>
            <a:r>
              <a:rPr lang="en-US" dirty="0" smtClean="0">
                <a:solidFill>
                  <a:srgbClr val="0000FF"/>
                </a:solidFill>
                <a:latin typeface="Times New Roman"/>
              </a:rPr>
              <a:t>- How much gene expression do TF binding and histone modification account for? </a:t>
            </a:r>
          </a:p>
          <a:p>
            <a:pPr>
              <a:buNone/>
            </a:pPr>
            <a:endParaRPr lang="en-US" dirty="0" smtClean="0">
              <a:latin typeface="Times New Roman"/>
            </a:endParaRPr>
          </a:p>
          <a:p>
            <a:pPr>
              <a:buNone/>
            </a:pPr>
            <a:endParaRPr lang="en-US" dirty="0" smtClean="0">
              <a:latin typeface="Times New Roman"/>
            </a:endParaRPr>
          </a:p>
          <a:p>
            <a:r>
              <a:rPr lang="en-US" b="1" dirty="0" smtClean="0">
                <a:solidFill>
                  <a:srgbClr val="FF6600"/>
                </a:solidFill>
                <a:latin typeface="Times New Roman"/>
              </a:rPr>
              <a:t>Regulatory Network</a:t>
            </a:r>
          </a:p>
          <a:p>
            <a:pPr>
              <a:buNone/>
            </a:pPr>
            <a:r>
              <a:rPr lang="en-US" dirty="0" smtClean="0">
                <a:solidFill>
                  <a:srgbClr val="FF6600"/>
                </a:solidFill>
                <a:latin typeface="Times New Roman"/>
              </a:rPr>
              <a:t>	- How genes are regulated by the regulatory network?</a:t>
            </a:r>
          </a:p>
        </p:txBody>
      </p:sp>
      <p:sp>
        <p:nvSpPr>
          <p:cNvPr id="6" name="Right Arrow 5"/>
          <p:cNvSpPr/>
          <p:nvPr/>
        </p:nvSpPr>
        <p:spPr>
          <a:xfrm>
            <a:off x="4363721" y="1078947"/>
            <a:ext cx="550699" cy="190965"/>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a:off x="4372886" y="2530275"/>
            <a:ext cx="550699" cy="190965"/>
          </a:xfrm>
          <a:prstGeom prst="right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4372886" y="3800187"/>
            <a:ext cx="550699" cy="190965"/>
          </a:xfrm>
          <a:prstGeom prst="rightArrow">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4372886" y="5690359"/>
            <a:ext cx="550699" cy="190965"/>
          </a:xfrm>
          <a:prstGeom prst="rightArrow">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sz="quarter" idx="12"/>
          </p:nvPr>
        </p:nvSpPr>
        <p:spPr/>
        <p:txBody>
          <a:bodyPr/>
          <a:lstStyle/>
          <a:p>
            <a:fld id="{F5358776-FE94-7D48-B29B-0BF629B2BF73}" type="slidenum">
              <a:rPr lang="en-US" smtClean="0"/>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643477" y="271462"/>
            <a:ext cx="8043323" cy="1362075"/>
          </a:xfrm>
        </p:spPr>
        <p:txBody>
          <a:bodyPr>
            <a:noAutofit/>
          </a:bodyPr>
          <a:lstStyle/>
          <a:p>
            <a:r>
              <a:rPr lang="en-US" sz="2800" dirty="0" smtClean="0">
                <a:solidFill>
                  <a:srgbClr val="000090"/>
                </a:solidFill>
                <a:latin typeface="Arial"/>
              </a:rPr>
              <a:t>Part I: A probabilistic model for identify TF target genes from </a:t>
            </a:r>
            <a:r>
              <a:rPr lang="en-US" sz="2800" dirty="0" err="1" smtClean="0">
                <a:solidFill>
                  <a:srgbClr val="000090"/>
                </a:solidFill>
                <a:latin typeface="Arial"/>
              </a:rPr>
              <a:t>ChIP-seq</a:t>
            </a:r>
            <a:r>
              <a:rPr lang="en-US" sz="2800" dirty="0" smtClean="0">
                <a:solidFill>
                  <a:srgbClr val="000090"/>
                </a:solidFill>
                <a:latin typeface="Arial"/>
              </a:rPr>
              <a:t> data</a:t>
            </a:r>
            <a:endParaRPr lang="en-US" sz="2800" dirty="0">
              <a:solidFill>
                <a:srgbClr val="000090"/>
              </a:solidFill>
              <a:latin typeface="Arial"/>
            </a:endParaRPr>
          </a:p>
        </p:txBody>
      </p:sp>
      <p:pic>
        <p:nvPicPr>
          <p:cNvPr id="9" name="Picture 8"/>
          <p:cNvPicPr>
            <a:picLocks noChangeAspect="1"/>
          </p:cNvPicPr>
          <p:nvPr/>
        </p:nvPicPr>
        <p:blipFill>
          <a:blip r:embed="rId3"/>
          <a:stretch>
            <a:fillRect/>
          </a:stretch>
        </p:blipFill>
        <p:spPr>
          <a:xfrm>
            <a:off x="5089416" y="3160461"/>
            <a:ext cx="4054583" cy="3293669"/>
          </a:xfrm>
          <a:prstGeom prst="rect">
            <a:avLst/>
          </a:prstGeom>
        </p:spPr>
      </p:pic>
      <p:grpSp>
        <p:nvGrpSpPr>
          <p:cNvPr id="17" name="Group 16"/>
          <p:cNvGrpSpPr/>
          <p:nvPr/>
        </p:nvGrpSpPr>
        <p:grpSpPr>
          <a:xfrm>
            <a:off x="338453" y="4218572"/>
            <a:ext cx="4702454" cy="1973386"/>
            <a:chOff x="338453" y="3722076"/>
            <a:chExt cx="4702454" cy="1973386"/>
          </a:xfrm>
        </p:grpSpPr>
        <p:grpSp>
          <p:nvGrpSpPr>
            <p:cNvPr id="15" name="Group 14"/>
            <p:cNvGrpSpPr/>
            <p:nvPr/>
          </p:nvGrpSpPr>
          <p:grpSpPr>
            <a:xfrm>
              <a:off x="338453" y="3722076"/>
              <a:ext cx="4702454" cy="1973386"/>
              <a:chOff x="338453" y="3722076"/>
              <a:chExt cx="4702454" cy="1973386"/>
            </a:xfrm>
          </p:grpSpPr>
          <p:pic>
            <p:nvPicPr>
              <p:cNvPr id="10" name="Picture 9"/>
              <p:cNvPicPr>
                <a:picLocks noChangeAspect="1"/>
              </p:cNvPicPr>
              <p:nvPr/>
            </p:nvPicPr>
            <p:blipFill>
              <a:blip r:embed="rId4"/>
              <a:stretch>
                <a:fillRect/>
              </a:stretch>
            </p:blipFill>
            <p:spPr>
              <a:xfrm>
                <a:off x="338453" y="3722076"/>
                <a:ext cx="4702454" cy="1973386"/>
              </a:xfrm>
              <a:prstGeom prst="rect">
                <a:avLst/>
              </a:prstGeom>
            </p:spPr>
          </p:pic>
          <p:cxnSp>
            <p:nvCxnSpPr>
              <p:cNvPr id="12" name="Straight Connector 11"/>
              <p:cNvCxnSpPr/>
              <p:nvPr/>
            </p:nvCxnSpPr>
            <p:spPr>
              <a:xfrm rot="5400000" flipH="1" flipV="1">
                <a:off x="2813539" y="5109308"/>
                <a:ext cx="293077"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949514" y="4973332"/>
                <a:ext cx="178856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6" name="TextBox 15"/>
            <p:cNvSpPr txBox="1"/>
            <p:nvPr/>
          </p:nvSpPr>
          <p:spPr>
            <a:xfrm>
              <a:off x="2711812" y="5256641"/>
              <a:ext cx="1059897" cy="369332"/>
            </a:xfrm>
            <a:prstGeom prst="rect">
              <a:avLst/>
            </a:prstGeom>
            <a:noFill/>
          </p:spPr>
          <p:txBody>
            <a:bodyPr wrap="square" rtlCol="0">
              <a:spAutoFit/>
            </a:bodyPr>
            <a:lstStyle/>
            <a:p>
              <a:r>
                <a:rPr lang="en-US" dirty="0" smtClean="0"/>
                <a:t>TSS</a:t>
              </a:r>
              <a:endParaRPr lang="en-US" dirty="0"/>
            </a:p>
          </p:txBody>
        </p:sp>
      </p:grpSp>
      <p:sp>
        <p:nvSpPr>
          <p:cNvPr id="18" name="Down Arrow 17"/>
          <p:cNvSpPr/>
          <p:nvPr/>
        </p:nvSpPr>
        <p:spPr>
          <a:xfrm>
            <a:off x="2592961" y="3284582"/>
            <a:ext cx="237702" cy="79250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5"/>
          <a:stretch>
            <a:fillRect/>
          </a:stretch>
        </p:blipFill>
        <p:spPr>
          <a:xfrm>
            <a:off x="206314" y="2215184"/>
            <a:ext cx="5486400" cy="800100"/>
          </a:xfrm>
          <a:prstGeom prst="rect">
            <a:avLst/>
          </a:prstGeom>
        </p:spPr>
      </p:pic>
      <p:sp>
        <p:nvSpPr>
          <p:cNvPr id="22" name="TextBox 21"/>
          <p:cNvSpPr txBox="1"/>
          <p:nvPr/>
        </p:nvSpPr>
        <p:spPr>
          <a:xfrm>
            <a:off x="206314" y="3015284"/>
            <a:ext cx="2037612" cy="369332"/>
          </a:xfrm>
          <a:prstGeom prst="rect">
            <a:avLst/>
          </a:prstGeom>
          <a:noFill/>
        </p:spPr>
        <p:txBody>
          <a:bodyPr wrap="square" rtlCol="0">
            <a:spAutoFit/>
          </a:bodyPr>
          <a:lstStyle/>
          <a:p>
            <a:r>
              <a:rPr lang="en-US" b="1" dirty="0" err="1" smtClean="0">
                <a:solidFill>
                  <a:srgbClr val="3366FF"/>
                </a:solidFill>
              </a:rPr>
              <a:t>ChIP-seq</a:t>
            </a:r>
            <a:r>
              <a:rPr lang="en-US" b="1" dirty="0" smtClean="0">
                <a:solidFill>
                  <a:srgbClr val="3366FF"/>
                </a:solidFill>
              </a:rPr>
              <a:t> of P53</a:t>
            </a:r>
            <a:endParaRPr lang="en-US" b="1" dirty="0">
              <a:solidFill>
                <a:srgbClr val="3366FF"/>
              </a:solidFill>
            </a:endParaRPr>
          </a:p>
        </p:txBody>
      </p:sp>
      <p:sp>
        <p:nvSpPr>
          <p:cNvPr id="23" name="TextBox 22"/>
          <p:cNvSpPr txBox="1"/>
          <p:nvPr/>
        </p:nvSpPr>
        <p:spPr>
          <a:xfrm>
            <a:off x="1671009" y="6191958"/>
            <a:ext cx="1804690" cy="367661"/>
          </a:xfrm>
          <a:prstGeom prst="rect">
            <a:avLst/>
          </a:prstGeom>
          <a:noFill/>
        </p:spPr>
        <p:txBody>
          <a:bodyPr wrap="square" rtlCol="0">
            <a:spAutoFit/>
          </a:bodyPr>
          <a:lstStyle/>
          <a:p>
            <a:r>
              <a:rPr lang="en-US" b="1" dirty="0" smtClean="0">
                <a:solidFill>
                  <a:srgbClr val="3366FF"/>
                </a:solidFill>
              </a:rPr>
              <a:t>P53 target genes</a:t>
            </a:r>
            <a:endParaRPr lang="en-US" b="1" dirty="0">
              <a:solidFill>
                <a:srgbClr val="3366FF"/>
              </a:solidFill>
            </a:endParaRPr>
          </a:p>
        </p:txBody>
      </p:sp>
      <p:sp>
        <p:nvSpPr>
          <p:cNvPr id="19" name="Slide Number Placeholder 18"/>
          <p:cNvSpPr>
            <a:spLocks noGrp="1"/>
          </p:cNvSpPr>
          <p:nvPr>
            <p:ph type="sldNum" sz="quarter" idx="12"/>
          </p:nvPr>
        </p:nvSpPr>
        <p:spPr/>
        <p:txBody>
          <a:bodyPr/>
          <a:lstStyle/>
          <a:p>
            <a:fld id="{F5358776-FE94-7D48-B29B-0BF629B2BF73}"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7" name="Group 26"/>
          <p:cNvGrpSpPr/>
          <p:nvPr/>
        </p:nvGrpSpPr>
        <p:grpSpPr>
          <a:xfrm>
            <a:off x="490859" y="945273"/>
            <a:ext cx="5133280" cy="2461923"/>
            <a:chOff x="490859" y="945273"/>
            <a:chExt cx="5133280" cy="2461923"/>
          </a:xfrm>
        </p:grpSpPr>
        <p:grpSp>
          <p:nvGrpSpPr>
            <p:cNvPr id="10" name="Group 9"/>
            <p:cNvGrpSpPr/>
            <p:nvPr/>
          </p:nvGrpSpPr>
          <p:grpSpPr>
            <a:xfrm>
              <a:off x="490859" y="1169417"/>
              <a:ext cx="3729632" cy="2237779"/>
              <a:chOff x="490859" y="1169417"/>
              <a:chExt cx="3729632" cy="2237779"/>
            </a:xfrm>
          </p:grpSpPr>
          <p:pic>
            <p:nvPicPr>
              <p:cNvPr id="5" name="Picture 4"/>
              <p:cNvPicPr>
                <a:picLocks noChangeAspect="1"/>
              </p:cNvPicPr>
              <p:nvPr/>
            </p:nvPicPr>
            <p:blipFill>
              <a:blip r:embed="rId3"/>
              <a:stretch>
                <a:fillRect/>
              </a:stretch>
            </p:blipFill>
            <p:spPr>
              <a:xfrm>
                <a:off x="490859" y="1169417"/>
                <a:ext cx="3729632" cy="2237779"/>
              </a:xfrm>
              <a:prstGeom prst="rect">
                <a:avLst/>
              </a:prstGeom>
            </p:spPr>
          </p:pic>
          <p:cxnSp>
            <p:nvCxnSpPr>
              <p:cNvPr id="7" name="Straight Connector 6"/>
              <p:cNvCxnSpPr/>
              <p:nvPr/>
            </p:nvCxnSpPr>
            <p:spPr>
              <a:xfrm rot="5400000" flipH="1" flipV="1">
                <a:off x="1470494" y="1785515"/>
                <a:ext cx="28644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603374" y="1652634"/>
                <a:ext cx="144263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1603374" y="2521502"/>
              <a:ext cx="1442636" cy="286446"/>
              <a:chOff x="1603374" y="1643086"/>
              <a:chExt cx="1442636" cy="286446"/>
            </a:xfrm>
          </p:grpSpPr>
          <p:cxnSp>
            <p:nvCxnSpPr>
              <p:cNvPr id="12" name="Straight Connector 11"/>
              <p:cNvCxnSpPr/>
              <p:nvPr/>
            </p:nvCxnSpPr>
            <p:spPr>
              <a:xfrm rot="5400000" flipH="1" flipV="1">
                <a:off x="1470494" y="1785515"/>
                <a:ext cx="28644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603374" y="1652634"/>
                <a:ext cx="144263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4" name="Rectangle 13"/>
            <p:cNvSpPr/>
            <p:nvPr/>
          </p:nvSpPr>
          <p:spPr>
            <a:xfrm>
              <a:off x="907119" y="1384491"/>
              <a:ext cx="1413196" cy="687471"/>
            </a:xfrm>
            <a:prstGeom prst="rect">
              <a:avLst/>
            </a:prstGeom>
            <a:noFill/>
            <a:ln w="12700">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916284" y="2291183"/>
              <a:ext cx="1413196" cy="687471"/>
            </a:xfrm>
            <a:prstGeom prst="rect">
              <a:avLst/>
            </a:prstGeom>
            <a:noFill/>
            <a:ln w="12700">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046010" y="1527713"/>
              <a:ext cx="1002606" cy="369332"/>
            </a:xfrm>
            <a:prstGeom prst="rect">
              <a:avLst/>
            </a:prstGeom>
            <a:noFill/>
          </p:spPr>
          <p:txBody>
            <a:bodyPr wrap="square" rtlCol="0">
              <a:spAutoFit/>
            </a:bodyPr>
            <a:lstStyle/>
            <a:p>
              <a:r>
                <a:rPr lang="en-US" dirty="0" smtClean="0"/>
                <a:t>Gene A</a:t>
              </a:r>
              <a:endParaRPr lang="en-US" dirty="0"/>
            </a:p>
          </p:txBody>
        </p:sp>
        <p:sp>
          <p:nvSpPr>
            <p:cNvPr id="17" name="TextBox 16"/>
            <p:cNvSpPr txBox="1"/>
            <p:nvPr/>
          </p:nvSpPr>
          <p:spPr>
            <a:xfrm>
              <a:off x="3046010" y="2341480"/>
              <a:ext cx="1174481" cy="382315"/>
            </a:xfrm>
            <a:prstGeom prst="rect">
              <a:avLst/>
            </a:prstGeom>
            <a:noFill/>
          </p:spPr>
          <p:txBody>
            <a:bodyPr wrap="square" rtlCol="0">
              <a:spAutoFit/>
            </a:bodyPr>
            <a:lstStyle/>
            <a:p>
              <a:r>
                <a:rPr lang="en-US" dirty="0" smtClean="0"/>
                <a:t>Gene B</a:t>
              </a:r>
              <a:endParaRPr lang="en-US" dirty="0"/>
            </a:p>
          </p:txBody>
        </p:sp>
        <p:sp>
          <p:nvSpPr>
            <p:cNvPr id="18" name="TextBox 17"/>
            <p:cNvSpPr txBox="1"/>
            <p:nvPr/>
          </p:nvSpPr>
          <p:spPr>
            <a:xfrm>
              <a:off x="725695" y="2978654"/>
              <a:ext cx="2043406" cy="369332"/>
            </a:xfrm>
            <a:prstGeom prst="rect">
              <a:avLst/>
            </a:prstGeom>
            <a:noFill/>
          </p:spPr>
          <p:txBody>
            <a:bodyPr wrap="square" rtlCol="0">
              <a:spAutoFit/>
            </a:bodyPr>
            <a:lstStyle/>
            <a:p>
              <a:r>
                <a:rPr lang="en-US" dirty="0" smtClean="0"/>
                <a:t>-2kb      TSS      2kb</a:t>
              </a:r>
              <a:endParaRPr lang="en-US" dirty="0"/>
            </a:p>
          </p:txBody>
        </p:sp>
        <p:sp>
          <p:nvSpPr>
            <p:cNvPr id="19" name="TextBox 18"/>
            <p:cNvSpPr txBox="1"/>
            <p:nvPr/>
          </p:nvSpPr>
          <p:spPr>
            <a:xfrm>
              <a:off x="1199146" y="945273"/>
              <a:ext cx="830730" cy="369332"/>
            </a:xfrm>
            <a:prstGeom prst="rect">
              <a:avLst/>
            </a:prstGeom>
            <a:noFill/>
          </p:spPr>
          <p:txBody>
            <a:bodyPr wrap="square" rtlCol="0">
              <a:spAutoFit/>
            </a:bodyPr>
            <a:lstStyle/>
            <a:p>
              <a:r>
                <a:rPr lang="en-US" dirty="0" smtClean="0">
                  <a:solidFill>
                    <a:srgbClr val="0000FF"/>
                  </a:solidFill>
                </a:rPr>
                <a:t>P53</a:t>
              </a:r>
              <a:endParaRPr lang="en-US" dirty="0">
                <a:solidFill>
                  <a:srgbClr val="0000FF"/>
                </a:solidFill>
              </a:endParaRPr>
            </a:p>
          </p:txBody>
        </p:sp>
        <p:sp>
          <p:nvSpPr>
            <p:cNvPr id="20" name="TextBox 19"/>
            <p:cNvSpPr txBox="1"/>
            <p:nvPr/>
          </p:nvSpPr>
          <p:spPr>
            <a:xfrm>
              <a:off x="4344623" y="1560200"/>
              <a:ext cx="1279516" cy="369332"/>
            </a:xfrm>
            <a:prstGeom prst="rect">
              <a:avLst/>
            </a:prstGeom>
            <a:noFill/>
          </p:spPr>
          <p:txBody>
            <a:bodyPr wrap="square" rtlCol="0">
              <a:spAutoFit/>
            </a:bodyPr>
            <a:lstStyle/>
            <a:p>
              <a:r>
                <a:rPr lang="en-US" b="1" dirty="0" smtClean="0">
                  <a:solidFill>
                    <a:srgbClr val="008000"/>
                  </a:solidFill>
                  <a:latin typeface="Arial"/>
                </a:rPr>
                <a:t>P53 </a:t>
              </a:r>
              <a:r>
                <a:rPr lang="en-US" b="1" dirty="0" err="1" smtClean="0">
                  <a:solidFill>
                    <a:srgbClr val="008000"/>
                  </a:solidFill>
                  <a:latin typeface="Arial"/>
                  <a:sym typeface="Wingdings"/>
                </a:rPr>
                <a:t></a:t>
              </a:r>
              <a:r>
                <a:rPr lang="en-US" b="1" dirty="0" smtClean="0">
                  <a:solidFill>
                    <a:srgbClr val="008000"/>
                  </a:solidFill>
                  <a:latin typeface="Arial"/>
                  <a:sym typeface="Wingdings"/>
                </a:rPr>
                <a:t> A</a:t>
              </a:r>
              <a:endParaRPr lang="en-US" b="1" dirty="0">
                <a:solidFill>
                  <a:srgbClr val="008000"/>
                </a:solidFill>
                <a:latin typeface="Arial"/>
              </a:endParaRPr>
            </a:p>
          </p:txBody>
        </p:sp>
        <p:sp>
          <p:nvSpPr>
            <p:cNvPr id="21" name="TextBox 20"/>
            <p:cNvSpPr txBox="1"/>
            <p:nvPr/>
          </p:nvSpPr>
          <p:spPr>
            <a:xfrm>
              <a:off x="4344623" y="2521502"/>
              <a:ext cx="1279516" cy="369332"/>
            </a:xfrm>
            <a:prstGeom prst="rect">
              <a:avLst/>
            </a:prstGeom>
            <a:noFill/>
          </p:spPr>
          <p:txBody>
            <a:bodyPr wrap="square" rtlCol="0">
              <a:spAutoFit/>
            </a:bodyPr>
            <a:lstStyle/>
            <a:p>
              <a:r>
                <a:rPr lang="en-US" b="1" dirty="0" smtClean="0">
                  <a:solidFill>
                    <a:srgbClr val="FF0000"/>
                  </a:solidFill>
                  <a:latin typeface="Arial"/>
                </a:rPr>
                <a:t>P53 </a:t>
              </a:r>
              <a:r>
                <a:rPr lang="en-US" dirty="0" smtClean="0">
                  <a:solidFill>
                    <a:srgbClr val="FF0000"/>
                  </a:solidFill>
                  <a:latin typeface="Arial"/>
                  <a:sym typeface="Wingdings"/>
                </a:rPr>
                <a:t>X</a:t>
              </a:r>
              <a:r>
                <a:rPr lang="en-US" b="1" dirty="0" smtClean="0">
                  <a:solidFill>
                    <a:srgbClr val="FF0000"/>
                  </a:solidFill>
                  <a:latin typeface="Arial"/>
                  <a:sym typeface="Wingdings"/>
                </a:rPr>
                <a:t> B</a:t>
              </a:r>
              <a:endParaRPr lang="en-US" b="1" dirty="0">
                <a:solidFill>
                  <a:srgbClr val="FF0000"/>
                </a:solidFill>
                <a:latin typeface="Arial"/>
              </a:endParaRPr>
            </a:p>
          </p:txBody>
        </p:sp>
      </p:grpSp>
      <p:sp>
        <p:nvSpPr>
          <p:cNvPr id="26" name="TextBox 25"/>
          <p:cNvSpPr txBox="1"/>
          <p:nvPr/>
        </p:nvSpPr>
        <p:spPr>
          <a:xfrm>
            <a:off x="725695" y="171868"/>
            <a:ext cx="7104176" cy="461665"/>
          </a:xfrm>
          <a:prstGeom prst="rect">
            <a:avLst/>
          </a:prstGeom>
          <a:noFill/>
        </p:spPr>
        <p:txBody>
          <a:bodyPr wrap="square" rtlCol="0">
            <a:spAutoFit/>
          </a:bodyPr>
          <a:lstStyle/>
          <a:p>
            <a:r>
              <a:rPr lang="en-US" sz="2400" b="1" dirty="0" smtClean="0">
                <a:solidFill>
                  <a:srgbClr val="000090"/>
                </a:solidFill>
                <a:latin typeface="Arial"/>
              </a:rPr>
              <a:t>Conventional way to identify TF target genes</a:t>
            </a:r>
            <a:endParaRPr lang="en-US" sz="2400" b="1" dirty="0">
              <a:solidFill>
                <a:srgbClr val="000090"/>
              </a:solidFill>
              <a:latin typeface="Arial"/>
            </a:endParaRPr>
          </a:p>
        </p:txBody>
      </p:sp>
      <p:grpSp>
        <p:nvGrpSpPr>
          <p:cNvPr id="31" name="Group 30"/>
          <p:cNvGrpSpPr/>
          <p:nvPr/>
        </p:nvGrpSpPr>
        <p:grpSpPr>
          <a:xfrm>
            <a:off x="152777" y="3714253"/>
            <a:ext cx="5760654" cy="2308325"/>
            <a:chOff x="152777" y="3714253"/>
            <a:chExt cx="5760654" cy="2308325"/>
          </a:xfrm>
        </p:grpSpPr>
        <p:sp>
          <p:nvSpPr>
            <p:cNvPr id="28" name="TextBox 27"/>
            <p:cNvSpPr txBox="1"/>
            <p:nvPr/>
          </p:nvSpPr>
          <p:spPr>
            <a:xfrm>
              <a:off x="178588" y="4114363"/>
              <a:ext cx="5734843" cy="1908215"/>
            </a:xfrm>
            <a:prstGeom prst="rect">
              <a:avLst/>
            </a:prstGeom>
            <a:noFill/>
          </p:spPr>
          <p:txBody>
            <a:bodyPr wrap="square" rtlCol="0">
              <a:spAutoFit/>
            </a:bodyPr>
            <a:lstStyle/>
            <a:p>
              <a:pPr>
                <a:buFontTx/>
                <a:buChar char="-"/>
              </a:pPr>
              <a:r>
                <a:rPr lang="en-US" sz="2000" dirty="0" smtClean="0">
                  <a:solidFill>
                    <a:srgbClr val="0000FF"/>
                  </a:solidFill>
                  <a:latin typeface="Arial"/>
                </a:rPr>
                <a:t>- sensitive to # binding peaks</a:t>
              </a:r>
            </a:p>
            <a:p>
              <a:r>
                <a:rPr lang="en-US" sz="2000" dirty="0" smtClean="0">
                  <a:solidFill>
                    <a:srgbClr val="0000FF"/>
                  </a:solidFill>
                  <a:latin typeface="Arial"/>
                </a:rPr>
                <a:t> </a:t>
              </a:r>
            </a:p>
            <a:p>
              <a:pPr>
                <a:buFontTx/>
                <a:buChar char="-"/>
              </a:pPr>
              <a:r>
                <a:rPr lang="en-US" sz="2000" dirty="0" smtClean="0">
                  <a:solidFill>
                    <a:srgbClr val="0000FF"/>
                  </a:solidFill>
                  <a:latin typeface="Arial"/>
                </a:rPr>
                <a:t>- sensitive to cut-off value (1, 2 or 5 kb of TSS?)</a:t>
              </a:r>
            </a:p>
            <a:p>
              <a:pPr>
                <a:buFontTx/>
                <a:buChar char="-"/>
              </a:pPr>
              <a:endParaRPr lang="en-US" sz="2000" dirty="0" smtClean="0">
                <a:solidFill>
                  <a:srgbClr val="0000FF"/>
                </a:solidFill>
                <a:latin typeface="Arial"/>
              </a:endParaRPr>
            </a:p>
            <a:p>
              <a:pPr>
                <a:buNone/>
              </a:pPr>
              <a:r>
                <a:rPr lang="en-US" sz="2000" dirty="0" smtClean="0">
                  <a:solidFill>
                    <a:srgbClr val="0000FF"/>
                  </a:solidFill>
                  <a:latin typeface="Arial"/>
                </a:rPr>
                <a:t>-- no significance estimation </a:t>
              </a:r>
            </a:p>
            <a:p>
              <a:endParaRPr lang="en-US" dirty="0"/>
            </a:p>
          </p:txBody>
        </p:sp>
        <p:sp>
          <p:nvSpPr>
            <p:cNvPr id="30" name="TextBox 29"/>
            <p:cNvSpPr txBox="1"/>
            <p:nvPr/>
          </p:nvSpPr>
          <p:spPr>
            <a:xfrm>
              <a:off x="152777" y="3714253"/>
              <a:ext cx="5041673" cy="400110"/>
            </a:xfrm>
            <a:prstGeom prst="rect">
              <a:avLst/>
            </a:prstGeom>
            <a:noFill/>
          </p:spPr>
          <p:txBody>
            <a:bodyPr wrap="square" rtlCol="0">
              <a:spAutoFit/>
            </a:bodyPr>
            <a:lstStyle/>
            <a:p>
              <a:r>
                <a:rPr lang="en-US" sz="2000" b="1" dirty="0" smtClean="0">
                  <a:solidFill>
                    <a:srgbClr val="008000"/>
                  </a:solidFill>
                  <a:latin typeface="Arial"/>
                </a:rPr>
                <a:t>Limitations of peak-based method:</a:t>
              </a:r>
              <a:endParaRPr lang="en-US" sz="2000" b="1" dirty="0">
                <a:solidFill>
                  <a:srgbClr val="008000"/>
                </a:solidFill>
                <a:latin typeface="Arial"/>
              </a:endParaRPr>
            </a:p>
          </p:txBody>
        </p:sp>
      </p:grpSp>
      <p:pic>
        <p:nvPicPr>
          <p:cNvPr id="33" name="Picture 32"/>
          <p:cNvPicPr>
            <a:picLocks noChangeAspect="1"/>
          </p:cNvPicPr>
          <p:nvPr/>
        </p:nvPicPr>
        <p:blipFill>
          <a:blip r:embed="rId4"/>
          <a:stretch>
            <a:fillRect/>
          </a:stretch>
        </p:blipFill>
        <p:spPr>
          <a:xfrm>
            <a:off x="6629592" y="3914640"/>
            <a:ext cx="2590800" cy="2107938"/>
          </a:xfrm>
          <a:prstGeom prst="rect">
            <a:avLst/>
          </a:prstGeom>
        </p:spPr>
      </p:pic>
      <p:grpSp>
        <p:nvGrpSpPr>
          <p:cNvPr id="43" name="Group 42"/>
          <p:cNvGrpSpPr/>
          <p:nvPr/>
        </p:nvGrpSpPr>
        <p:grpSpPr>
          <a:xfrm>
            <a:off x="6158862" y="945273"/>
            <a:ext cx="2985139" cy="5446637"/>
            <a:chOff x="6158862" y="945273"/>
            <a:chExt cx="2985139" cy="5446637"/>
          </a:xfrm>
        </p:grpSpPr>
        <p:grpSp>
          <p:nvGrpSpPr>
            <p:cNvPr id="39" name="Group 38"/>
            <p:cNvGrpSpPr/>
            <p:nvPr/>
          </p:nvGrpSpPr>
          <p:grpSpPr>
            <a:xfrm>
              <a:off x="6884556" y="2071962"/>
              <a:ext cx="2259444" cy="4319948"/>
              <a:chOff x="6884556" y="2071962"/>
              <a:chExt cx="2259444" cy="4319948"/>
            </a:xfrm>
          </p:grpSpPr>
          <p:pic>
            <p:nvPicPr>
              <p:cNvPr id="29" name="Picture 28"/>
              <p:cNvPicPr>
                <a:picLocks noChangeAspect="1"/>
              </p:cNvPicPr>
              <p:nvPr/>
            </p:nvPicPr>
            <p:blipFill>
              <a:blip r:embed="rId5"/>
              <a:stretch>
                <a:fillRect/>
              </a:stretch>
            </p:blipFill>
            <p:spPr>
              <a:xfrm>
                <a:off x="6943686" y="2071962"/>
                <a:ext cx="1772369" cy="1190204"/>
              </a:xfrm>
              <a:prstGeom prst="rect">
                <a:avLst/>
              </a:prstGeom>
            </p:spPr>
          </p:pic>
          <p:sp>
            <p:nvSpPr>
              <p:cNvPr id="34" name="Rectangle 33"/>
              <p:cNvSpPr/>
              <p:nvPr/>
            </p:nvSpPr>
            <p:spPr>
              <a:xfrm>
                <a:off x="7562509" y="3914640"/>
                <a:ext cx="677953" cy="1986152"/>
              </a:xfrm>
              <a:prstGeom prst="rect">
                <a:avLst/>
              </a:prstGeom>
              <a:solidFill>
                <a:srgbClr val="FFFF00">
                  <a:alpha val="30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6884556" y="3924188"/>
                <a:ext cx="677953" cy="1986152"/>
              </a:xfrm>
              <a:prstGeom prst="rect">
                <a:avLst/>
              </a:prstGeom>
              <a:solidFill>
                <a:srgbClr val="FF0000">
                  <a:alpha val="3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8240462" y="3914640"/>
                <a:ext cx="677953" cy="1986152"/>
              </a:xfrm>
              <a:prstGeom prst="rect">
                <a:avLst/>
              </a:prstGeom>
              <a:solidFill>
                <a:srgbClr val="008000">
                  <a:alpha val="30000"/>
                </a:srgbClr>
              </a:solidFill>
              <a:ln>
                <a:solidFill>
                  <a:srgbClr val="0080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7085078" y="6022578"/>
                <a:ext cx="2058922" cy="369332"/>
              </a:xfrm>
              <a:prstGeom prst="rect">
                <a:avLst/>
              </a:prstGeom>
              <a:noFill/>
            </p:spPr>
            <p:txBody>
              <a:bodyPr wrap="square" rtlCol="0">
                <a:spAutoFit/>
              </a:bodyPr>
              <a:lstStyle/>
              <a:p>
                <a:r>
                  <a:rPr lang="en-US" dirty="0" smtClean="0"/>
                  <a:t>Regulatory score</a:t>
                </a:r>
                <a:endParaRPr lang="en-US" dirty="0"/>
              </a:p>
            </p:txBody>
          </p:sp>
          <p:sp>
            <p:nvSpPr>
              <p:cNvPr id="38" name="TextBox 37"/>
              <p:cNvSpPr txBox="1"/>
              <p:nvPr/>
            </p:nvSpPr>
            <p:spPr>
              <a:xfrm>
                <a:off x="6884556" y="3590126"/>
                <a:ext cx="2259444" cy="369332"/>
              </a:xfrm>
              <a:prstGeom prst="rect">
                <a:avLst/>
              </a:prstGeom>
              <a:noFill/>
            </p:spPr>
            <p:txBody>
              <a:bodyPr wrap="square" rtlCol="0">
                <a:spAutoFit/>
              </a:bodyPr>
              <a:lstStyle/>
              <a:p>
                <a:r>
                  <a:rPr lang="en-US" dirty="0" smtClean="0">
                    <a:solidFill>
                      <a:srgbClr val="FF0000"/>
                    </a:solidFill>
                  </a:rPr>
                  <a:t>Low</a:t>
                </a:r>
                <a:r>
                  <a:rPr lang="en-US" dirty="0" smtClean="0"/>
                  <a:t>    </a:t>
                </a:r>
                <a:r>
                  <a:rPr lang="en-US" dirty="0" smtClean="0">
                    <a:solidFill>
                      <a:srgbClr val="FFFF00"/>
                    </a:solidFill>
                  </a:rPr>
                  <a:t>Medium  </a:t>
                </a:r>
                <a:r>
                  <a:rPr lang="en-US" dirty="0" smtClean="0">
                    <a:solidFill>
                      <a:srgbClr val="008000"/>
                    </a:solidFill>
                  </a:rPr>
                  <a:t>High</a:t>
                </a:r>
                <a:endParaRPr lang="en-US" dirty="0">
                  <a:solidFill>
                    <a:srgbClr val="008000"/>
                  </a:solidFill>
                </a:endParaRPr>
              </a:p>
            </p:txBody>
          </p:sp>
        </p:grpSp>
        <p:sp>
          <p:nvSpPr>
            <p:cNvPr id="40" name="Down Arrow 39"/>
            <p:cNvSpPr/>
            <p:nvPr/>
          </p:nvSpPr>
          <p:spPr>
            <a:xfrm>
              <a:off x="7734387" y="3181152"/>
              <a:ext cx="286458" cy="45208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6187509" y="1169417"/>
              <a:ext cx="2956492" cy="923330"/>
            </a:xfrm>
            <a:prstGeom prst="rect">
              <a:avLst/>
            </a:prstGeom>
            <a:noFill/>
          </p:spPr>
          <p:txBody>
            <a:bodyPr wrap="square" rtlCol="0">
              <a:spAutoFit/>
            </a:bodyPr>
            <a:lstStyle/>
            <a:p>
              <a:r>
                <a:rPr lang="en-US" dirty="0" smtClean="0">
                  <a:solidFill>
                    <a:srgbClr val="000090"/>
                  </a:solidFill>
                  <a:latin typeface="Arial"/>
                </a:rPr>
                <a:t>TF binding and </a:t>
              </a:r>
              <a:r>
                <a:rPr lang="en-US" dirty="0" err="1" smtClean="0">
                  <a:solidFill>
                    <a:srgbClr val="000090"/>
                  </a:solidFill>
                  <a:latin typeface="Arial"/>
                </a:rPr>
                <a:t>TF</a:t>
              </a:r>
              <a:r>
                <a:rPr lang="en-US" dirty="0" err="1" smtClean="0">
                  <a:solidFill>
                    <a:srgbClr val="000090"/>
                  </a:solidFill>
                  <a:latin typeface="Arial"/>
                  <a:sym typeface="Wingdings"/>
                </a:rPr>
                <a:t>gene</a:t>
              </a:r>
              <a:r>
                <a:rPr lang="en-US" dirty="0" smtClean="0">
                  <a:solidFill>
                    <a:srgbClr val="000090"/>
                  </a:solidFill>
                  <a:latin typeface="Arial"/>
                  <a:sym typeface="Wingdings"/>
                </a:rPr>
                <a:t> regulation is NOT binary but quantitative  </a:t>
              </a:r>
              <a:endParaRPr lang="en-US" dirty="0">
                <a:solidFill>
                  <a:srgbClr val="000090"/>
                </a:solidFill>
                <a:latin typeface="Arial"/>
              </a:endParaRPr>
            </a:p>
          </p:txBody>
        </p:sp>
        <p:sp>
          <p:nvSpPr>
            <p:cNvPr id="42" name="Rectangle 41"/>
            <p:cNvSpPr/>
            <p:nvPr/>
          </p:nvSpPr>
          <p:spPr>
            <a:xfrm>
              <a:off x="6158862" y="945273"/>
              <a:ext cx="2956491" cy="5446637"/>
            </a:xfrm>
            <a:prstGeom prst="rect">
              <a:avLst/>
            </a:prstGeom>
            <a:noFill/>
            <a:ln w="12700">
              <a:solidFill>
                <a:schemeClr val="tx1"/>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4" name="Slide Number Placeholder 43"/>
          <p:cNvSpPr>
            <a:spLocks noGrp="1"/>
          </p:cNvSpPr>
          <p:nvPr>
            <p:ph type="sldNum" sz="quarter" idx="12"/>
          </p:nvPr>
        </p:nvSpPr>
        <p:spPr/>
        <p:txBody>
          <a:bodyPr/>
          <a:lstStyle/>
          <a:p>
            <a:fld id="{F5358776-FE94-7D48-B29B-0BF629B2BF73}"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79214" y="0"/>
            <a:ext cx="8207585" cy="785213"/>
          </a:xfrm>
        </p:spPr>
        <p:txBody>
          <a:bodyPr>
            <a:normAutofit fontScale="90000"/>
          </a:bodyPr>
          <a:lstStyle/>
          <a:p>
            <a:r>
              <a:rPr lang="en-US" sz="2800" b="1" dirty="0" smtClean="0">
                <a:solidFill>
                  <a:srgbClr val="000090"/>
                </a:solidFill>
                <a:latin typeface="Arial"/>
              </a:rPr>
              <a:t>Target Identification with a Probabilistic model (TIP)</a:t>
            </a:r>
            <a:endParaRPr lang="en-US" sz="2800" b="1" dirty="0">
              <a:solidFill>
                <a:srgbClr val="000090"/>
              </a:solidFill>
              <a:latin typeface="Arial"/>
            </a:endParaRPr>
          </a:p>
        </p:txBody>
      </p:sp>
      <p:grpSp>
        <p:nvGrpSpPr>
          <p:cNvPr id="3" name="Group 35"/>
          <p:cNvGrpSpPr/>
          <p:nvPr/>
        </p:nvGrpSpPr>
        <p:grpSpPr>
          <a:xfrm>
            <a:off x="257813" y="976726"/>
            <a:ext cx="3523442" cy="439642"/>
            <a:chOff x="257813" y="976726"/>
            <a:chExt cx="3523442" cy="439642"/>
          </a:xfrm>
        </p:grpSpPr>
        <p:grpSp>
          <p:nvGrpSpPr>
            <p:cNvPr id="4" name="Group 12"/>
            <p:cNvGrpSpPr/>
            <p:nvPr/>
          </p:nvGrpSpPr>
          <p:grpSpPr>
            <a:xfrm>
              <a:off x="257813" y="993014"/>
              <a:ext cx="3523442" cy="402612"/>
              <a:chOff x="257813" y="993014"/>
              <a:chExt cx="3523442" cy="402612"/>
            </a:xfrm>
          </p:grpSpPr>
          <p:cxnSp>
            <p:nvCxnSpPr>
              <p:cNvPr id="8" name="Straight Connector 7"/>
              <p:cNvCxnSpPr/>
              <p:nvPr/>
            </p:nvCxnSpPr>
            <p:spPr>
              <a:xfrm>
                <a:off x="257813" y="1394038"/>
                <a:ext cx="3523442"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flipV="1">
                <a:off x="1628049" y="1188752"/>
                <a:ext cx="401024" cy="9549"/>
              </a:xfrm>
              <a:prstGeom prst="line">
                <a:avLst/>
              </a:prstGeom>
              <a:ln w="19050"/>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823786" y="993014"/>
                <a:ext cx="973961" cy="1588"/>
              </a:xfrm>
              <a:prstGeom prst="straightConnector1">
                <a:avLst/>
              </a:prstGeom>
              <a:ln w="19050">
                <a:tailEnd type="arrow"/>
              </a:ln>
            </p:spPr>
            <p:style>
              <a:lnRef idx="2">
                <a:schemeClr val="accent1"/>
              </a:lnRef>
              <a:fillRef idx="0">
                <a:schemeClr val="accent1"/>
              </a:fillRef>
              <a:effectRef idx="1">
                <a:schemeClr val="accent1"/>
              </a:effectRef>
              <a:fontRef idx="minor">
                <a:schemeClr val="tx1"/>
              </a:fontRef>
            </p:style>
          </p:cxnSp>
        </p:grpSp>
        <p:cxnSp>
          <p:nvCxnSpPr>
            <p:cNvPr id="15" name="Straight Connector 14"/>
            <p:cNvCxnSpPr/>
            <p:nvPr/>
          </p:nvCxnSpPr>
          <p:spPr>
            <a:xfrm rot="5400000" flipH="1" flipV="1">
              <a:off x="1007204" y="1199704"/>
              <a:ext cx="390256" cy="1588"/>
            </a:xfrm>
            <a:prstGeom prst="line">
              <a:avLst/>
            </a:prstGeom>
            <a:ln w="3175">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flipH="1" flipV="1">
              <a:off x="1080007" y="1191347"/>
              <a:ext cx="391902" cy="1588"/>
            </a:xfrm>
            <a:prstGeom prst="line">
              <a:avLst/>
            </a:prstGeom>
            <a:ln w="3175">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flipV="1">
              <a:off x="1164349" y="1184985"/>
              <a:ext cx="380766" cy="1588"/>
            </a:xfrm>
            <a:prstGeom prst="line">
              <a:avLst/>
            </a:prstGeom>
            <a:ln w="3175">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flipH="1" flipV="1">
              <a:off x="1426674" y="1290333"/>
              <a:ext cx="192762" cy="1"/>
            </a:xfrm>
            <a:prstGeom prst="line">
              <a:avLst/>
            </a:prstGeom>
            <a:ln w="3175">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flipH="1" flipV="1">
              <a:off x="1923699" y="1283866"/>
              <a:ext cx="181416" cy="1588"/>
            </a:xfrm>
            <a:prstGeom prst="line">
              <a:avLst/>
            </a:prstGeom>
            <a:ln w="3175">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5400000" flipH="1" flipV="1">
              <a:off x="1891288" y="1171883"/>
              <a:ext cx="391902" cy="1588"/>
            </a:xfrm>
            <a:prstGeom prst="line">
              <a:avLst/>
            </a:prstGeom>
            <a:ln w="3175">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400000" flipH="1" flipV="1">
              <a:off x="1975630" y="1194165"/>
              <a:ext cx="380766" cy="1588"/>
            </a:xfrm>
            <a:prstGeom prst="line">
              <a:avLst/>
            </a:prstGeom>
            <a:ln w="3175">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flipH="1" flipV="1">
              <a:off x="2162937" y="1280204"/>
              <a:ext cx="172503" cy="1588"/>
            </a:xfrm>
            <a:prstGeom prst="line">
              <a:avLst/>
            </a:prstGeom>
            <a:ln w="3175">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400000" flipH="1" flipV="1">
              <a:off x="1222861" y="1190978"/>
              <a:ext cx="439642" cy="11138"/>
            </a:xfrm>
            <a:prstGeom prst="line">
              <a:avLst/>
            </a:prstGeom>
            <a:ln w="3175">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5400000" flipH="1" flipV="1">
              <a:off x="1015683" y="1299513"/>
              <a:ext cx="192762" cy="1"/>
            </a:xfrm>
            <a:prstGeom prst="line">
              <a:avLst/>
            </a:prstGeom>
            <a:ln w="3175">
              <a:solidFill>
                <a:srgbClr val="008000"/>
              </a:solidFill>
            </a:ln>
          </p:spPr>
          <p:style>
            <a:lnRef idx="2">
              <a:schemeClr val="accent1"/>
            </a:lnRef>
            <a:fillRef idx="0">
              <a:schemeClr val="accent1"/>
            </a:fillRef>
            <a:effectRef idx="1">
              <a:schemeClr val="accent1"/>
            </a:effectRef>
            <a:fontRef idx="minor">
              <a:schemeClr val="tx1"/>
            </a:fontRef>
          </p:style>
        </p:cxnSp>
      </p:grpSp>
      <p:sp>
        <p:nvSpPr>
          <p:cNvPr id="37" name="TextBox 36"/>
          <p:cNvSpPr txBox="1"/>
          <p:nvPr/>
        </p:nvSpPr>
        <p:spPr>
          <a:xfrm>
            <a:off x="232790" y="1642291"/>
            <a:ext cx="3351567" cy="646331"/>
          </a:xfrm>
          <a:prstGeom prst="rect">
            <a:avLst/>
          </a:prstGeom>
          <a:noFill/>
        </p:spPr>
        <p:txBody>
          <a:bodyPr wrap="square" rtlCol="0">
            <a:spAutoFit/>
          </a:bodyPr>
          <a:lstStyle/>
          <a:p>
            <a:r>
              <a:rPr lang="en-US" b="1" dirty="0" err="1" smtClean="0">
                <a:solidFill>
                  <a:srgbClr val="008000"/>
                </a:solidFill>
              </a:rPr>
              <a:t>S</a:t>
            </a:r>
            <a:r>
              <a:rPr lang="en-US" b="1" baseline="-25000" dirty="0" err="1" smtClean="0">
                <a:solidFill>
                  <a:srgbClr val="008000"/>
                </a:solidFill>
              </a:rPr>
              <a:t>i</a:t>
            </a:r>
            <a:r>
              <a:rPr lang="en-US" b="1" dirty="0" err="1" smtClean="0">
                <a:solidFill>
                  <a:srgbClr val="008000"/>
                </a:solidFill>
              </a:rPr>
              <a:t>(g</a:t>
            </a:r>
            <a:r>
              <a:rPr lang="en-US" b="1" dirty="0" smtClean="0">
                <a:solidFill>
                  <a:srgbClr val="008000"/>
                </a:solidFill>
              </a:rPr>
              <a:t>)</a:t>
            </a:r>
            <a:r>
              <a:rPr lang="en-US" dirty="0" smtClean="0">
                <a:solidFill>
                  <a:srgbClr val="008000"/>
                </a:solidFill>
              </a:rPr>
              <a:t>: the signal of a TF at nucleotide </a:t>
            </a:r>
            <a:r>
              <a:rPr lang="en-US" dirty="0" err="1" smtClean="0">
                <a:solidFill>
                  <a:srgbClr val="008000"/>
                </a:solidFill>
              </a:rPr>
              <a:t>i</a:t>
            </a:r>
            <a:r>
              <a:rPr lang="en-US" dirty="0" smtClean="0">
                <a:solidFill>
                  <a:srgbClr val="008000"/>
                </a:solidFill>
              </a:rPr>
              <a:t> of gene </a:t>
            </a:r>
            <a:r>
              <a:rPr lang="en-US" dirty="0" err="1" smtClean="0">
                <a:solidFill>
                  <a:srgbClr val="008000"/>
                </a:solidFill>
              </a:rPr>
              <a:t>g</a:t>
            </a:r>
            <a:endParaRPr lang="en-US" dirty="0">
              <a:solidFill>
                <a:srgbClr val="008000"/>
              </a:solidFill>
            </a:endParaRPr>
          </a:p>
        </p:txBody>
      </p:sp>
      <p:sp>
        <p:nvSpPr>
          <p:cNvPr id="38" name="TextBox 37"/>
          <p:cNvSpPr txBox="1"/>
          <p:nvPr/>
        </p:nvSpPr>
        <p:spPr>
          <a:xfrm>
            <a:off x="232789" y="2307718"/>
            <a:ext cx="4541521" cy="1754327"/>
          </a:xfrm>
          <a:prstGeom prst="rect">
            <a:avLst/>
          </a:prstGeom>
          <a:noFill/>
        </p:spPr>
        <p:txBody>
          <a:bodyPr wrap="square" rtlCol="0">
            <a:spAutoFit/>
          </a:bodyPr>
          <a:lstStyle/>
          <a:p>
            <a:r>
              <a:rPr lang="en-US" dirty="0" smtClean="0">
                <a:solidFill>
                  <a:srgbClr val="0000FF"/>
                </a:solidFill>
                <a:latin typeface="Arial"/>
              </a:rPr>
              <a:t>-- TF binding signal at different position contribute differently</a:t>
            </a:r>
          </a:p>
          <a:p>
            <a:endParaRPr lang="en-US" dirty="0" smtClean="0">
              <a:solidFill>
                <a:srgbClr val="0000FF"/>
              </a:solidFill>
              <a:latin typeface="Arial"/>
            </a:endParaRPr>
          </a:p>
          <a:p>
            <a:pPr marL="342900" indent="-342900">
              <a:buAutoNum type="arabicParenBoth"/>
            </a:pPr>
            <a:r>
              <a:rPr lang="en-US" dirty="0" smtClean="0">
                <a:solidFill>
                  <a:srgbClr val="0000FF"/>
                </a:solidFill>
                <a:latin typeface="Arial"/>
              </a:rPr>
              <a:t>Distance from TSS</a:t>
            </a:r>
          </a:p>
          <a:p>
            <a:pPr marL="342900" indent="-342900">
              <a:buAutoNum type="arabicParenBoth"/>
            </a:pPr>
            <a:endParaRPr lang="en-US" dirty="0" smtClean="0">
              <a:solidFill>
                <a:srgbClr val="0000FF"/>
              </a:solidFill>
              <a:latin typeface="Arial"/>
            </a:endParaRPr>
          </a:p>
          <a:p>
            <a:pPr marL="342900" indent="-342900">
              <a:buAutoNum type="arabicParenBoth"/>
            </a:pPr>
            <a:r>
              <a:rPr lang="en-US" dirty="0" smtClean="0">
                <a:solidFill>
                  <a:srgbClr val="0000FF"/>
                </a:solidFill>
                <a:latin typeface="Arial"/>
              </a:rPr>
              <a:t>binding preference of</a:t>
            </a:r>
            <a:r>
              <a:rPr lang="en-US" dirty="0" smtClean="0">
                <a:solidFill>
                  <a:srgbClr val="0000FF"/>
                </a:solidFill>
                <a:latin typeface="Arial"/>
              </a:rPr>
              <a:t> a TF</a:t>
            </a:r>
            <a:endParaRPr lang="en-US" dirty="0">
              <a:solidFill>
                <a:srgbClr val="0000FF"/>
              </a:solidFill>
              <a:latin typeface="Arial"/>
            </a:endParaRPr>
          </a:p>
        </p:txBody>
      </p:sp>
      <p:sp>
        <p:nvSpPr>
          <p:cNvPr id="39" name="TextBox 38"/>
          <p:cNvSpPr txBox="1"/>
          <p:nvPr/>
        </p:nvSpPr>
        <p:spPr>
          <a:xfrm>
            <a:off x="257813" y="1416368"/>
            <a:ext cx="3523442" cy="307777"/>
          </a:xfrm>
          <a:prstGeom prst="rect">
            <a:avLst/>
          </a:prstGeom>
          <a:noFill/>
        </p:spPr>
        <p:txBody>
          <a:bodyPr wrap="square" rtlCol="0">
            <a:spAutoFit/>
          </a:bodyPr>
          <a:lstStyle/>
          <a:p>
            <a:r>
              <a:rPr lang="en-US" sz="1400" dirty="0" smtClean="0">
                <a:latin typeface="Arial"/>
              </a:rPr>
              <a:t>-10000                  0                          10000</a:t>
            </a:r>
            <a:endParaRPr lang="en-US" sz="1400" dirty="0">
              <a:latin typeface="Arial"/>
            </a:endParaRPr>
          </a:p>
        </p:txBody>
      </p:sp>
      <p:pic>
        <p:nvPicPr>
          <p:cNvPr id="40" name="Picture 39"/>
          <p:cNvPicPr>
            <a:picLocks noChangeAspect="1"/>
          </p:cNvPicPr>
          <p:nvPr/>
        </p:nvPicPr>
        <p:blipFill>
          <a:blip r:embed="rId3"/>
          <a:stretch>
            <a:fillRect/>
          </a:stretch>
        </p:blipFill>
        <p:spPr>
          <a:xfrm>
            <a:off x="63113" y="4062045"/>
            <a:ext cx="2097900" cy="2097900"/>
          </a:xfrm>
          <a:prstGeom prst="rect">
            <a:avLst/>
          </a:prstGeom>
        </p:spPr>
      </p:pic>
      <p:pic>
        <p:nvPicPr>
          <p:cNvPr id="41" name="Picture 40"/>
          <p:cNvPicPr>
            <a:picLocks noChangeAspect="1"/>
          </p:cNvPicPr>
          <p:nvPr/>
        </p:nvPicPr>
        <p:blipFill>
          <a:blip r:embed="rId4"/>
          <a:stretch>
            <a:fillRect/>
          </a:stretch>
        </p:blipFill>
        <p:spPr>
          <a:xfrm>
            <a:off x="2396703" y="4111022"/>
            <a:ext cx="2068020" cy="2068020"/>
          </a:xfrm>
          <a:prstGeom prst="rect">
            <a:avLst/>
          </a:prstGeom>
        </p:spPr>
      </p:pic>
      <p:sp>
        <p:nvSpPr>
          <p:cNvPr id="42" name="TextBox 41"/>
          <p:cNvSpPr txBox="1"/>
          <p:nvPr/>
        </p:nvSpPr>
        <p:spPr>
          <a:xfrm>
            <a:off x="665645" y="5968985"/>
            <a:ext cx="4206910" cy="369332"/>
          </a:xfrm>
          <a:prstGeom prst="rect">
            <a:avLst/>
          </a:prstGeom>
          <a:noFill/>
        </p:spPr>
        <p:txBody>
          <a:bodyPr wrap="square" rtlCol="0">
            <a:spAutoFit/>
          </a:bodyPr>
          <a:lstStyle/>
          <a:p>
            <a:r>
              <a:rPr lang="en-US" b="1" dirty="0" err="1" smtClean="0">
                <a:solidFill>
                  <a:srgbClr val="000090"/>
                </a:solidFill>
              </a:rPr>
              <a:t>Avg</a:t>
            </a:r>
            <a:r>
              <a:rPr lang="en-US" b="1" dirty="0" smtClean="0">
                <a:solidFill>
                  <a:srgbClr val="000090"/>
                </a:solidFill>
              </a:rPr>
              <a:t> binding signal across all genes</a:t>
            </a:r>
            <a:endParaRPr lang="en-US" b="1" dirty="0">
              <a:solidFill>
                <a:srgbClr val="000090"/>
              </a:solidFill>
            </a:endParaRPr>
          </a:p>
        </p:txBody>
      </p:sp>
      <p:grpSp>
        <p:nvGrpSpPr>
          <p:cNvPr id="5" name="Group 42"/>
          <p:cNvGrpSpPr/>
          <p:nvPr/>
        </p:nvGrpSpPr>
        <p:grpSpPr>
          <a:xfrm>
            <a:off x="4678835" y="962710"/>
            <a:ext cx="4845927" cy="4661405"/>
            <a:chOff x="3456601" y="1167052"/>
            <a:chExt cx="4845927" cy="4661405"/>
          </a:xfrm>
        </p:grpSpPr>
        <p:pic>
          <p:nvPicPr>
            <p:cNvPr id="44" name="Picture 43"/>
            <p:cNvPicPr>
              <a:picLocks noChangeAspect="1"/>
            </p:cNvPicPr>
            <p:nvPr/>
          </p:nvPicPr>
          <p:blipFill>
            <a:blip r:embed="rId5"/>
            <a:stretch>
              <a:fillRect/>
            </a:stretch>
          </p:blipFill>
          <p:spPr>
            <a:xfrm>
              <a:off x="4979779" y="4153474"/>
              <a:ext cx="1422400" cy="647700"/>
            </a:xfrm>
            <a:prstGeom prst="rect">
              <a:avLst/>
            </a:prstGeom>
          </p:spPr>
        </p:pic>
        <p:sp>
          <p:nvSpPr>
            <p:cNvPr id="45" name="TextBox 44"/>
            <p:cNvSpPr txBox="1"/>
            <p:nvPr/>
          </p:nvSpPr>
          <p:spPr>
            <a:xfrm>
              <a:off x="6192283" y="1888436"/>
              <a:ext cx="2110245" cy="646331"/>
            </a:xfrm>
            <a:prstGeom prst="rect">
              <a:avLst/>
            </a:prstGeom>
            <a:noFill/>
          </p:spPr>
          <p:txBody>
            <a:bodyPr wrap="square" rtlCol="0">
              <a:spAutoFit/>
            </a:bodyPr>
            <a:lstStyle/>
            <a:p>
              <a:r>
                <a:rPr lang="en-US" dirty="0" smtClean="0">
                  <a:solidFill>
                    <a:srgbClr val="000090"/>
                  </a:solidFill>
                </a:rPr>
                <a:t>Avg. profile: </a:t>
              </a:r>
              <a:r>
                <a:rPr lang="en-US" dirty="0" err="1" smtClean="0">
                  <a:solidFill>
                    <a:srgbClr val="000090"/>
                  </a:solidFill>
                </a:rPr>
                <a:t>w</a:t>
              </a:r>
              <a:r>
                <a:rPr lang="en-US" baseline="-25000" dirty="0" err="1" smtClean="0">
                  <a:solidFill>
                    <a:srgbClr val="000090"/>
                  </a:solidFill>
                </a:rPr>
                <a:t>i</a:t>
              </a:r>
              <a:endParaRPr lang="en-US" dirty="0" smtClean="0">
                <a:solidFill>
                  <a:srgbClr val="000090"/>
                </a:solidFill>
              </a:endParaRPr>
            </a:p>
            <a:p>
              <a:endParaRPr lang="en-US" dirty="0"/>
            </a:p>
          </p:txBody>
        </p:sp>
        <p:pic>
          <p:nvPicPr>
            <p:cNvPr id="46" name="Picture 45"/>
            <p:cNvPicPr>
              <a:picLocks noChangeAspect="1"/>
            </p:cNvPicPr>
            <p:nvPr/>
          </p:nvPicPr>
          <p:blipFill>
            <a:blip r:embed="rId6"/>
            <a:stretch>
              <a:fillRect/>
            </a:stretch>
          </p:blipFill>
          <p:spPr>
            <a:xfrm>
              <a:off x="3552084" y="1167052"/>
              <a:ext cx="1768240" cy="816864"/>
            </a:xfrm>
            <a:prstGeom prst="rect">
              <a:avLst/>
            </a:prstGeom>
          </p:spPr>
        </p:pic>
        <p:sp>
          <p:nvSpPr>
            <p:cNvPr id="47" name="TextBox 46"/>
            <p:cNvSpPr txBox="1"/>
            <p:nvPr/>
          </p:nvSpPr>
          <p:spPr>
            <a:xfrm>
              <a:off x="3456601" y="1869340"/>
              <a:ext cx="2368058" cy="369332"/>
            </a:xfrm>
            <a:prstGeom prst="rect">
              <a:avLst/>
            </a:prstGeom>
            <a:noFill/>
          </p:spPr>
          <p:txBody>
            <a:bodyPr wrap="square" rtlCol="0">
              <a:spAutoFit/>
            </a:bodyPr>
            <a:lstStyle/>
            <a:p>
              <a:r>
                <a:rPr lang="en-US" dirty="0" smtClean="0">
                  <a:solidFill>
                    <a:srgbClr val="000090"/>
                  </a:solidFill>
                </a:rPr>
                <a:t>Binding signal: </a:t>
              </a:r>
              <a:r>
                <a:rPr lang="en-US" dirty="0" err="1" smtClean="0">
                  <a:solidFill>
                    <a:srgbClr val="000090"/>
                  </a:solidFill>
                </a:rPr>
                <a:t>S</a:t>
              </a:r>
              <a:r>
                <a:rPr lang="en-US" baseline="-25000" dirty="0" err="1" smtClean="0">
                  <a:solidFill>
                    <a:srgbClr val="000090"/>
                  </a:solidFill>
                </a:rPr>
                <a:t>i</a:t>
              </a:r>
              <a:r>
                <a:rPr lang="en-US" dirty="0" err="1" smtClean="0">
                  <a:solidFill>
                    <a:srgbClr val="000090"/>
                  </a:solidFill>
                </a:rPr>
                <a:t>(g</a:t>
              </a:r>
              <a:r>
                <a:rPr lang="en-US" dirty="0" smtClean="0">
                  <a:solidFill>
                    <a:srgbClr val="000090"/>
                  </a:solidFill>
                </a:rPr>
                <a:t>)</a:t>
              </a:r>
              <a:endParaRPr lang="en-US" dirty="0">
                <a:solidFill>
                  <a:srgbClr val="000090"/>
                </a:solidFill>
              </a:endParaRPr>
            </a:p>
          </p:txBody>
        </p:sp>
        <p:pic>
          <p:nvPicPr>
            <p:cNvPr id="48" name="Picture 47"/>
            <p:cNvPicPr>
              <a:picLocks noChangeAspect="1"/>
            </p:cNvPicPr>
            <p:nvPr/>
          </p:nvPicPr>
          <p:blipFill>
            <a:blip r:embed="rId7"/>
            <a:stretch>
              <a:fillRect/>
            </a:stretch>
          </p:blipFill>
          <p:spPr>
            <a:xfrm>
              <a:off x="6101569" y="1167052"/>
              <a:ext cx="1833337" cy="777105"/>
            </a:xfrm>
            <a:prstGeom prst="rect">
              <a:avLst/>
            </a:prstGeom>
          </p:spPr>
        </p:pic>
        <p:pic>
          <p:nvPicPr>
            <p:cNvPr id="49" name="Picture 48"/>
            <p:cNvPicPr>
              <a:picLocks noChangeAspect="1"/>
            </p:cNvPicPr>
            <p:nvPr/>
          </p:nvPicPr>
          <p:blipFill>
            <a:blip r:embed="rId8"/>
            <a:stretch>
              <a:fillRect/>
            </a:stretch>
          </p:blipFill>
          <p:spPr>
            <a:xfrm>
              <a:off x="4757598" y="2946672"/>
              <a:ext cx="1882279" cy="642729"/>
            </a:xfrm>
            <a:prstGeom prst="rect">
              <a:avLst/>
            </a:prstGeom>
          </p:spPr>
        </p:pic>
        <p:cxnSp>
          <p:nvCxnSpPr>
            <p:cNvPr id="50" name="Straight Arrow Connector 49"/>
            <p:cNvCxnSpPr/>
            <p:nvPr/>
          </p:nvCxnSpPr>
          <p:spPr>
            <a:xfrm>
              <a:off x="4421012" y="2238672"/>
              <a:ext cx="799694" cy="708000"/>
            </a:xfrm>
            <a:prstGeom prst="straightConnector1">
              <a:avLst/>
            </a:prstGeom>
            <a:ln w="31750">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rot="5400000">
              <a:off x="6347828" y="2307519"/>
              <a:ext cx="708000" cy="570306"/>
            </a:xfrm>
            <a:prstGeom prst="straightConnector1">
              <a:avLst/>
            </a:prstGeom>
            <a:ln w="31750">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rot="5400000">
              <a:off x="5409738" y="3870643"/>
              <a:ext cx="564072" cy="1589"/>
            </a:xfrm>
            <a:prstGeom prst="straightConnector1">
              <a:avLst/>
            </a:prstGeom>
            <a:ln w="31750">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rot="5400000">
              <a:off x="5413734" y="5141027"/>
              <a:ext cx="559258" cy="1588"/>
            </a:xfrm>
            <a:prstGeom prst="straightConnector1">
              <a:avLst/>
            </a:prstGeom>
            <a:ln w="31750">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5165995" y="5459125"/>
              <a:ext cx="1782790" cy="369332"/>
            </a:xfrm>
            <a:prstGeom prst="rect">
              <a:avLst/>
            </a:prstGeom>
            <a:noFill/>
          </p:spPr>
          <p:txBody>
            <a:bodyPr wrap="square" rtlCol="0">
              <a:spAutoFit/>
            </a:bodyPr>
            <a:lstStyle/>
            <a:p>
              <a:r>
                <a:rPr lang="en-US" dirty="0" smtClean="0"/>
                <a:t>P-value &amp; FDR</a:t>
              </a:r>
              <a:endParaRPr lang="en-US" dirty="0"/>
            </a:p>
          </p:txBody>
        </p:sp>
      </p:grpSp>
      <p:sp>
        <p:nvSpPr>
          <p:cNvPr id="55" name="TextBox 54"/>
          <p:cNvSpPr txBox="1"/>
          <p:nvPr/>
        </p:nvSpPr>
        <p:spPr>
          <a:xfrm>
            <a:off x="5385423" y="5645819"/>
            <a:ext cx="3475699" cy="646331"/>
          </a:xfrm>
          <a:prstGeom prst="rect">
            <a:avLst/>
          </a:prstGeom>
          <a:noFill/>
        </p:spPr>
        <p:txBody>
          <a:bodyPr wrap="square" rtlCol="0">
            <a:spAutoFit/>
          </a:bodyPr>
          <a:lstStyle/>
          <a:p>
            <a:r>
              <a:rPr lang="en-US" dirty="0" smtClean="0">
                <a:solidFill>
                  <a:srgbClr val="000090"/>
                </a:solidFill>
                <a:latin typeface="Arial"/>
              </a:rPr>
              <a:t>Calculate regulatory score and </a:t>
            </a:r>
            <a:r>
              <a:rPr lang="en-US" dirty="0" err="1" smtClean="0">
                <a:solidFill>
                  <a:srgbClr val="000090"/>
                </a:solidFill>
                <a:latin typeface="Arial"/>
              </a:rPr>
              <a:t>p</a:t>
            </a:r>
            <a:r>
              <a:rPr lang="en-US" dirty="0" smtClean="0">
                <a:solidFill>
                  <a:srgbClr val="000090"/>
                </a:solidFill>
                <a:latin typeface="Arial"/>
              </a:rPr>
              <a:t>-value for all genes</a:t>
            </a:r>
            <a:endParaRPr lang="en-US" dirty="0">
              <a:solidFill>
                <a:srgbClr val="000090"/>
              </a:solidFill>
              <a:latin typeface="Arial"/>
            </a:endParaRPr>
          </a:p>
        </p:txBody>
      </p:sp>
      <p:sp>
        <p:nvSpPr>
          <p:cNvPr id="56" name="TextBox 55"/>
          <p:cNvSpPr txBox="1"/>
          <p:nvPr/>
        </p:nvSpPr>
        <p:spPr>
          <a:xfrm>
            <a:off x="5366325" y="6382921"/>
            <a:ext cx="3758577" cy="338554"/>
          </a:xfrm>
          <a:prstGeom prst="rect">
            <a:avLst/>
          </a:prstGeom>
          <a:noFill/>
        </p:spPr>
        <p:txBody>
          <a:bodyPr wrap="square" rtlCol="0">
            <a:spAutoFit/>
          </a:bodyPr>
          <a:lstStyle/>
          <a:p>
            <a:r>
              <a:rPr lang="en-US" sz="1600" i="1" dirty="0" smtClean="0"/>
              <a:t>Cheng et al. 2011, Bioinformatics</a:t>
            </a:r>
            <a:endParaRPr lang="en-US" sz="1600" i="1" dirty="0"/>
          </a:p>
        </p:txBody>
      </p:sp>
      <p:sp>
        <p:nvSpPr>
          <p:cNvPr id="57" name="Rectangle 56"/>
          <p:cNvSpPr/>
          <p:nvPr/>
        </p:nvSpPr>
        <p:spPr>
          <a:xfrm>
            <a:off x="4678835" y="785213"/>
            <a:ext cx="4446067" cy="5553104"/>
          </a:xfrm>
          <a:prstGeom prst="rect">
            <a:avLst/>
          </a:prstGeom>
          <a:noFill/>
          <a:ln w="1270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Slide Number Placeholder 57"/>
          <p:cNvSpPr>
            <a:spLocks noGrp="1"/>
          </p:cNvSpPr>
          <p:nvPr>
            <p:ph type="sldNum" sz="quarter" idx="12"/>
          </p:nvPr>
        </p:nvSpPr>
        <p:spPr/>
        <p:txBody>
          <a:bodyPr/>
          <a:lstStyle/>
          <a:p>
            <a:fld id="{F5358776-FE94-7D48-B29B-0BF629B2BF73}"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65898" y="0"/>
            <a:ext cx="8229600" cy="1143000"/>
          </a:xfrm>
        </p:spPr>
        <p:txBody>
          <a:bodyPr>
            <a:normAutofit/>
          </a:bodyPr>
          <a:lstStyle/>
          <a:p>
            <a:r>
              <a:rPr lang="en-US" sz="2400" b="1" dirty="0" smtClean="0">
                <a:solidFill>
                  <a:srgbClr val="000090"/>
                </a:solidFill>
                <a:latin typeface="Arial"/>
              </a:rPr>
              <a:t>Example 1: STAT4 targets identified by TIP are more down-regulated in STAT4 KO</a:t>
            </a:r>
            <a:endParaRPr lang="en-US" sz="2400" b="1" dirty="0">
              <a:solidFill>
                <a:srgbClr val="000090"/>
              </a:solidFill>
              <a:latin typeface="Arial"/>
            </a:endParaRPr>
          </a:p>
        </p:txBody>
      </p:sp>
      <p:pic>
        <p:nvPicPr>
          <p:cNvPr id="6" name="Picture 5"/>
          <p:cNvPicPr>
            <a:picLocks noChangeAspect="1"/>
          </p:cNvPicPr>
          <p:nvPr/>
        </p:nvPicPr>
        <p:blipFill>
          <a:blip r:embed="rId3"/>
          <a:stretch>
            <a:fillRect/>
          </a:stretch>
        </p:blipFill>
        <p:spPr>
          <a:xfrm>
            <a:off x="6205762" y="1309111"/>
            <a:ext cx="2900348" cy="2952890"/>
          </a:xfrm>
          <a:prstGeom prst="rect">
            <a:avLst/>
          </a:prstGeom>
        </p:spPr>
      </p:pic>
      <p:grpSp>
        <p:nvGrpSpPr>
          <p:cNvPr id="3" name="Group 8"/>
          <p:cNvGrpSpPr/>
          <p:nvPr/>
        </p:nvGrpSpPr>
        <p:grpSpPr>
          <a:xfrm>
            <a:off x="2654517" y="1309111"/>
            <a:ext cx="3380213" cy="2605654"/>
            <a:chOff x="-3584088" y="2538877"/>
            <a:chExt cx="3896932" cy="3475508"/>
          </a:xfrm>
        </p:grpSpPr>
        <p:pic>
          <p:nvPicPr>
            <p:cNvPr id="5" name="Picture 4"/>
            <p:cNvPicPr>
              <a:picLocks noChangeAspect="1"/>
            </p:cNvPicPr>
            <p:nvPr/>
          </p:nvPicPr>
          <p:blipFill>
            <a:blip r:embed="rId4"/>
            <a:stretch>
              <a:fillRect/>
            </a:stretch>
          </p:blipFill>
          <p:spPr>
            <a:xfrm>
              <a:off x="-3584088" y="2592021"/>
              <a:ext cx="3896932" cy="3422364"/>
            </a:xfrm>
            <a:prstGeom prst="rect">
              <a:avLst/>
            </a:prstGeom>
          </p:spPr>
        </p:pic>
        <p:sp>
          <p:nvSpPr>
            <p:cNvPr id="7" name="Oval 6"/>
            <p:cNvSpPr/>
            <p:nvPr/>
          </p:nvSpPr>
          <p:spPr>
            <a:xfrm>
              <a:off x="-2839730" y="2538877"/>
              <a:ext cx="496529" cy="2268495"/>
            </a:xfrm>
            <a:prstGeom prst="ellipse">
              <a:avLst/>
            </a:prstGeom>
            <a:noFill/>
            <a:ln w="1905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13"/>
          <p:cNvGrpSpPr/>
          <p:nvPr/>
        </p:nvGrpSpPr>
        <p:grpSpPr>
          <a:xfrm>
            <a:off x="0" y="1143000"/>
            <a:ext cx="2780580" cy="2420305"/>
            <a:chOff x="0" y="1143000"/>
            <a:chExt cx="2780580" cy="2420305"/>
          </a:xfrm>
        </p:grpSpPr>
        <p:sp>
          <p:nvSpPr>
            <p:cNvPr id="11" name="TextBox 10"/>
            <p:cNvSpPr txBox="1"/>
            <p:nvPr/>
          </p:nvSpPr>
          <p:spPr>
            <a:xfrm>
              <a:off x="0" y="1470424"/>
              <a:ext cx="2780580" cy="2092881"/>
            </a:xfrm>
            <a:prstGeom prst="rect">
              <a:avLst/>
            </a:prstGeom>
            <a:noFill/>
          </p:spPr>
          <p:txBody>
            <a:bodyPr wrap="square" rtlCol="0">
              <a:spAutoFit/>
            </a:bodyPr>
            <a:lstStyle/>
            <a:p>
              <a:r>
                <a:rPr lang="en-US" sz="2000" b="1" dirty="0" err="1" smtClean="0">
                  <a:solidFill>
                    <a:srgbClr val="0000FF"/>
                  </a:solidFill>
                  <a:latin typeface="Arial"/>
                </a:rPr>
                <a:t>ChIP-seq</a:t>
              </a:r>
              <a:r>
                <a:rPr lang="en-US" sz="2000" b="1" dirty="0" smtClean="0">
                  <a:solidFill>
                    <a:srgbClr val="0000FF"/>
                  </a:solidFill>
                  <a:latin typeface="Arial"/>
                </a:rPr>
                <a:t> data:</a:t>
              </a:r>
            </a:p>
            <a:p>
              <a:r>
                <a:rPr lang="en-US" dirty="0" smtClean="0">
                  <a:solidFill>
                    <a:srgbClr val="0000FF"/>
                  </a:solidFill>
                  <a:latin typeface="Arial"/>
                </a:rPr>
                <a:t>Stat4 binding in Th1 cell</a:t>
              </a:r>
              <a:endParaRPr lang="en-US" sz="2000" dirty="0" smtClean="0">
                <a:solidFill>
                  <a:srgbClr val="0000FF"/>
                </a:solidFill>
                <a:latin typeface="Arial"/>
              </a:endParaRPr>
            </a:p>
            <a:p>
              <a:r>
                <a:rPr lang="en-US" sz="2000" b="1" dirty="0" smtClean="0">
                  <a:solidFill>
                    <a:srgbClr val="0000FF"/>
                  </a:solidFill>
                  <a:latin typeface="Arial"/>
                </a:rPr>
                <a:t>Gene expression</a:t>
              </a:r>
              <a:r>
                <a:rPr lang="en-US" sz="2000" b="1" dirty="0">
                  <a:solidFill>
                    <a:srgbClr val="0000FF"/>
                  </a:solidFill>
                  <a:latin typeface="Arial"/>
                </a:rPr>
                <a:t>:</a:t>
              </a:r>
              <a:endParaRPr lang="en-US" sz="2000" b="1" dirty="0" smtClean="0">
                <a:solidFill>
                  <a:srgbClr val="0000FF"/>
                </a:solidFill>
                <a:latin typeface="Arial"/>
              </a:endParaRPr>
            </a:p>
            <a:p>
              <a:r>
                <a:rPr lang="en-US" dirty="0" smtClean="0">
                  <a:solidFill>
                    <a:srgbClr val="0000FF"/>
                  </a:solidFill>
                  <a:latin typeface="Arial"/>
                </a:rPr>
                <a:t>STAT4KO + WT mice</a:t>
              </a:r>
            </a:p>
            <a:p>
              <a:endParaRPr lang="en-US" dirty="0" smtClean="0">
                <a:latin typeface="Arial"/>
              </a:endParaRPr>
            </a:p>
            <a:p>
              <a:endParaRPr lang="en-US" dirty="0" smtClean="0"/>
            </a:p>
            <a:p>
              <a:endParaRPr lang="en-US" dirty="0"/>
            </a:p>
          </p:txBody>
        </p:sp>
        <p:sp>
          <p:nvSpPr>
            <p:cNvPr id="12" name="TextBox 11"/>
            <p:cNvSpPr txBox="1"/>
            <p:nvPr/>
          </p:nvSpPr>
          <p:spPr>
            <a:xfrm>
              <a:off x="782987" y="1159671"/>
              <a:ext cx="859376" cy="400110"/>
            </a:xfrm>
            <a:prstGeom prst="rect">
              <a:avLst/>
            </a:prstGeom>
            <a:noFill/>
          </p:spPr>
          <p:txBody>
            <a:bodyPr wrap="square" rtlCol="0">
              <a:spAutoFit/>
            </a:bodyPr>
            <a:lstStyle/>
            <a:p>
              <a:r>
                <a:rPr lang="en-US" sz="2000" b="1" dirty="0" smtClean="0">
                  <a:solidFill>
                    <a:srgbClr val="008000"/>
                  </a:solidFill>
                  <a:latin typeface="Arial"/>
                </a:rPr>
                <a:t>Data</a:t>
              </a:r>
              <a:endParaRPr lang="en-US" sz="2000" b="1" dirty="0">
                <a:solidFill>
                  <a:srgbClr val="008000"/>
                </a:solidFill>
                <a:latin typeface="Arial"/>
              </a:endParaRPr>
            </a:p>
          </p:txBody>
        </p:sp>
        <p:sp>
          <p:nvSpPr>
            <p:cNvPr id="13" name="Rectangle 12"/>
            <p:cNvSpPr/>
            <p:nvPr/>
          </p:nvSpPr>
          <p:spPr>
            <a:xfrm>
              <a:off x="19098" y="1143000"/>
              <a:ext cx="2635420" cy="1669770"/>
            </a:xfrm>
            <a:prstGeom prst="rect">
              <a:avLst/>
            </a:prstGeom>
            <a:noFill/>
            <a:ln w="12700">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p:cNvSpPr txBox="1"/>
          <p:nvPr/>
        </p:nvSpPr>
        <p:spPr>
          <a:xfrm>
            <a:off x="2961209" y="3601497"/>
            <a:ext cx="1136285" cy="338554"/>
          </a:xfrm>
          <a:prstGeom prst="rect">
            <a:avLst/>
          </a:prstGeom>
          <a:noFill/>
        </p:spPr>
        <p:txBody>
          <a:bodyPr wrap="square" rtlCol="0">
            <a:spAutoFit/>
          </a:bodyPr>
          <a:lstStyle/>
          <a:p>
            <a:r>
              <a:rPr lang="en-US" sz="1600" b="1" dirty="0" smtClean="0">
                <a:solidFill>
                  <a:srgbClr val="008000"/>
                </a:solidFill>
              </a:rPr>
              <a:t>Target</a:t>
            </a:r>
            <a:endParaRPr lang="en-US" sz="1600" b="1" dirty="0">
              <a:solidFill>
                <a:srgbClr val="008000"/>
              </a:solidFill>
            </a:endParaRPr>
          </a:p>
        </p:txBody>
      </p:sp>
      <p:sp>
        <p:nvSpPr>
          <p:cNvPr id="16" name="TextBox 15"/>
          <p:cNvSpPr txBox="1"/>
          <p:nvPr/>
        </p:nvSpPr>
        <p:spPr>
          <a:xfrm>
            <a:off x="5483758" y="3639321"/>
            <a:ext cx="1136285" cy="338554"/>
          </a:xfrm>
          <a:prstGeom prst="rect">
            <a:avLst/>
          </a:prstGeom>
          <a:noFill/>
        </p:spPr>
        <p:txBody>
          <a:bodyPr wrap="square" rtlCol="0">
            <a:spAutoFit/>
          </a:bodyPr>
          <a:lstStyle/>
          <a:p>
            <a:r>
              <a:rPr lang="en-US" sz="1600" b="1" dirty="0" smtClean="0">
                <a:solidFill>
                  <a:srgbClr val="FF0000"/>
                </a:solidFill>
              </a:rPr>
              <a:t>Non-target</a:t>
            </a:r>
            <a:endParaRPr lang="en-US" sz="1600" b="1" dirty="0">
              <a:solidFill>
                <a:srgbClr val="FF0000"/>
              </a:solidFill>
            </a:endParaRPr>
          </a:p>
        </p:txBody>
      </p:sp>
      <p:sp>
        <p:nvSpPr>
          <p:cNvPr id="17" name="Rectangle 16"/>
          <p:cNvSpPr/>
          <p:nvPr/>
        </p:nvSpPr>
        <p:spPr>
          <a:xfrm>
            <a:off x="7132821" y="1143000"/>
            <a:ext cx="849828" cy="2458497"/>
          </a:xfrm>
          <a:prstGeom prst="rect">
            <a:avLst/>
          </a:prstGeom>
          <a:noFill/>
          <a:ln w="25400">
            <a:solidFill>
              <a:srgbClr val="8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068239" y="1152180"/>
            <a:ext cx="849828" cy="2458497"/>
          </a:xfrm>
          <a:prstGeom prst="rect">
            <a:avLst/>
          </a:prstGeom>
          <a:noFill/>
          <a:ln w="25400">
            <a:solidFill>
              <a:srgbClr val="008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7199664" y="773407"/>
            <a:ext cx="849828" cy="369332"/>
          </a:xfrm>
          <a:prstGeom prst="rect">
            <a:avLst/>
          </a:prstGeom>
          <a:noFill/>
        </p:spPr>
        <p:txBody>
          <a:bodyPr wrap="square" rtlCol="0">
            <a:spAutoFit/>
          </a:bodyPr>
          <a:lstStyle/>
          <a:p>
            <a:r>
              <a:rPr lang="en-US" b="1" dirty="0" smtClean="0">
                <a:solidFill>
                  <a:srgbClr val="800000"/>
                </a:solidFill>
              </a:rPr>
              <a:t>Peak</a:t>
            </a:r>
            <a:endParaRPr lang="en-US" b="1" dirty="0">
              <a:solidFill>
                <a:srgbClr val="800000"/>
              </a:solidFill>
            </a:endParaRPr>
          </a:p>
        </p:txBody>
      </p:sp>
      <p:sp>
        <p:nvSpPr>
          <p:cNvPr id="20" name="TextBox 19"/>
          <p:cNvSpPr txBox="1"/>
          <p:nvPr/>
        </p:nvSpPr>
        <p:spPr>
          <a:xfrm>
            <a:off x="8217298" y="792503"/>
            <a:ext cx="1034494" cy="369332"/>
          </a:xfrm>
          <a:prstGeom prst="rect">
            <a:avLst/>
          </a:prstGeom>
          <a:noFill/>
        </p:spPr>
        <p:txBody>
          <a:bodyPr wrap="square" rtlCol="0">
            <a:spAutoFit/>
          </a:bodyPr>
          <a:lstStyle/>
          <a:p>
            <a:r>
              <a:rPr lang="en-US" b="1" dirty="0" smtClean="0">
                <a:solidFill>
                  <a:srgbClr val="008000"/>
                </a:solidFill>
              </a:rPr>
              <a:t>TIP</a:t>
            </a:r>
            <a:endParaRPr lang="en-US" b="1" dirty="0">
              <a:solidFill>
                <a:srgbClr val="008000"/>
              </a:solidFill>
            </a:endParaRPr>
          </a:p>
        </p:txBody>
      </p:sp>
      <p:pic>
        <p:nvPicPr>
          <p:cNvPr id="21" name="Picture 20"/>
          <p:cNvPicPr>
            <a:picLocks noChangeAspect="1"/>
          </p:cNvPicPr>
          <p:nvPr/>
        </p:nvPicPr>
        <p:blipFill>
          <a:blip r:embed="rId5"/>
          <a:stretch>
            <a:fillRect/>
          </a:stretch>
        </p:blipFill>
        <p:spPr>
          <a:xfrm>
            <a:off x="3646439" y="4073038"/>
            <a:ext cx="3486382" cy="2784962"/>
          </a:xfrm>
          <a:prstGeom prst="rect">
            <a:avLst/>
          </a:prstGeom>
        </p:spPr>
      </p:pic>
      <p:sp>
        <p:nvSpPr>
          <p:cNvPr id="22" name="Rectangle 21"/>
          <p:cNvSpPr/>
          <p:nvPr/>
        </p:nvSpPr>
        <p:spPr>
          <a:xfrm>
            <a:off x="4755341" y="4755007"/>
            <a:ext cx="849828" cy="2050958"/>
          </a:xfrm>
          <a:prstGeom prst="rect">
            <a:avLst/>
          </a:prstGeom>
          <a:noFill/>
          <a:ln w="25400">
            <a:solidFill>
              <a:srgbClr val="8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738504" y="4497206"/>
            <a:ext cx="849828" cy="2317939"/>
          </a:xfrm>
          <a:prstGeom prst="rect">
            <a:avLst/>
          </a:prstGeom>
          <a:noFill/>
          <a:ln w="25400">
            <a:solidFill>
              <a:srgbClr val="008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3940594" y="4372597"/>
            <a:ext cx="849828" cy="369332"/>
          </a:xfrm>
          <a:prstGeom prst="rect">
            <a:avLst/>
          </a:prstGeom>
          <a:noFill/>
        </p:spPr>
        <p:txBody>
          <a:bodyPr wrap="square" rtlCol="0">
            <a:spAutoFit/>
          </a:bodyPr>
          <a:lstStyle/>
          <a:p>
            <a:r>
              <a:rPr lang="en-US" b="1" dirty="0" smtClean="0">
                <a:solidFill>
                  <a:srgbClr val="800000"/>
                </a:solidFill>
              </a:rPr>
              <a:t>Peak</a:t>
            </a:r>
            <a:endParaRPr lang="en-US" b="1" dirty="0">
              <a:solidFill>
                <a:srgbClr val="800000"/>
              </a:solidFill>
            </a:endParaRPr>
          </a:p>
        </p:txBody>
      </p:sp>
      <p:sp>
        <p:nvSpPr>
          <p:cNvPr id="25" name="TextBox 24"/>
          <p:cNvSpPr txBox="1"/>
          <p:nvPr/>
        </p:nvSpPr>
        <p:spPr>
          <a:xfrm>
            <a:off x="4966511" y="4127874"/>
            <a:ext cx="1034494" cy="369332"/>
          </a:xfrm>
          <a:prstGeom prst="rect">
            <a:avLst/>
          </a:prstGeom>
          <a:noFill/>
        </p:spPr>
        <p:txBody>
          <a:bodyPr wrap="square" rtlCol="0">
            <a:spAutoFit/>
          </a:bodyPr>
          <a:lstStyle/>
          <a:p>
            <a:r>
              <a:rPr lang="en-US" b="1" dirty="0" smtClean="0">
                <a:solidFill>
                  <a:srgbClr val="008000"/>
                </a:solidFill>
              </a:rPr>
              <a:t>TIP</a:t>
            </a:r>
            <a:endParaRPr lang="en-US" b="1" dirty="0">
              <a:solidFill>
                <a:srgbClr val="008000"/>
              </a:solidFill>
            </a:endParaRPr>
          </a:p>
        </p:txBody>
      </p:sp>
      <p:sp>
        <p:nvSpPr>
          <p:cNvPr id="26" name="TextBox 25"/>
          <p:cNvSpPr txBox="1"/>
          <p:nvPr/>
        </p:nvSpPr>
        <p:spPr>
          <a:xfrm>
            <a:off x="538694" y="4497206"/>
            <a:ext cx="2761482" cy="923330"/>
          </a:xfrm>
          <a:prstGeom prst="rect">
            <a:avLst/>
          </a:prstGeom>
          <a:noFill/>
        </p:spPr>
        <p:txBody>
          <a:bodyPr wrap="square" rtlCol="0">
            <a:spAutoFit/>
          </a:bodyPr>
          <a:lstStyle/>
          <a:p>
            <a:r>
              <a:rPr lang="en-US" dirty="0" smtClean="0">
                <a:solidFill>
                  <a:srgbClr val="000090"/>
                </a:solidFill>
                <a:latin typeface="Arial"/>
              </a:rPr>
              <a:t>STAT4 binding motif are more enriched in targets identified by TIP </a:t>
            </a:r>
            <a:endParaRPr lang="en-US" dirty="0">
              <a:solidFill>
                <a:srgbClr val="000090"/>
              </a:solidFill>
              <a:latin typeface="Arial"/>
            </a:endParaRPr>
          </a:p>
        </p:txBody>
      </p:sp>
      <p:grpSp>
        <p:nvGrpSpPr>
          <p:cNvPr id="8" name="Group 30"/>
          <p:cNvGrpSpPr/>
          <p:nvPr/>
        </p:nvGrpSpPr>
        <p:grpSpPr>
          <a:xfrm>
            <a:off x="782987" y="5063854"/>
            <a:ext cx="2762701" cy="1657621"/>
            <a:chOff x="-108184" y="5011846"/>
            <a:chExt cx="2762701" cy="1657621"/>
          </a:xfrm>
        </p:grpSpPr>
        <p:pic>
          <p:nvPicPr>
            <p:cNvPr id="27" name="Picture 26" descr="Fig_Stat4_LOGO.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08184" y="5011846"/>
              <a:ext cx="2762701" cy="1657621"/>
            </a:xfrm>
            <a:prstGeom prst="rect">
              <a:avLst/>
            </a:prstGeom>
          </p:spPr>
        </p:pic>
        <p:sp>
          <p:nvSpPr>
            <p:cNvPr id="28" name="TextBox 27"/>
            <p:cNvSpPr txBox="1"/>
            <p:nvPr/>
          </p:nvSpPr>
          <p:spPr>
            <a:xfrm>
              <a:off x="782987" y="6330913"/>
              <a:ext cx="1480037" cy="338554"/>
            </a:xfrm>
            <a:prstGeom prst="rect">
              <a:avLst/>
            </a:prstGeom>
            <a:noFill/>
          </p:spPr>
          <p:txBody>
            <a:bodyPr wrap="square" rtlCol="0">
              <a:spAutoFit/>
            </a:bodyPr>
            <a:lstStyle/>
            <a:p>
              <a:r>
                <a:rPr lang="en-US" sz="1600" b="1" dirty="0" smtClean="0">
                  <a:solidFill>
                    <a:srgbClr val="0000FF"/>
                  </a:solidFill>
                  <a:latin typeface="Arial"/>
                </a:rPr>
                <a:t>STAT4 motif</a:t>
              </a:r>
              <a:endParaRPr lang="en-US" sz="1600" b="1" dirty="0">
                <a:solidFill>
                  <a:srgbClr val="0000FF"/>
                </a:solidFill>
                <a:latin typeface="Arial"/>
              </a:endParaRPr>
            </a:p>
          </p:txBody>
        </p:sp>
      </p:grpSp>
      <p:sp>
        <p:nvSpPr>
          <p:cNvPr id="29" name="TextBox 28"/>
          <p:cNvSpPr txBox="1"/>
          <p:nvPr/>
        </p:nvSpPr>
        <p:spPr>
          <a:xfrm>
            <a:off x="334202" y="2812770"/>
            <a:ext cx="2157989" cy="338554"/>
          </a:xfrm>
          <a:prstGeom prst="rect">
            <a:avLst/>
          </a:prstGeom>
          <a:noFill/>
        </p:spPr>
        <p:txBody>
          <a:bodyPr wrap="square" rtlCol="0">
            <a:spAutoFit/>
          </a:bodyPr>
          <a:lstStyle/>
          <a:p>
            <a:r>
              <a:rPr lang="en-US" sz="1600" i="1" dirty="0" smtClean="0"/>
              <a:t>Wei et al., 2010</a:t>
            </a:r>
            <a:endParaRPr lang="en-US" sz="1600" i="1" dirty="0"/>
          </a:p>
        </p:txBody>
      </p:sp>
      <p:sp>
        <p:nvSpPr>
          <p:cNvPr id="30" name="Slide Number Placeholder 29"/>
          <p:cNvSpPr>
            <a:spLocks noGrp="1"/>
          </p:cNvSpPr>
          <p:nvPr>
            <p:ph type="sldNum" sz="quarter" idx="12"/>
          </p:nvPr>
        </p:nvSpPr>
        <p:spPr/>
        <p:txBody>
          <a:bodyPr/>
          <a:lstStyle/>
          <a:p>
            <a:fld id="{F5358776-FE94-7D48-B29B-0BF629B2BF73}" type="slidenum">
              <a:rPr lang="en-US" smtClean="0"/>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23386</TotalTime>
  <Words>5030</Words>
  <Application>Microsoft Macintosh PowerPoint</Application>
  <PresentationFormat>On-screen Show (4:3)</PresentationFormat>
  <Paragraphs>583</Paragraphs>
  <Slides>43</Slides>
  <Notes>43</Notes>
  <HiddenSlides>0</HiddenSlides>
  <MMClips>0</MMClips>
  <ScaleCrop>false</ScaleCrop>
  <HeadingPairs>
    <vt:vector size="8" baseType="variant">
      <vt:variant>
        <vt:lpstr>Design Template</vt:lpstr>
      </vt:variant>
      <vt:variant>
        <vt:i4>1</vt:i4>
      </vt:variant>
      <vt:variant>
        <vt:lpstr>Links</vt:lpstr>
      </vt:variant>
      <vt:variant>
        <vt:i4>1</vt:i4>
      </vt:variant>
      <vt:variant>
        <vt:lpstr>Embedded OLE Servers</vt:lpstr>
      </vt:variant>
      <vt:variant>
        <vt:i4>2</vt:i4>
      </vt:variant>
      <vt:variant>
        <vt:lpstr>Slide Titles</vt:lpstr>
      </vt:variant>
      <vt:variant>
        <vt:i4>43</vt:i4>
      </vt:variant>
    </vt:vector>
  </HeadingPairs>
  <TitlesOfParts>
    <vt:vector size="47" baseType="lpstr">
      <vt:lpstr>Office Theme</vt:lpstr>
      <vt:lpstr>???</vt:lpstr>
      <vt:lpstr>Worksheet</vt:lpstr>
      <vt:lpstr>Image</vt:lpstr>
      <vt:lpstr>Understanding Transcriptional Regulation by ChIP-seq Data Analysis</vt:lpstr>
      <vt:lpstr>From Microarray to Sequencing</vt:lpstr>
      <vt:lpstr>Slide 3</vt:lpstr>
      <vt:lpstr>ChIP-seq Experiment &amp; Data analysis</vt:lpstr>
      <vt:lpstr>Outline: transcriptional regulation</vt:lpstr>
      <vt:lpstr>Part I: A probabilistic model for identify TF target genes from ChIP-seq data</vt:lpstr>
      <vt:lpstr>Slide 7</vt:lpstr>
      <vt:lpstr>Target Identification with a Probabilistic model (TIP)</vt:lpstr>
      <vt:lpstr>Example 1: STAT4 targets identified by TIP are more down-regulated in STAT4 KO</vt:lpstr>
      <vt:lpstr>Example 2: ERα targets identified by TIP are more responsive to estrogen treatment</vt:lpstr>
      <vt:lpstr>TIP is insensitive to sequencing depth</vt:lpstr>
      <vt:lpstr>Summary: TIP</vt:lpstr>
      <vt:lpstr>Part II: Predicting TF binding sites and enhancers using Chromatin model</vt:lpstr>
      <vt:lpstr>Chromatin model: link histone modification patterns to TF binding</vt:lpstr>
      <vt:lpstr>Relating the Chromatin Model to TF Binding Sites in worm</vt:lpstr>
      <vt:lpstr>Predict human tissue specific enhancers</vt:lpstr>
      <vt:lpstr>Validation in mouse embryo model</vt:lpstr>
      <vt:lpstr>Summary: TFBS &amp; enhancer prediction</vt:lpstr>
      <vt:lpstr>Part III: Relating gene expression with histone modification and TF binding signals</vt:lpstr>
      <vt:lpstr>Histone Modification (HM) model </vt:lpstr>
      <vt:lpstr>His. mods around TSS &amp; TTS are clearly related to level of gene expression, in a position-dependent fashion</vt:lpstr>
      <vt:lpstr>Integrate all histone modifications to predict gene expression levels  </vt:lpstr>
      <vt:lpstr>Application of HM model in 5 species:  Consistent Performance</vt:lpstr>
      <vt:lpstr>Mouse ESC Models Illuminates Different Regions of Influence for TFs vs HMs</vt:lpstr>
      <vt:lpstr>TF and HM models are tissue specific</vt:lpstr>
      <vt:lpstr>Summary: relate TF/HM signals with expression </vt:lpstr>
      <vt:lpstr>Part IV: Integrative regulatory network analysis</vt:lpstr>
      <vt:lpstr>Networks as a universal language</vt:lpstr>
      <vt:lpstr>Construction of an  Integrated Network</vt:lpstr>
      <vt:lpstr>Integrated worm regulatory network</vt:lpstr>
      <vt:lpstr>Relating Worm TF Hierarchy with Gene Properties</vt:lpstr>
      <vt:lpstr>Network Motifs</vt:lpstr>
      <vt:lpstr>Summary: integrated network </vt:lpstr>
      <vt:lpstr>Acknowledgements</vt:lpstr>
      <vt:lpstr>Thank you!</vt:lpstr>
      <vt:lpstr>Slide 36</vt:lpstr>
      <vt:lpstr>TIP equations</vt:lpstr>
      <vt:lpstr>Two-layer model</vt:lpstr>
      <vt:lpstr>Which TF/HM are important for expression prediction?</vt:lpstr>
      <vt:lpstr>CpG content and predictive models</vt:lpstr>
      <vt:lpstr>HCP and LCP</vt:lpstr>
      <vt:lpstr>Positive and negative regulators</vt:lpstr>
      <vt:lpstr>Distribution of R-scores</vt:lpstr>
    </vt:vector>
  </TitlesOfParts>
  <Company>Yale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Genomic and Transcriptome Analysis at the era of next-generation sequencing</dc:title>
  <dc:creator>Chao Cheng</dc:creator>
  <cp:lastModifiedBy>Chao Cheng</cp:lastModifiedBy>
  <cp:revision>162</cp:revision>
  <cp:lastPrinted>2011-11-07T15:54:44Z</cp:lastPrinted>
  <dcterms:created xsi:type="dcterms:W3CDTF">2012-01-28T14:28:29Z</dcterms:created>
  <dcterms:modified xsi:type="dcterms:W3CDTF">2012-02-01T23:18:06Z</dcterms:modified>
</cp:coreProperties>
</file>