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257" r:id="rId4"/>
    <p:sldId id="258" r:id="rId5"/>
    <p:sldId id="264" r:id="rId6"/>
    <p:sldId id="266" r:id="rId7"/>
    <p:sldId id="259" r:id="rId8"/>
    <p:sldId id="260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8" autoAdjust="0"/>
    <p:restoredTop sz="96183" autoAdjust="0"/>
  </p:normalViewPr>
  <p:slideViewPr>
    <p:cSldViewPr snapToGrid="0" snapToObjects="1">
      <p:cViewPr varScale="1">
        <p:scale>
          <a:sx n="141" d="100"/>
          <a:sy n="141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9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6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4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0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6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2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31E3-D938-B94E-B6F0-D3102419353B}" type="datetimeFigureOut">
              <a:rPr lang="en-US" smtClean="0"/>
              <a:t>2/1/12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21EAA-713E-304D-A095-960BD56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2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 err="1"/>
              <a:t>Ψ</a:t>
            </a:r>
            <a:r>
              <a:rPr lang="en-US" dirty="0" err="1" smtClean="0"/>
              <a:t>genes</a:t>
            </a:r>
            <a:r>
              <a:rPr lang="en-US" dirty="0" smtClean="0"/>
              <a:t> are </a:t>
            </a:r>
            <a:r>
              <a:rPr lang="en-US" dirty="0" smtClean="0"/>
              <a:t>related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Alexej Abyzov,</a:t>
            </a:r>
          </a:p>
          <a:p>
            <a:r>
              <a:rPr lang="en-US" dirty="0" smtClean="0"/>
              <a:t>February 3,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69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1540"/>
            <a:ext cx="8229600" cy="560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38"/>
            <a:ext cx="8229600" cy="1143000"/>
          </a:xfrm>
        </p:spPr>
        <p:txBody>
          <a:bodyPr/>
          <a:lstStyle/>
          <a:p>
            <a:r>
              <a:rPr lang="en-US" dirty="0" smtClean="0"/>
              <a:t>Reference </a:t>
            </a:r>
            <a:r>
              <a:rPr lang="en-US" dirty="0" err="1" smtClean="0"/>
              <a:t>Ψgenes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6983" y="2539900"/>
            <a:ext cx="332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119 genes, p-</a:t>
            </a:r>
            <a:r>
              <a:rPr lang="en-US" dirty="0" err="1" smtClean="0"/>
              <a:t>val</a:t>
            </a:r>
            <a:r>
              <a:rPr lang="en-US" dirty="0" smtClean="0"/>
              <a:t> = 0.59 (chi2 test)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3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6829"/>
          <a:stretch/>
        </p:blipFill>
        <p:spPr>
          <a:xfrm>
            <a:off x="457200" y="2052316"/>
            <a:ext cx="8229600" cy="85572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910079" y="1570114"/>
            <a:ext cx="0" cy="1337931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2595" y="1570114"/>
            <a:ext cx="0" cy="1337931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4932" y="1570114"/>
            <a:ext cx="0" cy="1337931"/>
          </a:xfrm>
          <a:prstGeom prst="line">
            <a:avLst/>
          </a:prstGeom>
          <a:ln w="2857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9650" y="3924358"/>
            <a:ext cx="8469490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Hypothesis: </a:t>
            </a:r>
            <a:r>
              <a:rPr lang="en-US" dirty="0" err="1" smtClean="0">
                <a:solidFill>
                  <a:schemeClr val="accent6"/>
                </a:solidFill>
              </a:rPr>
              <a:t>pseudogenization</a:t>
            </a:r>
            <a:r>
              <a:rPr lang="en-US" dirty="0" smtClean="0">
                <a:solidFill>
                  <a:schemeClr val="accent6"/>
                </a:solidFill>
              </a:rPr>
              <a:t> happens at the end of M phase and beginning of G1 phase 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0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0700"/>
            <a:ext cx="8229600" cy="1837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417153" y="1689950"/>
            <a:ext cx="1402940" cy="276993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200" dirty="0" smtClean="0"/>
              <a:t>Discovered </a:t>
            </a:r>
            <a:r>
              <a:rPr lang="en-US" sz="1200" dirty="0" err="1" smtClean="0"/>
              <a:t>Ψgenes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051A4-B0BA-074E-BAE7-CB2A9F1E44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650" y="6218151"/>
            <a:ext cx="8469490" cy="369326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Hypothesis: </a:t>
            </a:r>
            <a:r>
              <a:rPr lang="en-US" dirty="0" err="1" smtClean="0">
                <a:solidFill>
                  <a:schemeClr val="accent6"/>
                </a:solidFill>
              </a:rPr>
              <a:t>pseudogenization</a:t>
            </a:r>
            <a:r>
              <a:rPr lang="en-US" dirty="0" smtClean="0">
                <a:solidFill>
                  <a:schemeClr val="accent6"/>
                </a:solidFill>
              </a:rPr>
              <a:t> happens at the end of M phase and beginning of G1 phase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82428"/>
          <a:stretch/>
        </p:blipFill>
        <p:spPr>
          <a:xfrm>
            <a:off x="457200" y="3042381"/>
            <a:ext cx="8229600" cy="1049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65526" b="71"/>
          <a:stretch/>
        </p:blipFill>
        <p:spPr>
          <a:xfrm>
            <a:off x="457200" y="4081539"/>
            <a:ext cx="8229600" cy="20555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-775182" y="4518949"/>
            <a:ext cx="2119007" cy="276993"/>
          </a:xfrm>
          <a:prstGeom prst="rect">
            <a:avLst/>
          </a:prstGeom>
          <a:noFill/>
        </p:spPr>
        <p:txBody>
          <a:bodyPr wrap="none" lIns="91436" tIns="45717" rIns="91436" bIns="45717" rtlCol="0">
            <a:spAutoFit/>
          </a:bodyPr>
          <a:lstStyle/>
          <a:p>
            <a:r>
              <a:rPr lang="en-US" sz="1200" dirty="0" err="1" smtClean="0"/>
              <a:t>Ψgenes</a:t>
            </a:r>
            <a:r>
              <a:rPr lang="en-US" sz="1200" dirty="0" smtClean="0"/>
              <a:t> in reference GENCODE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014136" y="118158"/>
            <a:ext cx="3058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GO enrichment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4594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64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 enrichment for </a:t>
            </a:r>
            <a:r>
              <a:rPr lang="en-US" dirty="0" err="1" smtClean="0"/>
              <a:t>Ψgenes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89259"/>
              </p:ext>
            </p:extLst>
          </p:nvPr>
        </p:nvGraphicFramePr>
        <p:xfrm>
          <a:off x="457200" y="879609"/>
          <a:ext cx="753733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483"/>
                <a:gridCol w="1341991"/>
                <a:gridCol w="16628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Enrichment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Ribosome &amp; </a:t>
                      </a:r>
                      <a:r>
                        <a:rPr lang="en-US" dirty="0" err="1" smtClean="0"/>
                        <a:t>ribonucleoprotein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4.1E-59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Lumens</a:t>
                      </a:r>
                      <a:r>
                        <a:rPr lang="en-US" b="0" baseline="0" dirty="0" smtClean="0"/>
                        <a:t>, nucleoplasm, nucleolus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2.7E-25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Mitochondrion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1.3E-25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RNA processing &amp; splicing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2.3E-12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RNA &amp; nucleotide binding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3.6E-22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Chaperone &amp; folding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3.3E-11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Ribonucleoprotein</a:t>
                      </a:r>
                      <a:r>
                        <a:rPr lang="en-US" dirty="0" smtClean="0"/>
                        <a:t> complex biogenesis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1.9E-12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Mitochondrion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1.3E-25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Ubl</a:t>
                      </a:r>
                      <a:r>
                        <a:rPr lang="en-US" dirty="0" smtClean="0"/>
                        <a:t> conjugation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4.1E-6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Translation initiation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5.8E-9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Cellular macromolecule catabolic process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8.4E-5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Olfaction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6.3E-21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Mitotic cell cycle, M</a:t>
                      </a:r>
                      <a:r>
                        <a:rPr lang="en-US" b="1" baseline="0" dirty="0" smtClean="0"/>
                        <a:t> phase, nuclear division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4.0E-7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Ubiquitin-protein ligase 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1.7E-6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4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565"/>
          <a:stretch/>
        </p:blipFill>
        <p:spPr>
          <a:xfrm>
            <a:off x="0" y="161010"/>
            <a:ext cx="9144000" cy="2654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31" y="2553975"/>
            <a:ext cx="4572000" cy="36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6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average gene expression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335835"/>
              </p:ext>
            </p:extLst>
          </p:nvPr>
        </p:nvGraphicFramePr>
        <p:xfrm>
          <a:off x="1546091" y="2559700"/>
          <a:ext cx="6136516" cy="120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422400" imgH="279400" progId="Equation.3">
                  <p:embed/>
                </p:oleObj>
              </mc:Choice>
              <mc:Fallback>
                <p:oleObj name="Equation" r:id="rId3" imgW="14224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6091" y="2559700"/>
                        <a:ext cx="6136516" cy="1205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9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170"/>
            <a:ext cx="4572000" cy="3126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2267"/>
            <a:ext cx="4572000" cy="3115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155" y="631143"/>
            <a:ext cx="4572000" cy="31111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155" y="3742267"/>
            <a:ext cx="4572000" cy="311573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782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New </a:t>
            </a:r>
            <a:r>
              <a:rPr lang="en-US" dirty="0" err="1"/>
              <a:t>Ψgenes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703261" y="1122286"/>
            <a:ext cx="365760" cy="365760"/>
          </a:xfrm>
          <a:prstGeom prst="ellipse">
            <a:avLst/>
          </a:prstGeom>
          <a:noFill/>
          <a:ln w="28575" cmpd="sng">
            <a:solidFill>
              <a:srgbClr val="7F7F7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76868" y="1506226"/>
            <a:ext cx="365760" cy="365760"/>
          </a:xfrm>
          <a:prstGeom prst="ellipse">
            <a:avLst/>
          </a:prstGeom>
          <a:noFill/>
          <a:ln w="28575" cmpd="sng">
            <a:solidFill>
              <a:srgbClr val="7F7F7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97032" y="1323911"/>
            <a:ext cx="365760" cy="365760"/>
          </a:xfrm>
          <a:prstGeom prst="ellipse">
            <a:avLst/>
          </a:prstGeom>
          <a:noFill/>
          <a:ln w="28575" cmpd="sng">
            <a:solidFill>
              <a:srgbClr val="7F7F7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60835" y="4769537"/>
            <a:ext cx="365760" cy="365760"/>
          </a:xfrm>
          <a:prstGeom prst="ellipse">
            <a:avLst/>
          </a:prstGeom>
          <a:noFill/>
          <a:ln w="28575" cmpd="sng">
            <a:solidFill>
              <a:srgbClr val="7F7F7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73234" y="4730148"/>
            <a:ext cx="365760" cy="365760"/>
          </a:xfrm>
          <a:prstGeom prst="ellipse">
            <a:avLst/>
          </a:prstGeom>
          <a:noFill/>
          <a:ln w="28575" cmpd="sng">
            <a:solidFill>
              <a:srgbClr val="7F7F7F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4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916"/>
            <a:ext cx="4572000" cy="31111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37916"/>
            <a:ext cx="4572000" cy="3111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42267"/>
            <a:ext cx="4572000" cy="3115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42267"/>
            <a:ext cx="4572000" cy="311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35" y="-266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Ψgenes</a:t>
            </a:r>
            <a:r>
              <a:rPr lang="en-US" dirty="0" smtClean="0"/>
              <a:t> in the reference (GENCODE)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93416" y="876161"/>
            <a:ext cx="365760" cy="365760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4183" y="5355467"/>
            <a:ext cx="365760" cy="365760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90897" y="5453917"/>
            <a:ext cx="365760" cy="365760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1718" y="1933708"/>
            <a:ext cx="365760" cy="365760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81995" y="2205197"/>
            <a:ext cx="365760" cy="365760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69638" y="2441473"/>
            <a:ext cx="365760" cy="365760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39460" y="4989707"/>
            <a:ext cx="365760" cy="365760"/>
          </a:xfrm>
          <a:prstGeom prst="ellipse">
            <a:avLst/>
          </a:prstGeom>
          <a:noFill/>
          <a:ln w="28575" cmpd="sng">
            <a:solidFill>
              <a:schemeClr val="bg1">
                <a:lumMod val="50000"/>
              </a:schemeClr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59526"/>
            <a:ext cx="8229600" cy="5600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/>
              <a:t>Ψgenes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27596" y="2274104"/>
            <a:ext cx="304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gene, p-</a:t>
            </a:r>
            <a:r>
              <a:rPr lang="en-US" b="1" dirty="0" err="1" smtClean="0"/>
              <a:t>val</a:t>
            </a:r>
            <a:r>
              <a:rPr lang="en-US" b="1" dirty="0" smtClean="0"/>
              <a:t> = 0.02 (chi2 test)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647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205</Words>
  <Application>Microsoft Macintosh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Equation</vt:lpstr>
      <vt:lpstr>How Ψgenes are related to cell cycle</vt:lpstr>
      <vt:lpstr>Cell cycle</vt:lpstr>
      <vt:lpstr>PowerPoint Presentation</vt:lpstr>
      <vt:lpstr>GO enrichment for Ψgenes</vt:lpstr>
      <vt:lpstr>PowerPoint Presentation</vt:lpstr>
      <vt:lpstr>Analyzing average gene expression</vt:lpstr>
      <vt:lpstr>New Ψgenes</vt:lpstr>
      <vt:lpstr>Ψgenes in the reference (GENCODE)</vt:lpstr>
      <vt:lpstr>New Ψgenes </vt:lpstr>
      <vt:lpstr>Reference Ψgenes </vt:lpstr>
    </vt:vector>
  </TitlesOfParts>
  <Company>Yale univesity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Alexej Abyzov</dc:creator>
  <cp:lastModifiedBy>Alexej Abyzov</cp:lastModifiedBy>
  <cp:revision>36</cp:revision>
  <dcterms:created xsi:type="dcterms:W3CDTF">2012-01-31T22:42:36Z</dcterms:created>
  <dcterms:modified xsi:type="dcterms:W3CDTF">2012-02-01T14:53:01Z</dcterms:modified>
</cp:coreProperties>
</file>