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27.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28.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22.bin" ContentType="application/vnd.openxmlformats-officedocument.oleObject"/>
  <Override PartName="/ppt/notesSlides/notesSlide31.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notesSlides/notesSlide32.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37.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6" r:id="rId1"/>
  </p:sldMasterIdLst>
  <p:notesMasterIdLst>
    <p:notesMasterId r:id="rId52"/>
  </p:notesMasterIdLst>
  <p:handoutMasterIdLst>
    <p:handoutMasterId r:id="rId53"/>
  </p:handoutMasterIdLst>
  <p:sldIdLst>
    <p:sldId id="256" r:id="rId2"/>
    <p:sldId id="386" r:id="rId3"/>
    <p:sldId id="349" r:id="rId4"/>
    <p:sldId id="466" r:id="rId5"/>
    <p:sldId id="438" r:id="rId6"/>
    <p:sldId id="387" r:id="rId7"/>
    <p:sldId id="467" r:id="rId8"/>
    <p:sldId id="468" r:id="rId9"/>
    <p:sldId id="469" r:id="rId10"/>
    <p:sldId id="470" r:id="rId11"/>
    <p:sldId id="471" r:id="rId12"/>
    <p:sldId id="472" r:id="rId13"/>
    <p:sldId id="473" r:id="rId14"/>
    <p:sldId id="474" r:id="rId15"/>
    <p:sldId id="475" r:id="rId16"/>
    <p:sldId id="476" r:id="rId17"/>
    <p:sldId id="477" r:id="rId18"/>
    <p:sldId id="444" r:id="rId19"/>
    <p:sldId id="478" r:id="rId20"/>
    <p:sldId id="479" r:id="rId21"/>
    <p:sldId id="400" r:id="rId22"/>
    <p:sldId id="480" r:id="rId23"/>
    <p:sldId id="388" r:id="rId24"/>
    <p:sldId id="481" r:id="rId25"/>
    <p:sldId id="482" r:id="rId26"/>
    <p:sldId id="485" r:id="rId27"/>
    <p:sldId id="382" r:id="rId28"/>
    <p:sldId id="483" r:id="rId29"/>
    <p:sldId id="484" r:id="rId30"/>
    <p:sldId id="379" r:id="rId31"/>
    <p:sldId id="486" r:id="rId32"/>
    <p:sldId id="377" r:id="rId33"/>
    <p:sldId id="489" r:id="rId34"/>
    <p:sldId id="490" r:id="rId35"/>
    <p:sldId id="404" r:id="rId36"/>
    <p:sldId id="427" r:id="rId37"/>
    <p:sldId id="431" r:id="rId38"/>
    <p:sldId id="423" r:id="rId39"/>
    <p:sldId id="429" r:id="rId40"/>
    <p:sldId id="428" r:id="rId41"/>
    <p:sldId id="498" r:id="rId42"/>
    <p:sldId id="495" r:id="rId43"/>
    <p:sldId id="496" r:id="rId44"/>
    <p:sldId id="487" r:id="rId45"/>
    <p:sldId id="497" r:id="rId46"/>
    <p:sldId id="332" r:id="rId47"/>
    <p:sldId id="491" r:id="rId48"/>
    <p:sldId id="492" r:id="rId49"/>
    <p:sldId id="493" r:id="rId50"/>
    <p:sldId id="49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83697" autoAdjust="0"/>
  </p:normalViewPr>
  <p:slideViewPr>
    <p:cSldViewPr snapToGrid="0" snapToObjects="1">
      <p:cViewPr varScale="1">
        <p:scale>
          <a:sx n="133" d="100"/>
          <a:sy n="133" d="100"/>
        </p:scale>
        <p:origin x="-244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7.emf"/><Relationship Id="rId2" Type="http://schemas.openxmlformats.org/officeDocument/2006/relationships/image" Target="../media/image78.wmf"/><Relationship Id="rId3" Type="http://schemas.openxmlformats.org/officeDocument/2006/relationships/image" Target="../media/image7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5.emf"/><Relationship Id="rId2" Type="http://schemas.openxmlformats.org/officeDocument/2006/relationships/image" Target="../media/image8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9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6.wmf"/><Relationship Id="rId2" Type="http://schemas.openxmlformats.org/officeDocument/2006/relationships/image" Target="../media/image9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1.emf"/><Relationship Id="rId2" Type="http://schemas.openxmlformats.org/officeDocument/2006/relationships/image" Target="../media/image102.emf"/><Relationship Id="rId3" Type="http://schemas.openxmlformats.org/officeDocument/2006/relationships/image" Target="../media/image10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6.emf"/><Relationship Id="rId2" Type="http://schemas.openxmlformats.org/officeDocument/2006/relationships/image" Target="../media/image10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png"/><Relationship Id="rId1" Type="http://schemas.openxmlformats.org/officeDocument/2006/relationships/image" Target="../media/image18.wmf"/><Relationship Id="rId2"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wmf"/><Relationship Id="rId3"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4.wmf"/><Relationship Id="rId4" Type="http://schemas.openxmlformats.org/officeDocument/2006/relationships/image" Target="../media/image75.wmf"/><Relationship Id="rId5" Type="http://schemas.openxmlformats.org/officeDocument/2006/relationships/image" Target="../media/image76.wmf"/><Relationship Id="rId1" Type="http://schemas.openxmlformats.org/officeDocument/2006/relationships/image" Target="../media/image72.wmf"/><Relationship Id="rId2"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7046B8-CFDE-584C-A87B-7D2D62F186B8}" type="datetimeFigureOut">
              <a:rPr lang="en-US" smtClean="0"/>
              <a:t>1/24/12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31698F-CE49-CF4D-B5D1-03A12D497788}" type="slidenum">
              <a:rPr lang="en-US" smtClean="0"/>
              <a:t>‹#›</a:t>
            </a:fld>
            <a:endParaRPr lang="en-US"/>
          </a:p>
        </p:txBody>
      </p:sp>
    </p:spTree>
    <p:extLst>
      <p:ext uri="{BB962C8B-B14F-4D97-AF65-F5344CB8AC3E}">
        <p14:creationId xmlns:p14="http://schemas.microsoft.com/office/powerpoint/2010/main" val="29146223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C839A-EE28-E641-856C-5DF7755B3400}" type="datetimeFigureOut">
              <a:rPr lang="en-US" smtClean="0"/>
              <a:t>1/24/12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C8E73C-5D9F-1B44-B1BF-23C8ABF6BE4D}" type="slidenum">
              <a:rPr lang="en-US" smtClean="0"/>
              <a:t>‹#›</a:t>
            </a:fld>
            <a:endParaRPr lang="en-US"/>
          </a:p>
        </p:txBody>
      </p:sp>
    </p:spTree>
    <p:extLst>
      <p:ext uri="{BB962C8B-B14F-4D97-AF65-F5344CB8AC3E}">
        <p14:creationId xmlns:p14="http://schemas.microsoft.com/office/powerpoint/2010/main" val="18055010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research interest, back to some of the stuffs I did in graduate school, broadly follows the regime of networks.</a:t>
            </a:r>
            <a:r>
              <a:rPr lang="en-US" dirty="0" smtClean="0">
                <a:effectLst/>
              </a:rPr>
              <a:t> </a:t>
            </a:r>
            <a:r>
              <a:rPr lang="en-US" sz="1200" kern="1200" dirty="0" smtClean="0">
                <a:solidFill>
                  <a:schemeClr val="tx1"/>
                </a:solidFill>
                <a:effectLst/>
                <a:latin typeface="+mn-lt"/>
                <a:ea typeface="+mn-ea"/>
                <a:cs typeface="+mn-cs"/>
              </a:rPr>
              <a:t>I believe the audiences are not new to the idea of networks. Indeed, the term “network” has already penetrated into many different fields, and many aspects of our daily life. Why? </a:t>
            </a:r>
          </a:p>
          <a:p>
            <a:r>
              <a:rPr lang="en-US" sz="1200" kern="1200" dirty="0" smtClean="0">
                <a:solidFill>
                  <a:schemeClr val="tx1"/>
                </a:solidFill>
                <a:effectLst/>
                <a:latin typeface="+mn-lt"/>
                <a:ea typeface="+mn-ea"/>
                <a:cs typeface="+mn-cs"/>
              </a:rPr>
              <a:t>As suggested by the title of this book, “LINKED”,</a:t>
            </a:r>
            <a:r>
              <a:rPr lang="en-US" dirty="0" smtClean="0">
                <a:effectLst/>
              </a:rPr>
              <a:t> </a:t>
            </a:r>
          </a:p>
          <a:p>
            <a:r>
              <a:rPr lang="en-US" sz="1200" kern="1200" dirty="0" smtClean="0">
                <a:solidFill>
                  <a:schemeClr val="tx1"/>
                </a:solidFill>
                <a:effectLst/>
                <a:latin typeface="+mn-lt"/>
                <a:ea typeface="+mn-ea"/>
                <a:cs typeface="+mn-cs"/>
              </a:rPr>
              <a:t>we are living in a complex world, where individual components are interacting</a:t>
            </a:r>
          </a:p>
          <a:p>
            <a:r>
              <a:rPr lang="en-US" sz="1200" kern="1200" dirty="0" smtClean="0">
                <a:solidFill>
                  <a:schemeClr val="tx1"/>
                </a:solidFill>
                <a:effectLst/>
                <a:latin typeface="+mn-lt"/>
                <a:ea typeface="+mn-ea"/>
                <a:cs typeface="+mn-cs"/>
              </a:rPr>
              <a:t>Probably the most famous one is social network </a:t>
            </a:r>
          </a:p>
          <a:p>
            <a:r>
              <a:rPr lang="en-US" sz="1200" kern="1200" dirty="0" smtClean="0">
                <a:solidFill>
                  <a:schemeClr val="tx1"/>
                </a:solidFill>
                <a:effectLst/>
                <a:latin typeface="+mn-lt"/>
                <a:ea typeface="+mn-ea"/>
                <a:cs typeface="+mn-cs"/>
              </a:rPr>
              <a:t>A few examples of technological networks</a:t>
            </a:r>
            <a:r>
              <a:rPr lang="en-US" dirty="0" smtClean="0">
                <a:effectLst/>
              </a:rPr>
              <a:t> </a:t>
            </a:r>
          </a:p>
          <a:p>
            <a:r>
              <a:rPr lang="en-US" sz="1200" kern="1200" dirty="0" smtClean="0">
                <a:solidFill>
                  <a:schemeClr val="tx1"/>
                </a:solidFill>
                <a:effectLst/>
                <a:latin typeface="+mn-lt"/>
                <a:ea typeface="+mn-ea"/>
                <a:cs typeface="+mn-cs"/>
              </a:rPr>
              <a:t>more biologically motivated networks</a:t>
            </a:r>
            <a:r>
              <a:rPr lang="en-US" dirty="0" smtClean="0">
                <a:effectLst/>
              </a:rPr>
              <a:t> </a:t>
            </a:r>
          </a:p>
          <a:p>
            <a:r>
              <a:rPr lang="en-US" dirty="0" smtClean="0">
                <a:effectLst/>
              </a:rPr>
              <a:t>MN: our</a:t>
            </a:r>
            <a:r>
              <a:rPr lang="en-US" baseline="0" dirty="0" smtClean="0">
                <a:effectLst/>
              </a:rPr>
              <a:t> focus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point of this slide, is not just to show you nice pictures, I want to emphasize that, by capturing who is interacting with whom, networks therefore serve naturally as a common framework to study many complex systems. BUT, what can we really say if we are given a network?</a:t>
            </a:r>
          </a:p>
          <a:p>
            <a:endParaRPr lang="en-US" baseline="0" dirty="0" smtClean="0">
              <a:effectLst/>
            </a:endParaRP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a:t>
            </a:fld>
            <a:endParaRPr lang="en-US"/>
          </a:p>
        </p:txBody>
      </p:sp>
    </p:spTree>
    <p:extLst>
      <p:ext uri="{BB962C8B-B14F-4D97-AF65-F5344CB8AC3E}">
        <p14:creationId xmlns:p14="http://schemas.microsoft.com/office/powerpoint/2010/main" val="77833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bio +</a:t>
            </a:r>
            <a:r>
              <a:rPr lang="en-US" baseline="0" dirty="0" smtClean="0"/>
              <a:t> tech systems use modules.</a:t>
            </a:r>
          </a:p>
          <a:p>
            <a:r>
              <a:rPr lang="en-US" baseline="0" dirty="0" smtClean="0"/>
              <a:t>Each module corr. </a:t>
            </a:r>
            <a:r>
              <a:rPr lang="en-US" baseline="0" dirty="0" err="1" smtClean="0"/>
              <a:t>Fct</a:t>
            </a:r>
            <a:endParaRPr lang="en-US" baseline="0" dirty="0" smtClean="0"/>
          </a:p>
          <a:p>
            <a:r>
              <a:rPr lang="en-US" baseline="0" dirty="0" smtClean="0"/>
              <a:t>Simple minded way to define..</a:t>
            </a:r>
          </a:p>
          <a:p>
            <a:r>
              <a:rPr lang="en-US" baseline="0" dirty="0" smtClean="0"/>
              <a:t>Define reuse, give ex</a:t>
            </a:r>
          </a:p>
          <a:p>
            <a:r>
              <a:rPr lang="en-US" baseline="0" dirty="0" smtClean="0"/>
              <a:t>Define overlap</a:t>
            </a:r>
          </a:p>
          <a:p>
            <a:r>
              <a:rPr lang="en-US" baseline="0" dirty="0" err="1" smtClean="0"/>
              <a:t>Cf</a:t>
            </a:r>
            <a:r>
              <a:rPr lang="en-US" baseline="0" dirty="0" smtClean="0"/>
              <a:t> table, overlap and reuse</a:t>
            </a:r>
          </a:p>
          <a:p>
            <a:r>
              <a:rPr lang="en-US" baseline="0" dirty="0" smtClean="0"/>
              <a:t>Relate to hierarchy</a:t>
            </a:r>
          </a:p>
          <a:p>
            <a:r>
              <a:rPr lang="en-US" baseline="0" dirty="0" smtClean="0"/>
              <a:t>Give examples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17</a:t>
            </a:fld>
            <a:endParaRPr lang="en-US"/>
          </a:p>
        </p:txBody>
      </p:sp>
    </p:spTree>
    <p:extLst>
      <p:ext uri="{BB962C8B-B14F-4D97-AF65-F5344CB8AC3E}">
        <p14:creationId xmlns:p14="http://schemas.microsoft.com/office/powerpoint/2010/main" val="41823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eaLnBrk="1" hangingPunct="1">
              <a:spcBef>
                <a:spcPts val="600"/>
              </a:spcBef>
              <a:buClr>
                <a:schemeClr val="accent1"/>
              </a:buClr>
              <a:buSzPct val="76000"/>
              <a:buFont typeface="Wingdings 3" charset="0"/>
              <a:buNone/>
            </a:pPr>
            <a:r>
              <a:rPr lang="en-US" sz="1600" b="0" dirty="0" smtClean="0">
                <a:solidFill>
                  <a:schemeClr val="tx2"/>
                </a:solidFill>
              </a:rPr>
              <a:t>Reuse and Overlap between modules suggest a design principle</a:t>
            </a:r>
          </a:p>
          <a:p>
            <a:pPr lvl="2" eaLnBrk="1" hangingPunct="1">
              <a:spcBef>
                <a:spcPts val="600"/>
              </a:spcBef>
              <a:buClr>
                <a:schemeClr val="accent1"/>
              </a:buClr>
              <a:buSzPct val="76000"/>
              <a:buFont typeface="Wingdings 3" charset="0"/>
              <a:buNone/>
            </a:pPr>
            <a:r>
              <a:rPr lang="en-US" sz="1600" b="0" dirty="0" smtClean="0">
                <a:solidFill>
                  <a:schemeClr val="tx2"/>
                </a:solidFill>
              </a:rPr>
              <a:t>2 extremes, 2 systems, breakdown</a:t>
            </a:r>
            <a:r>
              <a:rPr lang="en-US" sz="1600" b="0" baseline="0" dirty="0" smtClean="0">
                <a:solidFill>
                  <a:schemeClr val="tx2"/>
                </a:solidFill>
              </a:rPr>
              <a:t> of 1 guy kill the system</a:t>
            </a:r>
            <a:endParaRPr lang="en-US" sz="1600" b="0" dirty="0" smtClean="0">
              <a:solidFill>
                <a:schemeClr val="tx2"/>
              </a:solidFill>
            </a:endParaRPr>
          </a:p>
          <a:p>
            <a:pPr lvl="2" eaLnBrk="1" hangingPunct="1">
              <a:spcBef>
                <a:spcPts val="600"/>
              </a:spcBef>
              <a:buClr>
                <a:schemeClr val="accent1"/>
              </a:buClr>
              <a:buSzPct val="76000"/>
              <a:buFont typeface="Wingdings 3" charset="0"/>
              <a:buNone/>
            </a:pPr>
            <a:r>
              <a:rPr lang="en-US" sz="1600" b="0" dirty="0" smtClean="0">
                <a:solidFill>
                  <a:schemeClr val="tx2"/>
                </a:solidFill>
              </a:rPr>
              <a:t>Ind. </a:t>
            </a:r>
            <a:r>
              <a:rPr lang="en-US" sz="1600" b="0" dirty="0" err="1" smtClean="0">
                <a:solidFill>
                  <a:schemeClr val="tx2"/>
                </a:solidFill>
              </a:rPr>
              <a:t>Vs</a:t>
            </a:r>
            <a:r>
              <a:rPr lang="en-US" sz="1600" b="0" dirty="0" smtClean="0">
                <a:solidFill>
                  <a:schemeClr val="tx2"/>
                </a:solidFill>
              </a:rPr>
              <a:t> overlap</a:t>
            </a:r>
          </a:p>
          <a:p>
            <a:pPr lvl="2" eaLnBrk="1" hangingPunct="1">
              <a:spcBef>
                <a:spcPts val="600"/>
              </a:spcBef>
              <a:buClr>
                <a:schemeClr val="accent1"/>
              </a:buClr>
              <a:buSzPct val="76000"/>
              <a:buFont typeface="Wingdings 3" charset="0"/>
              <a:buNone/>
            </a:pPr>
            <a:r>
              <a:rPr lang="en-US" sz="1600" b="0" dirty="0" smtClean="0">
                <a:solidFill>
                  <a:schemeClr val="tx2"/>
                </a:solidFill>
              </a:rPr>
              <a:t>Advantages</a:t>
            </a:r>
          </a:p>
          <a:p>
            <a:pPr lvl="2" eaLnBrk="1" hangingPunct="1">
              <a:spcBef>
                <a:spcPts val="600"/>
              </a:spcBef>
              <a:buClr>
                <a:schemeClr val="accent1"/>
              </a:buClr>
              <a:buSzPct val="76000"/>
              <a:buFont typeface="Wingdings 3" charset="0"/>
              <a:buNone/>
            </a:pPr>
            <a:r>
              <a:rPr lang="en-US" sz="1600" b="0" dirty="0" smtClean="0">
                <a:solidFill>
                  <a:schemeClr val="tx2"/>
                </a:solidFill>
              </a:rPr>
              <a:t>To examine closer, look at evolutionary rate</a:t>
            </a:r>
            <a:r>
              <a:rPr lang="en-US" sz="1600" b="0" baseline="0" dirty="0" smtClean="0">
                <a:solidFill>
                  <a:schemeClr val="tx2"/>
                </a:solidFill>
              </a:rPr>
              <a:t> </a:t>
            </a:r>
            <a:r>
              <a:rPr lang="en-US" sz="1600" b="0" dirty="0" smtClean="0">
                <a:solidFill>
                  <a:schemeClr val="tx2"/>
                </a:solidFill>
              </a:rPr>
              <a:t>persistence components of two</a:t>
            </a:r>
            <a:r>
              <a:rPr lang="en-US" sz="1600" b="0" baseline="0" dirty="0" smtClean="0">
                <a:solidFill>
                  <a:schemeClr val="tx2"/>
                </a:solidFill>
              </a:rPr>
              <a:t> systems: persistence genes, persistence components</a:t>
            </a:r>
          </a:p>
          <a:p>
            <a:pPr lvl="2" eaLnBrk="1" hangingPunct="1">
              <a:spcBef>
                <a:spcPts val="600"/>
              </a:spcBef>
              <a:buClr>
                <a:schemeClr val="accent1"/>
              </a:buClr>
              <a:buSzPct val="76000"/>
              <a:buFont typeface="Wingdings 3" charset="0"/>
              <a:buNone/>
            </a:pPr>
            <a:r>
              <a:rPr lang="en-US" sz="1600" b="0" baseline="0" dirty="0" smtClean="0">
                <a:solidFill>
                  <a:schemeClr val="tx2"/>
                </a:solidFill>
              </a:rPr>
              <a:t>E. Coli by </a:t>
            </a:r>
            <a:r>
              <a:rPr lang="en-US" sz="1600" b="0" baseline="0" dirty="0" err="1" smtClean="0">
                <a:solidFill>
                  <a:schemeClr val="tx2"/>
                </a:solidFill>
              </a:rPr>
              <a:t>dnds</a:t>
            </a:r>
            <a:r>
              <a:rPr lang="en-US" sz="1600" b="0" baseline="0" dirty="0" smtClean="0">
                <a:solidFill>
                  <a:schemeClr val="tx2"/>
                </a:solidFill>
              </a:rPr>
              <a:t>, most slow, give ex</a:t>
            </a:r>
          </a:p>
          <a:p>
            <a:pPr lvl="2" eaLnBrk="1" hangingPunct="1">
              <a:spcBef>
                <a:spcPts val="600"/>
              </a:spcBef>
              <a:buClr>
                <a:schemeClr val="accent1"/>
              </a:buClr>
              <a:buSzPct val="76000"/>
              <a:buFont typeface="Wingdings 3" charset="0"/>
              <a:buNone/>
            </a:pPr>
            <a:r>
              <a:rPr lang="en-US" sz="1600" b="0" baseline="0" dirty="0" err="1" smtClean="0">
                <a:solidFill>
                  <a:schemeClr val="tx2"/>
                </a:solidFill>
              </a:rPr>
              <a:t>Fct</a:t>
            </a:r>
            <a:r>
              <a:rPr lang="en-US" sz="1600" b="0" baseline="0" dirty="0" smtClean="0">
                <a:solidFill>
                  <a:schemeClr val="tx2"/>
                </a:solidFill>
              </a:rPr>
              <a:t>, number of times </a:t>
            </a:r>
            <a:r>
              <a:rPr lang="en-US" sz="1600" b="0" baseline="0" dirty="0" err="1" smtClean="0">
                <a:solidFill>
                  <a:schemeClr val="tx2"/>
                </a:solidFill>
              </a:rPr>
              <a:t>fct</a:t>
            </a:r>
            <a:r>
              <a:rPr lang="en-US" sz="1600" b="0" baseline="0" dirty="0" smtClean="0">
                <a:solidFill>
                  <a:schemeClr val="tx2"/>
                </a:solidFill>
              </a:rPr>
              <a:t> updated , 2 classes, give ex</a:t>
            </a:r>
          </a:p>
          <a:p>
            <a:pPr lvl="2" eaLnBrk="1" hangingPunct="1">
              <a:spcBef>
                <a:spcPts val="600"/>
              </a:spcBef>
              <a:buClr>
                <a:schemeClr val="accent1"/>
              </a:buClr>
              <a:buSzPct val="76000"/>
              <a:buFont typeface="Wingdings 3" charset="0"/>
              <a:buNone/>
            </a:pPr>
            <a:r>
              <a:rPr lang="en-US" sz="1600" b="0" baseline="0" dirty="0" smtClean="0">
                <a:solidFill>
                  <a:schemeClr val="tx2"/>
                </a:solidFill>
              </a:rPr>
              <a:t>Tinkering </a:t>
            </a:r>
            <a:r>
              <a:rPr lang="en-US" sz="1600" b="0" baseline="0" dirty="0" err="1" smtClean="0">
                <a:solidFill>
                  <a:schemeClr val="tx2"/>
                </a:solidFill>
              </a:rPr>
              <a:t>vs</a:t>
            </a:r>
            <a:r>
              <a:rPr lang="en-US" sz="1600" b="0" baseline="0" dirty="0" smtClean="0">
                <a:solidFill>
                  <a:schemeClr val="tx2"/>
                </a:solidFill>
              </a:rPr>
              <a:t> design</a:t>
            </a:r>
          </a:p>
          <a:p>
            <a:pPr lvl="2" eaLnBrk="1" hangingPunct="1">
              <a:spcBef>
                <a:spcPts val="600"/>
              </a:spcBef>
              <a:buClr>
                <a:schemeClr val="accent1"/>
              </a:buClr>
              <a:buSzPct val="76000"/>
              <a:buFont typeface="Wingdings 3" charset="0"/>
              <a:buNone/>
            </a:pPr>
            <a:r>
              <a:rPr lang="en-US" sz="1600" b="0" baseline="0" dirty="0" smtClean="0">
                <a:solidFill>
                  <a:schemeClr val="tx2"/>
                </a:solidFill>
              </a:rPr>
              <a:t>When a component has to be reused, </a:t>
            </a:r>
            <a:r>
              <a:rPr lang="en-US" sz="1600" b="0" baseline="0" dirty="0" err="1" smtClean="0">
                <a:solidFill>
                  <a:schemeClr val="tx2"/>
                </a:solidFill>
              </a:rPr>
              <a:t>everytime</a:t>
            </a:r>
            <a:r>
              <a:rPr lang="en-US" sz="1600" b="0" baseline="0" dirty="0" smtClean="0">
                <a:solidFill>
                  <a:schemeClr val="tx2"/>
                </a:solidFill>
              </a:rPr>
              <a:t> u introduce a new usage, affect the systems</a:t>
            </a:r>
          </a:p>
          <a:p>
            <a:pPr lvl="2" eaLnBrk="1" hangingPunct="1">
              <a:spcBef>
                <a:spcPts val="600"/>
              </a:spcBef>
              <a:buClr>
                <a:schemeClr val="accent1"/>
              </a:buClr>
              <a:buSzPct val="76000"/>
              <a:buFont typeface="Wingdings 3" charset="0"/>
              <a:buNone/>
            </a:pPr>
            <a:r>
              <a:rPr lang="en-US" sz="1600" b="0" baseline="0" dirty="0" smtClean="0">
                <a:solidFill>
                  <a:schemeClr val="tx2"/>
                </a:solidFill>
              </a:rPr>
              <a:t>Price for </a:t>
            </a:r>
            <a:r>
              <a:rPr lang="en-US" sz="1600" b="0" baseline="0" dirty="0" err="1" smtClean="0">
                <a:solidFill>
                  <a:schemeClr val="tx2"/>
                </a:solidFill>
              </a:rPr>
              <a:t>reusuable</a:t>
            </a:r>
            <a:r>
              <a:rPr lang="en-US" sz="1600" b="0" baseline="0" dirty="0" smtClean="0">
                <a:solidFill>
                  <a:schemeClr val="tx2"/>
                </a:solidFill>
              </a:rPr>
              <a:t> is a </a:t>
            </a:r>
            <a:r>
              <a:rPr lang="en-US" sz="1600" b="0" baseline="0" dirty="0" err="1" smtClean="0">
                <a:solidFill>
                  <a:schemeClr val="tx2"/>
                </a:solidFill>
              </a:rPr>
              <a:t>const</a:t>
            </a:r>
            <a:r>
              <a:rPr lang="en-US" sz="1600" b="0" baseline="0" dirty="0" smtClean="0">
                <a:solidFill>
                  <a:schemeClr val="tx2"/>
                </a:solidFill>
              </a:rPr>
              <a:t> update . This is ok for design</a:t>
            </a:r>
          </a:p>
          <a:p>
            <a:pPr lvl="2" eaLnBrk="1" hangingPunct="1">
              <a:spcBef>
                <a:spcPts val="600"/>
              </a:spcBef>
              <a:buClr>
                <a:schemeClr val="accent1"/>
              </a:buClr>
              <a:buSzPct val="76000"/>
              <a:buFont typeface="Wingdings 3" charset="0"/>
              <a:buNone/>
            </a:pPr>
            <a:r>
              <a:rPr lang="en-US" sz="1600" b="0" baseline="0" dirty="0" smtClean="0">
                <a:solidFill>
                  <a:schemeClr val="tx2"/>
                </a:solidFill>
              </a:rPr>
              <a:t>Bio. Can’t afford the price, </a:t>
            </a:r>
            <a:r>
              <a:rPr lang="en-US" sz="1600" b="0" baseline="0" dirty="0" err="1" smtClean="0">
                <a:solidFill>
                  <a:schemeClr val="tx2"/>
                </a:solidFill>
              </a:rPr>
              <a:t>indep</a:t>
            </a:r>
            <a:r>
              <a:rPr lang="en-US" sz="1600" b="0" baseline="0" dirty="0" smtClean="0">
                <a:solidFill>
                  <a:schemeClr val="tx2"/>
                </a:solidFill>
              </a:rPr>
              <a:t>..</a:t>
            </a:r>
          </a:p>
          <a:p>
            <a:pPr lvl="2" eaLnBrk="1" hangingPunct="1">
              <a:spcBef>
                <a:spcPts val="600"/>
              </a:spcBef>
              <a:buClr>
                <a:schemeClr val="accent1"/>
              </a:buClr>
              <a:buSzPct val="76000"/>
              <a:buFont typeface="Wingdings 3" charset="0"/>
              <a:buNone/>
            </a:pPr>
            <a:endParaRPr lang="en-US" sz="1600" b="0" dirty="0" smtClean="0">
              <a:solidFill>
                <a:schemeClr val="tx2"/>
              </a:solidFill>
            </a:endParaRPr>
          </a:p>
        </p:txBody>
      </p:sp>
      <p:sp>
        <p:nvSpPr>
          <p:cNvPr id="4" name="Slide Number Placeholder 3"/>
          <p:cNvSpPr>
            <a:spLocks noGrp="1"/>
          </p:cNvSpPr>
          <p:nvPr>
            <p:ph type="sldNum" sz="quarter" idx="10"/>
          </p:nvPr>
        </p:nvSpPr>
        <p:spPr/>
        <p:txBody>
          <a:bodyPr/>
          <a:lstStyle/>
          <a:p>
            <a:fld id="{62C8E73C-5D9F-1B44-B1BF-23C8ABF6BE4D}" type="slidenum">
              <a:rPr lang="en-US" smtClean="0"/>
              <a:t>18</a:t>
            </a:fld>
            <a:endParaRPr lang="en-US"/>
          </a:p>
        </p:txBody>
      </p:sp>
    </p:spTree>
    <p:extLst>
      <p:ext uri="{BB962C8B-B14F-4D97-AF65-F5344CB8AC3E}">
        <p14:creationId xmlns:p14="http://schemas.microsoft.com/office/powerpoint/2010/main" val="768296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a:t>
            </a:r>
            <a:r>
              <a:rPr lang="en-US" baseline="0" dirty="0" smtClean="0"/>
              <a:t> look </a:t>
            </a:r>
            <a:r>
              <a:rPr lang="en-US" baseline="0" dirty="0" err="1" smtClean="0"/>
              <a:t>cf</a:t>
            </a:r>
            <a:r>
              <a:rPr lang="en-US" baseline="0" dirty="0" smtClean="0"/>
              <a:t> the </a:t>
            </a:r>
            <a:r>
              <a:rPr lang="en-US" baseline="0" dirty="0" err="1" smtClean="0"/>
              <a:t>relationnship</a:t>
            </a:r>
            <a:r>
              <a:rPr lang="en-US" baseline="0" dirty="0" smtClean="0"/>
              <a:t> between </a:t>
            </a:r>
            <a:r>
              <a:rPr lang="en-US" baseline="0" dirty="0" err="1" smtClean="0"/>
              <a:t>ev</a:t>
            </a:r>
            <a:r>
              <a:rPr lang="en-US" baseline="0" dirty="0" smtClean="0"/>
              <a:t>. Rate </a:t>
            </a:r>
            <a:r>
              <a:rPr lang="en-US" baseline="0" dirty="0" err="1" smtClean="0"/>
              <a:t>vs</a:t>
            </a:r>
            <a:r>
              <a:rPr lang="en-US" baseline="0" dirty="0" smtClean="0"/>
              <a:t> net top</a:t>
            </a:r>
          </a:p>
          <a:p>
            <a:r>
              <a:rPr lang="en-US" baseline="0" dirty="0" smtClean="0"/>
              <a:t>Took from this paper, rate </a:t>
            </a:r>
            <a:r>
              <a:rPr lang="en-US" baseline="0" dirty="0" err="1" smtClean="0"/>
              <a:t>vs</a:t>
            </a:r>
            <a:r>
              <a:rPr lang="en-US" baseline="0" dirty="0" smtClean="0"/>
              <a:t> between centrality, (what’s that, very much related to degree)</a:t>
            </a:r>
          </a:p>
          <a:p>
            <a:r>
              <a:rPr lang="en-US" baseline="0" dirty="0" smtClean="0"/>
              <a:t>Many interface, low degree of freedom, can’t evolve quick</a:t>
            </a:r>
          </a:p>
          <a:p>
            <a:endParaRPr lang="en-US" baseline="0" dirty="0" smtClean="0"/>
          </a:p>
          <a:p>
            <a:r>
              <a:rPr lang="en-US" baseline="0" dirty="0" smtClean="0"/>
              <a:t>Hubs. </a:t>
            </a:r>
            <a:r>
              <a:rPr lang="en-US" baseline="0" dirty="0" err="1" smtClean="0"/>
              <a:t>Ev</a:t>
            </a:r>
            <a:r>
              <a:rPr lang="en-US" baseline="0" dirty="0" smtClean="0"/>
              <a:t> is faster, more useful more often to fine tune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19</a:t>
            </a:fld>
            <a:endParaRPr lang="en-US"/>
          </a:p>
        </p:txBody>
      </p:sp>
    </p:spTree>
    <p:extLst>
      <p:ext uri="{BB962C8B-B14F-4D97-AF65-F5344CB8AC3E}">
        <p14:creationId xmlns:p14="http://schemas.microsoft.com/office/powerpoint/2010/main" val="768296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 coli / Relatively few nodes are classiﬁed as persistent (outer segments on each axis)</a:t>
            </a:r>
          </a:p>
          <a:p>
            <a:r>
              <a:rPr lang="en-US" dirty="0" smtClean="0"/>
              <a:t>Linux / Each axis contains a near-equal mix of node types. Note that the most connected workhorse is non-persistent (inner segment), whereas the most connected manager is persistent (outer segment)</a:t>
            </a:r>
          </a:p>
          <a:p>
            <a:endParaRPr lang="en-US" dirty="0" smtClean="0"/>
          </a:p>
          <a:p>
            <a:r>
              <a:rPr lang="en-US" dirty="0" smtClean="0"/>
              <a:t>N: master</a:t>
            </a:r>
            <a:r>
              <a:rPr lang="en-US" baseline="0" dirty="0" smtClean="0"/>
              <a:t> </a:t>
            </a:r>
            <a:r>
              <a:rPr lang="en-US" baseline="0" dirty="0" err="1" smtClean="0"/>
              <a:t>reg</a:t>
            </a:r>
            <a:endParaRPr lang="en-US" baseline="0" dirty="0" smtClean="0"/>
          </a:p>
          <a:p>
            <a:r>
              <a:rPr lang="en-US" baseline="0" dirty="0" smtClean="0"/>
              <a:t>SE: middle</a:t>
            </a:r>
          </a:p>
          <a:p>
            <a:r>
              <a:rPr lang="en-US" baseline="0" dirty="0" smtClean="0"/>
              <a:t>SW: workhorse</a:t>
            </a:r>
          </a:p>
          <a:p>
            <a:endParaRPr lang="en-US" baseline="0" dirty="0" smtClean="0"/>
          </a:p>
          <a:p>
            <a:endParaRPr lang="en-US" baseline="0" dirty="0" smtClean="0"/>
          </a:p>
          <a:p>
            <a:r>
              <a:rPr lang="en-US" baseline="0" dirty="0" smtClean="0"/>
              <a:t>Label T M B, </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20</a:t>
            </a:fld>
            <a:endParaRPr lang="en-US"/>
          </a:p>
        </p:txBody>
      </p:sp>
    </p:spTree>
    <p:extLst>
      <p:ext uri="{BB962C8B-B14F-4D97-AF65-F5344CB8AC3E}">
        <p14:creationId xmlns:p14="http://schemas.microsoft.com/office/powerpoint/2010/main" val="768296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overhead</a:t>
            </a:r>
          </a:p>
          <a:p>
            <a:endParaRPr lang="en-US" dirty="0" smtClean="0"/>
          </a:p>
          <a:p>
            <a:r>
              <a:rPr lang="en-US" dirty="0" smtClean="0"/>
              <a:t>Think</a:t>
            </a:r>
            <a:r>
              <a:rPr lang="en-US" baseline="0" dirty="0" smtClean="0"/>
              <a:t> about reuse in bacteria too…</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21</a:t>
            </a:fld>
            <a:endParaRPr lang="en-US"/>
          </a:p>
        </p:txBody>
      </p:sp>
    </p:spTree>
    <p:extLst>
      <p:ext uri="{BB962C8B-B14F-4D97-AF65-F5344CB8AC3E}">
        <p14:creationId xmlns:p14="http://schemas.microsoft.com/office/powerpoint/2010/main" val="2516447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Scaling, proposed by, </a:t>
            </a:r>
            <a:r>
              <a:rPr lang="en-US" dirty="0" err="1" smtClean="0"/>
              <a:t>superlinear</a:t>
            </a:r>
            <a:endParaRPr lang="en-US" dirty="0" smtClean="0"/>
          </a:p>
          <a:p>
            <a:r>
              <a:rPr lang="en-US" dirty="0" smtClean="0"/>
              <a:t>Recently redo the analysis, and</a:t>
            </a:r>
            <a:r>
              <a:rPr lang="en-US" baseline="0" dirty="0" smtClean="0"/>
              <a:t> habitat</a:t>
            </a:r>
          </a:p>
          <a:p>
            <a:r>
              <a:rPr lang="en-US" dirty="0" smtClean="0"/>
              <a:t>Reuse,</a:t>
            </a:r>
            <a:r>
              <a:rPr lang="en-US" baseline="0" dirty="0" smtClean="0"/>
              <a:t> TF: a source, </a:t>
            </a:r>
            <a:r>
              <a:rPr lang="en-US" baseline="0" dirty="0" err="1" smtClean="0"/>
              <a:t>adigest</a:t>
            </a:r>
            <a:r>
              <a:rPr lang="en-US" baseline="0" dirty="0" smtClean="0"/>
              <a:t>..</a:t>
            </a:r>
          </a:p>
          <a:p>
            <a:r>
              <a:rPr lang="en-US" baseline="0" dirty="0" smtClean="0"/>
              <a:t>Genome: </a:t>
            </a:r>
            <a:r>
              <a:rPr lang="en-US" baseline="0" dirty="0" err="1" smtClean="0"/>
              <a:t>enz</a:t>
            </a:r>
            <a:endParaRPr lang="en-US" baseline="0" dirty="0" smtClean="0"/>
          </a:p>
          <a:p>
            <a:r>
              <a:rPr lang="en-US" baseline="0" dirty="0" smtClean="0"/>
              <a:t>Number of </a:t>
            </a:r>
            <a:r>
              <a:rPr lang="en-US" baseline="0" dirty="0" err="1" smtClean="0"/>
              <a:t>enz</a:t>
            </a:r>
            <a:r>
              <a:rPr lang="en-US" baseline="0" dirty="0" smtClean="0"/>
              <a:t> grow </a:t>
            </a:r>
            <a:r>
              <a:rPr lang="en-US" baseline="0" dirty="0" err="1" smtClean="0"/>
              <a:t>sublinearly</a:t>
            </a:r>
            <a:r>
              <a:rPr lang="en-US" baseline="0" dirty="0" smtClean="0"/>
              <a:t> with food source</a:t>
            </a:r>
            <a:endParaRPr lang="en-US" dirty="0" smtClean="0"/>
          </a:p>
          <a:p>
            <a:endParaRPr lang="en-US" dirty="0" smtClean="0"/>
          </a:p>
          <a:p>
            <a:r>
              <a:rPr lang="en-US" dirty="0" smtClean="0"/>
              <a:t>Another</a:t>
            </a:r>
            <a:r>
              <a:rPr lang="en-US" baseline="0" dirty="0" smtClean="0"/>
              <a:t> way to ;</a:t>
            </a:r>
            <a:r>
              <a:rPr lang="en-US" baseline="0" dirty="0" err="1" smtClean="0"/>
              <a:t>ook</a:t>
            </a:r>
            <a:r>
              <a:rPr lang="en-US" baseline="0" dirty="0" smtClean="0"/>
              <a:t>, relate to </a:t>
            </a:r>
            <a:r>
              <a:rPr lang="en-US" baseline="0" dirty="0" err="1" smtClean="0"/>
              <a:t>corpate</a:t>
            </a:r>
            <a:r>
              <a:rPr lang="en-US" baseline="0" dirty="0" smtClean="0"/>
              <a:t> hierarchy, o</a:t>
            </a:r>
            <a:r>
              <a:rPr lang="en-US" dirty="0" smtClean="0"/>
              <a:t>verhead</a:t>
            </a:r>
          </a:p>
          <a:p>
            <a:r>
              <a:rPr lang="en-US" dirty="0" err="1" smtClean="0"/>
              <a:t>Brochsccy</a:t>
            </a:r>
            <a:endParaRPr lang="en-US" dirty="0" smtClean="0"/>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22</a:t>
            </a:fld>
            <a:endParaRPr lang="en-US"/>
          </a:p>
        </p:txBody>
      </p:sp>
    </p:spTree>
    <p:extLst>
      <p:ext uri="{BB962C8B-B14F-4D97-AF65-F5344CB8AC3E}">
        <p14:creationId xmlns:p14="http://schemas.microsoft.com/office/powerpoint/2010/main" val="3795588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the spider</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24</a:t>
            </a:fld>
            <a:endParaRPr lang="en-US"/>
          </a:p>
        </p:txBody>
      </p:sp>
    </p:spTree>
    <p:extLst>
      <p:ext uri="{BB962C8B-B14F-4D97-AF65-F5344CB8AC3E}">
        <p14:creationId xmlns:p14="http://schemas.microsoft.com/office/powerpoint/2010/main" val="1743291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Calibri" charset="0"/>
                <a:ea typeface="ＭＳ Ｐゴシック" charset="0"/>
                <a:cs typeface="ＭＳ Ｐゴシック" charset="0"/>
              </a:rPr>
              <a:t>ENCODE and </a:t>
            </a:r>
            <a:r>
              <a:rPr lang="en-US" dirty="0" err="1" smtClean="0">
                <a:latin typeface="Calibri" charset="0"/>
                <a:ea typeface="ＭＳ Ｐゴシック" charset="0"/>
                <a:cs typeface="ＭＳ Ｐゴシック" charset="0"/>
              </a:rPr>
              <a:t>modENCODE</a:t>
            </a:r>
            <a:r>
              <a:rPr lang="en-US" dirty="0" smtClean="0">
                <a:latin typeface="Calibri" charset="0"/>
                <a:ea typeface="ＭＳ Ｐゴシック" charset="0"/>
                <a:cs typeface="ＭＳ Ｐゴシック" charset="0"/>
              </a:rPr>
              <a:t> projects </a:t>
            </a:r>
          </a:p>
          <a:p>
            <a:pPr eaLnBrk="1" hangingPunct="1"/>
            <a:r>
              <a:rPr lang="en-US" dirty="0" smtClean="0">
                <a:latin typeface="Calibri" charset="0"/>
                <a:ea typeface="ＭＳ Ｐゴシック" charset="0"/>
                <a:cs typeface="ＭＳ Ｐゴシック" charset="0"/>
              </a:rPr>
              <a:t>The prefix mod stands for model organisms, we need </a:t>
            </a:r>
          </a:p>
          <a:p>
            <a:pPr eaLnBrk="1" hangingPunct="1"/>
            <a:r>
              <a:rPr lang="en-US" dirty="0" smtClean="0">
                <a:latin typeface="Calibri" charset="0"/>
                <a:ea typeface="ＭＳ Ｐゴシック" charset="0"/>
                <a:cs typeface="ＭＳ Ｐゴシック" charset="0"/>
              </a:rPr>
              <a:t>the annotation of other organisms for comparison. The model organisms picked are the worm and the fly. </a:t>
            </a:r>
          </a:p>
          <a:p>
            <a:pPr eaLnBrk="1" hangingPunct="1"/>
            <a:r>
              <a:rPr lang="en-US" dirty="0" smtClean="0">
                <a:latin typeface="Calibri" charset="0"/>
                <a:ea typeface="ＭＳ Ｐゴシック" charset="0"/>
                <a:cs typeface="ＭＳ Ｐゴシック" charset="0"/>
              </a:rPr>
              <a:t>Like this morning, 1000 genomes, The ENCODE and </a:t>
            </a:r>
            <a:r>
              <a:rPr lang="en-US" dirty="0" err="1" smtClean="0">
                <a:latin typeface="Calibri" charset="0"/>
                <a:ea typeface="ＭＳ Ｐゴシック" charset="0"/>
                <a:cs typeface="ＭＳ Ｐゴシック" charset="0"/>
              </a:rPr>
              <a:t>modENCODE</a:t>
            </a:r>
            <a:r>
              <a:rPr lang="en-US" dirty="0" smtClean="0">
                <a:latin typeface="Calibri" charset="0"/>
                <a:ea typeface="ＭＳ Ｐゴシック" charset="0"/>
                <a:cs typeface="ＭＳ Ｐゴシック" charset="0"/>
              </a:rPr>
              <a:t> projects generate tons of data. </a:t>
            </a:r>
          </a:p>
          <a:p>
            <a:pPr eaLnBrk="1" hangingPunct="1"/>
            <a:endParaRPr lang="en-US" dirty="0" smtClean="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25</a:t>
            </a:fld>
            <a:endParaRPr lang="en-US"/>
          </a:p>
        </p:txBody>
      </p:sp>
    </p:spTree>
    <p:extLst>
      <p:ext uri="{BB962C8B-B14F-4D97-AF65-F5344CB8AC3E}">
        <p14:creationId xmlns:p14="http://schemas.microsoft.com/office/powerpoint/2010/main" val="186077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26</a:t>
            </a:fld>
            <a:endParaRPr lang="en-US"/>
          </a:p>
        </p:txBody>
      </p:sp>
    </p:spTree>
    <p:extLst>
      <p:ext uri="{BB962C8B-B14F-4D97-AF65-F5344CB8AC3E}">
        <p14:creationId xmlns:p14="http://schemas.microsoft.com/office/powerpoint/2010/main" val="304602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Labell</a:t>
            </a:r>
            <a:r>
              <a:rPr lang="en-US" dirty="0" smtClean="0"/>
              <a:t>…</a:t>
            </a:r>
            <a:r>
              <a:rPr lang="en-US" dirty="0" err="1" smtClean="0"/>
              <a:t>miRNA</a:t>
            </a:r>
            <a:r>
              <a:rPr lang="en-US" dirty="0" smtClean="0"/>
              <a:t>, TF</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28</a:t>
            </a:fld>
            <a:endParaRPr lang="en-US"/>
          </a:p>
        </p:txBody>
      </p:sp>
    </p:spTree>
    <p:extLst>
      <p:ext uri="{BB962C8B-B14F-4D97-AF65-F5344CB8AC3E}">
        <p14:creationId xmlns:p14="http://schemas.microsoft.com/office/powerpoint/2010/main" val="138537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network serves only as a skeleton of the complex system. Yes, looking at the skeleton sheds light on the system; It is a bit similar to paleontology. By looking at the bones of an ancient organism, we picture and speculate what’s going on in the organism, how smart they are? Their diet? If 2 skeletons look similar, we might say they have similar behavior. By the same token, we want to nourish our understanding of certain complex systems by looking at the underlying network organization. Of course, we have to bear in mind that the there are many things we can figure out by looking at the skeleton, say skin color, so on the top of network organization, we have to integrate many more information,, evolution, dynamics.</a:t>
            </a:r>
            <a:r>
              <a:rPr lang="en-US" dirty="0" smtClean="0">
                <a:effectLst/>
              </a:rPr>
              <a:t> </a:t>
            </a:r>
            <a:endParaRPr lang="en-US" sz="1200" kern="1200" dirty="0" smtClean="0">
              <a:solidFill>
                <a:schemeClr val="tx1"/>
              </a:solidFill>
              <a:latin typeface="+mn-lt"/>
              <a:ea typeface="+mn-ea"/>
              <a:cs typeface="+mn-cs"/>
            </a:endParaRPr>
          </a:p>
          <a:p>
            <a:endParaRPr lang="en-US" sz="1200" baseline="0" dirty="0" smtClean="0"/>
          </a:p>
        </p:txBody>
      </p:sp>
      <p:sp>
        <p:nvSpPr>
          <p:cNvPr id="4" name="Slide Number Placeholder 3"/>
          <p:cNvSpPr>
            <a:spLocks noGrp="1"/>
          </p:cNvSpPr>
          <p:nvPr>
            <p:ph type="sldNum" sz="quarter" idx="10"/>
          </p:nvPr>
        </p:nvSpPr>
        <p:spPr/>
        <p:txBody>
          <a:bodyPr/>
          <a:lstStyle/>
          <a:p>
            <a:fld id="{13F6F40F-6CD0-FD4F-8527-6DAD7A79DA9E}"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29</a:t>
            </a:fld>
            <a:endParaRPr lang="en-US"/>
          </a:p>
        </p:txBody>
      </p:sp>
    </p:spTree>
    <p:extLst>
      <p:ext uri="{BB962C8B-B14F-4D97-AF65-F5344CB8AC3E}">
        <p14:creationId xmlns:p14="http://schemas.microsoft.com/office/powerpoint/2010/main" val="2861531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a:t>
            </a:r>
            <a:r>
              <a:rPr lang="en-US" baseline="0" dirty="0" smtClean="0"/>
              <a:t>, small building blocks…</a:t>
            </a:r>
            <a:endParaRPr lang="en-US" dirty="0"/>
          </a:p>
        </p:txBody>
      </p:sp>
      <p:sp>
        <p:nvSpPr>
          <p:cNvPr id="4" name="Slide Number Placeholder 3"/>
          <p:cNvSpPr>
            <a:spLocks noGrp="1"/>
          </p:cNvSpPr>
          <p:nvPr>
            <p:ph type="sldNum" sz="quarter" idx="10"/>
          </p:nvPr>
        </p:nvSpPr>
        <p:spPr/>
        <p:txBody>
          <a:bodyPr/>
          <a:lstStyle/>
          <a:p>
            <a:fld id="{5C3C7090-CA94-0140-9045-5A074224A4DC}" type="slidenum">
              <a:rPr lang="en-US" smtClean="0"/>
              <a:t>30</a:t>
            </a:fld>
            <a:endParaRPr lang="en-US"/>
          </a:p>
        </p:txBody>
      </p:sp>
    </p:spTree>
    <p:extLst>
      <p:ext uri="{BB962C8B-B14F-4D97-AF65-F5344CB8AC3E}">
        <p14:creationId xmlns:p14="http://schemas.microsoft.com/office/powerpoint/2010/main" val="1872636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31</a:t>
            </a:fld>
            <a:endParaRPr lang="en-US"/>
          </a:p>
        </p:txBody>
      </p:sp>
    </p:spTree>
    <p:extLst>
      <p:ext uri="{BB962C8B-B14F-4D97-AF65-F5344CB8AC3E}">
        <p14:creationId xmlns:p14="http://schemas.microsoft.com/office/powerpoint/2010/main" val="2861531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 focused</a:t>
            </a:r>
            <a:r>
              <a:rPr lang="en-US" baseline="0" dirty="0" smtClean="0"/>
              <a:t> on the structure of network,</a:t>
            </a:r>
          </a:p>
          <a:p>
            <a:r>
              <a:rPr lang="en-US" baseline="0" dirty="0" smtClean="0"/>
              <a:t>Network is a backbone of a complex system</a:t>
            </a:r>
          </a:p>
          <a:p>
            <a:r>
              <a:rPr lang="en-US" baseline="0" dirty="0" smtClean="0"/>
              <a:t>Underlying process happens</a:t>
            </a:r>
          </a:p>
          <a:p>
            <a:r>
              <a:rPr lang="en-US" baseline="0" dirty="0" smtClean="0"/>
              <a:t>An example</a:t>
            </a:r>
          </a:p>
          <a:p>
            <a:r>
              <a:rPr lang="en-US" baseline="0" dirty="0" smtClean="0"/>
              <a:t>Genome wide protein binding network, dynamics and fluctuations</a:t>
            </a:r>
          </a:p>
        </p:txBody>
      </p:sp>
      <p:sp>
        <p:nvSpPr>
          <p:cNvPr id="4" name="Slide Number Placeholder 3"/>
          <p:cNvSpPr>
            <a:spLocks noGrp="1"/>
          </p:cNvSpPr>
          <p:nvPr>
            <p:ph type="sldNum" sz="quarter" idx="10"/>
          </p:nvPr>
        </p:nvSpPr>
        <p:spPr/>
        <p:txBody>
          <a:bodyPr/>
          <a:lstStyle/>
          <a:p>
            <a:fld id="{62C8E73C-5D9F-1B44-B1BF-23C8ABF6BE4D}" type="slidenum">
              <a:rPr lang="en-US" smtClean="0"/>
              <a:t>32</a:t>
            </a:fld>
            <a:endParaRPr lang="en-US"/>
          </a:p>
        </p:txBody>
      </p:sp>
    </p:spTree>
    <p:extLst>
      <p:ext uri="{BB962C8B-B14F-4D97-AF65-F5344CB8AC3E}">
        <p14:creationId xmlns:p14="http://schemas.microsoft.com/office/powerpoint/2010/main" val="781542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always find this textbook</a:t>
            </a:r>
            <a:r>
              <a:rPr lang="en-US" baseline="0" dirty="0" smtClean="0"/>
              <a:t> picture astonishing</a:t>
            </a:r>
          </a:p>
          <a:p>
            <a:r>
              <a:rPr lang="en-US" baseline="0" dirty="0" smtClean="0"/>
              <a:t>(cell size 10um)</a:t>
            </a:r>
          </a:p>
          <a:p>
            <a:r>
              <a:rPr lang="en-US" baseline="0" dirty="0" smtClean="0"/>
              <a:t>In scale how’s it look like inside a cell</a:t>
            </a:r>
          </a:p>
          <a:p>
            <a:r>
              <a:rPr lang="en-US" baseline="0" dirty="0" smtClean="0"/>
              <a:t>Green: ribosome</a:t>
            </a:r>
          </a:p>
          <a:p>
            <a:r>
              <a:rPr lang="en-US" baseline="0" dirty="0" smtClean="0"/>
              <a:t>Red: proteins</a:t>
            </a:r>
          </a:p>
          <a:p>
            <a:r>
              <a:rPr lang="en-US" baseline="0" dirty="0" smtClean="0"/>
              <a:t>Crowded</a:t>
            </a:r>
          </a:p>
          <a:p>
            <a:r>
              <a:rPr lang="en-US" baseline="0" dirty="0" smtClean="0"/>
              <a:t>Diverse: 2000 types</a:t>
            </a:r>
          </a:p>
          <a:p>
            <a:r>
              <a:rPr lang="en-US" baseline="0" dirty="0" smtClean="0"/>
              <a:t>Difficult for signaling</a:t>
            </a:r>
          </a:p>
          <a:p>
            <a:r>
              <a:rPr lang="en-US" baseline="0" dirty="0" smtClean="0"/>
              <a:t>Moreover, connected…</a:t>
            </a:r>
          </a:p>
          <a:p>
            <a:r>
              <a:rPr lang="en-US" baseline="0" dirty="0" smtClean="0"/>
              <a:t>Giant</a:t>
            </a:r>
          </a:p>
          <a:p>
            <a:r>
              <a:rPr lang="en-US" baseline="0" dirty="0" smtClean="0"/>
              <a:t>Remind us small world effect</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33</a:t>
            </a:fld>
            <a:endParaRPr lang="en-US"/>
          </a:p>
        </p:txBody>
      </p:sp>
    </p:spTree>
    <p:extLst>
      <p:ext uri="{BB962C8B-B14F-4D97-AF65-F5344CB8AC3E}">
        <p14:creationId xmlns:p14="http://schemas.microsoft.com/office/powerpoint/2010/main" val="1860771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Alternate</a:t>
            </a:r>
            <a:r>
              <a:rPr lang="en-US" baseline="0" dirty="0" smtClean="0"/>
              <a:t> path</a:t>
            </a:r>
          </a:p>
          <a:p>
            <a:r>
              <a:rPr lang="en-US" baseline="0" dirty="0" smtClean="0"/>
              <a:t>My contribution</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34</a:t>
            </a:fld>
            <a:endParaRPr lang="en-US"/>
          </a:p>
        </p:txBody>
      </p:sp>
    </p:spTree>
    <p:extLst>
      <p:ext uri="{BB962C8B-B14F-4D97-AF65-F5344CB8AC3E}">
        <p14:creationId xmlns:p14="http://schemas.microsoft.com/office/powerpoint/2010/main" val="1860771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rgbClr val="000000"/>
                </a:solidFill>
                <a:latin typeface="Tahoma" charset="0"/>
                <a:ea typeface="ＭＳ Ｐゴシック" charset="0"/>
                <a:cs typeface="MS Gothic" charset="0"/>
              </a:defRPr>
            </a:lvl1pPr>
            <a:lvl2pPr marL="37931725" indent="-37474525">
              <a:tabLst>
                <a:tab pos="723900" algn="l"/>
                <a:tab pos="1447800" algn="l"/>
                <a:tab pos="2171700" algn="l"/>
                <a:tab pos="2895600" algn="l"/>
              </a:tabLst>
              <a:defRPr sz="2400">
                <a:solidFill>
                  <a:srgbClr val="000000"/>
                </a:solidFill>
                <a:latin typeface="Tahoma" charset="0"/>
                <a:ea typeface="MS Gothic" charset="0"/>
                <a:cs typeface="MS Gothic" charset="0"/>
              </a:defRPr>
            </a:lvl2pPr>
            <a:lvl3pPr>
              <a:tabLst>
                <a:tab pos="723900" algn="l"/>
                <a:tab pos="1447800" algn="l"/>
                <a:tab pos="2171700" algn="l"/>
                <a:tab pos="2895600" algn="l"/>
              </a:tabLst>
              <a:defRPr sz="2400">
                <a:solidFill>
                  <a:srgbClr val="000000"/>
                </a:solidFill>
                <a:latin typeface="Tahoma" charset="0"/>
                <a:ea typeface="MS Gothic" charset="0"/>
                <a:cs typeface="MS Gothic" charset="0"/>
              </a:defRPr>
            </a:lvl3pPr>
            <a:lvl4pPr>
              <a:tabLst>
                <a:tab pos="723900" algn="l"/>
                <a:tab pos="1447800" algn="l"/>
                <a:tab pos="2171700" algn="l"/>
                <a:tab pos="2895600" algn="l"/>
              </a:tabLst>
              <a:defRPr sz="2400">
                <a:solidFill>
                  <a:srgbClr val="000000"/>
                </a:solidFill>
                <a:latin typeface="Tahoma" charset="0"/>
                <a:ea typeface="MS Gothic" charset="0"/>
                <a:cs typeface="MS Gothic" charset="0"/>
              </a:defRPr>
            </a:lvl4pPr>
            <a:lvl5pPr>
              <a:tabLst>
                <a:tab pos="723900" algn="l"/>
                <a:tab pos="1447800" algn="l"/>
                <a:tab pos="2171700" algn="l"/>
                <a:tab pos="2895600" algn="l"/>
              </a:tabLst>
              <a:defRPr sz="2400">
                <a:solidFill>
                  <a:srgbClr val="000000"/>
                </a:solidFill>
                <a:latin typeface="Tahoma" charset="0"/>
                <a:ea typeface="MS Gothic" charset="0"/>
                <a:cs typeface="MS Gothic" charset="0"/>
              </a:defRPr>
            </a:lvl5pPr>
            <a:lvl6pPr marL="4572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6pPr>
            <a:lvl7pPr marL="9144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7pPr>
            <a:lvl8pPr marL="13716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8pPr>
            <a:lvl9pPr marL="18288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9pPr>
          </a:lstStyle>
          <a:p>
            <a:fld id="{973079A6-1751-D049-B2C5-B616A8DD25C3}" type="slidenum">
              <a:rPr lang="en-GB" sz="1200">
                <a:latin typeface="Times New Roman" charset="0"/>
                <a:cs typeface="Tahoma" charset="0"/>
              </a:rPr>
              <a:pPr/>
              <a:t>35</a:t>
            </a:fld>
            <a:endParaRPr lang="en-GB" sz="1200">
              <a:latin typeface="Times New Roman" charset="0"/>
              <a:cs typeface="Tahoma" charset="0"/>
            </a:endParaRPr>
          </a:p>
        </p:txBody>
      </p:sp>
      <p:sp>
        <p:nvSpPr>
          <p:cNvPr id="26627" name="Text Box 2"/>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26628" name="Text Box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lnSpc>
                <a:spcPct val="94000"/>
              </a:lnSpc>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latin typeface="Times New Roman" charset="0"/>
                <a:ea typeface="ＭＳ Ｐゴシック" charset="0"/>
                <a:cs typeface="ＭＳ Ｐゴシック" charset="0"/>
              </a:rPr>
              <a:t>a </a:t>
            </a:r>
            <a:r>
              <a:rPr lang="en-GB" sz="1600" dirty="0">
                <a:latin typeface="Times New Roman" charset="0"/>
                <a:ea typeface="ＭＳ Ｐゴシック" charset="0"/>
                <a:cs typeface="ＭＳ Ｐゴシック" charset="0"/>
              </a:rPr>
              <a:t>node means one kind of protein. </a:t>
            </a:r>
            <a:endParaRPr lang="en-GB" sz="1600" dirty="0" smtClean="0">
              <a:latin typeface="Times New Roman" charset="0"/>
              <a:ea typeface="ＭＳ Ｐゴシック" charset="0"/>
              <a:cs typeface="ＭＳ Ｐゴシック" charset="0"/>
            </a:endParaRPr>
          </a:p>
          <a:p>
            <a:pPr eaLnBrk="1" hangingPunct="1">
              <a:lnSpc>
                <a:spcPct val="94000"/>
              </a:lnSpc>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latin typeface="Times New Roman" charset="0"/>
                <a:ea typeface="ＭＳ Ｐゴシック" charset="0"/>
                <a:cs typeface="ＭＳ Ｐゴシック" charset="0"/>
              </a:rPr>
              <a:t>many </a:t>
            </a:r>
            <a:r>
              <a:rPr lang="en-GB" sz="1600" dirty="0">
                <a:latin typeface="Times New Roman" charset="0"/>
                <a:ea typeface="ＭＳ Ｐゴシック" charset="0"/>
                <a:cs typeface="ＭＳ Ｐゴシック" charset="0"/>
              </a:rPr>
              <a:t>copies of the protein. </a:t>
            </a:r>
          </a:p>
          <a:p>
            <a:pPr eaLnBrk="1" hangingPunct="1">
              <a:lnSpc>
                <a:spcPct val="94000"/>
              </a:lnSpc>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latin typeface="Times New Roman" charset="0"/>
                <a:ea typeface="ＭＳ Ｐゴシック" charset="0"/>
                <a:cs typeface="ＭＳ Ｐゴシック" charset="0"/>
              </a:rPr>
              <a:t>take </a:t>
            </a:r>
            <a:r>
              <a:rPr lang="en-GB" sz="1600" dirty="0">
                <a:latin typeface="Times New Roman" charset="0"/>
                <a:ea typeface="ＭＳ Ｐゴシック" charset="0"/>
                <a:cs typeface="ＭＳ Ｐゴシック" charset="0"/>
              </a:rPr>
              <a:t>into account is the protein concentration</a:t>
            </a:r>
            <a:r>
              <a:rPr lang="en-GB"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pPr eaLnBrk="1" hangingPunct="1">
              <a:lnSpc>
                <a:spcPct val="94000"/>
              </a:lnSpc>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Times New Roman" charset="0"/>
                <a:ea typeface="ＭＳ Ｐゴシック" charset="0"/>
                <a:cs typeface="ＭＳ Ｐゴシック" charset="0"/>
              </a:rPr>
              <a:t>As a first approximation, </a:t>
            </a:r>
          </a:p>
          <a:p>
            <a:pPr eaLnBrk="1" hangingPunct="1">
              <a:lnSpc>
                <a:spcPct val="94000"/>
              </a:lnSpc>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Times New Roman" charset="0"/>
                <a:ea typeface="ＭＳ Ｐゴシック" charset="0"/>
                <a:cs typeface="ＭＳ Ｐゴシック" charset="0"/>
              </a:rPr>
              <a:t>If there are </a:t>
            </a:r>
            <a:r>
              <a:rPr lang="en-US" dirty="0" smtClean="0">
                <a:latin typeface="Times New Roman" charset="0"/>
                <a:ea typeface="ＭＳ Ｐゴシック" charset="0"/>
                <a:cs typeface="ＭＳ Ｐゴシック" charset="0"/>
              </a:rPr>
              <a:t>N nodes and E </a:t>
            </a:r>
            <a:r>
              <a:rPr lang="en-US" dirty="0">
                <a:latin typeface="Times New Roman" charset="0"/>
                <a:ea typeface="ＭＳ Ｐゴシック" charset="0"/>
                <a:cs typeface="ＭＳ Ｐゴシック" charset="0"/>
              </a:rPr>
              <a:t>edges in this network, we have </a:t>
            </a:r>
            <a:r>
              <a:rPr lang="en-US" dirty="0" smtClean="0">
                <a:latin typeface="Times New Roman" charset="0"/>
                <a:ea typeface="ＭＳ Ｐゴシック" charset="0"/>
                <a:cs typeface="ＭＳ Ｐゴシック" charset="0"/>
              </a:rPr>
              <a:t>N+E </a:t>
            </a:r>
            <a:r>
              <a:rPr lang="en-US" dirty="0">
                <a:latin typeface="Times New Roman" charset="0"/>
                <a:ea typeface="ＭＳ Ｐゴシック" charset="0"/>
                <a:cs typeface="ＭＳ Ｐゴシック" charset="0"/>
              </a:rPr>
              <a:t>equations</a:t>
            </a:r>
            <a:r>
              <a:rPr lang="en-US"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pPr eaLnBrk="1" hangingPunct="1">
              <a:lnSpc>
                <a:spcPct val="94000"/>
              </a:lnSpc>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Times New Roman" charset="0"/>
                <a:ea typeface="ＭＳ Ｐゴシック" charset="0"/>
                <a:cs typeface="ＭＳ Ｐゴシック" charset="0"/>
              </a:rPr>
              <a:t>If C, K and the network is known, </a:t>
            </a:r>
          </a:p>
          <a:p>
            <a:pPr eaLnBrk="1" hangingPunct="1">
              <a:lnSpc>
                <a:spcPct val="94000"/>
              </a:lnSpc>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Times New Roman" charset="0"/>
                <a:ea typeface="ＭＳ Ｐゴシック" charset="0"/>
                <a:cs typeface="ＭＳ Ｐゴシック" charset="0"/>
              </a:rPr>
              <a:t>E</a:t>
            </a:r>
            <a:r>
              <a:rPr lang="en-US" dirty="0">
                <a:latin typeface="Times New Roman" charset="0"/>
                <a:ea typeface="ＭＳ Ｐゴシック" charset="0"/>
                <a:cs typeface="ＭＳ Ｐゴシック" charset="0"/>
              </a:rPr>
              <a:t>+N unknowns</a:t>
            </a:r>
            <a:r>
              <a:rPr lang="en-US" dirty="0" smtClean="0">
                <a:latin typeface="Times New Roman" charset="0"/>
                <a:ea typeface="ＭＳ Ｐゴシック" charset="0"/>
                <a:cs typeface="ＭＳ Ｐゴシック" charset="0"/>
              </a:rPr>
              <a:t>…: D and F</a:t>
            </a:r>
          </a:p>
          <a:p>
            <a:pPr eaLnBrk="1" hangingPunct="1">
              <a:lnSpc>
                <a:spcPct val="94000"/>
              </a:lnSpc>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solidFill>
                  <a:schemeClr val="tx1"/>
                </a:solidFill>
                <a:latin typeface="Times New Roman" charset="0"/>
                <a:ea typeface="ＭＳ Ｐゴシック" charset="0"/>
                <a:cs typeface="ＭＳ Ｐゴシック" charset="0"/>
              </a:rPr>
              <a:t>Math very complicated, can</a:t>
            </a:r>
            <a:r>
              <a:rPr lang="en-US" baseline="0" dirty="0" smtClean="0">
                <a:solidFill>
                  <a:schemeClr val="tx1"/>
                </a:solidFill>
                <a:latin typeface="Times New Roman" charset="0"/>
                <a:ea typeface="ＭＳ Ｐゴシック" charset="0"/>
                <a:cs typeface="ＭＳ Ｐゴシック" charset="0"/>
              </a:rPr>
              <a:t> be done</a:t>
            </a:r>
            <a:endParaRPr lang="en-US" dirty="0">
              <a:solidFill>
                <a:schemeClr val="tx1"/>
              </a:solidFill>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why we call </a:t>
            </a:r>
            <a:r>
              <a:rPr lang="en-US" dirty="0" err="1" smtClean="0"/>
              <a:t>drivem</a:t>
            </a:r>
            <a:endParaRPr lang="en-US" dirty="0" smtClean="0"/>
          </a:p>
          <a:p>
            <a:endParaRPr lang="en-US" dirty="0" smtClean="0"/>
          </a:p>
          <a:p>
            <a:r>
              <a:rPr lang="en-US" dirty="0" smtClean="0"/>
              <a:t>Very</a:t>
            </a:r>
            <a:r>
              <a:rPr lang="en-US" baseline="0" dirty="0" smtClean="0"/>
              <a:t> fast off rate</a:t>
            </a:r>
          </a:p>
          <a:p>
            <a:r>
              <a:rPr lang="en-US" baseline="0" dirty="0" smtClean="0"/>
              <a:t>Slower,</a:t>
            </a:r>
          </a:p>
          <a:p>
            <a:r>
              <a:rPr lang="en-US" baseline="0" dirty="0" smtClean="0"/>
              <a:t>We can separate them in our analysis</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36</a:t>
            </a:fld>
            <a:endParaRPr lang="en-US"/>
          </a:p>
        </p:txBody>
      </p:sp>
    </p:spTree>
    <p:extLst>
      <p:ext uri="{BB962C8B-B14F-4D97-AF65-F5344CB8AC3E}">
        <p14:creationId xmlns:p14="http://schemas.microsoft.com/office/powerpoint/2010/main" val="823281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Eipslon</a:t>
            </a:r>
            <a:r>
              <a:rPr lang="en-US" dirty="0" smtClean="0"/>
              <a:t>:</a:t>
            </a:r>
            <a:r>
              <a:rPr lang="en-US" baseline="0" dirty="0" smtClean="0"/>
              <a:t> dimer binding</a:t>
            </a:r>
          </a:p>
          <a:p>
            <a:r>
              <a:rPr lang="en-US" baseline="0" dirty="0" smtClean="0"/>
              <a:t>Binding energy + 2 </a:t>
            </a:r>
            <a:r>
              <a:rPr lang="en-US" baseline="0" dirty="0" err="1" smtClean="0"/>
              <a:t>entrop</a:t>
            </a:r>
            <a:r>
              <a:rPr lang="en-US" baseline="0" dirty="0" smtClean="0"/>
              <a:t> terms,</a:t>
            </a:r>
          </a:p>
          <a:p>
            <a:r>
              <a:rPr lang="en-US" baseline="0" dirty="0" smtClean="0"/>
              <a:t>NB. F terms not independent variables…</a:t>
            </a:r>
          </a:p>
          <a:p>
            <a:r>
              <a:rPr lang="en-US" baseline="0" dirty="0" smtClean="0"/>
              <a:t>1</a:t>
            </a:r>
            <a:r>
              <a:rPr lang="en-US" baseline="30000" dirty="0" smtClean="0"/>
              <a:t>st</a:t>
            </a:r>
            <a:r>
              <a:rPr lang="en-US" baseline="0" dirty="0" smtClean="0"/>
              <a:t> der. Recover LMA</a:t>
            </a:r>
          </a:p>
          <a:p>
            <a:endParaRPr lang="en-US" dirty="0" smtClean="0"/>
          </a:p>
          <a:p>
            <a:r>
              <a:rPr lang="en-US" dirty="0" smtClean="0"/>
              <a:t>2</a:t>
            </a:r>
            <a:r>
              <a:rPr lang="en-US" baseline="30000" dirty="0" smtClean="0"/>
              <a:t>nd</a:t>
            </a:r>
            <a:endParaRPr lang="en-US" dirty="0" smtClean="0"/>
          </a:p>
          <a:p>
            <a:endParaRPr lang="en-US" dirty="0" smtClean="0"/>
          </a:p>
          <a:p>
            <a:r>
              <a:rPr lang="en-US" dirty="0" smtClean="0"/>
              <a:t>Fluctuation</a:t>
            </a:r>
            <a:r>
              <a:rPr lang="en-US" baseline="0" dirty="0" smtClean="0"/>
              <a:t> of a dimer link to other networks via the off-diagonal terms..</a:t>
            </a:r>
          </a:p>
          <a:p>
            <a:endParaRPr lang="en-US" baseline="0" dirty="0" smtClean="0"/>
          </a:p>
          <a:p>
            <a:r>
              <a:rPr lang="en-US" baseline="0" dirty="0" smtClean="0"/>
              <a:t>For each dimer, </a:t>
            </a:r>
            <a:r>
              <a:rPr lang="en-US" baseline="0" dirty="0" err="1" smtClean="0"/>
              <a:t>cf</a:t>
            </a:r>
            <a:r>
              <a:rPr lang="en-US" baseline="0" dirty="0" smtClean="0"/>
              <a:t> with </a:t>
            </a:r>
            <a:r>
              <a:rPr lang="en-US" baseline="0" dirty="0" err="1" smtClean="0"/>
              <a:t>iso-lated</a:t>
            </a:r>
            <a:r>
              <a:rPr lang="en-US" baseline="0" dirty="0" smtClean="0"/>
              <a:t> model, with the same </a:t>
            </a:r>
            <a:r>
              <a:rPr lang="en-US" baseline="0" dirty="0" err="1" smtClean="0"/>
              <a:t>F_i</a:t>
            </a:r>
            <a:r>
              <a:rPr lang="en-US" baseline="0" dirty="0" smtClean="0"/>
              <a:t>, </a:t>
            </a:r>
            <a:r>
              <a:rPr lang="en-US" baseline="0" dirty="0" err="1" smtClean="0"/>
              <a:t>F_j</a:t>
            </a:r>
            <a:r>
              <a:rPr lang="en-US" baseline="0" dirty="0" smtClean="0"/>
              <a:t>, </a:t>
            </a:r>
            <a:r>
              <a:rPr lang="en-US" baseline="0" dirty="0" err="1" smtClean="0"/>
              <a:t>D_ij</a:t>
            </a:r>
            <a:r>
              <a:rPr lang="en-US" baseline="0" dirty="0" smtClean="0"/>
              <a:t>, without connected…noise of this guy is 1/</a:t>
            </a:r>
            <a:r>
              <a:rPr lang="en-US" baseline="0" dirty="0" err="1" smtClean="0"/>
              <a:t>diag</a:t>
            </a:r>
            <a:r>
              <a:rPr lang="en-US" baseline="0" dirty="0" smtClean="0"/>
              <a:t> term</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37</a:t>
            </a:fld>
            <a:endParaRPr lang="en-US"/>
          </a:p>
        </p:txBody>
      </p:sp>
    </p:spTree>
    <p:extLst>
      <p:ext uri="{BB962C8B-B14F-4D97-AF65-F5344CB8AC3E}">
        <p14:creationId xmlns:p14="http://schemas.microsoft.com/office/powerpoint/2010/main" val="3582360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xfrm>
            <a:off x="-1592263" y="1524000"/>
            <a:ext cx="7585076" cy="5689600"/>
          </a:xfrm>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rPr>
              <a:t>As you can see collective effects lead to significant amplification of spontaneous noise</a:t>
            </a: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61528F5-EDD2-FB40-BB84-C885858AB732}" type="slidenum">
              <a:rPr lang="en-US" sz="1200">
                <a:latin typeface="Times New Roman" charset="0"/>
              </a:rPr>
              <a:pPr eaLnBrk="1" hangingPunct="1"/>
              <a:t>38</a:t>
            </a:fld>
            <a:endParaRPr lang="en-US" sz="120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talk, I will focus on a few biological networks, molecular networks. They are transcriptional regulatory network, how TFs bind and regulate target genes. </a:t>
            </a:r>
            <a:r>
              <a:rPr lang="en-US" sz="1200" kern="1200" dirty="0" err="1" smtClean="0">
                <a:solidFill>
                  <a:schemeClr val="tx1"/>
                </a:solidFill>
                <a:effectLst/>
                <a:latin typeface="+mn-lt"/>
                <a:ea typeface="+mn-ea"/>
                <a:cs typeface="+mn-cs"/>
              </a:rPr>
              <a:t>miRNA</a:t>
            </a:r>
            <a:r>
              <a:rPr lang="en-US" sz="1200" kern="1200" dirty="0" smtClean="0">
                <a:solidFill>
                  <a:schemeClr val="tx1"/>
                </a:solidFill>
                <a:effectLst/>
                <a:latin typeface="+mn-lt"/>
                <a:ea typeface="+mn-ea"/>
                <a:cs typeface="+mn-cs"/>
              </a:rPr>
              <a:t>-target network, how </a:t>
            </a:r>
            <a:r>
              <a:rPr lang="en-US" sz="1200" kern="1200" dirty="0" err="1" smtClean="0">
                <a:solidFill>
                  <a:schemeClr val="tx1"/>
                </a:solidFill>
                <a:effectLst/>
                <a:latin typeface="+mn-lt"/>
                <a:ea typeface="+mn-ea"/>
                <a:cs typeface="+mn-cs"/>
              </a:rPr>
              <a:t>miRNA</a:t>
            </a:r>
            <a:r>
              <a:rPr lang="en-US" sz="1200" kern="1200" dirty="0" smtClean="0">
                <a:solidFill>
                  <a:schemeClr val="tx1"/>
                </a:solidFill>
                <a:effectLst/>
                <a:latin typeface="+mn-lt"/>
                <a:ea typeface="+mn-ea"/>
                <a:cs typeface="+mn-cs"/>
              </a:rPr>
              <a:t> target mRNA, phosphorylation network, how kinases </a:t>
            </a:r>
            <a:r>
              <a:rPr lang="en-US" sz="1200" kern="1200" dirty="0" err="1" smtClean="0">
                <a:solidFill>
                  <a:schemeClr val="tx1"/>
                </a:solidFill>
                <a:effectLst/>
                <a:latin typeface="+mn-lt"/>
                <a:ea typeface="+mn-ea"/>
                <a:cs typeface="+mn-cs"/>
              </a:rPr>
              <a:t>phos</a:t>
            </a:r>
            <a:r>
              <a:rPr lang="en-US" sz="1200" kern="1200" dirty="0" smtClean="0">
                <a:solidFill>
                  <a:schemeClr val="tx1"/>
                </a:solidFill>
                <a:effectLst/>
                <a:latin typeface="+mn-lt"/>
                <a:ea typeface="+mn-ea"/>
                <a:cs typeface="+mn-cs"/>
              </a:rPr>
              <a:t>. target proteins. We look at protein-protein interaction networks, where 2 proteins are connected if they are found to be physically interacting. There’s one I wouldn’t really touch in this talk, but I have some future thoughts on, the metabolic pathways. How metabolites are decomposed or synthesized via various enzymes.</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4</a:t>
            </a:fld>
            <a:endParaRPr lang="en-US"/>
          </a:p>
        </p:txBody>
      </p:sp>
    </p:spTree>
    <p:extLst>
      <p:ext uri="{BB962C8B-B14F-4D97-AF65-F5344CB8AC3E}">
        <p14:creationId xmlns:p14="http://schemas.microsoft.com/office/powerpoint/2010/main" val="4108313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Poisson</a:t>
            </a:r>
            <a:r>
              <a:rPr lang="en-US" baseline="0" dirty="0" smtClean="0"/>
              <a:t> process</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39</a:t>
            </a:fld>
            <a:endParaRPr lang="en-US"/>
          </a:p>
        </p:txBody>
      </p:sp>
    </p:spTree>
    <p:extLst>
      <p:ext uri="{BB962C8B-B14F-4D97-AF65-F5344CB8AC3E}">
        <p14:creationId xmlns:p14="http://schemas.microsoft.com/office/powerpoint/2010/main" val="380922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chemeClr val="tx1"/>
                </a:solidFill>
              </a:rPr>
              <a:t>Since we are dealing with small perturbation, we can linearize the dynamical equation</a:t>
            </a:r>
          </a:p>
          <a:p>
            <a:r>
              <a:rPr lang="en-GB" dirty="0" smtClean="0">
                <a:solidFill>
                  <a:schemeClr val="tx1"/>
                </a:solidFill>
              </a:rPr>
              <a:t>responsible to bring the system back to equilibrium</a:t>
            </a:r>
          </a:p>
          <a:p>
            <a:r>
              <a:rPr lang="en-GB" dirty="0" smtClean="0">
                <a:solidFill>
                  <a:schemeClr val="tx1"/>
                </a:solidFill>
              </a:rPr>
              <a:t>to a new equilibrium, which is given by the steady state of the equation</a:t>
            </a:r>
          </a:p>
          <a:p>
            <a:endParaRPr lang="en-GB" dirty="0" smtClean="0">
              <a:solidFill>
                <a:schemeClr val="tx1"/>
              </a:solidFill>
            </a:endParaRPr>
          </a:p>
          <a:p>
            <a:r>
              <a:rPr lang="en-GB" dirty="0" smtClean="0">
                <a:solidFill>
                  <a:schemeClr val="tx1"/>
                </a:solidFill>
              </a:rPr>
              <a:t>Set lhs=0,</a:t>
            </a:r>
            <a:r>
              <a:rPr lang="en-GB" baseline="0" dirty="0" smtClean="0">
                <a:solidFill>
                  <a:schemeClr val="tx1"/>
                </a:solidFill>
              </a:rPr>
              <a:t> given a delta C -&gt; delta F</a:t>
            </a:r>
            <a:endParaRPr lang="en-GB" dirty="0" smtClean="0">
              <a:solidFill>
                <a:schemeClr val="tx1"/>
              </a:solidFill>
            </a:endParaRPr>
          </a:p>
          <a:p>
            <a:endParaRPr lang="en-US" dirty="0" smtClean="0"/>
          </a:p>
          <a:p>
            <a:r>
              <a:rPr lang="en-US" dirty="0" smtClean="0"/>
              <a:t>Think</a:t>
            </a:r>
            <a:r>
              <a:rPr lang="en-US" baseline="0" dirty="0" smtClean="0"/>
              <a:t> about </a:t>
            </a:r>
            <a:r>
              <a:rPr lang="en-US" baseline="0" dirty="0" err="1" smtClean="0"/>
              <a:t>expressiom</a:t>
            </a:r>
            <a:endParaRPr lang="en-US" baseline="0" dirty="0" smtClean="0"/>
          </a:p>
          <a:p>
            <a:r>
              <a:rPr lang="en-US" baseline="0" dirty="0" smtClean="0"/>
              <a:t>Cross term. Not yet </a:t>
            </a:r>
            <a:r>
              <a:rPr lang="en-US" baseline="0" dirty="0" err="1" smtClean="0"/>
              <a:t>meaured</a:t>
            </a:r>
            <a:endParaRPr lang="en-US" baseline="0" dirty="0" smtClean="0"/>
          </a:p>
          <a:p>
            <a:endParaRPr lang="en-US" dirty="0" smtClean="0"/>
          </a:p>
          <a:p>
            <a:r>
              <a:rPr lang="en-US" dirty="0" smtClean="0"/>
              <a:t>Correlated </a:t>
            </a:r>
            <a:r>
              <a:rPr lang="en-US" dirty="0" err="1" smtClean="0"/>
              <a:t>vs</a:t>
            </a:r>
            <a:r>
              <a:rPr lang="en-US" dirty="0" smtClean="0"/>
              <a:t> independent </a:t>
            </a:r>
          </a:p>
          <a:p>
            <a:r>
              <a:rPr lang="en-US" dirty="0" smtClean="0"/>
              <a:t>We plot the relative change in free concentration for each proteins..</a:t>
            </a:r>
          </a:p>
          <a:p>
            <a:r>
              <a:rPr lang="en-US" dirty="0" smtClean="0"/>
              <a:t>Two cases are dramatically different, 1st max 0.1, but 2nd can several folds 200%</a:t>
            </a:r>
          </a:p>
          <a:p>
            <a:r>
              <a:rPr lang="en-US" dirty="0" smtClean="0"/>
              <a:t>Nature of the LMA binding</a:t>
            </a:r>
          </a:p>
          <a:p>
            <a:r>
              <a:rPr lang="en-US" dirty="0" smtClean="0"/>
              <a:t>Picture is both expand, the cancel each other,,, intrinsic noise can really superpose ..</a:t>
            </a:r>
          </a:p>
          <a:p>
            <a:endParaRPr lang="en-US" dirty="0" smtClean="0"/>
          </a:p>
          <a:p>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40</a:t>
            </a:fld>
            <a:endParaRPr lang="en-US"/>
          </a:p>
        </p:txBody>
      </p:sp>
    </p:spTree>
    <p:extLst>
      <p:ext uri="{BB962C8B-B14F-4D97-AF65-F5344CB8AC3E}">
        <p14:creationId xmlns:p14="http://schemas.microsoft.com/office/powerpoint/2010/main" val="1235142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Of </a:t>
            </a:r>
            <a:r>
              <a:rPr lang="en-US" dirty="0" err="1" smtClean="0">
                <a:solidFill>
                  <a:schemeClr val="tx1"/>
                </a:solidFill>
              </a:rPr>
              <a:t>paricular</a:t>
            </a:r>
            <a:r>
              <a:rPr lang="en-US" dirty="0" smtClean="0">
                <a:solidFill>
                  <a:schemeClr val="tx1"/>
                </a:solidFill>
              </a:rPr>
              <a:t> interest,</a:t>
            </a:r>
            <a:r>
              <a:rPr lang="en-US" baseline="0" dirty="0" smtClean="0">
                <a:solidFill>
                  <a:schemeClr val="tx1"/>
                </a:solidFill>
              </a:rPr>
              <a:t> small </a:t>
            </a:r>
            <a:r>
              <a:rPr lang="en-US" baseline="0" dirty="0" err="1" smtClean="0">
                <a:solidFill>
                  <a:schemeClr val="tx1"/>
                </a:solidFill>
              </a:rPr>
              <a:t>ev</a:t>
            </a:r>
            <a:endParaRPr lang="en-US" baseline="0" dirty="0" smtClean="0">
              <a:solidFill>
                <a:schemeClr val="tx1"/>
              </a:solidFill>
            </a:endParaRPr>
          </a:p>
          <a:p>
            <a:r>
              <a:rPr lang="en-US" baseline="0" dirty="0" err="1" smtClean="0">
                <a:solidFill>
                  <a:schemeClr val="tx1"/>
                </a:solidFill>
              </a:rPr>
              <a:t>Eigenmode</a:t>
            </a:r>
            <a:r>
              <a:rPr lang="en-US" baseline="0" dirty="0" smtClean="0">
                <a:solidFill>
                  <a:schemeClr val="tx1"/>
                </a:solidFill>
              </a:rPr>
              <a:t>, collective slow decay…, channel of noise propagation…</a:t>
            </a:r>
            <a:endParaRPr lang="en-US" dirty="0" smtClean="0">
              <a:solidFill>
                <a:schemeClr val="tx1"/>
              </a:solidFill>
            </a:endParaRPr>
          </a:p>
          <a:p>
            <a:endParaRPr lang="en-US" dirty="0" smtClean="0">
              <a:solidFill>
                <a:schemeClr val="tx1"/>
              </a:solidFill>
            </a:endParaRPr>
          </a:p>
          <a:p>
            <a:r>
              <a:rPr lang="en-US" dirty="0" smtClean="0">
                <a:solidFill>
                  <a:schemeClr val="tx1"/>
                </a:solidFill>
              </a:rPr>
              <a:t>Signal</a:t>
            </a:r>
            <a:r>
              <a:rPr lang="en-US" baseline="0" dirty="0" smtClean="0">
                <a:solidFill>
                  <a:schemeClr val="tx1"/>
                </a:solidFill>
              </a:rPr>
              <a:t> </a:t>
            </a:r>
            <a:r>
              <a:rPr lang="en-US" baseline="0" dirty="0" err="1" smtClean="0">
                <a:solidFill>
                  <a:schemeClr val="tx1"/>
                </a:solidFill>
              </a:rPr>
              <a:t>vs</a:t>
            </a:r>
            <a:r>
              <a:rPr lang="en-US" baseline="0" dirty="0" smtClean="0">
                <a:solidFill>
                  <a:schemeClr val="tx1"/>
                </a:solidFill>
              </a:rPr>
              <a:t> noise</a:t>
            </a:r>
            <a:endParaRPr lang="en-US" dirty="0" smtClean="0">
              <a:solidFill>
                <a:schemeClr val="tx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41</a:t>
            </a:fld>
            <a:endParaRPr lang="en-US"/>
          </a:p>
        </p:txBody>
      </p:sp>
    </p:spTree>
    <p:extLst>
      <p:ext uri="{BB962C8B-B14F-4D97-AF65-F5344CB8AC3E}">
        <p14:creationId xmlns:p14="http://schemas.microsoft.com/office/powerpoint/2010/main" val="1235142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42</a:t>
            </a:fld>
            <a:endParaRPr lang="en-US"/>
          </a:p>
        </p:txBody>
      </p:sp>
    </p:spTree>
    <p:extLst>
      <p:ext uri="{BB962C8B-B14F-4D97-AF65-F5344CB8AC3E}">
        <p14:creationId xmlns:p14="http://schemas.microsoft.com/office/powerpoint/2010/main" val="2861531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Beginning, network is backbone to study complex systems</a:t>
            </a:r>
          </a:p>
          <a:p>
            <a:r>
              <a:rPr lang="en-US" dirty="0" smtClean="0"/>
              <a:t>Many</a:t>
            </a:r>
            <a:r>
              <a:rPr lang="en-US" baseline="0" dirty="0" smtClean="0"/>
              <a:t> networks look hairball, complexity of systems</a:t>
            </a:r>
          </a:p>
          <a:p>
            <a:r>
              <a:rPr lang="en-US" baseline="0" dirty="0" smtClean="0"/>
              <a:t>Whole point, decipher the network, decipher the system</a:t>
            </a:r>
          </a:p>
          <a:p>
            <a:endParaRPr lang="en-US" baseline="0" dirty="0" smtClean="0"/>
          </a:p>
          <a:p>
            <a:r>
              <a:rPr lang="en-US" baseline="0" dirty="0" smtClean="0"/>
              <a:t>Bio-important…</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43</a:t>
            </a:fld>
            <a:endParaRPr lang="en-US"/>
          </a:p>
        </p:txBody>
      </p:sp>
    </p:spTree>
    <p:extLst>
      <p:ext uri="{BB962C8B-B14F-4D97-AF65-F5344CB8AC3E}">
        <p14:creationId xmlns:p14="http://schemas.microsoft.com/office/powerpoint/2010/main" val="2861531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a:t>
            </a:r>
            <a:r>
              <a:rPr lang="en-US" baseline="0" dirty="0" smtClean="0"/>
              <a:t> MG</a:t>
            </a:r>
          </a:p>
          <a:p>
            <a:r>
              <a:rPr lang="en-US" baseline="0" dirty="0" smtClean="0"/>
              <a:t>Clique of Gerstein lab at Yale</a:t>
            </a:r>
          </a:p>
          <a:p>
            <a:r>
              <a:rPr lang="en-US" baseline="0" dirty="0" smtClean="0"/>
              <a:t>NB, CC</a:t>
            </a:r>
          </a:p>
          <a:p>
            <a:r>
              <a:rPr lang="en-US" baseline="0" dirty="0" smtClean="0"/>
              <a:t>SM</a:t>
            </a:r>
          </a:p>
          <a:p>
            <a:r>
              <a:rPr lang="en-US" baseline="0" dirty="0" smtClean="0"/>
              <a:t>Noise Dylan</a:t>
            </a:r>
          </a:p>
        </p:txBody>
      </p:sp>
      <p:sp>
        <p:nvSpPr>
          <p:cNvPr id="4" name="Slide Number Placeholder 3"/>
          <p:cNvSpPr>
            <a:spLocks noGrp="1"/>
          </p:cNvSpPr>
          <p:nvPr>
            <p:ph type="sldNum" sz="quarter" idx="10"/>
          </p:nvPr>
        </p:nvSpPr>
        <p:spPr/>
        <p:txBody>
          <a:bodyPr/>
          <a:lstStyle/>
          <a:p>
            <a:fld id="{62C8E73C-5D9F-1B44-B1BF-23C8ABF6BE4D}" type="slidenum">
              <a:rPr lang="en-US" smtClean="0"/>
              <a:t>44</a:t>
            </a:fld>
            <a:endParaRPr lang="en-US"/>
          </a:p>
        </p:txBody>
      </p:sp>
    </p:spTree>
    <p:extLst>
      <p:ext uri="{BB962C8B-B14F-4D97-AF65-F5344CB8AC3E}">
        <p14:creationId xmlns:p14="http://schemas.microsoft.com/office/powerpoint/2010/main" val="2861531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45</a:t>
            </a:fld>
            <a:endParaRPr lang="en-US"/>
          </a:p>
        </p:txBody>
      </p:sp>
    </p:spTree>
    <p:extLst>
      <p:ext uri="{BB962C8B-B14F-4D97-AF65-F5344CB8AC3E}">
        <p14:creationId xmlns:p14="http://schemas.microsoft.com/office/powerpoint/2010/main" val="2861531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rgbClr val="000000"/>
                </a:solidFill>
                <a:latin typeface="Tahoma" charset="0"/>
                <a:ea typeface="ＭＳ Ｐゴシック" charset="0"/>
                <a:cs typeface="MS Gothic" charset="0"/>
              </a:defRPr>
            </a:lvl1pPr>
            <a:lvl2pPr marL="37931725" indent="-37474525">
              <a:tabLst>
                <a:tab pos="723900" algn="l"/>
                <a:tab pos="1447800" algn="l"/>
                <a:tab pos="2171700" algn="l"/>
                <a:tab pos="2895600" algn="l"/>
              </a:tabLst>
              <a:defRPr sz="2400">
                <a:solidFill>
                  <a:srgbClr val="000000"/>
                </a:solidFill>
                <a:latin typeface="Tahoma" charset="0"/>
                <a:ea typeface="MS Gothic" charset="0"/>
                <a:cs typeface="MS Gothic" charset="0"/>
              </a:defRPr>
            </a:lvl2pPr>
            <a:lvl3pPr>
              <a:tabLst>
                <a:tab pos="723900" algn="l"/>
                <a:tab pos="1447800" algn="l"/>
                <a:tab pos="2171700" algn="l"/>
                <a:tab pos="2895600" algn="l"/>
              </a:tabLst>
              <a:defRPr sz="2400">
                <a:solidFill>
                  <a:srgbClr val="000000"/>
                </a:solidFill>
                <a:latin typeface="Tahoma" charset="0"/>
                <a:ea typeface="MS Gothic" charset="0"/>
                <a:cs typeface="MS Gothic" charset="0"/>
              </a:defRPr>
            </a:lvl3pPr>
            <a:lvl4pPr>
              <a:tabLst>
                <a:tab pos="723900" algn="l"/>
                <a:tab pos="1447800" algn="l"/>
                <a:tab pos="2171700" algn="l"/>
                <a:tab pos="2895600" algn="l"/>
              </a:tabLst>
              <a:defRPr sz="2400">
                <a:solidFill>
                  <a:srgbClr val="000000"/>
                </a:solidFill>
                <a:latin typeface="Tahoma" charset="0"/>
                <a:ea typeface="MS Gothic" charset="0"/>
                <a:cs typeface="MS Gothic" charset="0"/>
              </a:defRPr>
            </a:lvl4pPr>
            <a:lvl5pPr>
              <a:tabLst>
                <a:tab pos="723900" algn="l"/>
                <a:tab pos="1447800" algn="l"/>
                <a:tab pos="2171700" algn="l"/>
                <a:tab pos="2895600" algn="l"/>
              </a:tabLst>
              <a:defRPr sz="2400">
                <a:solidFill>
                  <a:srgbClr val="000000"/>
                </a:solidFill>
                <a:latin typeface="Tahoma" charset="0"/>
                <a:ea typeface="MS Gothic" charset="0"/>
                <a:cs typeface="MS Gothic" charset="0"/>
              </a:defRPr>
            </a:lvl5pPr>
            <a:lvl6pPr marL="4572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6pPr>
            <a:lvl7pPr marL="9144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7pPr>
            <a:lvl8pPr marL="13716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8pPr>
            <a:lvl9pPr marL="18288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9pPr>
          </a:lstStyle>
          <a:p>
            <a:fld id="{0DE32DFB-6051-2F40-BF2A-54711845414F}" type="slidenum">
              <a:rPr lang="en-GB" sz="1200">
                <a:latin typeface="Times New Roman" charset="0"/>
                <a:cs typeface="Tahoma" charset="0"/>
              </a:rPr>
              <a:pPr/>
              <a:t>47</a:t>
            </a:fld>
            <a:endParaRPr lang="en-GB" sz="1200">
              <a:latin typeface="Times New Roman" charset="0"/>
              <a:cs typeface="Tahoma" charset="0"/>
            </a:endParaRPr>
          </a:p>
        </p:txBody>
      </p:sp>
      <p:sp>
        <p:nvSpPr>
          <p:cNvPr id="30723" name="Rectangle 2"/>
          <p:cNvSpPr>
            <a:spLocks noGrp="1" noRot="1" noChangeAspect="1" noChangeArrowheads="1"/>
          </p:cNvSpPr>
          <p:nvPr>
            <p:ph type="sldImg"/>
          </p:nvPr>
        </p:nvSpPr>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ea typeface="ＭＳ Ｐゴシック" charset="0"/>
                <a:cs typeface="ＭＳ Ｐゴシック" charset="0"/>
              </a:rPr>
              <a:t>With the machinery introduced, we do the following things.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Then we ask the following question. What will happen if we knockout one of the protein? In silico,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equilibrium concentration of Fi in the absence of j.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 protein with high S means that it is easy to be perturbed by others.</a:t>
            </a:r>
            <a:br>
              <a:rPr lang="en-US">
                <a:latin typeface="Times New Roman" charset="0"/>
                <a:ea typeface="ＭＳ Ｐゴシック" charset="0"/>
                <a:cs typeface="ＭＳ Ｐゴシック" charset="0"/>
              </a:rPr>
            </a:b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 problem of strongly connected</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 kind of log-normal dist in 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ea typeface="ＭＳ Ｐゴシック" charset="0"/>
                <a:cs typeface="ＭＳ Ｐゴシック" charset="0"/>
              </a:rPr>
              <a:t>E</a:t>
            </a:r>
            <a:r>
              <a:rPr lang="en-GB">
                <a:latin typeface="Times New Roman" charset="0"/>
                <a:ea typeface="ＭＳ Ｐゴシック" charset="0"/>
                <a:cs typeface="ＭＳ Ｐゴシック" charset="0"/>
              </a:rPr>
              <a:t>xplain the dotted line</a:t>
            </a:r>
          </a:p>
          <a:p>
            <a:r>
              <a:rPr lang="en-GB">
                <a:latin typeface="Times New Roman" charset="0"/>
                <a:ea typeface="ＭＳ Ｐゴシック" charset="0"/>
                <a:cs typeface="ＭＳ Ｐゴシック" charset="0"/>
              </a:rPr>
              <a:t>This is opposite to the pure topological point of view that they are more likely to be affected.</a:t>
            </a:r>
          </a:p>
          <a:p>
            <a:r>
              <a:rPr lang="en-GB">
                <a:latin typeface="Times New Roman" charset="0"/>
                <a:ea typeface="ＭＳ Ｐゴシック" charset="0"/>
                <a:cs typeface="ＭＳ Ｐゴシック" charset="0"/>
              </a:rPr>
              <a:t>Cells want to protect them.</a:t>
            </a:r>
          </a:p>
          <a:p>
            <a:endParaRPr lang="en-GB">
              <a:latin typeface="Times New Roman" charset="0"/>
              <a:ea typeface="ＭＳ Ｐゴシック" charset="0"/>
              <a:cs typeface="ＭＳ Ｐゴシック" charset="0"/>
            </a:endParaRPr>
          </a:p>
          <a:p>
            <a:endParaRPr lang="en-GB">
              <a:latin typeface="Times New Roman" charset="0"/>
              <a:ea typeface="ＭＳ Ｐゴシック" charset="0"/>
              <a:cs typeface="ＭＳ Ｐゴシック" charset="0"/>
            </a:endParaRPr>
          </a:p>
          <a:p>
            <a:r>
              <a:rPr lang="en-GB">
                <a:latin typeface="Times New Roman" charset="0"/>
                <a:ea typeface="ＭＳ Ｐゴシック" charset="0"/>
                <a:cs typeface="ＭＳ Ｐゴシック" charset="0"/>
              </a:rPr>
              <a:t>The probability that a random selection of the same number of proteins have a mean lower than the observed value.</a:t>
            </a:r>
          </a:p>
          <a:p>
            <a:endParaRPr lang="en-GB">
              <a:latin typeface="Times New Roman" charset="0"/>
              <a:ea typeface="ＭＳ Ｐゴシック" charset="0"/>
              <a:cs typeface="ＭＳ Ｐゴシック" charset="0"/>
            </a:endParaRPr>
          </a:p>
          <a:p>
            <a:r>
              <a:rPr lang="en-GB">
                <a:latin typeface="Times New Roman" charset="0"/>
                <a:ea typeface="ＭＳ Ｐゴシック" charset="0"/>
                <a:cs typeface="ＭＳ Ｐゴシック" charset="0"/>
              </a:rPr>
              <a:t>It measures whether the lethal fraction in A is sig higher than that of B. Suppose p is prob of finding essential protein in the control, P is the prob of finding the observed number or more essential proteins in the test group.</a:t>
            </a:r>
          </a:p>
          <a:p>
            <a:endParaRPr lang="en-GB">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277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rgbClr val="000000"/>
                </a:solidFill>
                <a:latin typeface="Tahoma" charset="0"/>
                <a:ea typeface="ＭＳ Ｐゴシック" charset="0"/>
                <a:cs typeface="MS Gothic" charset="0"/>
              </a:defRPr>
            </a:lvl1pPr>
            <a:lvl2pPr marL="37931725" indent="-37474525">
              <a:tabLst>
                <a:tab pos="723900" algn="l"/>
                <a:tab pos="1447800" algn="l"/>
                <a:tab pos="2171700" algn="l"/>
                <a:tab pos="2895600" algn="l"/>
              </a:tabLst>
              <a:defRPr sz="2400">
                <a:solidFill>
                  <a:srgbClr val="000000"/>
                </a:solidFill>
                <a:latin typeface="Tahoma" charset="0"/>
                <a:ea typeface="MS Gothic" charset="0"/>
                <a:cs typeface="MS Gothic" charset="0"/>
              </a:defRPr>
            </a:lvl2pPr>
            <a:lvl3pPr>
              <a:tabLst>
                <a:tab pos="723900" algn="l"/>
                <a:tab pos="1447800" algn="l"/>
                <a:tab pos="2171700" algn="l"/>
                <a:tab pos="2895600" algn="l"/>
              </a:tabLst>
              <a:defRPr sz="2400">
                <a:solidFill>
                  <a:srgbClr val="000000"/>
                </a:solidFill>
                <a:latin typeface="Tahoma" charset="0"/>
                <a:ea typeface="MS Gothic" charset="0"/>
                <a:cs typeface="MS Gothic" charset="0"/>
              </a:defRPr>
            </a:lvl3pPr>
            <a:lvl4pPr>
              <a:tabLst>
                <a:tab pos="723900" algn="l"/>
                <a:tab pos="1447800" algn="l"/>
                <a:tab pos="2171700" algn="l"/>
                <a:tab pos="2895600" algn="l"/>
              </a:tabLst>
              <a:defRPr sz="2400">
                <a:solidFill>
                  <a:srgbClr val="000000"/>
                </a:solidFill>
                <a:latin typeface="Tahoma" charset="0"/>
                <a:ea typeface="MS Gothic" charset="0"/>
                <a:cs typeface="MS Gothic" charset="0"/>
              </a:defRPr>
            </a:lvl4pPr>
            <a:lvl5pPr>
              <a:tabLst>
                <a:tab pos="723900" algn="l"/>
                <a:tab pos="1447800" algn="l"/>
                <a:tab pos="2171700" algn="l"/>
                <a:tab pos="2895600" algn="l"/>
              </a:tabLst>
              <a:defRPr sz="2400">
                <a:solidFill>
                  <a:srgbClr val="000000"/>
                </a:solidFill>
                <a:latin typeface="Tahoma" charset="0"/>
                <a:ea typeface="MS Gothic" charset="0"/>
                <a:cs typeface="MS Gothic" charset="0"/>
              </a:defRPr>
            </a:lvl5pPr>
            <a:lvl6pPr marL="4572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6pPr>
            <a:lvl7pPr marL="9144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7pPr>
            <a:lvl8pPr marL="13716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8pPr>
            <a:lvl9pPr marL="18288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9pPr>
          </a:lstStyle>
          <a:p>
            <a:fld id="{F5007022-7807-5341-A27B-53A15485D973}" type="slidenum">
              <a:rPr lang="en-GB" sz="1200">
                <a:latin typeface="Times New Roman" charset="0"/>
                <a:cs typeface="Tahoma" charset="0"/>
              </a:rPr>
              <a:pPr/>
              <a:t>48</a:t>
            </a:fld>
            <a:endParaRPr lang="en-GB" sz="1200">
              <a:latin typeface="Times New Roman" charset="0"/>
              <a:cs typeface="Tahom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atin typeface="Times New Roman" charset="0"/>
                <a:ea typeface="ＭＳ Ｐゴシック" charset="0"/>
                <a:cs typeface="ＭＳ Ｐゴシック" charset="0"/>
              </a:rPr>
              <a:t>We would like to understand why. </a:t>
            </a:r>
          </a:p>
          <a:p>
            <a:r>
              <a:rPr lang="en-GB">
                <a:latin typeface="Times New Roman" charset="0"/>
                <a:ea typeface="ＭＳ Ｐゴシック" charset="0"/>
                <a:cs typeface="ＭＳ Ｐゴシック" charset="0"/>
              </a:rPr>
              <a:t>It turns out that a simple way to gauge susceptibility is to look at the concentration of neighbours. </a:t>
            </a:r>
          </a:p>
          <a:p>
            <a:r>
              <a:rPr lang="en-GB">
                <a:latin typeface="Times New Roman" charset="0"/>
                <a:ea typeface="ＭＳ Ｐゴシック" charset="0"/>
                <a:cs typeface="ＭＳ Ｐゴシック" charset="0"/>
              </a:rPr>
              <a:t>We define a modified degree, </a:t>
            </a:r>
          </a:p>
          <a:p>
            <a:r>
              <a:rPr lang="en-GB">
                <a:latin typeface="Times New Roman" charset="0"/>
                <a:ea typeface="ＭＳ Ｐゴシック" charset="0"/>
                <a:cs typeface="ＭＳ Ｐゴシック" charset="0"/>
              </a:rPr>
              <a:t>perturbation travels along concentration gradient. </a:t>
            </a:r>
          </a:p>
          <a:p>
            <a:r>
              <a:rPr lang="en-GB">
                <a:latin typeface="Times New Roman" charset="0"/>
                <a:ea typeface="ＭＳ Ｐゴシック" charset="0"/>
                <a:cs typeface="ＭＳ Ｐゴシック" charset="0"/>
              </a:rPr>
              <a:t>If a protein has low concentration, it</a:t>
            </a:r>
            <a:r>
              <a:rPr lang="ja-JP" altLang="en-GB">
                <a:latin typeface="Times New Roman" charset="0"/>
                <a:ea typeface="ＭＳ Ｐゴシック" charset="0"/>
                <a:cs typeface="ＭＳ Ｐゴシック" charset="0"/>
              </a:rPr>
              <a:t>’</a:t>
            </a:r>
            <a:r>
              <a:rPr lang="en-GB">
                <a:latin typeface="Times New Roman" charset="0"/>
                <a:ea typeface="ＭＳ Ｐゴシック" charset="0"/>
                <a:cs typeface="ＭＳ Ｐゴシック" charset="0"/>
              </a:rPr>
              <a:t>s difficult to perturb its neighbours. </a:t>
            </a:r>
            <a:endParaRPr lang="en-US">
              <a:latin typeface="Times New Roman" charset="0"/>
              <a:ea typeface="ＭＳ Ｐゴシック" charset="0"/>
              <a:cs typeface="ＭＳ Ｐゴシック" charset="0"/>
            </a:endParaRPr>
          </a:p>
        </p:txBody>
      </p:sp>
      <p:sp>
        <p:nvSpPr>
          <p:cNvPr id="348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rgbClr val="000000"/>
                </a:solidFill>
                <a:latin typeface="Tahoma" charset="0"/>
                <a:ea typeface="ＭＳ Ｐゴシック" charset="0"/>
                <a:cs typeface="MS Gothic" charset="0"/>
              </a:defRPr>
            </a:lvl1pPr>
            <a:lvl2pPr marL="37931725" indent="-37474525">
              <a:tabLst>
                <a:tab pos="723900" algn="l"/>
                <a:tab pos="1447800" algn="l"/>
                <a:tab pos="2171700" algn="l"/>
                <a:tab pos="2895600" algn="l"/>
              </a:tabLst>
              <a:defRPr sz="2400">
                <a:solidFill>
                  <a:srgbClr val="000000"/>
                </a:solidFill>
                <a:latin typeface="Tahoma" charset="0"/>
                <a:ea typeface="MS Gothic" charset="0"/>
                <a:cs typeface="MS Gothic" charset="0"/>
              </a:defRPr>
            </a:lvl2pPr>
            <a:lvl3pPr>
              <a:tabLst>
                <a:tab pos="723900" algn="l"/>
                <a:tab pos="1447800" algn="l"/>
                <a:tab pos="2171700" algn="l"/>
                <a:tab pos="2895600" algn="l"/>
              </a:tabLst>
              <a:defRPr sz="2400">
                <a:solidFill>
                  <a:srgbClr val="000000"/>
                </a:solidFill>
                <a:latin typeface="Tahoma" charset="0"/>
                <a:ea typeface="MS Gothic" charset="0"/>
                <a:cs typeface="MS Gothic" charset="0"/>
              </a:defRPr>
            </a:lvl3pPr>
            <a:lvl4pPr>
              <a:tabLst>
                <a:tab pos="723900" algn="l"/>
                <a:tab pos="1447800" algn="l"/>
                <a:tab pos="2171700" algn="l"/>
                <a:tab pos="2895600" algn="l"/>
              </a:tabLst>
              <a:defRPr sz="2400">
                <a:solidFill>
                  <a:srgbClr val="000000"/>
                </a:solidFill>
                <a:latin typeface="Tahoma" charset="0"/>
                <a:ea typeface="MS Gothic" charset="0"/>
                <a:cs typeface="MS Gothic" charset="0"/>
              </a:defRPr>
            </a:lvl4pPr>
            <a:lvl5pPr>
              <a:tabLst>
                <a:tab pos="723900" algn="l"/>
                <a:tab pos="1447800" algn="l"/>
                <a:tab pos="2171700" algn="l"/>
                <a:tab pos="2895600" algn="l"/>
              </a:tabLst>
              <a:defRPr sz="2400">
                <a:solidFill>
                  <a:srgbClr val="000000"/>
                </a:solidFill>
                <a:latin typeface="Tahoma" charset="0"/>
                <a:ea typeface="MS Gothic" charset="0"/>
                <a:cs typeface="MS Gothic" charset="0"/>
              </a:defRPr>
            </a:lvl5pPr>
            <a:lvl6pPr marL="4572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6pPr>
            <a:lvl7pPr marL="9144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7pPr>
            <a:lvl8pPr marL="13716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8pPr>
            <a:lvl9pPr marL="18288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9pPr>
          </a:lstStyle>
          <a:p>
            <a:fld id="{B070BEEB-1C96-C645-A386-650483950FB9}" type="slidenum">
              <a:rPr lang="en-GB" sz="1200">
                <a:latin typeface="Times New Roman" charset="0"/>
                <a:cs typeface="Tahoma" charset="0"/>
              </a:rPr>
              <a:pPr/>
              <a:t>49</a:t>
            </a:fld>
            <a:endParaRPr lang="en-GB" sz="1200">
              <a:latin typeface="Times New Roman" charset="0"/>
              <a:cs typeface="Tahom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a pictures…</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5</a:t>
            </a:fld>
            <a:endParaRPr lang="en-US"/>
          </a:p>
        </p:txBody>
      </p:sp>
    </p:spTree>
    <p:extLst>
      <p:ext uri="{BB962C8B-B14F-4D97-AF65-F5344CB8AC3E}">
        <p14:creationId xmlns:p14="http://schemas.microsoft.com/office/powerpoint/2010/main" val="4057718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ea typeface="ＭＳ Ｐゴシック" charset="0"/>
                <a:cs typeface="ＭＳ Ｐゴシック" charset="0"/>
              </a:rPr>
              <a:t>Why the middle behave like this if topology does not matter? May be P-value. </a:t>
            </a:r>
          </a:p>
        </p:txBody>
      </p:sp>
      <p:sp>
        <p:nvSpPr>
          <p:cNvPr id="3686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rgbClr val="000000"/>
                </a:solidFill>
                <a:latin typeface="Tahoma" charset="0"/>
                <a:ea typeface="ＭＳ Ｐゴシック" charset="0"/>
                <a:cs typeface="MS Gothic" charset="0"/>
              </a:defRPr>
            </a:lvl1pPr>
            <a:lvl2pPr marL="37931725" indent="-37474525">
              <a:tabLst>
                <a:tab pos="723900" algn="l"/>
                <a:tab pos="1447800" algn="l"/>
                <a:tab pos="2171700" algn="l"/>
                <a:tab pos="2895600" algn="l"/>
              </a:tabLst>
              <a:defRPr sz="2400">
                <a:solidFill>
                  <a:srgbClr val="000000"/>
                </a:solidFill>
                <a:latin typeface="Tahoma" charset="0"/>
                <a:ea typeface="MS Gothic" charset="0"/>
                <a:cs typeface="MS Gothic" charset="0"/>
              </a:defRPr>
            </a:lvl2pPr>
            <a:lvl3pPr>
              <a:tabLst>
                <a:tab pos="723900" algn="l"/>
                <a:tab pos="1447800" algn="l"/>
                <a:tab pos="2171700" algn="l"/>
                <a:tab pos="2895600" algn="l"/>
              </a:tabLst>
              <a:defRPr sz="2400">
                <a:solidFill>
                  <a:srgbClr val="000000"/>
                </a:solidFill>
                <a:latin typeface="Tahoma" charset="0"/>
                <a:ea typeface="MS Gothic" charset="0"/>
                <a:cs typeface="MS Gothic" charset="0"/>
              </a:defRPr>
            </a:lvl3pPr>
            <a:lvl4pPr>
              <a:tabLst>
                <a:tab pos="723900" algn="l"/>
                <a:tab pos="1447800" algn="l"/>
                <a:tab pos="2171700" algn="l"/>
                <a:tab pos="2895600" algn="l"/>
              </a:tabLst>
              <a:defRPr sz="2400">
                <a:solidFill>
                  <a:srgbClr val="000000"/>
                </a:solidFill>
                <a:latin typeface="Tahoma" charset="0"/>
                <a:ea typeface="MS Gothic" charset="0"/>
                <a:cs typeface="MS Gothic" charset="0"/>
              </a:defRPr>
            </a:lvl4pPr>
            <a:lvl5pPr>
              <a:tabLst>
                <a:tab pos="723900" algn="l"/>
                <a:tab pos="1447800" algn="l"/>
                <a:tab pos="2171700" algn="l"/>
                <a:tab pos="2895600" algn="l"/>
              </a:tabLst>
              <a:defRPr sz="2400">
                <a:solidFill>
                  <a:srgbClr val="000000"/>
                </a:solidFill>
                <a:latin typeface="Tahoma" charset="0"/>
                <a:ea typeface="MS Gothic" charset="0"/>
                <a:cs typeface="MS Gothic" charset="0"/>
              </a:defRPr>
            </a:lvl5pPr>
            <a:lvl6pPr marL="4572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6pPr>
            <a:lvl7pPr marL="9144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7pPr>
            <a:lvl8pPr marL="13716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8pPr>
            <a:lvl9pPr marL="1828800" eaLnBrk="0" fontAlgn="base" hangingPunct="0">
              <a:lnSpc>
                <a:spcPct val="102000"/>
              </a:lnSpc>
              <a:spcBef>
                <a:spcPct val="0"/>
              </a:spcBef>
              <a:spcAft>
                <a:spcPct val="0"/>
              </a:spcAft>
              <a:tabLst>
                <a:tab pos="723900" algn="l"/>
                <a:tab pos="1447800" algn="l"/>
                <a:tab pos="2171700" algn="l"/>
                <a:tab pos="2895600" algn="l"/>
              </a:tabLst>
              <a:defRPr sz="2400">
                <a:solidFill>
                  <a:srgbClr val="000000"/>
                </a:solidFill>
                <a:latin typeface="Tahoma" charset="0"/>
                <a:ea typeface="MS Gothic" charset="0"/>
                <a:cs typeface="MS Gothic" charset="0"/>
              </a:defRPr>
            </a:lvl9pPr>
          </a:lstStyle>
          <a:p>
            <a:fld id="{1E5A2C8F-C885-2F4E-BDBF-001AA3B16951}" type="slidenum">
              <a:rPr lang="en-GB" sz="1200">
                <a:latin typeface="Times New Roman" charset="0"/>
                <a:cs typeface="Tahoma" charset="0"/>
              </a:rPr>
              <a:pPr/>
              <a:t>50</a:t>
            </a:fld>
            <a:endParaRPr lang="en-GB" sz="1200">
              <a:latin typeface="Times New Roman" charset="0"/>
              <a:cs typeface="Tahom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Many complex networks have a preferred direction. True for both biological and non-biological systems. </a:t>
            </a:r>
            <a:r>
              <a:rPr lang="en-US" sz="1200" kern="1200" dirty="0" err="1" smtClean="0">
                <a:solidFill>
                  <a:schemeClr val="tx1"/>
                </a:solidFill>
                <a:effectLst/>
                <a:latin typeface="+mn-lt"/>
                <a:ea typeface="+mn-ea"/>
                <a:cs typeface="+mn-cs"/>
              </a:rPr>
              <a:t>Phos</a:t>
            </a:r>
            <a:r>
              <a:rPr lang="en-US" sz="1200" kern="1200" dirty="0" smtClean="0">
                <a:solidFill>
                  <a:schemeClr val="tx1"/>
                </a:solidFill>
                <a:effectLst/>
                <a:latin typeface="+mn-lt"/>
                <a:ea typeface="+mn-ea"/>
                <a:cs typeface="+mn-cs"/>
              </a:rPr>
              <a:t>. Signaling network, there is a clear direction. Something binds to the receptor, then trigger a cascade of changes, and the information is transmitted to the nucleus. Similarly for transcriptional regulatory network, a cascade of transcription regulation results at the execution of certain functions. Food web, plant usually at the bottom, deer eats the grass, and carnivore at the top. Of course, I want to say that’s a preferred direction, all kinds of feedback loops in molecular network, A eats B, B eats C, C eats A. Similar organization in non-biological network, In a company organization, direction passes from the CEO, to middle managers, and down to smaller department. a software call graph, functions or subroutines call one another. Main function, call simple function responsible for simple execution like printing. </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7</a:t>
            </a:fld>
            <a:endParaRPr lang="en-US"/>
          </a:p>
        </p:txBody>
      </p:sp>
    </p:spTree>
    <p:extLst>
      <p:ext uri="{BB962C8B-B14F-4D97-AF65-F5344CB8AC3E}">
        <p14:creationId xmlns:p14="http://schemas.microsoft.com/office/powerpoint/2010/main" val="22627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existence of a preferred direction suggests a hierarchical organization, meaning we would classify nodes at the top, nodes at the bottom.  But there are still different types of hierarchy. It is easier to think about from a management hierarchy standpoint. Some companies have a very strict, ordered management tree: autocratic. Some, groups are more </a:t>
            </a:r>
            <a:r>
              <a:rPr lang="en-US" sz="1200" kern="1200" dirty="0" err="1" smtClean="0">
                <a:solidFill>
                  <a:schemeClr val="tx1"/>
                </a:solidFill>
                <a:effectLst/>
                <a:latin typeface="+mn-lt"/>
                <a:ea typeface="+mn-ea"/>
                <a:cs typeface="+mn-cs"/>
              </a:rPr>
              <a:t>adhoc</a:t>
            </a:r>
            <a:r>
              <a:rPr lang="en-US" sz="1200" kern="1200" dirty="0" smtClean="0">
                <a:solidFill>
                  <a:schemeClr val="tx1"/>
                </a:solidFill>
                <a:effectLst/>
                <a:latin typeface="+mn-lt"/>
                <a:ea typeface="+mn-ea"/>
                <a:cs typeface="+mn-cs"/>
              </a:rPr>
              <a:t>, lots of collaboration in making </a:t>
            </a:r>
            <a:r>
              <a:rPr lang="en-US" sz="1200" kern="1200" dirty="0" err="1" smtClean="0">
                <a:solidFill>
                  <a:schemeClr val="tx1"/>
                </a:solidFill>
                <a:effectLst/>
                <a:latin typeface="+mn-lt"/>
                <a:ea typeface="+mn-ea"/>
                <a:cs typeface="+mn-cs"/>
              </a:rPr>
              <a:t>decison</a:t>
            </a:r>
            <a:r>
              <a:rPr lang="en-US" sz="1200" kern="1200" dirty="0" smtClean="0">
                <a:solidFill>
                  <a:schemeClr val="tx1"/>
                </a:solidFill>
                <a:effectLst/>
                <a:latin typeface="+mn-lt"/>
                <a:ea typeface="+mn-ea"/>
                <a:cs typeface="+mn-cs"/>
              </a:rPr>
              <a:t>: democratic. To quantify the degree between these extremes, we define for each regulator, a degree of </a:t>
            </a:r>
            <a:r>
              <a:rPr lang="en-US" sz="1200" kern="1200" dirty="0" err="1" smtClean="0">
                <a:solidFill>
                  <a:schemeClr val="tx1"/>
                </a:solidFill>
                <a:effectLst/>
                <a:latin typeface="+mn-lt"/>
                <a:ea typeface="+mn-ea"/>
                <a:cs typeface="+mn-cs"/>
              </a:rPr>
              <a:t>collaboraton</a:t>
            </a:r>
            <a:r>
              <a:rPr lang="en-US" sz="1200" kern="1200" dirty="0" smtClean="0">
                <a:solidFill>
                  <a:schemeClr val="tx1"/>
                </a:solidFill>
                <a:effectLst/>
                <a:latin typeface="+mn-lt"/>
                <a:ea typeface="+mn-ea"/>
                <a:cs typeface="+mn-cs"/>
              </a:rPr>
              <a:t>. How many of the targets are shared by other co-regulators? Give examples.</a:t>
            </a:r>
          </a:p>
          <a:p>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8</a:t>
            </a:fld>
            <a:endParaRPr lang="en-US"/>
          </a:p>
        </p:txBody>
      </p:sp>
    </p:spTree>
    <p:extLst>
      <p:ext uri="{BB962C8B-B14F-4D97-AF65-F5344CB8AC3E}">
        <p14:creationId xmlns:p14="http://schemas.microsoft.com/office/powerpoint/2010/main" val="241439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motifs first</a:t>
            </a:r>
          </a:p>
          <a:p>
            <a:r>
              <a:rPr lang="en-US" dirty="0" smtClean="0"/>
              <a:t>MIM,</a:t>
            </a:r>
            <a:r>
              <a:rPr lang="en-US" baseline="0" dirty="0" smtClean="0"/>
              <a:t> FFL….</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13</a:t>
            </a:fld>
            <a:endParaRPr lang="en-US"/>
          </a:p>
        </p:txBody>
      </p:sp>
    </p:spTree>
    <p:extLst>
      <p:ext uri="{BB962C8B-B14F-4D97-AF65-F5344CB8AC3E}">
        <p14:creationId xmlns:p14="http://schemas.microsoft.com/office/powerpoint/2010/main" val="2895684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Network to probe complex systems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 particular important complex system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Bio. System </a:t>
            </a:r>
            <a:r>
              <a:rPr lang="en-US" sz="1200" baseline="0" dirty="0" err="1" smtClean="0"/>
              <a:t>vs</a:t>
            </a:r>
            <a:r>
              <a:rPr lang="en-US" sz="1200" baseline="0" dirty="0" smtClean="0"/>
              <a:t> technological system: changes + performance with </a:t>
            </a:r>
            <a:r>
              <a:rPr lang="en-US" sz="1200" baseline="0" dirty="0" err="1" smtClean="0"/>
              <a:t>def</a:t>
            </a: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Compare 2 systems side by side nourish our understanding of 2 systems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Back to dinosaur,. One organism: weigh the bones, angles. Couldn’t learn much.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Head of a size, big or small?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Two organisms: open a new dimension, bone A corresponds to B. Especially land </a:t>
            </a:r>
            <a:r>
              <a:rPr lang="en-US" sz="1200" baseline="0" dirty="0" err="1" smtClean="0"/>
              <a:t>vs</a:t>
            </a:r>
            <a:r>
              <a:rPr lang="en-US" sz="1200" baseline="0" dirty="0" smtClean="0"/>
              <a:t> sea. Ask Q</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Along this line, compare the networks … is a very natural thing to do</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As, Examples 2 networks</a:t>
            </a:r>
          </a:p>
        </p:txBody>
      </p:sp>
      <p:sp>
        <p:nvSpPr>
          <p:cNvPr id="4" name="Slide Number Placeholder 3"/>
          <p:cNvSpPr>
            <a:spLocks noGrp="1"/>
          </p:cNvSpPr>
          <p:nvPr>
            <p:ph type="sldNum" sz="quarter" idx="10"/>
          </p:nvPr>
        </p:nvSpPr>
        <p:spPr/>
        <p:txBody>
          <a:bodyPr/>
          <a:lstStyle/>
          <a:p>
            <a:fld id="{62C8E73C-5D9F-1B44-B1BF-23C8ABF6BE4D}" type="slidenum">
              <a:rPr lang="en-US" smtClean="0"/>
              <a:t>15</a:t>
            </a:fld>
            <a:endParaRPr lang="en-US"/>
          </a:p>
        </p:txBody>
      </p:sp>
    </p:spTree>
    <p:extLst>
      <p:ext uri="{BB962C8B-B14F-4D97-AF65-F5344CB8AC3E}">
        <p14:creationId xmlns:p14="http://schemas.microsoft.com/office/powerpoint/2010/main" val="51234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Preferred</a:t>
            </a:r>
            <a:r>
              <a:rPr lang="en-US" baseline="0" dirty="0" smtClean="0"/>
              <a:t> direction</a:t>
            </a:r>
          </a:p>
          <a:p>
            <a:r>
              <a:rPr lang="en-US" baseline="0" dirty="0" smtClean="0"/>
              <a:t>Construct hierarchy</a:t>
            </a:r>
          </a:p>
          <a:p>
            <a:r>
              <a:rPr lang="en-US" baseline="0" dirty="0" smtClean="0"/>
              <a:t>Number</a:t>
            </a:r>
          </a:p>
          <a:p>
            <a:r>
              <a:rPr lang="en-US" dirty="0" smtClean="0"/>
              <a:t>Hierarchy</a:t>
            </a:r>
            <a:r>
              <a:rPr lang="en-US" baseline="0" dirty="0" smtClean="0"/>
              <a:t> is related to the degree </a:t>
            </a:r>
            <a:r>
              <a:rPr lang="en-US" baseline="0" dirty="0" err="1" smtClean="0"/>
              <a:t>dist</a:t>
            </a:r>
            <a:endParaRPr lang="en-US" baseline="0" dirty="0" smtClean="0"/>
          </a:p>
          <a:p>
            <a:r>
              <a:rPr lang="en-US" dirty="0" smtClean="0"/>
              <a:t>Broad</a:t>
            </a:r>
            <a:r>
              <a:rPr lang="en-US" baseline="0" dirty="0" smtClean="0"/>
              <a:t> out, narrow in BUT</a:t>
            </a:r>
          </a:p>
          <a:p>
            <a:r>
              <a:rPr lang="en-US" baseline="0" dirty="0" smtClean="0"/>
              <a:t>Explain.. Hubs…examples</a:t>
            </a:r>
          </a:p>
          <a:p>
            <a:r>
              <a:rPr lang="en-US" baseline="0" dirty="0" smtClean="0"/>
              <a:t>Why this is related to </a:t>
            </a:r>
            <a:r>
              <a:rPr lang="en-US" baseline="0" dirty="0" err="1" smtClean="0"/>
              <a:t>hierarhcy</a:t>
            </a:r>
            <a:endParaRPr lang="en-US" dirty="0"/>
          </a:p>
        </p:txBody>
      </p:sp>
      <p:sp>
        <p:nvSpPr>
          <p:cNvPr id="4" name="Slide Number Placeholder 3"/>
          <p:cNvSpPr>
            <a:spLocks noGrp="1"/>
          </p:cNvSpPr>
          <p:nvPr>
            <p:ph type="sldNum" sz="quarter" idx="10"/>
          </p:nvPr>
        </p:nvSpPr>
        <p:spPr/>
        <p:txBody>
          <a:bodyPr/>
          <a:lstStyle/>
          <a:p>
            <a:fld id="{62C8E73C-5D9F-1B44-B1BF-23C8ABF6BE4D}" type="slidenum">
              <a:rPr lang="en-US" smtClean="0"/>
              <a:t>16</a:t>
            </a:fld>
            <a:endParaRPr lang="en-US"/>
          </a:p>
        </p:txBody>
      </p:sp>
    </p:spTree>
    <p:extLst>
      <p:ext uri="{BB962C8B-B14F-4D97-AF65-F5344CB8AC3E}">
        <p14:creationId xmlns:p14="http://schemas.microsoft.com/office/powerpoint/2010/main" val="30780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363347" y="6356350"/>
            <a:ext cx="2085975" cy="365125"/>
          </a:xfrm>
          <a:prstGeom prst="rect">
            <a:avLst/>
          </a:prstGeom>
        </p:spPr>
        <p:txBody>
          <a:bodyPr/>
          <a:lstStyle/>
          <a:p>
            <a:fld id="{A5BF94FD-AFA1-4F48-AF64-D6961B5DE41E}" type="datetime1">
              <a:rPr lang="en-US" smtClean="0"/>
              <a:t>1/24/12</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363347" y="6356350"/>
            <a:ext cx="2085975" cy="365125"/>
          </a:xfrm>
          <a:prstGeom prst="rect">
            <a:avLst/>
          </a:prstGeom>
        </p:spPr>
        <p:txBody>
          <a:bodyPr/>
          <a:lstStyle/>
          <a:p>
            <a:fld id="{B8D73987-0022-0344-88A8-C6433C6807AB}" type="datetime1">
              <a:rPr lang="en-US" smtClean="0"/>
              <a:t>1/24/12</a:t>
            </a:fld>
            <a:endParaRPr lang="en-US"/>
          </a:p>
        </p:txBody>
      </p:sp>
      <p:sp>
        <p:nvSpPr>
          <p:cNvPr id="4" name="Footer Placeholder 3"/>
          <p:cNvSpPr>
            <a:spLocks noGrp="1"/>
          </p:cNvSpPr>
          <p:nvPr>
            <p:ph type="ftr" sz="quarter" idx="11"/>
          </p:nvPr>
        </p:nvSpPr>
        <p:spPr>
          <a:xfrm>
            <a:off x="659165" y="6356350"/>
            <a:ext cx="2847975" cy="365125"/>
          </a:xfrm>
          <a:prstGeom prst="rect">
            <a:avLst/>
          </a:prstGeom>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a:xfrm>
            <a:off x="6363347" y="6356350"/>
            <a:ext cx="2085975" cy="365125"/>
          </a:xfrm>
          <a:prstGeom prst="rect">
            <a:avLst/>
          </a:prstGeom>
        </p:spPr>
        <p:txBody>
          <a:bodyPr/>
          <a:lstStyle/>
          <a:p>
            <a:fld id="{6983FF30-C8B3-F249-BB30-35ACA4D61FAB}" type="datetime1">
              <a:rPr lang="en-US" smtClean="0"/>
              <a:t>1/24/12</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63347" y="6356350"/>
            <a:ext cx="2085975" cy="365125"/>
          </a:xfrm>
          <a:prstGeom prst="rect">
            <a:avLst/>
          </a:prstGeom>
        </p:spPr>
        <p:txBody>
          <a:bodyPr/>
          <a:lstStyle/>
          <a:p>
            <a:fld id="{DE4A09BB-9D19-734C-83B1-2FE4411EDAF3}" type="datetime1">
              <a:rPr lang="en-US" smtClean="0"/>
              <a:t>1/24/12</a:t>
            </a:fld>
            <a:endParaRPr lang="en-US"/>
          </a:p>
        </p:txBody>
      </p:sp>
      <p:sp>
        <p:nvSpPr>
          <p:cNvPr id="3" name="Footer Placeholder 2"/>
          <p:cNvSpPr>
            <a:spLocks noGrp="1"/>
          </p:cNvSpPr>
          <p:nvPr>
            <p:ph type="ftr" sz="quarter" idx="11"/>
          </p:nvPr>
        </p:nvSpPr>
        <p:spPr>
          <a:xfrm>
            <a:off x="659165" y="6356350"/>
            <a:ext cx="2847975" cy="365125"/>
          </a:xfrm>
          <a:prstGeom prst="rect">
            <a:avLst/>
          </a:prstGeom>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a:xfrm>
            <a:off x="6363347" y="6356350"/>
            <a:ext cx="2085975" cy="365125"/>
          </a:xfrm>
          <a:prstGeom prst="rect">
            <a:avLst/>
          </a:prstGeom>
        </p:spPr>
        <p:txBody>
          <a:bodyPr/>
          <a:lstStyle/>
          <a:p>
            <a:fld id="{C65C77E7-C11C-6148-9A44-3892C919EB9F}" type="datetime1">
              <a:rPr lang="en-US" smtClean="0"/>
              <a:t>1/24/12</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a:xfrm>
            <a:off x="659165" y="6356350"/>
            <a:ext cx="2847975" cy="365125"/>
          </a:xfrm>
          <a:prstGeom prst="rect">
            <a:avLst/>
          </a:prstGeom>
        </p:spPr>
        <p:txBody>
          <a:bodyPr/>
          <a:lstStyle/>
          <a:p>
            <a:r>
              <a:rPr lang="en-US" smtClean="0"/>
              <a:t>Footer Text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ea typeface="ＭＳ Ｐゴシック" charset="0"/>
                <a:cs typeface="ＭＳ Ｐゴシック" charset="0"/>
              </a:defRPr>
            </a:lvl1pPr>
          </a:lstStyle>
          <a:p>
            <a:fld id="{249C175D-F919-484C-8F1F-EDCD71DFEB53}" type="slidenum">
              <a:rPr lang="en-US" smtClean="0"/>
              <a:pPr/>
              <a:t>‹#›</a:t>
            </a:fld>
            <a:endParaRPr lang="en-US"/>
          </a:p>
        </p:txBody>
      </p:sp>
    </p:spTree>
    <p:extLst>
      <p:ext uri="{BB962C8B-B14F-4D97-AF65-F5344CB8AC3E}">
        <p14:creationId xmlns:p14="http://schemas.microsoft.com/office/powerpoint/2010/main" val="2212922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748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874838"/>
            <a:ext cx="4038600" cy="4525962"/>
          </a:xfrm>
        </p:spPr>
        <p:txBody>
          <a:bodyPr/>
          <a:lstStyle/>
          <a:p>
            <a:pPr lvl="0"/>
            <a:r>
              <a:rPr lang="en-US" noProof="0" smtClean="0"/>
              <a:t>Click icon to add chart</a:t>
            </a:r>
          </a:p>
        </p:txBody>
      </p:sp>
      <p:sp>
        <p:nvSpPr>
          <p:cNvPr id="5" name="Date Placeholder 4"/>
          <p:cNvSpPr>
            <a:spLocks noGrp="1" noChangeArrowheads="1"/>
          </p:cNvSpPr>
          <p:nvPr>
            <p:ph type="dt" sz="half" idx="10"/>
          </p:nvPr>
        </p:nvSpPr>
        <p:spPr>
          <a:xfrm>
            <a:off x="6363347" y="6356350"/>
            <a:ext cx="2085975" cy="365125"/>
          </a:xfrm>
          <a:prstGeom prst="rect">
            <a:avLst/>
          </a:prstGeom>
          <a:ln/>
        </p:spPr>
        <p:txBody>
          <a:bodyPr/>
          <a:lstStyle>
            <a:lvl1pPr>
              <a:defRPr/>
            </a:lvl1pPr>
          </a:lstStyle>
          <a:p>
            <a:endParaRPr lang="en-US"/>
          </a:p>
        </p:txBody>
      </p:sp>
      <p:sp>
        <p:nvSpPr>
          <p:cNvPr id="6" name="Footer Placeholder 5"/>
          <p:cNvSpPr>
            <a:spLocks noGrp="1" noChangeArrowheads="1"/>
          </p:cNvSpPr>
          <p:nvPr>
            <p:ph type="ftr" sz="quarter" idx="11"/>
          </p:nvPr>
        </p:nvSpPr>
        <p:spPr>
          <a:xfrm>
            <a:off x="659165" y="6356350"/>
            <a:ext cx="2847975" cy="365125"/>
          </a:xfrm>
          <a:prstGeom prst="rect">
            <a:avLst/>
          </a:prstGeom>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A5814D0-126B-D848-AEB3-6B0C1364C8AF}" type="slidenum">
              <a:rPr lang="en-US" smtClean="0"/>
              <a:pPr/>
              <a:t>‹#›</a:t>
            </a:fld>
            <a:endParaRPr lang="en-US"/>
          </a:p>
        </p:txBody>
      </p:sp>
    </p:spTree>
    <p:extLst>
      <p:ext uri="{BB962C8B-B14F-4D97-AF65-F5344CB8AC3E}">
        <p14:creationId xmlns:p14="http://schemas.microsoft.com/office/powerpoint/2010/main" val="388764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3" r:id="rId6"/>
    <p:sldLayoutId id="2147483855" r:id="rId7"/>
  </p:sldLayoutIdLst>
  <p:hf hdr="0" ftr="0" dt="0"/>
  <p:txStyles>
    <p:titleStyle>
      <a:lvl1pPr algn="ctr" defTabSz="914400" rtl="0" eaLnBrk="1" latinLnBrk="0" hangingPunct="1">
        <a:lnSpc>
          <a:spcPct val="100000"/>
        </a:lnSpc>
        <a:spcBef>
          <a:spcPct val="0"/>
        </a:spcBef>
        <a:buNone/>
        <a:defRPr sz="4000" kern="1200">
          <a:solidFill>
            <a:schemeClr val="tx2"/>
          </a:solidFill>
          <a:effectLst>
            <a:outerShdw blurRad="63500" dist="38100" dir="5400000" algn="t" rotWithShape="0">
              <a:prstClr val="black">
                <a:alpha val="25000"/>
              </a:prstClr>
            </a:outerShdw>
          </a:effectLst>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 Type="http://schemas.openxmlformats.org/officeDocument/2006/relationships/vmlDrawing" Target="../drawings/vmlDrawing3.vml"/><Relationship Id="rId2" Type="http://schemas.openxmlformats.org/officeDocument/2006/relationships/slideLayout" Target="../slideLayouts/slideLayout3.xml"/><Relationship Id="rId3" Type="http://schemas.openxmlformats.org/officeDocument/2006/relationships/oleObject" Target="../embeddings/oleObject3.bin"/><Relationship Id="rId4" Type="http://schemas.openxmlformats.org/officeDocument/2006/relationships/image" Target="../media/image18.wmf"/><Relationship Id="rId5" Type="http://schemas.openxmlformats.org/officeDocument/2006/relationships/oleObject" Target="../embeddings/oleObject4.bin"/><Relationship Id="rId6" Type="http://schemas.openxmlformats.org/officeDocument/2006/relationships/image" Target="../media/image25.wmf"/><Relationship Id="rId7" Type="http://schemas.openxmlformats.org/officeDocument/2006/relationships/oleObject" Target="../embeddings/oleObject5.bin"/><Relationship Id="rId8" Type="http://schemas.openxmlformats.org/officeDocument/2006/relationships/image" Target="../media/image26.wmf"/><Relationship Id="rId9" Type="http://schemas.openxmlformats.org/officeDocument/2006/relationships/oleObject" Target="../embeddings/oleObject6.bin"/><Relationship Id="rId10" Type="http://schemas.openxmlformats.org/officeDocument/2006/relationships/image" Target="../media/image27.png"/></Relationships>
</file>

<file path=ppt/slides/_rels/slide11.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 Type="http://schemas.openxmlformats.org/officeDocument/2006/relationships/vmlDrawing" Target="../drawings/vmlDrawing4.vml"/><Relationship Id="rId2" Type="http://schemas.openxmlformats.org/officeDocument/2006/relationships/slideLayout" Target="../slideLayouts/slideLayout3.xml"/><Relationship Id="rId3" Type="http://schemas.openxmlformats.org/officeDocument/2006/relationships/image" Target="../media/image33.emf"/><Relationship Id="rId4" Type="http://schemas.openxmlformats.org/officeDocument/2006/relationships/oleObject" Target="../embeddings/oleObject7.bin"/><Relationship Id="rId5" Type="http://schemas.openxmlformats.org/officeDocument/2006/relationships/image" Target="../media/image30.wmf"/><Relationship Id="rId6" Type="http://schemas.openxmlformats.org/officeDocument/2006/relationships/oleObject" Target="../embeddings/oleObject8.bin"/><Relationship Id="rId7" Type="http://schemas.openxmlformats.org/officeDocument/2006/relationships/image" Target="../media/image31.wmf"/><Relationship Id="rId8" Type="http://schemas.openxmlformats.org/officeDocument/2006/relationships/oleObject" Target="../embeddings/oleObject9.bin"/><Relationship Id="rId9" Type="http://schemas.openxmlformats.org/officeDocument/2006/relationships/image" Target="../media/image32.wmf"/><Relationship Id="rId10"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vmlDrawing" Target="../drawings/vmlDrawing5.vml"/><Relationship Id="rId2"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1.bin"/><Relationship Id="rId5" Type="http://schemas.openxmlformats.org/officeDocument/2006/relationships/image" Target="../media/image45.emf"/><Relationship Id="rId1" Type="http://schemas.openxmlformats.org/officeDocument/2006/relationships/vmlDrawing" Target="../drawings/vmlDrawing6.vml"/><Relationship Id="rId2"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3.xml"/><Relationship Id="rId3" Type="http://schemas.openxmlformats.org/officeDocument/2006/relationships/notesSlide" Target="../notesSlides/notesSlide1.xml"/><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oleObject" Target="../embeddings/oleObject1.bin"/><Relationship Id="rId7" Type="http://schemas.openxmlformats.org/officeDocument/2006/relationships/image" Target="../media/image2.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oleObject" Target="???" TargetMode="External"/><Relationship Id="rId6" Type="http://schemas.openxmlformats.org/officeDocument/2006/relationships/image" Target="../media/image58.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68.png"/><Relationship Id="rId5" Type="http://schemas.openxmlformats.org/officeDocument/2006/relationships/oleObject" Target="../embeddings/oleObject12.bin"/><Relationship Id="rId6" Type="http://schemas.openxmlformats.org/officeDocument/2006/relationships/image" Target="../media/image66.emf"/><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oleObject" Target="../embeddings/oleObject13.bin"/><Relationship Id="rId10" Type="http://schemas.openxmlformats.org/officeDocument/2006/relationships/image" Target="../media/image67.wmf"/><Relationship Id="rId11" Type="http://schemas.openxmlformats.org/officeDocument/2006/relationships/image" Target="../media/image71.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1" Type="http://schemas.openxmlformats.org/officeDocument/2006/relationships/image" Target="../media/image75.wmf"/><Relationship Id="rId12" Type="http://schemas.openxmlformats.org/officeDocument/2006/relationships/oleObject" Target="../embeddings/oleObject18.bin"/><Relationship Id="rId13" Type="http://schemas.openxmlformats.org/officeDocument/2006/relationships/image" Target="../media/image76.w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27.xml"/><Relationship Id="rId4" Type="http://schemas.openxmlformats.org/officeDocument/2006/relationships/oleObject" Target="../embeddings/oleObject14.bin"/><Relationship Id="rId5" Type="http://schemas.openxmlformats.org/officeDocument/2006/relationships/image" Target="../media/image72.wmf"/><Relationship Id="rId6" Type="http://schemas.openxmlformats.org/officeDocument/2006/relationships/oleObject" Target="../embeddings/oleObject15.bin"/><Relationship Id="rId7" Type="http://schemas.openxmlformats.org/officeDocument/2006/relationships/image" Target="../media/image73.wmf"/><Relationship Id="rId8" Type="http://schemas.openxmlformats.org/officeDocument/2006/relationships/oleObject" Target="../embeddings/oleObject16.bin"/><Relationship Id="rId9" Type="http://schemas.openxmlformats.org/officeDocument/2006/relationships/image" Target="../media/image74.wmf"/><Relationship Id="rId10" Type="http://schemas.openxmlformats.org/officeDocument/2006/relationships/oleObject" Target="../embeddings/oleObject17.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9.bin"/><Relationship Id="rId5" Type="http://schemas.openxmlformats.org/officeDocument/2006/relationships/image" Target="../media/image77.emf"/><Relationship Id="rId6" Type="http://schemas.openxmlformats.org/officeDocument/2006/relationships/oleObject" Target="../embeddings/oleObject20.bin"/><Relationship Id="rId7" Type="http://schemas.openxmlformats.org/officeDocument/2006/relationships/image" Target="../media/image78.wmf"/><Relationship Id="rId8" Type="http://schemas.openxmlformats.org/officeDocument/2006/relationships/oleObject" Target="../embeddings/oleObject21.bin"/><Relationship Id="rId9" Type="http://schemas.openxmlformats.org/officeDocument/2006/relationships/image" Target="../media/image79.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oleObject" Target="../embeddings/oleObject22.bin"/><Relationship Id="rId8" Type="http://schemas.openxmlformats.org/officeDocument/2006/relationships/image" Target="../media/image81.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oleObject" Target="../embeddings/oleObject23.bin"/><Relationship Id="rId7" Type="http://schemas.openxmlformats.org/officeDocument/2006/relationships/image" Target="../media/image85.emf"/><Relationship Id="rId8" Type="http://schemas.openxmlformats.org/officeDocument/2006/relationships/image" Target="../media/image89.png"/><Relationship Id="rId9" Type="http://schemas.openxmlformats.org/officeDocument/2006/relationships/oleObject" Target="../embeddings/oleObject24.bin"/><Relationship Id="rId10" Type="http://schemas.openxmlformats.org/officeDocument/2006/relationships/image" Target="../media/image86.emf"/><Relationship Id="rId1" Type="http://schemas.openxmlformats.org/officeDocument/2006/relationships/vmlDrawing" Target="../drawings/vmlDrawing12.vml"/><Relationship Id="rId2"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91.emf"/><Relationship Id="rId5" Type="http://schemas.openxmlformats.org/officeDocument/2006/relationships/oleObject" Target="../embeddings/oleObject25.bin"/><Relationship Id="rId6" Type="http://schemas.openxmlformats.org/officeDocument/2006/relationships/image" Target="../media/image86.emf"/><Relationship Id="rId7" Type="http://schemas.openxmlformats.org/officeDocument/2006/relationships/oleObject" Target="../embeddings/oleObject26.bin"/><Relationship Id="rId8" Type="http://schemas.openxmlformats.org/officeDocument/2006/relationships/image" Target="../media/image90.emf"/><Relationship Id="rId9" Type="http://schemas.openxmlformats.org/officeDocument/2006/relationships/image" Target="../media/image92.png"/><Relationship Id="rId1" Type="http://schemas.openxmlformats.org/officeDocument/2006/relationships/vmlDrawing" Target="../drawings/vmlDrawing13.vml"/><Relationship Id="rId2"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27.bin"/><Relationship Id="rId5" Type="http://schemas.openxmlformats.org/officeDocument/2006/relationships/image" Target="../media/image96.wmf"/><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oleObject" Target="../embeddings/oleObject28.bin"/><Relationship Id="rId9" Type="http://schemas.openxmlformats.org/officeDocument/2006/relationships/image" Target="../media/image97.wmf"/><Relationship Id="rId1" Type="http://schemas.openxmlformats.org/officeDocument/2006/relationships/vmlDrawing" Target="../drawings/vmlDrawing14.vml"/><Relationship Id="rId2"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100.png"/><Relationship Id="rId1" Type="http://schemas.openxmlformats.org/officeDocument/2006/relationships/vmlDrawing" Target="../drawings/vmlDrawing15.v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30.bin"/><Relationship Id="rId5" Type="http://schemas.openxmlformats.org/officeDocument/2006/relationships/image" Target="../media/image101.emf"/><Relationship Id="rId6" Type="http://schemas.openxmlformats.org/officeDocument/2006/relationships/oleObject" Target="../embeddings/oleObject31.bin"/><Relationship Id="rId7" Type="http://schemas.openxmlformats.org/officeDocument/2006/relationships/image" Target="../media/image102.emf"/><Relationship Id="rId8" Type="http://schemas.openxmlformats.org/officeDocument/2006/relationships/oleObject" Target="../embeddings/oleObject32.bin"/><Relationship Id="rId9" Type="http://schemas.openxmlformats.org/officeDocument/2006/relationships/image" Target="../media/image103.emf"/><Relationship Id="rId1" Type="http://schemas.openxmlformats.org/officeDocument/2006/relationships/vmlDrawing" Target="../drawings/vmlDrawing16.vml"/><Relationship Id="rId2"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oleObject" Target="../embeddings/oleObject33.bin"/><Relationship Id="rId7" Type="http://schemas.openxmlformats.org/officeDocument/2006/relationships/image" Target="../media/image106.emf"/><Relationship Id="rId8" Type="http://schemas.openxmlformats.org/officeDocument/2006/relationships/oleObject" Target="../embeddings/oleObject34.bin"/><Relationship Id="rId9" Type="http://schemas.openxmlformats.org/officeDocument/2006/relationships/image" Target="../media/image107.emf"/><Relationship Id="rId1" Type="http://schemas.openxmlformats.org/officeDocument/2006/relationships/vmlDrawing" Target="../drawings/vmlDrawing17.vml"/><Relationship Id="rId2"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jpe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9.png"/><Relationship Id="rId5" Type="http://schemas.openxmlformats.org/officeDocument/2006/relationships/oleObject" Target="../embeddings/oleObject2.bin"/><Relationship Id="rId6" Type="http://schemas.openxmlformats.org/officeDocument/2006/relationships/image" Target="../media/image18.wmf"/><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633784"/>
          </a:xfrm>
        </p:spPr>
        <p:txBody>
          <a:bodyPr/>
          <a:lstStyle/>
          <a:p>
            <a:r>
              <a:rPr lang="en-US" sz="5400" dirty="0" smtClean="0">
                <a:latin typeface="Helvetica"/>
                <a:cs typeface="Helvetica"/>
              </a:rPr>
              <a:t>Biological Networks: construction, topology</a:t>
            </a:r>
            <a:r>
              <a:rPr lang="en-US" sz="5400" dirty="0">
                <a:latin typeface="Helvetica"/>
                <a:cs typeface="Helvetica"/>
              </a:rPr>
              <a:t> </a:t>
            </a:r>
            <a:r>
              <a:rPr lang="en-US" sz="5400" dirty="0" smtClean="0">
                <a:latin typeface="Helvetica"/>
                <a:cs typeface="Helvetica"/>
              </a:rPr>
              <a:t>and dynamics</a:t>
            </a:r>
            <a:endParaRPr lang="en-US" sz="5400" dirty="0">
              <a:latin typeface="Helvetica"/>
              <a:cs typeface="Helvetica"/>
            </a:endParaRPr>
          </a:p>
        </p:txBody>
      </p:sp>
      <p:sp>
        <p:nvSpPr>
          <p:cNvPr id="3" name="Subtitle 2"/>
          <p:cNvSpPr>
            <a:spLocks noGrp="1"/>
          </p:cNvSpPr>
          <p:nvPr>
            <p:ph type="subTitle" idx="1"/>
          </p:nvPr>
        </p:nvSpPr>
        <p:spPr>
          <a:xfrm>
            <a:off x="1371600" y="4650154"/>
            <a:ext cx="6400800" cy="1522046"/>
          </a:xfrm>
        </p:spPr>
        <p:txBody>
          <a:bodyPr>
            <a:normAutofit/>
          </a:bodyPr>
          <a:lstStyle/>
          <a:p>
            <a:r>
              <a:rPr lang="en-US" dirty="0" smtClean="0">
                <a:latin typeface="Arial"/>
                <a:cs typeface="Arial"/>
              </a:rPr>
              <a:t>Department of Molecular Biophysics and Biochemistry</a:t>
            </a:r>
          </a:p>
          <a:p>
            <a:r>
              <a:rPr lang="en-US" dirty="0" smtClean="0">
                <a:latin typeface="Arial"/>
                <a:cs typeface="Arial"/>
              </a:rPr>
              <a:t>Yale University</a:t>
            </a:r>
            <a:endParaRPr lang="en-US" dirty="0">
              <a:latin typeface="Arial"/>
              <a:cs typeface="Arial"/>
            </a:endParaRPr>
          </a:p>
        </p:txBody>
      </p:sp>
      <p:sp>
        <p:nvSpPr>
          <p:cNvPr id="4" name="TextBox 3"/>
          <p:cNvSpPr txBox="1"/>
          <p:nvPr/>
        </p:nvSpPr>
        <p:spPr>
          <a:xfrm>
            <a:off x="3434635" y="3634153"/>
            <a:ext cx="2367330" cy="800219"/>
          </a:xfrm>
          <a:prstGeom prst="rect">
            <a:avLst/>
          </a:prstGeom>
          <a:noFill/>
        </p:spPr>
        <p:txBody>
          <a:bodyPr wrap="none" rtlCol="0">
            <a:spAutoFit/>
          </a:bodyPr>
          <a:lstStyle/>
          <a:p>
            <a:r>
              <a:rPr lang="en-US" sz="2800" dirty="0">
                <a:latin typeface="Arial"/>
                <a:cs typeface="Arial"/>
              </a:rPr>
              <a:t>Koon-Kiu Yan</a:t>
            </a:r>
          </a:p>
          <a:p>
            <a:endParaRPr lang="en-US" dirty="0"/>
          </a:p>
        </p:txBody>
      </p:sp>
    </p:spTree>
    <p:extLst>
      <p:ext uri="{BB962C8B-B14F-4D97-AF65-F5344CB8AC3E}">
        <p14:creationId xmlns:p14="http://schemas.microsoft.com/office/powerpoint/2010/main" val="10208874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Collaborative Nature of </a:t>
            </a:r>
            <a:r>
              <a:rPr lang="en-US" dirty="0" smtClean="0">
                <a:latin typeface="Arial" charset="0"/>
                <a:ea typeface="ＭＳ Ｐゴシック" charset="0"/>
                <a:cs typeface="ＭＳ Ｐゴシック" charset="0"/>
              </a:rPr>
              <a:t>individual Levels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10</a:t>
            </a:fld>
            <a:endParaRPr lang="en-US" dirty="0"/>
          </a:p>
        </p:txBody>
      </p:sp>
      <p:sp>
        <p:nvSpPr>
          <p:cNvPr id="8" name="Rectangle 3"/>
          <p:cNvSpPr txBox="1">
            <a:spLocks noChangeArrowheads="1"/>
          </p:cNvSpPr>
          <p:nvPr/>
        </p:nvSpPr>
        <p:spPr>
          <a:xfrm>
            <a:off x="890255" y="4326963"/>
            <a:ext cx="1371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buFontTx/>
              <a:buNone/>
            </a:pPr>
            <a:r>
              <a:rPr lang="en-US" sz="2000" smtClean="0">
                <a:latin typeface="Arial" charset="0"/>
                <a:ea typeface="ＭＳ Ｐゴシック" charset="0"/>
                <a:cs typeface="ＭＳ Ｐゴシック" charset="0"/>
              </a:rPr>
              <a:t>Level </a:t>
            </a:r>
            <a:r>
              <a:rPr lang="en-US" sz="2000" i="1" smtClean="0">
                <a:latin typeface="Arial" charset="0"/>
                <a:ea typeface="ＭＳ Ｐゴシック" charset="0"/>
                <a:cs typeface="ＭＳ Ｐゴシック" charset="0"/>
              </a:rPr>
              <a:t>L</a:t>
            </a:r>
            <a:endParaRPr lang="en-US" sz="2000" i="1">
              <a:latin typeface="Arial" charset="0"/>
              <a:ea typeface="ＭＳ Ｐゴシック" charset="0"/>
              <a:cs typeface="ＭＳ Ｐゴシック" charset="0"/>
            </a:endParaRPr>
          </a:p>
        </p:txBody>
      </p:sp>
      <p:graphicFrame>
        <p:nvGraphicFramePr>
          <p:cNvPr id="9" name="Object 2"/>
          <p:cNvGraphicFramePr>
            <a:graphicFrameLocks noGrp="1" noChangeAspect="1"/>
          </p:cNvGraphicFramePr>
          <p:nvPr>
            <p:ph sz="quarter" idx="4294967295"/>
            <p:extLst>
              <p:ext uri="{D42A27DB-BD31-4B8C-83A1-F6EECF244321}">
                <p14:modId xmlns:p14="http://schemas.microsoft.com/office/powerpoint/2010/main" val="2257222726"/>
              </p:ext>
            </p:extLst>
          </p:nvPr>
        </p:nvGraphicFramePr>
        <p:xfrm>
          <a:off x="966788" y="4708525"/>
          <a:ext cx="836612" cy="530225"/>
        </p:xfrm>
        <a:graphic>
          <a:graphicData uri="http://schemas.openxmlformats.org/presentationml/2006/ole">
            <mc:AlternateContent xmlns:mc="http://schemas.openxmlformats.org/markup-compatibility/2006">
              <mc:Choice xmlns:v="urn:schemas-microsoft-com:vml" Requires="v">
                <p:oleObj spid="_x0000_s267675" name="Equation" r:id="rId3" imgW="380835" imgH="241195" progId="Equation.3">
                  <p:embed/>
                </p:oleObj>
              </mc:Choice>
              <mc:Fallback>
                <p:oleObj name="Equation" r:id="rId3" imgW="380835" imgH="24119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788" y="4708525"/>
                        <a:ext cx="836612" cy="5302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0" name="Object 4"/>
          <p:cNvGraphicFramePr>
            <a:graphicFrameLocks noGrp="1" noChangeAspect="1"/>
          </p:cNvGraphicFramePr>
          <p:nvPr>
            <p:ph sz="quarter" idx="4294967295"/>
            <p:extLst>
              <p:ext uri="{D42A27DB-BD31-4B8C-83A1-F6EECF244321}">
                <p14:modId xmlns:p14="http://schemas.microsoft.com/office/powerpoint/2010/main" val="3811178964"/>
              </p:ext>
            </p:extLst>
          </p:nvPr>
        </p:nvGraphicFramePr>
        <p:xfrm>
          <a:off x="1957388" y="5976938"/>
          <a:ext cx="2895600" cy="650875"/>
        </p:xfrm>
        <a:graphic>
          <a:graphicData uri="http://schemas.openxmlformats.org/presentationml/2006/ole">
            <mc:AlternateContent xmlns:mc="http://schemas.openxmlformats.org/markup-compatibility/2006">
              <mc:Choice xmlns:v="urn:schemas-microsoft-com:vml" Requires="v">
                <p:oleObj spid="_x0000_s267676" name="Equation" r:id="rId5" imgW="1752480" imgH="393480" progId="Equation.3">
                  <p:embed/>
                </p:oleObj>
              </mc:Choice>
              <mc:Fallback>
                <p:oleObj name="Equation" r:id="rId5" imgW="175248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7388" y="5976938"/>
                        <a:ext cx="2895600" cy="6508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1" name="Slide Number Placeholder 7"/>
          <p:cNvSpPr>
            <a:spLocks noGrp="1"/>
          </p:cNvSpPr>
          <p:nvPr>
            <p:ph type="sldNum" sz="quarter" idx="12"/>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fld id="{2DDEB7D0-6478-D94F-86F4-327E4AE54B5F}" type="slidenum">
              <a:rPr lang="en-US">
                <a:solidFill>
                  <a:schemeClr val="bg1"/>
                </a:solidFill>
              </a:rPr>
              <a:pPr/>
              <a:t>10</a:t>
            </a:fld>
            <a:endParaRPr lang="en-US">
              <a:solidFill>
                <a:schemeClr val="bg1"/>
              </a:solidFill>
            </a:endParaRPr>
          </a:p>
        </p:txBody>
      </p:sp>
      <p:sp>
        <p:nvSpPr>
          <p:cNvPr id="12" name="Line 4"/>
          <p:cNvSpPr>
            <a:spLocks noChangeShapeType="1"/>
          </p:cNvSpPr>
          <p:nvPr/>
        </p:nvSpPr>
        <p:spPr bwMode="auto">
          <a:xfrm>
            <a:off x="2033255" y="4631763"/>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5"/>
          <p:cNvSpPr>
            <a:spLocks noChangeShapeType="1"/>
          </p:cNvSpPr>
          <p:nvPr/>
        </p:nvSpPr>
        <p:spPr bwMode="auto">
          <a:xfrm>
            <a:off x="2566655" y="3784038"/>
            <a:ext cx="121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6"/>
          <p:cNvSpPr>
            <a:spLocks noChangeShapeType="1"/>
          </p:cNvSpPr>
          <p:nvPr/>
        </p:nvSpPr>
        <p:spPr bwMode="auto">
          <a:xfrm>
            <a:off x="2109455" y="5698563"/>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Oval 9"/>
          <p:cNvSpPr>
            <a:spLocks noChangeArrowheads="1"/>
          </p:cNvSpPr>
          <p:nvPr/>
        </p:nvSpPr>
        <p:spPr bwMode="auto">
          <a:xfrm>
            <a:off x="2795255" y="3641163"/>
            <a:ext cx="304800" cy="3048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6" name="Oval 10"/>
          <p:cNvSpPr>
            <a:spLocks noChangeArrowheads="1"/>
          </p:cNvSpPr>
          <p:nvPr/>
        </p:nvSpPr>
        <p:spPr bwMode="auto">
          <a:xfrm>
            <a:off x="3328655" y="3641163"/>
            <a:ext cx="304800" cy="3048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7" name="Oval 12"/>
          <p:cNvSpPr>
            <a:spLocks noChangeArrowheads="1"/>
          </p:cNvSpPr>
          <p:nvPr/>
        </p:nvSpPr>
        <p:spPr bwMode="auto">
          <a:xfrm>
            <a:off x="2185655" y="5546163"/>
            <a:ext cx="304800" cy="3048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8" name="Oval 13"/>
          <p:cNvSpPr>
            <a:spLocks noChangeArrowheads="1"/>
          </p:cNvSpPr>
          <p:nvPr/>
        </p:nvSpPr>
        <p:spPr bwMode="auto">
          <a:xfrm>
            <a:off x="2566655" y="5546163"/>
            <a:ext cx="304800" cy="3048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9" name="Oval 14"/>
          <p:cNvSpPr>
            <a:spLocks noChangeArrowheads="1"/>
          </p:cNvSpPr>
          <p:nvPr/>
        </p:nvSpPr>
        <p:spPr bwMode="auto">
          <a:xfrm>
            <a:off x="2947655" y="5546163"/>
            <a:ext cx="304800" cy="304800"/>
          </a:xfrm>
          <a:prstGeom prst="ellipse">
            <a:avLst/>
          </a:prstGeom>
          <a:solidFill>
            <a:srgbClr val="C0C0C0"/>
          </a:solidFill>
          <a:ln w="9525">
            <a:solidFill>
              <a:schemeClr val="tx1"/>
            </a:solidFill>
            <a:round/>
            <a:headEnd/>
            <a:tailEnd/>
          </a:ln>
        </p:spPr>
        <p:txBody>
          <a:bodyPr wrap="none" anchor="ctr"/>
          <a:lstStyle/>
          <a:p>
            <a:endParaRPr lang="en-US"/>
          </a:p>
        </p:txBody>
      </p:sp>
      <p:sp>
        <p:nvSpPr>
          <p:cNvPr id="21" name="Oval 15"/>
          <p:cNvSpPr>
            <a:spLocks noChangeArrowheads="1"/>
          </p:cNvSpPr>
          <p:nvPr/>
        </p:nvSpPr>
        <p:spPr bwMode="auto">
          <a:xfrm>
            <a:off x="3328655" y="5546163"/>
            <a:ext cx="304800" cy="304800"/>
          </a:xfrm>
          <a:prstGeom prst="ellipse">
            <a:avLst/>
          </a:prstGeom>
          <a:solidFill>
            <a:srgbClr val="C0C0C0"/>
          </a:solidFill>
          <a:ln w="9525">
            <a:solidFill>
              <a:schemeClr val="tx1"/>
            </a:solidFill>
            <a:round/>
            <a:headEnd/>
            <a:tailEnd/>
          </a:ln>
        </p:spPr>
        <p:txBody>
          <a:bodyPr wrap="none" anchor="ctr"/>
          <a:lstStyle/>
          <a:p>
            <a:endParaRPr lang="en-US"/>
          </a:p>
        </p:txBody>
      </p:sp>
      <p:sp>
        <p:nvSpPr>
          <p:cNvPr id="22" name="Oval 16"/>
          <p:cNvSpPr>
            <a:spLocks noChangeArrowheads="1"/>
          </p:cNvSpPr>
          <p:nvPr/>
        </p:nvSpPr>
        <p:spPr bwMode="auto">
          <a:xfrm>
            <a:off x="2109455" y="4479363"/>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3" name="Oval 17"/>
          <p:cNvSpPr>
            <a:spLocks noChangeArrowheads="1"/>
          </p:cNvSpPr>
          <p:nvPr/>
        </p:nvSpPr>
        <p:spPr bwMode="auto">
          <a:xfrm>
            <a:off x="2719055" y="4479363"/>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4" name="Oval 18"/>
          <p:cNvSpPr>
            <a:spLocks noChangeArrowheads="1"/>
          </p:cNvSpPr>
          <p:nvPr/>
        </p:nvSpPr>
        <p:spPr bwMode="auto">
          <a:xfrm>
            <a:off x="3328655" y="4479363"/>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5" name="Oval 19"/>
          <p:cNvSpPr>
            <a:spLocks noChangeArrowheads="1"/>
          </p:cNvSpPr>
          <p:nvPr/>
        </p:nvSpPr>
        <p:spPr bwMode="auto">
          <a:xfrm>
            <a:off x="4014455" y="4479363"/>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6" name="Text Box 22"/>
          <p:cNvSpPr txBox="1">
            <a:spLocks noChangeArrowheads="1"/>
          </p:cNvSpPr>
          <p:nvPr/>
        </p:nvSpPr>
        <p:spPr bwMode="auto">
          <a:xfrm>
            <a:off x="1728455" y="4811151"/>
            <a:ext cx="27590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b="0"/>
              <a:t>=</a:t>
            </a:r>
            <a:r>
              <a:rPr lang="en-US" sz="2200"/>
              <a:t> 0.1   0.3   0.2    0.4</a:t>
            </a:r>
          </a:p>
        </p:txBody>
      </p:sp>
      <p:graphicFrame>
        <p:nvGraphicFramePr>
          <p:cNvPr id="27" name="Object 3"/>
          <p:cNvGraphicFramePr>
            <a:graphicFrameLocks noChangeAspect="1"/>
          </p:cNvGraphicFramePr>
          <p:nvPr>
            <p:extLst>
              <p:ext uri="{D42A27DB-BD31-4B8C-83A1-F6EECF244321}">
                <p14:modId xmlns:p14="http://schemas.microsoft.com/office/powerpoint/2010/main" val="1398421589"/>
              </p:ext>
            </p:extLst>
          </p:nvPr>
        </p:nvGraphicFramePr>
        <p:xfrm>
          <a:off x="572755" y="5951348"/>
          <a:ext cx="1320800" cy="498475"/>
        </p:xfrm>
        <a:graphic>
          <a:graphicData uri="http://schemas.openxmlformats.org/presentationml/2006/ole">
            <mc:AlternateContent xmlns:mc="http://schemas.openxmlformats.org/markup-compatibility/2006">
              <mc:Choice xmlns:v="urn:schemas-microsoft-com:vml" Requires="v">
                <p:oleObj spid="_x0000_s267677" name="Equation" r:id="rId7" imgW="647640" imgH="241200" progId="Equation.3">
                  <p:embed/>
                </p:oleObj>
              </mc:Choice>
              <mc:Fallback>
                <p:oleObj name="Equation" r:id="rId7" imgW="64764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755" y="5951348"/>
                        <a:ext cx="1320800"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5"/>
          <p:cNvGraphicFramePr>
            <a:graphicFrameLocks noChangeAspect="1"/>
          </p:cNvGraphicFramePr>
          <p:nvPr>
            <p:extLst>
              <p:ext uri="{D42A27DB-BD31-4B8C-83A1-F6EECF244321}">
                <p14:modId xmlns:p14="http://schemas.microsoft.com/office/powerpoint/2010/main" val="1117252821"/>
              </p:ext>
            </p:extLst>
          </p:nvPr>
        </p:nvGraphicFramePr>
        <p:xfrm>
          <a:off x="4984470" y="1184605"/>
          <a:ext cx="3390900" cy="5638800"/>
        </p:xfrm>
        <a:graphic>
          <a:graphicData uri="http://schemas.openxmlformats.org/presentationml/2006/ole">
            <mc:AlternateContent xmlns:mc="http://schemas.openxmlformats.org/markup-compatibility/2006">
              <mc:Choice xmlns:v="urn:schemas-microsoft-com:vml" Requires="v">
                <p:oleObj spid="_x0000_s267678" r:id="rId9" imgW="969102" imgH="1609211" progId="">
                  <p:embed/>
                </p:oleObj>
              </mc:Choice>
              <mc:Fallback>
                <p:oleObj r:id="rId9" imgW="969102" imgH="1609211"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4470" y="1184605"/>
                        <a:ext cx="33909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Oval 28"/>
          <p:cNvSpPr>
            <a:spLocks noChangeArrowheads="1"/>
          </p:cNvSpPr>
          <p:nvPr/>
        </p:nvSpPr>
        <p:spPr bwMode="auto">
          <a:xfrm>
            <a:off x="3709655" y="5536638"/>
            <a:ext cx="304800" cy="304800"/>
          </a:xfrm>
          <a:prstGeom prst="ellipse">
            <a:avLst/>
          </a:prstGeom>
          <a:solidFill>
            <a:srgbClr val="C0C0C0"/>
          </a:solidFill>
          <a:ln w="9525">
            <a:solidFill>
              <a:schemeClr val="tx1"/>
            </a:solidFill>
            <a:round/>
            <a:headEnd/>
            <a:tailEnd/>
          </a:ln>
        </p:spPr>
        <p:txBody>
          <a:bodyPr wrap="none" anchor="ctr"/>
          <a:lstStyle/>
          <a:p>
            <a:endParaRPr lang="en-US"/>
          </a:p>
        </p:txBody>
      </p:sp>
      <p:sp>
        <p:nvSpPr>
          <p:cNvPr id="30" name="Oval 29"/>
          <p:cNvSpPr>
            <a:spLocks noChangeArrowheads="1"/>
          </p:cNvSpPr>
          <p:nvPr/>
        </p:nvSpPr>
        <p:spPr bwMode="auto">
          <a:xfrm>
            <a:off x="4090655" y="5536638"/>
            <a:ext cx="304800" cy="304800"/>
          </a:xfrm>
          <a:prstGeom prst="ellipse">
            <a:avLst/>
          </a:prstGeom>
          <a:solidFill>
            <a:srgbClr val="C0C0C0"/>
          </a:solidFill>
          <a:ln w="9525">
            <a:solidFill>
              <a:schemeClr val="tx1"/>
            </a:solidFill>
            <a:round/>
            <a:headEnd/>
            <a:tailEnd/>
          </a:ln>
        </p:spPr>
        <p:txBody>
          <a:bodyPr wrap="none" anchor="ctr"/>
          <a:lstStyle/>
          <a:p>
            <a:endParaRPr lang="en-US"/>
          </a:p>
        </p:txBody>
      </p:sp>
      <p:sp>
        <p:nvSpPr>
          <p:cNvPr id="31" name="TextBox 30"/>
          <p:cNvSpPr txBox="1"/>
          <p:nvPr/>
        </p:nvSpPr>
        <p:spPr>
          <a:xfrm>
            <a:off x="305272" y="1370004"/>
            <a:ext cx="3507729" cy="369332"/>
          </a:xfrm>
          <a:prstGeom prst="rect">
            <a:avLst/>
          </a:prstGeom>
          <a:noFill/>
        </p:spPr>
        <p:txBody>
          <a:bodyPr wrap="none" rtlCol="0">
            <a:spAutoFit/>
          </a:bodyPr>
          <a:lstStyle/>
          <a:p>
            <a:r>
              <a:rPr lang="en-US" dirty="0">
                <a:latin typeface="Arial"/>
                <a:cs typeface="Arial"/>
              </a:rPr>
              <a:t>o</a:t>
            </a:r>
            <a:r>
              <a:rPr lang="en-US" dirty="0" smtClean="0">
                <a:latin typeface="Arial"/>
                <a:cs typeface="Arial"/>
              </a:rPr>
              <a:t>ne way to construct a hierarchy</a:t>
            </a:r>
            <a:endParaRPr lang="en-US" dirty="0">
              <a:latin typeface="Arial"/>
              <a:cs typeface="Arial"/>
            </a:endParaRPr>
          </a:p>
        </p:txBody>
      </p:sp>
      <p:pic>
        <p:nvPicPr>
          <p:cNvPr id="32" name="Picture 4" descr="netwo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2184612"/>
            <a:ext cx="1958735" cy="94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p:nvPr/>
        </p:nvGrpSpPr>
        <p:grpSpPr>
          <a:xfrm>
            <a:off x="3215778" y="1663003"/>
            <a:ext cx="1694729" cy="1684613"/>
            <a:chOff x="3366755" y="1663003"/>
            <a:chExt cx="1694729" cy="1684613"/>
          </a:xfrm>
        </p:grpSpPr>
        <p:pic>
          <p:nvPicPr>
            <p:cNvPr id="34" name="Picture 5" descr="hierarch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6755" y="1858469"/>
              <a:ext cx="1692511" cy="148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6"/>
            <p:cNvSpPr txBox="1">
              <a:spLocks noChangeArrowheads="1"/>
            </p:cNvSpPr>
            <p:nvPr/>
          </p:nvSpPr>
          <p:spPr bwMode="auto">
            <a:xfrm>
              <a:off x="3581592" y="1663003"/>
              <a:ext cx="14798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mn-lt"/>
                </a:rPr>
                <a:t>n</a:t>
              </a:r>
              <a:r>
                <a:rPr lang="en-US" b="0" dirty="0" smtClean="0">
                  <a:latin typeface="+mn-lt"/>
                </a:rPr>
                <a:t>o </a:t>
              </a:r>
              <a:r>
                <a:rPr lang="en-US" b="0" dirty="0">
                  <a:latin typeface="+mn-lt"/>
                </a:rPr>
                <a:t>incoming edges</a:t>
              </a:r>
            </a:p>
          </p:txBody>
        </p:sp>
      </p:grpSp>
      <p:sp>
        <p:nvSpPr>
          <p:cNvPr id="36" name="Text Box 7"/>
          <p:cNvSpPr txBox="1">
            <a:spLocks noChangeArrowheads="1"/>
          </p:cNvSpPr>
          <p:nvPr/>
        </p:nvSpPr>
        <p:spPr bwMode="auto">
          <a:xfrm>
            <a:off x="3032307" y="2073697"/>
            <a:ext cx="2152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latin typeface="+mn-lt"/>
              </a:rPr>
              <a:t>r</a:t>
            </a:r>
            <a:r>
              <a:rPr lang="en-US" b="0" dirty="0" smtClean="0">
                <a:latin typeface="+mn-lt"/>
              </a:rPr>
              <a:t>egulated </a:t>
            </a:r>
            <a:r>
              <a:rPr lang="en-US" b="0" dirty="0">
                <a:latin typeface="+mn-lt"/>
              </a:rPr>
              <a:t>by other regulators </a:t>
            </a:r>
          </a:p>
          <a:p>
            <a:pPr algn="ctr" eaLnBrk="1" hangingPunct="1"/>
            <a:r>
              <a:rPr lang="en-US" b="0" dirty="0">
                <a:latin typeface="+mn-lt"/>
              </a:rPr>
              <a:t>and regulate other genes</a:t>
            </a:r>
          </a:p>
        </p:txBody>
      </p:sp>
      <p:sp>
        <p:nvSpPr>
          <p:cNvPr id="37" name="Text Box 8"/>
          <p:cNvSpPr txBox="1">
            <a:spLocks noChangeArrowheads="1"/>
          </p:cNvSpPr>
          <p:nvPr/>
        </p:nvSpPr>
        <p:spPr bwMode="auto">
          <a:xfrm>
            <a:off x="2871455" y="3209116"/>
            <a:ext cx="2687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latin typeface="+mn-lt"/>
              </a:rPr>
              <a:t>o</a:t>
            </a:r>
            <a:r>
              <a:rPr lang="en-US" b="0" dirty="0" smtClean="0">
                <a:latin typeface="+mn-lt"/>
              </a:rPr>
              <a:t>nly </a:t>
            </a:r>
            <a:r>
              <a:rPr lang="en-US" b="0" dirty="0">
                <a:latin typeface="+mn-lt"/>
              </a:rPr>
              <a:t>regulate other genes</a:t>
            </a:r>
          </a:p>
        </p:txBody>
      </p:sp>
      <p:sp>
        <p:nvSpPr>
          <p:cNvPr id="38" name="AutoShape 9"/>
          <p:cNvSpPr>
            <a:spLocks noChangeArrowheads="1"/>
          </p:cNvSpPr>
          <p:nvPr/>
        </p:nvSpPr>
        <p:spPr bwMode="auto">
          <a:xfrm>
            <a:off x="2234059" y="2504264"/>
            <a:ext cx="990600" cy="228600"/>
          </a:xfrm>
          <a:prstGeom prst="rightArrow">
            <a:avLst>
              <a:gd name="adj1" fmla="val 50000"/>
              <a:gd name="adj2" fmla="val 108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1034112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Collaborative Nature between Levels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11</a:t>
            </a:fld>
            <a:endParaRPr lang="en-US" dirty="0"/>
          </a:p>
        </p:txBody>
      </p:sp>
      <p:sp>
        <p:nvSpPr>
          <p:cNvPr id="8" name="Rectangle 3"/>
          <p:cNvSpPr txBox="1">
            <a:spLocks noChangeArrowheads="1"/>
          </p:cNvSpPr>
          <p:nvPr/>
        </p:nvSpPr>
        <p:spPr>
          <a:xfrm>
            <a:off x="6819900" y="1573671"/>
            <a:ext cx="5334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buFontTx/>
              <a:buNone/>
            </a:pPr>
            <a:r>
              <a:rPr lang="en-US" sz="2000" i="1" smtClean="0">
                <a:latin typeface="Arial" charset="0"/>
                <a:ea typeface="ＭＳ Ｐゴシック" charset="0"/>
                <a:cs typeface="ＭＳ Ｐゴシック" charset="0"/>
              </a:rPr>
              <a:t>L</a:t>
            </a:r>
            <a:endParaRPr lang="en-US" sz="2000" i="1">
              <a:latin typeface="Arial" charset="0"/>
              <a:ea typeface="ＭＳ Ｐゴシック" charset="0"/>
              <a:cs typeface="ＭＳ Ｐゴシック"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1726071"/>
            <a:ext cx="41910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3"/>
          <p:cNvGraphicFramePr>
            <a:graphicFrameLocks noChangeAspect="1"/>
          </p:cNvGraphicFramePr>
          <p:nvPr>
            <p:extLst>
              <p:ext uri="{D42A27DB-BD31-4B8C-83A1-F6EECF244321}">
                <p14:modId xmlns:p14="http://schemas.microsoft.com/office/powerpoint/2010/main" val="2095379719"/>
              </p:ext>
            </p:extLst>
          </p:nvPr>
        </p:nvGraphicFramePr>
        <p:xfrm>
          <a:off x="4615682" y="4544752"/>
          <a:ext cx="3886200" cy="1303338"/>
        </p:xfrm>
        <a:graphic>
          <a:graphicData uri="http://schemas.openxmlformats.org/presentationml/2006/ole">
            <mc:AlternateContent xmlns:mc="http://schemas.openxmlformats.org/markup-compatibility/2006">
              <mc:Choice xmlns:v="urn:schemas-microsoft-com:vml" Requires="v">
                <p:oleObj spid="_x0000_s268329" name="Equation" r:id="rId4" imgW="1968480" imgH="660240" progId="Equation.3">
                  <p:embed/>
                </p:oleObj>
              </mc:Choice>
              <mc:Fallback>
                <p:oleObj name="Equation" r:id="rId4" imgW="1968480" imgH="660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5682" y="4544752"/>
                        <a:ext cx="3886200" cy="1303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3082326679"/>
              </p:ext>
            </p:extLst>
          </p:nvPr>
        </p:nvGraphicFramePr>
        <p:xfrm>
          <a:off x="6057900" y="3475496"/>
          <a:ext cx="990600" cy="384175"/>
        </p:xfrm>
        <a:graphic>
          <a:graphicData uri="http://schemas.openxmlformats.org/presentationml/2006/ole">
            <mc:AlternateContent xmlns:mc="http://schemas.openxmlformats.org/markup-compatibility/2006">
              <mc:Choice xmlns:v="urn:schemas-microsoft-com:vml" Requires="v">
                <p:oleObj spid="_x0000_s268330" name="Equation" r:id="rId6" imgW="558720" imgH="215640" progId="Equation.3">
                  <p:embed/>
                </p:oleObj>
              </mc:Choice>
              <mc:Fallback>
                <p:oleObj name="Equation" r:id="rId6" imgW="5587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900" y="3475496"/>
                        <a:ext cx="990600"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595873591"/>
              </p:ext>
            </p:extLst>
          </p:nvPr>
        </p:nvGraphicFramePr>
        <p:xfrm>
          <a:off x="6286500" y="4008896"/>
          <a:ext cx="990600" cy="384175"/>
        </p:xfrm>
        <a:graphic>
          <a:graphicData uri="http://schemas.openxmlformats.org/presentationml/2006/ole">
            <mc:AlternateContent xmlns:mc="http://schemas.openxmlformats.org/markup-compatibility/2006">
              <mc:Choice xmlns:v="urn:schemas-microsoft-com:vml" Requires="v">
                <p:oleObj spid="_x0000_s268331" name="Equation" r:id="rId8" imgW="558720" imgH="215640" progId="Equation.3">
                  <p:embed/>
                </p:oleObj>
              </mc:Choice>
              <mc:Fallback>
                <p:oleObj name="Equation" r:id="rId8" imgW="55872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6500" y="4008896"/>
                        <a:ext cx="990600"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3" name="Group 12"/>
          <p:cNvGrpSpPr/>
          <p:nvPr/>
        </p:nvGrpSpPr>
        <p:grpSpPr>
          <a:xfrm>
            <a:off x="529739" y="1172633"/>
            <a:ext cx="3111049" cy="1441434"/>
            <a:chOff x="529739" y="1172633"/>
            <a:chExt cx="3111049" cy="1441434"/>
          </a:xfrm>
        </p:grpSpPr>
        <p:pic>
          <p:nvPicPr>
            <p:cNvPr id="1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788" y="1582192"/>
              <a:ext cx="3048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29739" y="1172633"/>
              <a:ext cx="2968744" cy="369332"/>
            </a:xfrm>
            <a:prstGeom prst="rect">
              <a:avLst/>
            </a:prstGeom>
          </p:spPr>
          <p:txBody>
            <a:bodyPr wrap="none">
              <a:spAutoFit/>
            </a:bodyPr>
            <a:lstStyle/>
            <a:p>
              <a:r>
                <a:rPr lang="en-US" dirty="0">
                  <a:latin typeface="Arial" charset="0"/>
                  <a:ea typeface="ＭＳ Ｐゴシック" charset="0"/>
                  <a:cs typeface="ＭＳ Ｐゴシック" charset="0"/>
                </a:rPr>
                <a:t>Co-regulation (Partnership) </a:t>
              </a:r>
              <a:endParaRPr lang="en-US" dirty="0"/>
            </a:p>
          </p:txBody>
        </p:sp>
      </p:grpSp>
      <p:pic>
        <p:nvPicPr>
          <p:cNvPr id="16" name="Picture 15"/>
          <p:cNvPicPr>
            <a:picLocks noChangeAspect="1"/>
          </p:cNvPicPr>
          <p:nvPr/>
        </p:nvPicPr>
        <p:blipFill>
          <a:blip r:embed="rId11"/>
          <a:stretch>
            <a:fillRect/>
          </a:stretch>
        </p:blipFill>
        <p:spPr>
          <a:xfrm>
            <a:off x="486373" y="2933563"/>
            <a:ext cx="3476050" cy="708842"/>
          </a:xfrm>
          <a:prstGeom prst="rect">
            <a:avLst/>
          </a:prstGeom>
        </p:spPr>
      </p:pic>
      <p:sp>
        <p:nvSpPr>
          <p:cNvPr id="17" name="Down Arrow 16"/>
          <p:cNvSpPr/>
          <p:nvPr/>
        </p:nvSpPr>
        <p:spPr>
          <a:xfrm>
            <a:off x="1107819" y="3736699"/>
            <a:ext cx="198146" cy="8480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713139" y="4634783"/>
            <a:ext cx="1036863" cy="1209598"/>
            <a:chOff x="713139" y="4634783"/>
            <a:chExt cx="1036863" cy="1209598"/>
          </a:xfrm>
        </p:grpSpPr>
        <p:pic>
          <p:nvPicPr>
            <p:cNvPr id="19" name="Picture 18"/>
            <p:cNvPicPr>
              <a:picLocks noChangeAspect="1"/>
            </p:cNvPicPr>
            <p:nvPr/>
          </p:nvPicPr>
          <p:blipFill>
            <a:blip r:embed="rId12"/>
            <a:stretch>
              <a:fillRect/>
            </a:stretch>
          </p:blipFill>
          <p:spPr>
            <a:xfrm>
              <a:off x="722147" y="4663281"/>
              <a:ext cx="971550" cy="1181100"/>
            </a:xfrm>
            <a:prstGeom prst="rect">
              <a:avLst/>
            </a:prstGeom>
          </p:spPr>
        </p:pic>
        <p:sp>
          <p:nvSpPr>
            <p:cNvPr id="21" name="TextBox 20"/>
            <p:cNvSpPr txBox="1"/>
            <p:nvPr/>
          </p:nvSpPr>
          <p:spPr>
            <a:xfrm>
              <a:off x="1565336" y="4658042"/>
              <a:ext cx="184666" cy="369332"/>
            </a:xfrm>
            <a:prstGeom prst="rect">
              <a:avLst/>
            </a:prstGeom>
            <a:solidFill>
              <a:schemeClr val="bg1"/>
            </a:solidFill>
          </p:spPr>
          <p:txBody>
            <a:bodyPr wrap="none" rtlCol="0">
              <a:spAutoFit/>
            </a:bodyPr>
            <a:lstStyle/>
            <a:p>
              <a:endParaRPr lang="en-US" dirty="0"/>
            </a:p>
          </p:txBody>
        </p:sp>
        <p:sp>
          <p:nvSpPr>
            <p:cNvPr id="22" name="TextBox 21"/>
            <p:cNvSpPr txBox="1"/>
            <p:nvPr/>
          </p:nvSpPr>
          <p:spPr>
            <a:xfrm>
              <a:off x="713139" y="4634783"/>
              <a:ext cx="466731" cy="369332"/>
            </a:xfrm>
            <a:prstGeom prst="rect">
              <a:avLst/>
            </a:prstGeom>
            <a:solidFill>
              <a:schemeClr val="bg1"/>
            </a:solidFill>
          </p:spPr>
          <p:txBody>
            <a:bodyPr wrap="square" rtlCol="0">
              <a:spAutoFit/>
            </a:bodyPr>
            <a:lstStyle/>
            <a:p>
              <a:endParaRPr lang="en-US" dirty="0"/>
            </a:p>
          </p:txBody>
        </p:sp>
      </p:grpSp>
      <p:grpSp>
        <p:nvGrpSpPr>
          <p:cNvPr id="23" name="Group 22"/>
          <p:cNvGrpSpPr/>
          <p:nvPr/>
        </p:nvGrpSpPr>
        <p:grpSpPr>
          <a:xfrm>
            <a:off x="2539876" y="4515148"/>
            <a:ext cx="1100912" cy="1405159"/>
            <a:chOff x="2539876" y="4515148"/>
            <a:chExt cx="1100912" cy="1405159"/>
          </a:xfrm>
        </p:grpSpPr>
        <p:pic>
          <p:nvPicPr>
            <p:cNvPr id="24" name="Picture 23"/>
            <p:cNvPicPr>
              <a:picLocks noChangeAspect="1"/>
            </p:cNvPicPr>
            <p:nvPr/>
          </p:nvPicPr>
          <p:blipFill>
            <a:blip r:embed="rId13"/>
            <a:stretch>
              <a:fillRect/>
            </a:stretch>
          </p:blipFill>
          <p:spPr>
            <a:xfrm>
              <a:off x="2660952" y="4663281"/>
              <a:ext cx="979836" cy="1257026"/>
            </a:xfrm>
            <a:prstGeom prst="rect">
              <a:avLst/>
            </a:prstGeom>
          </p:spPr>
        </p:pic>
        <p:sp>
          <p:nvSpPr>
            <p:cNvPr id="25" name="TextBox 24"/>
            <p:cNvSpPr txBox="1"/>
            <p:nvPr/>
          </p:nvSpPr>
          <p:spPr>
            <a:xfrm>
              <a:off x="2539876" y="4515148"/>
              <a:ext cx="638765" cy="369332"/>
            </a:xfrm>
            <a:prstGeom prst="rect">
              <a:avLst/>
            </a:prstGeom>
            <a:solidFill>
              <a:schemeClr val="bg1"/>
            </a:solidFill>
          </p:spPr>
          <p:txBody>
            <a:bodyPr wrap="square" rtlCol="0">
              <a:spAutoFit/>
            </a:bodyPr>
            <a:lstStyle/>
            <a:p>
              <a:endParaRPr lang="en-US" dirty="0"/>
            </a:p>
          </p:txBody>
        </p:sp>
        <p:sp>
          <p:nvSpPr>
            <p:cNvPr id="26" name="TextBox 25"/>
            <p:cNvSpPr txBox="1"/>
            <p:nvPr/>
          </p:nvSpPr>
          <p:spPr>
            <a:xfrm>
              <a:off x="2633931" y="4656337"/>
              <a:ext cx="466731" cy="369332"/>
            </a:xfrm>
            <a:prstGeom prst="rect">
              <a:avLst/>
            </a:prstGeom>
            <a:solidFill>
              <a:schemeClr val="bg1"/>
            </a:solidFill>
          </p:spPr>
          <p:txBody>
            <a:bodyPr wrap="square" rtlCol="0">
              <a:spAutoFit/>
            </a:bodyPr>
            <a:lstStyle/>
            <a:p>
              <a:endParaRPr lang="en-US" dirty="0"/>
            </a:p>
          </p:txBody>
        </p:sp>
      </p:grpSp>
      <p:sp>
        <p:nvSpPr>
          <p:cNvPr id="27" name="Right Arrow 26"/>
          <p:cNvSpPr/>
          <p:nvPr/>
        </p:nvSpPr>
        <p:spPr>
          <a:xfrm>
            <a:off x="1815355" y="5260314"/>
            <a:ext cx="742535" cy="1801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305965" y="3900203"/>
            <a:ext cx="1630449" cy="461665"/>
          </a:xfrm>
          <a:prstGeom prst="rect">
            <a:avLst/>
          </a:prstGeom>
          <a:noFill/>
        </p:spPr>
        <p:txBody>
          <a:bodyPr wrap="none" rtlCol="0">
            <a:spAutoFit/>
          </a:bodyPr>
          <a:lstStyle/>
          <a:p>
            <a:r>
              <a:rPr lang="en-US" sz="1200" dirty="0" smtClean="0"/>
              <a:t>Edges placed if there </a:t>
            </a:r>
          </a:p>
          <a:p>
            <a:r>
              <a:rPr lang="en-US" sz="1200" dirty="0" smtClean="0"/>
              <a:t>is a partnership</a:t>
            </a:r>
            <a:endParaRPr lang="en-US" sz="1200" dirty="0"/>
          </a:p>
        </p:txBody>
      </p:sp>
      <p:sp>
        <p:nvSpPr>
          <p:cNvPr id="29" name="TextBox 28"/>
          <p:cNvSpPr txBox="1"/>
          <p:nvPr/>
        </p:nvSpPr>
        <p:spPr>
          <a:xfrm>
            <a:off x="1305965" y="5953793"/>
            <a:ext cx="1801169" cy="461665"/>
          </a:xfrm>
          <a:prstGeom prst="rect">
            <a:avLst/>
          </a:prstGeom>
          <a:noFill/>
        </p:spPr>
        <p:txBody>
          <a:bodyPr wrap="none" rtlCol="0">
            <a:spAutoFit/>
          </a:bodyPr>
          <a:lstStyle/>
          <a:p>
            <a:r>
              <a:rPr lang="en-US" sz="1200" dirty="0" smtClean="0"/>
              <a:t>Statistically insignificant </a:t>
            </a:r>
          </a:p>
          <a:p>
            <a:r>
              <a:rPr lang="en-US" sz="1200" dirty="0" smtClean="0"/>
              <a:t>edges are removed</a:t>
            </a:r>
            <a:endParaRPr lang="en-US" sz="1200" dirty="0"/>
          </a:p>
        </p:txBody>
      </p:sp>
    </p:spTree>
    <p:extLst>
      <p:ext uri="{BB962C8B-B14F-4D97-AF65-F5344CB8AC3E}">
        <p14:creationId xmlns:p14="http://schemas.microsoft.com/office/powerpoint/2010/main" val="37690625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Higher species have more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collaborative nodes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12</a:t>
            </a:fld>
            <a:endParaRPr lang="en-US" dirty="0"/>
          </a:p>
        </p:txBody>
      </p:sp>
      <p:graphicFrame>
        <p:nvGraphicFramePr>
          <p:cNvPr id="8" name="Object 2"/>
          <p:cNvGraphicFramePr>
            <a:graphicFrameLocks noGrp="1" noChangeAspect="1"/>
          </p:cNvGraphicFramePr>
          <p:nvPr>
            <p:ph idx="1"/>
            <p:extLst>
              <p:ext uri="{D42A27DB-BD31-4B8C-83A1-F6EECF244321}">
                <p14:modId xmlns:p14="http://schemas.microsoft.com/office/powerpoint/2010/main" val="3402071136"/>
              </p:ext>
            </p:extLst>
          </p:nvPr>
        </p:nvGraphicFramePr>
        <p:xfrm>
          <a:off x="873125" y="1284288"/>
          <a:ext cx="3198813" cy="5499100"/>
        </p:xfrm>
        <a:graphic>
          <a:graphicData uri="http://schemas.openxmlformats.org/presentationml/2006/ole">
            <mc:AlternateContent xmlns:mc="http://schemas.openxmlformats.org/markup-compatibility/2006">
              <mc:Choice xmlns:v="urn:schemas-microsoft-com:vml" Requires="v">
                <p:oleObj spid="_x0000_s210277" r:id="rId3" imgW="4025397" imgH="6920635" progId="">
                  <p:embed/>
                </p:oleObj>
              </mc:Choice>
              <mc:Fallback>
                <p:oleObj r:id="rId3" imgW="4025397" imgH="692063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1284288"/>
                        <a:ext cx="3198813" cy="5499100"/>
                      </a:xfrm>
                      <a:prstGeom prst="rect">
                        <a:avLst/>
                      </a:prstGeom>
                      <a:noFill/>
                      <a:extLst>
                        <a:ext uri="{FAA26D3D-D897-4be2-8F04-BA451C77F1D7}">
                          <ma14:placeholderFlag xmlns:ma14="http://schemas.microsoft.com/office/mac/drawingml/2011/main" val="1"/>
                        </a:ext>
                      </a:extLst>
                    </p:spPr>
                  </p:pic>
                </p:oleObj>
              </mc:Fallback>
            </mc:AlternateContent>
          </a:graphicData>
        </a:graphic>
      </p:graphicFrame>
      <p:pic>
        <p:nvPicPr>
          <p:cNvPr id="9" name="Picture 8"/>
          <p:cNvPicPr>
            <a:picLocks noChangeAspect="1"/>
          </p:cNvPicPr>
          <p:nvPr/>
        </p:nvPicPr>
        <p:blipFill>
          <a:blip r:embed="rId5"/>
          <a:stretch>
            <a:fillRect/>
          </a:stretch>
        </p:blipFill>
        <p:spPr>
          <a:xfrm>
            <a:off x="4798800" y="1578940"/>
            <a:ext cx="3147411" cy="4341256"/>
          </a:xfrm>
          <a:prstGeom prst="rect">
            <a:avLst/>
          </a:prstGeom>
        </p:spPr>
      </p:pic>
      <p:sp>
        <p:nvSpPr>
          <p:cNvPr id="10" name="Rectangle 9"/>
          <p:cNvSpPr/>
          <p:nvPr/>
        </p:nvSpPr>
        <p:spPr>
          <a:xfrm>
            <a:off x="4708005" y="5920196"/>
            <a:ext cx="3487052" cy="584776"/>
          </a:xfrm>
          <a:prstGeom prst="rect">
            <a:avLst/>
          </a:prstGeom>
        </p:spPr>
        <p:txBody>
          <a:bodyPr wrap="square">
            <a:spAutoFit/>
          </a:bodyPr>
          <a:lstStyle/>
          <a:p>
            <a:r>
              <a:rPr lang="en-US" sz="1600" dirty="0">
                <a:latin typeface="Arial" charset="0"/>
                <a:ea typeface="ＭＳ Ｐゴシック" charset="0"/>
                <a:cs typeface="ＭＳ Ｐゴシック" charset="0"/>
              </a:rPr>
              <a:t>Middle Managers Interact the Most in Efficient Corporate Settings</a:t>
            </a:r>
            <a:endParaRPr lang="en-US" sz="1600" dirty="0"/>
          </a:p>
        </p:txBody>
      </p:sp>
      <p:sp>
        <p:nvSpPr>
          <p:cNvPr id="11" name="Rectangle 10"/>
          <p:cNvSpPr/>
          <p:nvPr/>
        </p:nvSpPr>
        <p:spPr>
          <a:xfrm>
            <a:off x="7887457" y="5643197"/>
            <a:ext cx="1305090" cy="276999"/>
          </a:xfrm>
          <a:prstGeom prst="rect">
            <a:avLst/>
          </a:prstGeom>
        </p:spPr>
        <p:txBody>
          <a:bodyPr wrap="none">
            <a:spAutoFit/>
          </a:bodyPr>
          <a:lstStyle/>
          <a:p>
            <a:r>
              <a:rPr lang="en-US" sz="1200" dirty="0" err="1" smtClean="0">
                <a:latin typeface="Arial"/>
                <a:cs typeface="Arial"/>
              </a:rPr>
              <a:t>www.gagful.com</a:t>
            </a:r>
            <a:endParaRPr lang="en-US" sz="1200" dirty="0">
              <a:latin typeface="Arial"/>
              <a:cs typeface="Arial"/>
            </a:endParaRPr>
          </a:p>
        </p:txBody>
      </p:sp>
    </p:spTree>
    <p:extLst>
      <p:ext uri="{BB962C8B-B14F-4D97-AF65-F5344CB8AC3E}">
        <p14:creationId xmlns:p14="http://schemas.microsoft.com/office/powerpoint/2010/main" val="21569817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Co-regulation instantiates certain network motifs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13</a:t>
            </a:fld>
            <a:endParaRPr lang="en-US" dirty="0"/>
          </a:p>
        </p:txBody>
      </p:sp>
      <p:pic>
        <p:nvPicPr>
          <p:cNvPr id="8" name="Picture 7"/>
          <p:cNvPicPr>
            <a:picLocks noChangeAspect="1"/>
          </p:cNvPicPr>
          <p:nvPr/>
        </p:nvPicPr>
        <p:blipFill>
          <a:blip r:embed="rId3"/>
          <a:stretch>
            <a:fillRect/>
          </a:stretch>
        </p:blipFill>
        <p:spPr>
          <a:xfrm>
            <a:off x="1884578" y="1364816"/>
            <a:ext cx="5039079" cy="5091569"/>
          </a:xfrm>
          <a:prstGeom prst="rect">
            <a:avLst/>
          </a:prstGeom>
        </p:spPr>
      </p:pic>
    </p:spTree>
    <p:extLst>
      <p:ext uri="{BB962C8B-B14F-4D97-AF65-F5344CB8AC3E}">
        <p14:creationId xmlns:p14="http://schemas.microsoft.com/office/powerpoint/2010/main" val="41808190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sz="4000" dirty="0" smtClean="0"/>
              <a:t>Summary</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14</a:t>
            </a:fld>
            <a:endParaRPr lang="en-US" dirty="0"/>
          </a:p>
        </p:txBody>
      </p:sp>
      <p:sp>
        <p:nvSpPr>
          <p:cNvPr id="5" name="Content Placeholder 2"/>
          <p:cNvSpPr>
            <a:spLocks noGrp="1"/>
          </p:cNvSpPr>
          <p:nvPr>
            <p:ph idx="1"/>
          </p:nvPr>
        </p:nvSpPr>
        <p:spPr>
          <a:xfrm>
            <a:off x="457200" y="1600200"/>
            <a:ext cx="8229600" cy="4525963"/>
          </a:xfrm>
        </p:spPr>
        <p:txBody>
          <a:bodyPr/>
          <a:lstStyle/>
          <a:p>
            <a:r>
              <a:rPr lang="en-US" dirty="0" smtClean="0">
                <a:latin typeface="Arial"/>
                <a:cs typeface="Arial"/>
              </a:rPr>
              <a:t>Biological regulatory networks exhibit a hierarchical organization with collaborative nature, lie between autocratic and democratic</a:t>
            </a:r>
          </a:p>
          <a:p>
            <a:r>
              <a:rPr lang="en-US" dirty="0" smtClean="0">
                <a:latin typeface="Arial"/>
                <a:cs typeface="Arial"/>
              </a:rPr>
              <a:t>Collaborative fraction increases with organism complexity </a:t>
            </a:r>
          </a:p>
          <a:p>
            <a:r>
              <a:rPr lang="en-US" dirty="0" smtClean="0">
                <a:latin typeface="Arial"/>
                <a:cs typeface="Arial"/>
              </a:rPr>
              <a:t>Middle managers most collaborative, and most</a:t>
            </a:r>
            <a:r>
              <a:rPr lang="en-US" dirty="0" smtClean="0">
                <a:latin typeface="Arial"/>
                <a:ea typeface="ＭＳ Ｐゴシック" charset="0"/>
                <a:cs typeface="Arial"/>
              </a:rPr>
              <a:t> </a:t>
            </a:r>
            <a:r>
              <a:rPr lang="en-US" dirty="0">
                <a:latin typeface="Arial"/>
                <a:ea typeface="ＭＳ Ｐゴシック" charset="0"/>
                <a:cs typeface="Arial"/>
              </a:rPr>
              <a:t>interaction occur between two middle </a:t>
            </a:r>
            <a:r>
              <a:rPr lang="en-US" dirty="0" smtClean="0">
                <a:latin typeface="Arial"/>
                <a:ea typeface="ＭＳ Ｐゴシック" charset="0"/>
                <a:cs typeface="Arial"/>
              </a:rPr>
              <a:t>managers</a:t>
            </a:r>
          </a:p>
          <a:p>
            <a:r>
              <a:rPr lang="en-US" dirty="0" smtClean="0">
                <a:latin typeface="Arial"/>
                <a:ea typeface="ＭＳ Ｐゴシック" charset="0"/>
                <a:cs typeface="Arial"/>
              </a:rPr>
              <a:t>Reminiscent of efficient </a:t>
            </a:r>
            <a:r>
              <a:rPr lang="en-US" dirty="0">
                <a:latin typeface="Arial"/>
                <a:ea typeface="ＭＳ Ｐゴシック" charset="0"/>
                <a:cs typeface="Arial"/>
              </a:rPr>
              <a:t>corporate </a:t>
            </a:r>
            <a:r>
              <a:rPr lang="en-US" dirty="0" smtClean="0">
                <a:latin typeface="Arial"/>
                <a:ea typeface="ＭＳ Ｐゴシック" charset="0"/>
                <a:cs typeface="Arial"/>
              </a:rPr>
              <a:t>hierarchies</a:t>
            </a:r>
            <a:endParaRPr lang="en-US" dirty="0" smtClean="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854166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sz="4000" dirty="0" smtClean="0"/>
              <a:t>Complex adaptive systems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15</a:t>
            </a:fld>
            <a:endParaRPr lang="en-US" dirty="0"/>
          </a:p>
        </p:txBody>
      </p:sp>
      <p:pic>
        <p:nvPicPr>
          <p:cNvPr id="5" name="Picture 4"/>
          <p:cNvPicPr>
            <a:picLocks noChangeAspect="1"/>
          </p:cNvPicPr>
          <p:nvPr/>
        </p:nvPicPr>
        <p:blipFill>
          <a:blip r:embed="rId3"/>
          <a:stretch>
            <a:fillRect/>
          </a:stretch>
        </p:blipFill>
        <p:spPr>
          <a:xfrm>
            <a:off x="3379410" y="5048986"/>
            <a:ext cx="1718263" cy="1700457"/>
          </a:xfrm>
          <a:prstGeom prst="rect">
            <a:avLst/>
          </a:prstGeom>
        </p:spPr>
      </p:pic>
      <p:sp>
        <p:nvSpPr>
          <p:cNvPr id="9" name="Text Box 10"/>
          <p:cNvSpPr txBox="1">
            <a:spLocks noChangeArrowheads="1"/>
          </p:cNvSpPr>
          <p:nvPr/>
        </p:nvSpPr>
        <p:spPr bwMode="auto">
          <a:xfrm>
            <a:off x="329198" y="1149482"/>
            <a:ext cx="8268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smtClean="0"/>
              <a:t>A system change change its organization / behavior </a:t>
            </a:r>
            <a:r>
              <a:rPr lang="en-US" sz="1800" b="0" dirty="0"/>
              <a:t>in response to the success </a:t>
            </a:r>
            <a:endParaRPr lang="en-US" sz="1800" b="0" dirty="0" smtClean="0"/>
          </a:p>
          <a:p>
            <a:pPr eaLnBrk="1" hangingPunct="1"/>
            <a:r>
              <a:rPr lang="en-US" sz="1800" b="0" dirty="0" smtClean="0"/>
              <a:t>or </a:t>
            </a:r>
            <a:r>
              <a:rPr lang="en-US" sz="1800" b="0" dirty="0"/>
              <a:t>failure </a:t>
            </a:r>
            <a:r>
              <a:rPr lang="en-US" sz="1800" b="0" dirty="0" smtClean="0"/>
              <a:t>of </a:t>
            </a:r>
            <a:r>
              <a:rPr lang="en-US" sz="1800" b="0" dirty="0"/>
              <a:t>previous behaviors when a given event occurs</a:t>
            </a:r>
            <a:r>
              <a:rPr lang="en-US" sz="1800" b="0" dirty="0" smtClean="0"/>
              <a:t> </a:t>
            </a:r>
            <a:endParaRPr lang="en-US" sz="1800" b="0" dirty="0"/>
          </a:p>
        </p:txBody>
      </p:sp>
      <p:pic>
        <p:nvPicPr>
          <p:cNvPr id="10" name="Picture 9"/>
          <p:cNvPicPr>
            <a:picLocks noChangeAspect="1"/>
          </p:cNvPicPr>
          <p:nvPr/>
        </p:nvPicPr>
        <p:blipFill>
          <a:blip r:embed="rId4"/>
          <a:stretch>
            <a:fillRect/>
          </a:stretch>
        </p:blipFill>
        <p:spPr>
          <a:xfrm>
            <a:off x="5811904" y="4952644"/>
            <a:ext cx="1921958" cy="2132627"/>
          </a:xfrm>
          <a:prstGeom prst="rect">
            <a:avLst/>
          </a:prstGeom>
        </p:spPr>
      </p:pic>
      <p:graphicFrame>
        <p:nvGraphicFramePr>
          <p:cNvPr id="6" name="Content Placeholder 6"/>
          <p:cNvGraphicFramePr>
            <a:graphicFrameLocks noGrp="1"/>
          </p:cNvGraphicFramePr>
          <p:nvPr>
            <p:ph idx="1"/>
            <p:extLst>
              <p:ext uri="{D42A27DB-BD31-4B8C-83A1-F6EECF244321}">
                <p14:modId xmlns:p14="http://schemas.microsoft.com/office/powerpoint/2010/main" val="2740860589"/>
              </p:ext>
            </p:extLst>
          </p:nvPr>
        </p:nvGraphicFramePr>
        <p:xfrm>
          <a:off x="1005442" y="1943000"/>
          <a:ext cx="6886076" cy="3184817"/>
        </p:xfrm>
        <a:graphic>
          <a:graphicData uri="http://schemas.openxmlformats.org/drawingml/2006/table">
            <a:tbl>
              <a:tblPr firstRow="1" bandRow="1">
                <a:tableStyleId>{5940675A-B579-460E-94D1-54222C63F5DA}</a:tableStyleId>
              </a:tblPr>
              <a:tblGrid>
                <a:gridCol w="2186666"/>
                <a:gridCol w="2404051"/>
                <a:gridCol w="2295359"/>
              </a:tblGrid>
              <a:tr h="663707">
                <a:tc>
                  <a:txBody>
                    <a:bodyPr/>
                    <a:lstStyle/>
                    <a:p>
                      <a:endParaRPr lang="en-US" sz="1400" dirty="0">
                        <a:latin typeface="Arial"/>
                        <a:cs typeface="Arial"/>
                      </a:endParaRPr>
                    </a:p>
                  </a:txBody>
                  <a:tcPr/>
                </a:tc>
                <a:tc>
                  <a:txBody>
                    <a:bodyPr/>
                    <a:lstStyle/>
                    <a:p>
                      <a:pPr algn="ctr"/>
                      <a:r>
                        <a:rPr lang="en-US" sz="1400" i="1" dirty="0" smtClean="0">
                          <a:latin typeface="Arial"/>
                          <a:cs typeface="Arial"/>
                        </a:rPr>
                        <a:t>E.</a:t>
                      </a:r>
                      <a:r>
                        <a:rPr lang="en-US" sz="1400" i="1" baseline="0" dirty="0" smtClean="0">
                          <a:latin typeface="Arial"/>
                          <a:cs typeface="Arial"/>
                        </a:rPr>
                        <a:t> coli </a:t>
                      </a:r>
                      <a:r>
                        <a:rPr lang="en-US" sz="1400" baseline="0" dirty="0" smtClean="0">
                          <a:latin typeface="Arial"/>
                          <a:cs typeface="Arial"/>
                        </a:rPr>
                        <a:t>transcription regulatory network </a:t>
                      </a:r>
                      <a:endParaRPr lang="en-US" sz="1400" dirty="0">
                        <a:latin typeface="Arial"/>
                        <a:cs typeface="Arial"/>
                      </a:endParaRPr>
                    </a:p>
                  </a:txBody>
                  <a:tcPr anchor="ctr"/>
                </a:tc>
                <a:tc>
                  <a:txBody>
                    <a:bodyPr/>
                    <a:lstStyle/>
                    <a:p>
                      <a:pPr algn="ctr"/>
                      <a:r>
                        <a:rPr lang="en-US" sz="1400" dirty="0" smtClean="0">
                          <a:latin typeface="Arial"/>
                          <a:cs typeface="Arial"/>
                        </a:rPr>
                        <a:t>Linux</a:t>
                      </a:r>
                      <a:r>
                        <a:rPr lang="en-US" sz="1400" baseline="0" dirty="0" smtClean="0">
                          <a:latin typeface="Arial"/>
                          <a:cs typeface="Arial"/>
                        </a:rPr>
                        <a:t> call graph</a:t>
                      </a:r>
                      <a:endParaRPr lang="en-US" sz="1400" dirty="0">
                        <a:latin typeface="Arial"/>
                        <a:cs typeface="Arial"/>
                      </a:endParaRPr>
                    </a:p>
                  </a:txBody>
                  <a:tcPr anchor="ctr"/>
                </a:tc>
              </a:tr>
              <a:tr h="384528">
                <a:tc>
                  <a:txBody>
                    <a:bodyPr/>
                    <a:lstStyle/>
                    <a:p>
                      <a:pPr algn="ctr"/>
                      <a:r>
                        <a:rPr lang="en-US" sz="1400" dirty="0" smtClean="0">
                          <a:latin typeface="Arial"/>
                          <a:cs typeface="Arial"/>
                        </a:rPr>
                        <a:t>Nodes</a:t>
                      </a:r>
                      <a:endParaRPr lang="en-US" sz="1400" dirty="0">
                        <a:latin typeface="Arial"/>
                        <a:cs typeface="Arial"/>
                      </a:endParaRPr>
                    </a:p>
                  </a:txBody>
                  <a:tcPr/>
                </a:tc>
                <a:tc>
                  <a:txBody>
                    <a:bodyPr/>
                    <a:lstStyle/>
                    <a:p>
                      <a:pPr algn="ctr"/>
                      <a:r>
                        <a:rPr lang="en-US" sz="1400" dirty="0" smtClean="0">
                          <a:latin typeface="Arial"/>
                          <a:cs typeface="Arial"/>
                        </a:rPr>
                        <a:t>Genes</a:t>
                      </a:r>
                      <a:r>
                        <a:rPr lang="en-US" sz="1400" baseline="0" dirty="0" smtClean="0">
                          <a:latin typeface="Arial"/>
                          <a:cs typeface="Arial"/>
                        </a:rPr>
                        <a:t> (TFs and targets)</a:t>
                      </a:r>
                      <a:endParaRPr lang="en-US" sz="1400" dirty="0">
                        <a:latin typeface="Arial"/>
                        <a:cs typeface="Arial"/>
                      </a:endParaRPr>
                    </a:p>
                  </a:txBody>
                  <a:tcPr anchor="ctr"/>
                </a:tc>
                <a:tc>
                  <a:txBody>
                    <a:bodyPr/>
                    <a:lstStyle/>
                    <a:p>
                      <a:pPr algn="ctr"/>
                      <a:r>
                        <a:rPr lang="en-US" sz="1400" dirty="0" smtClean="0">
                          <a:latin typeface="Arial"/>
                          <a:cs typeface="Arial"/>
                        </a:rPr>
                        <a:t>Functions (subroutines)</a:t>
                      </a:r>
                      <a:endParaRPr lang="en-US" sz="1400" dirty="0">
                        <a:latin typeface="Arial"/>
                        <a:cs typeface="Arial"/>
                      </a:endParaRPr>
                    </a:p>
                  </a:txBody>
                  <a:tcPr anchor="ctr"/>
                </a:tc>
              </a:tr>
              <a:tr h="384528">
                <a:tc>
                  <a:txBody>
                    <a:bodyPr/>
                    <a:lstStyle/>
                    <a:p>
                      <a:pPr algn="ctr"/>
                      <a:r>
                        <a:rPr lang="en-US" sz="1400" dirty="0" smtClean="0">
                          <a:latin typeface="Arial"/>
                          <a:cs typeface="Arial"/>
                        </a:rPr>
                        <a:t>Edges</a:t>
                      </a:r>
                      <a:endParaRPr lang="en-US" sz="1400" dirty="0">
                        <a:latin typeface="Arial"/>
                        <a:cs typeface="Arial"/>
                      </a:endParaRPr>
                    </a:p>
                  </a:txBody>
                  <a:tcPr/>
                </a:tc>
                <a:tc>
                  <a:txBody>
                    <a:bodyPr/>
                    <a:lstStyle/>
                    <a:p>
                      <a:pPr algn="ctr"/>
                      <a:r>
                        <a:rPr lang="en-US" sz="1400" dirty="0" smtClean="0">
                          <a:latin typeface="Arial"/>
                          <a:cs typeface="Arial"/>
                        </a:rPr>
                        <a:t>Transcriptional</a:t>
                      </a:r>
                      <a:r>
                        <a:rPr lang="en-US" sz="1400" baseline="0" dirty="0" smtClean="0">
                          <a:latin typeface="Arial"/>
                          <a:cs typeface="Arial"/>
                        </a:rPr>
                        <a:t> regulation</a:t>
                      </a:r>
                      <a:endParaRPr lang="en-US" sz="1400" dirty="0">
                        <a:latin typeface="Arial"/>
                        <a:cs typeface="Arial"/>
                      </a:endParaRPr>
                    </a:p>
                  </a:txBody>
                  <a:tcPr anchor="ctr"/>
                </a:tc>
                <a:tc>
                  <a:txBody>
                    <a:bodyPr/>
                    <a:lstStyle/>
                    <a:p>
                      <a:pPr algn="ctr"/>
                      <a:r>
                        <a:rPr lang="en-US" sz="1400" dirty="0" smtClean="0">
                          <a:latin typeface="Arial"/>
                          <a:cs typeface="Arial"/>
                        </a:rPr>
                        <a:t>Function calls</a:t>
                      </a:r>
                      <a:endParaRPr lang="en-US" sz="1400" dirty="0">
                        <a:latin typeface="Arial"/>
                        <a:cs typeface="Arial"/>
                      </a:endParaRPr>
                    </a:p>
                  </a:txBody>
                  <a:tcPr anchor="ctr"/>
                </a:tc>
              </a:tr>
              <a:tr h="663707">
                <a:tc>
                  <a:txBody>
                    <a:bodyPr/>
                    <a:lstStyle/>
                    <a:p>
                      <a:pPr algn="ctr"/>
                      <a:r>
                        <a:rPr lang="en-US" sz="1400" dirty="0" smtClean="0">
                          <a:latin typeface="Arial"/>
                          <a:cs typeface="Arial"/>
                        </a:rPr>
                        <a:t>External constraints</a:t>
                      </a:r>
                      <a:endParaRPr lang="en-US" sz="1400" dirty="0">
                        <a:latin typeface="Arial"/>
                        <a:cs typeface="Arial"/>
                      </a:endParaRPr>
                    </a:p>
                  </a:txBody>
                  <a:tcPr/>
                </a:tc>
                <a:tc>
                  <a:txBody>
                    <a:bodyPr/>
                    <a:lstStyle/>
                    <a:p>
                      <a:pPr algn="ctr"/>
                      <a:r>
                        <a:rPr lang="en-US" sz="1400" dirty="0" smtClean="0">
                          <a:latin typeface="Arial"/>
                          <a:cs typeface="Arial"/>
                        </a:rPr>
                        <a:t>Natural</a:t>
                      </a:r>
                      <a:r>
                        <a:rPr lang="en-US" sz="1400" baseline="0" dirty="0" smtClean="0">
                          <a:latin typeface="Arial"/>
                          <a:cs typeface="Arial"/>
                        </a:rPr>
                        <a:t> environment</a:t>
                      </a:r>
                      <a:endParaRPr lang="en-US" sz="1400" dirty="0">
                        <a:latin typeface="Arial"/>
                        <a:cs typeface="Arial"/>
                      </a:endParaRPr>
                    </a:p>
                  </a:txBody>
                  <a:tcPr anchor="ctr"/>
                </a:tc>
                <a:tc>
                  <a:txBody>
                    <a:bodyPr/>
                    <a:lstStyle/>
                    <a:p>
                      <a:pPr algn="ctr"/>
                      <a:r>
                        <a:rPr lang="en-US" sz="1400" dirty="0" smtClean="0">
                          <a:latin typeface="Arial"/>
                          <a:cs typeface="Arial"/>
                        </a:rPr>
                        <a:t>Hardware architecture, customer</a:t>
                      </a:r>
                      <a:r>
                        <a:rPr lang="en-US" sz="1400" baseline="0" dirty="0" smtClean="0">
                          <a:latin typeface="Arial"/>
                          <a:cs typeface="Arial"/>
                        </a:rPr>
                        <a:t> requirements</a:t>
                      </a:r>
                      <a:endParaRPr lang="en-US" sz="1400" dirty="0">
                        <a:latin typeface="Arial"/>
                        <a:cs typeface="Arial"/>
                      </a:endParaRPr>
                    </a:p>
                  </a:txBody>
                  <a:tcPr anchor="ctr"/>
                </a:tc>
              </a:tr>
              <a:tr h="424640">
                <a:tc>
                  <a:txBody>
                    <a:bodyPr/>
                    <a:lstStyle/>
                    <a:p>
                      <a:pPr algn="ctr"/>
                      <a:r>
                        <a:rPr lang="en-US" sz="1400" dirty="0" smtClean="0">
                          <a:latin typeface="Arial"/>
                          <a:cs typeface="Arial"/>
                        </a:rPr>
                        <a:t>Persistent</a:t>
                      </a:r>
                      <a:r>
                        <a:rPr lang="en-US" sz="1400" baseline="0" dirty="0" smtClean="0">
                          <a:latin typeface="Arial"/>
                          <a:cs typeface="Arial"/>
                        </a:rPr>
                        <a:t> components</a:t>
                      </a:r>
                      <a:endParaRPr lang="en-US" sz="1400" dirty="0">
                        <a:latin typeface="Arial"/>
                        <a:cs typeface="Arial"/>
                      </a:endParaRPr>
                    </a:p>
                  </a:txBody>
                  <a:tcPr/>
                </a:tc>
                <a:tc>
                  <a:txBody>
                    <a:bodyPr/>
                    <a:lstStyle/>
                    <a:p>
                      <a:pPr algn="ctr"/>
                      <a:r>
                        <a:rPr lang="en-US" sz="1400" dirty="0" smtClean="0">
                          <a:latin typeface="Arial"/>
                          <a:cs typeface="Arial"/>
                        </a:rPr>
                        <a:t>Persistent genes</a:t>
                      </a:r>
                      <a:endParaRPr lang="en-US" sz="1400" dirty="0">
                        <a:latin typeface="Arial"/>
                        <a:cs typeface="Arial"/>
                      </a:endParaRPr>
                    </a:p>
                  </a:txBody>
                  <a:tcPr anchor="ctr"/>
                </a:tc>
                <a:tc>
                  <a:txBody>
                    <a:bodyPr/>
                    <a:lstStyle/>
                    <a:p>
                      <a:pPr algn="ctr"/>
                      <a:r>
                        <a:rPr lang="en-US" sz="1400" dirty="0" smtClean="0">
                          <a:latin typeface="Arial"/>
                          <a:cs typeface="Arial"/>
                        </a:rPr>
                        <a:t>Persistent</a:t>
                      </a:r>
                      <a:r>
                        <a:rPr lang="en-US" sz="1400" baseline="0" dirty="0" smtClean="0">
                          <a:latin typeface="Arial"/>
                          <a:cs typeface="Arial"/>
                        </a:rPr>
                        <a:t> functions</a:t>
                      </a:r>
                      <a:endParaRPr lang="en-US" sz="1400" dirty="0">
                        <a:latin typeface="Arial"/>
                        <a:cs typeface="Arial"/>
                      </a:endParaRPr>
                    </a:p>
                  </a:txBody>
                  <a:tcPr anchor="ctr"/>
                </a:tc>
              </a:tr>
              <a:tr h="663707">
                <a:tc>
                  <a:txBody>
                    <a:bodyPr/>
                    <a:lstStyle/>
                    <a:p>
                      <a:pPr algn="ctr"/>
                      <a:r>
                        <a:rPr lang="en-US" sz="1400" dirty="0" smtClean="0">
                          <a:latin typeface="Arial"/>
                          <a:cs typeface="Arial"/>
                        </a:rPr>
                        <a:t>Origin of evolutionary</a:t>
                      </a:r>
                      <a:r>
                        <a:rPr lang="en-US" sz="1400" baseline="0" dirty="0" smtClean="0">
                          <a:latin typeface="Arial"/>
                          <a:cs typeface="Arial"/>
                        </a:rPr>
                        <a:t> changes</a:t>
                      </a:r>
                      <a:endParaRPr lang="en-US" sz="1400" dirty="0">
                        <a:latin typeface="Arial"/>
                        <a:cs typeface="Arial"/>
                      </a:endParaRPr>
                    </a:p>
                  </a:txBody>
                  <a:tcPr/>
                </a:tc>
                <a:tc>
                  <a:txBody>
                    <a:bodyPr/>
                    <a:lstStyle/>
                    <a:p>
                      <a:pPr algn="ctr"/>
                      <a:r>
                        <a:rPr lang="en-US" sz="1400" dirty="0" smtClean="0">
                          <a:latin typeface="Arial"/>
                          <a:cs typeface="Arial"/>
                        </a:rPr>
                        <a:t>Random</a:t>
                      </a:r>
                      <a:r>
                        <a:rPr lang="en-US" sz="1400" baseline="0" dirty="0" smtClean="0">
                          <a:latin typeface="Arial"/>
                          <a:cs typeface="Arial"/>
                        </a:rPr>
                        <a:t> mutation and natural selection</a:t>
                      </a:r>
                      <a:endParaRPr lang="en-US" sz="1400" dirty="0">
                        <a:latin typeface="Arial"/>
                        <a:cs typeface="Arial"/>
                      </a:endParaRPr>
                    </a:p>
                  </a:txBody>
                  <a:tcPr anchor="ctr"/>
                </a:tc>
                <a:tc>
                  <a:txBody>
                    <a:bodyPr/>
                    <a:lstStyle/>
                    <a:p>
                      <a:pPr algn="ctr"/>
                      <a:r>
                        <a:rPr lang="en-US" sz="1400" dirty="0" smtClean="0">
                          <a:latin typeface="Arial"/>
                          <a:cs typeface="Arial"/>
                        </a:rPr>
                        <a:t>Designers’ fine tuning</a:t>
                      </a:r>
                      <a:endParaRPr lang="en-US" sz="1400" dirty="0">
                        <a:latin typeface="Arial"/>
                        <a:cs typeface="Arial"/>
                      </a:endParaRPr>
                    </a:p>
                  </a:txBody>
                  <a:tcPr anchor="ctr"/>
                </a:tc>
              </a:tr>
            </a:tbl>
          </a:graphicData>
        </a:graphic>
      </p:graphicFrame>
    </p:spTree>
    <p:extLst>
      <p:ext uri="{BB962C8B-B14F-4D97-AF65-F5344CB8AC3E}">
        <p14:creationId xmlns:p14="http://schemas.microsoft.com/office/powerpoint/2010/main" val="24838540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Hierarchical organization</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16</a:t>
            </a:fld>
            <a:endParaRPr lang="en-US" dirty="0"/>
          </a:p>
        </p:txBody>
      </p:sp>
      <p:grpSp>
        <p:nvGrpSpPr>
          <p:cNvPr id="26" name="Group 14"/>
          <p:cNvGrpSpPr>
            <a:grpSpLocks/>
          </p:cNvGrpSpPr>
          <p:nvPr/>
        </p:nvGrpSpPr>
        <p:grpSpPr bwMode="auto">
          <a:xfrm>
            <a:off x="8944" y="1381260"/>
            <a:ext cx="9070975" cy="2214563"/>
            <a:chOff x="0" y="1433431"/>
            <a:chExt cx="9070848" cy="2215183"/>
          </a:xfrm>
        </p:grpSpPr>
        <p:sp>
          <p:nvSpPr>
            <p:cNvPr id="27" name="Connector 26"/>
            <p:cNvSpPr>
              <a:spLocks noChangeArrowheads="1"/>
            </p:cNvSpPr>
            <p:nvPr/>
          </p:nvSpPr>
          <p:spPr bwMode="auto">
            <a:xfrm>
              <a:off x="3054307" y="1454075"/>
              <a:ext cx="685790" cy="692344"/>
            </a:xfrm>
            <a:prstGeom prst="flowChartConnector">
              <a:avLst/>
            </a:prstGeom>
            <a:noFill/>
            <a:ln w="9525">
              <a:solidFill>
                <a:schemeClr val="bg1"/>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583" y="1433431"/>
              <a:ext cx="7820265" cy="221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1"/>
            <p:cNvSpPr txBox="1">
              <a:spLocks noChangeArrowheads="1"/>
            </p:cNvSpPr>
            <p:nvPr/>
          </p:nvSpPr>
          <p:spPr bwMode="auto">
            <a:xfrm>
              <a:off x="0" y="1460954"/>
              <a:ext cx="1305072" cy="2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Arial"/>
                  <a:cs typeface="Arial"/>
                </a:rPr>
                <a:t>master regulator</a:t>
              </a:r>
            </a:p>
          </p:txBody>
        </p:sp>
        <p:sp>
          <p:nvSpPr>
            <p:cNvPr id="30" name="TextBox 12"/>
            <p:cNvSpPr txBox="1">
              <a:spLocks noChangeArrowheads="1"/>
            </p:cNvSpPr>
            <p:nvPr/>
          </p:nvSpPr>
          <p:spPr bwMode="auto">
            <a:xfrm>
              <a:off x="184575" y="3304218"/>
              <a:ext cx="894508" cy="2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Arial"/>
                  <a:cs typeface="Arial"/>
                </a:rPr>
                <a:t>workhorse</a:t>
              </a:r>
            </a:p>
          </p:txBody>
        </p:sp>
        <p:sp>
          <p:nvSpPr>
            <p:cNvPr id="31" name="TextBox 13"/>
            <p:cNvSpPr txBox="1">
              <a:spLocks noChangeArrowheads="1"/>
            </p:cNvSpPr>
            <p:nvPr/>
          </p:nvSpPr>
          <p:spPr bwMode="auto">
            <a:xfrm>
              <a:off x="0" y="2377501"/>
              <a:ext cx="1288090" cy="2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Arial"/>
                  <a:cs typeface="Arial"/>
                </a:rPr>
                <a:t>Middle manager</a:t>
              </a:r>
            </a:p>
          </p:txBody>
        </p:sp>
      </p:grpSp>
      <p:sp>
        <p:nvSpPr>
          <p:cNvPr id="32" name="TextBox 18"/>
          <p:cNvSpPr txBox="1">
            <a:spLocks noChangeArrowheads="1"/>
          </p:cNvSpPr>
          <p:nvPr/>
        </p:nvSpPr>
        <p:spPr bwMode="auto">
          <a:xfrm>
            <a:off x="1594072" y="3594216"/>
            <a:ext cx="3477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smtClean="0">
                <a:latin typeface="Arial"/>
                <a:cs typeface="Arial"/>
              </a:rPr>
              <a:t>E</a:t>
            </a:r>
            <a:r>
              <a:rPr lang="en-US" sz="1400" i="1" dirty="0">
                <a:latin typeface="Arial"/>
                <a:cs typeface="Arial"/>
              </a:rPr>
              <a:t>. coli</a:t>
            </a:r>
            <a:r>
              <a:rPr lang="en-US" sz="1400" dirty="0">
                <a:latin typeface="Arial"/>
                <a:cs typeface="Arial"/>
              </a:rPr>
              <a:t> </a:t>
            </a:r>
            <a:r>
              <a:rPr lang="en-US" sz="1400" dirty="0" smtClean="0">
                <a:latin typeface="Arial"/>
                <a:cs typeface="Arial"/>
              </a:rPr>
              <a:t>transcriptional regulatory network </a:t>
            </a:r>
            <a:endParaRPr lang="en-US" sz="1400" dirty="0">
              <a:latin typeface="Arial"/>
              <a:cs typeface="Arial"/>
            </a:endParaRPr>
          </a:p>
        </p:txBody>
      </p:sp>
      <p:sp>
        <p:nvSpPr>
          <p:cNvPr id="33" name="TextBox 17"/>
          <p:cNvSpPr txBox="1">
            <a:spLocks noChangeArrowheads="1"/>
          </p:cNvSpPr>
          <p:nvPr/>
        </p:nvSpPr>
        <p:spPr bwMode="auto">
          <a:xfrm>
            <a:off x="6246789" y="3598173"/>
            <a:ext cx="1741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latin typeface="Arial"/>
                <a:cs typeface="Arial"/>
              </a:rPr>
              <a:t>the Linux call graph</a:t>
            </a:r>
          </a:p>
        </p:txBody>
      </p:sp>
      <p:sp>
        <p:nvSpPr>
          <p:cNvPr id="34" name="TextBox 31"/>
          <p:cNvSpPr txBox="1">
            <a:spLocks noChangeArrowheads="1"/>
          </p:cNvSpPr>
          <p:nvPr/>
        </p:nvSpPr>
        <p:spPr bwMode="auto">
          <a:xfrm>
            <a:off x="3786444" y="1050573"/>
            <a:ext cx="24603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latin typeface="Arial"/>
                <a:cs typeface="Arial"/>
              </a:rPr>
              <a:t>Pyramidal </a:t>
            </a:r>
            <a:r>
              <a:rPr lang="en-US" sz="1600" b="0" dirty="0" err="1">
                <a:latin typeface="Arial"/>
                <a:cs typeface="Arial"/>
              </a:rPr>
              <a:t>vs</a:t>
            </a:r>
            <a:r>
              <a:rPr lang="en-US" sz="1600" b="0" dirty="0">
                <a:latin typeface="Arial"/>
                <a:cs typeface="Arial"/>
              </a:rPr>
              <a:t> </a:t>
            </a:r>
            <a:r>
              <a:rPr lang="en-US" sz="1600" b="0" dirty="0" smtClean="0">
                <a:latin typeface="Arial"/>
                <a:cs typeface="Arial"/>
              </a:rPr>
              <a:t>Top</a:t>
            </a:r>
            <a:r>
              <a:rPr lang="en-US" sz="1600" b="0" dirty="0">
                <a:latin typeface="Arial"/>
                <a:cs typeface="Arial"/>
              </a:rPr>
              <a:t>-heavy</a:t>
            </a:r>
          </a:p>
        </p:txBody>
      </p:sp>
      <p:pic>
        <p:nvPicPr>
          <p:cNvPr id="35" name="Picture 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9499" y="3976413"/>
            <a:ext cx="3207736" cy="288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 name="Group 49"/>
          <p:cNvGraphicFramePr>
            <a:graphicFrameLocks noGrp="1"/>
          </p:cNvGraphicFramePr>
          <p:nvPr>
            <p:extLst>
              <p:ext uri="{D42A27DB-BD31-4B8C-83A1-F6EECF244321}">
                <p14:modId xmlns:p14="http://schemas.microsoft.com/office/powerpoint/2010/main" val="3575461682"/>
              </p:ext>
            </p:extLst>
          </p:nvPr>
        </p:nvGraphicFramePr>
        <p:xfrm>
          <a:off x="248778" y="4324080"/>
          <a:ext cx="4038600" cy="2337027"/>
        </p:xfrm>
        <a:graphic>
          <a:graphicData uri="http://schemas.openxmlformats.org/drawingml/2006/table">
            <a:tbl>
              <a:tblPr/>
              <a:tblGrid>
                <a:gridCol w="1322388"/>
                <a:gridCol w="1393825"/>
                <a:gridCol w="1322387"/>
              </a:tblGrid>
              <a:tr h="7771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bg1"/>
                        </a:solidFill>
                        <a:effectLst/>
                        <a:latin typeface="Arial" pitchFamily="-111" charset="0"/>
                        <a:ea typeface="Arial" pitchFamily="-111" charset="0"/>
                        <a:cs typeface="Arial" pitchFamily="-111"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pitchFamily="-111" charset="0"/>
                          <a:ea typeface="Arial" pitchFamily="-111" charset="0"/>
                          <a:cs typeface="Arial" pitchFamily="-111" charset="0"/>
                        </a:rPr>
                        <a:t>% in </a:t>
                      </a:r>
                      <a:r>
                        <a:rPr kumimoji="0" lang="en-US" sz="1500" b="0" i="1" u="none" strike="noStrike" cap="none" normalizeH="0" baseline="0" dirty="0">
                          <a:ln>
                            <a:noFill/>
                          </a:ln>
                          <a:solidFill>
                            <a:schemeClr val="tx1"/>
                          </a:solidFill>
                          <a:effectLst/>
                          <a:latin typeface="Arial" pitchFamily="-111" charset="0"/>
                          <a:ea typeface="Arial" pitchFamily="-111" charset="0"/>
                          <a:cs typeface="Arial" pitchFamily="-111" charset="0"/>
                        </a:rPr>
                        <a:t>E. coli</a:t>
                      </a:r>
                      <a:r>
                        <a:rPr kumimoji="0" lang="en-US" sz="1500" b="0" i="0" u="none" strike="noStrike" cap="none" normalizeH="0" baseline="0" dirty="0">
                          <a:ln>
                            <a:noFill/>
                          </a:ln>
                          <a:solidFill>
                            <a:schemeClr val="tx1"/>
                          </a:solidFill>
                          <a:effectLst/>
                          <a:latin typeface="Arial" pitchFamily="-111" charset="0"/>
                          <a:ea typeface="Arial" pitchFamily="-111" charset="0"/>
                          <a:cs typeface="Arial" pitchFamily="-111" charset="0"/>
                        </a:rPr>
                        <a:t> regulatory network</a:t>
                      </a:r>
                    </a:p>
                  </a:txBody>
                  <a:tcPr marT="45714" marB="45714"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pitchFamily="-111" charset="0"/>
                          <a:ea typeface="Arial" pitchFamily="-111" charset="0"/>
                          <a:cs typeface="Arial" pitchFamily="-111" charset="0"/>
                        </a:rPr>
                        <a:t>% in Linux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pitchFamily="-111" charset="0"/>
                          <a:ea typeface="Arial" pitchFamily="-111" charset="0"/>
                          <a:cs typeface="Arial" pitchFamily="-111" charset="0"/>
                        </a:rPr>
                        <a:t>call graph</a:t>
                      </a:r>
                    </a:p>
                  </a:txBody>
                  <a:tcPr marT="45714" marB="45714"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r>
              <a:tr h="5790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master regulator </a:t>
                      </a:r>
                    </a:p>
                  </a:txBody>
                  <a:tcPr marT="45714" marB="45714" anchor="ctr" horzOverflow="overflow">
                    <a:lnL>
                      <a:noFill/>
                    </a:lnL>
                    <a:lnR w="127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4.6</a:t>
                      </a:r>
                    </a:p>
                  </a:txBody>
                  <a:tcPr marT="45714" marB="45714"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29.6</a:t>
                      </a:r>
                    </a:p>
                  </a:txBody>
                  <a:tcPr marT="45714" marB="45714"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F0000">
                        <a:alpha val="21176"/>
                      </a:srgbClr>
                    </a:solidFill>
                  </a:tcPr>
                </a:tc>
              </a:tr>
              <a:tr h="5790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middle manager</a:t>
                      </a:r>
                    </a:p>
                  </a:txBody>
                  <a:tcPr marT="45714" marB="45714" anchor="ctr" horzOverflow="overflow">
                    <a:lnL>
                      <a:noFill/>
                    </a:lnL>
                    <a:lnR w="127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5.1</a:t>
                      </a:r>
                    </a:p>
                  </a:txBody>
                  <a:tcPr marT="45714" marB="45714"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58.2</a:t>
                      </a:r>
                    </a:p>
                  </a:txBody>
                  <a:tcPr marT="45714" marB="45714"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r h="40158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workhorse</a:t>
                      </a:r>
                    </a:p>
                  </a:txBody>
                  <a:tcPr marT="45714" marB="45714" anchor="ctr" horzOverflow="overflow">
                    <a:lnL>
                      <a:noFill/>
                    </a:lnL>
                    <a:lnR w="127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90.2</a:t>
                      </a:r>
                    </a:p>
                  </a:txBody>
                  <a:tcPr marT="45714" marB="45714"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12.3</a:t>
                      </a:r>
                    </a:p>
                  </a:txBody>
                  <a:tcPr marT="45714" marB="45714"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bl>
          </a:graphicData>
        </a:graphic>
      </p:graphicFrame>
      <p:sp>
        <p:nvSpPr>
          <p:cNvPr id="37" name="TextBox 32"/>
          <p:cNvSpPr txBox="1">
            <a:spLocks noChangeArrowheads="1"/>
          </p:cNvSpPr>
          <p:nvPr/>
        </p:nvSpPr>
        <p:spPr bwMode="auto">
          <a:xfrm>
            <a:off x="7642564" y="4051721"/>
            <a:ext cx="14626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Degree distribution</a:t>
            </a:r>
          </a:p>
          <a:p>
            <a:pPr eaLnBrk="1" hangingPunct="1"/>
            <a:r>
              <a:rPr lang="en-US" b="0" dirty="0">
                <a:latin typeface="Arial"/>
                <a:cs typeface="Arial"/>
              </a:rPr>
              <a:t>Roles of hubs</a:t>
            </a:r>
          </a:p>
        </p:txBody>
      </p:sp>
      <p:sp>
        <p:nvSpPr>
          <p:cNvPr id="38" name="TextBox 32"/>
          <p:cNvSpPr txBox="1">
            <a:spLocks noChangeArrowheads="1"/>
          </p:cNvSpPr>
          <p:nvPr/>
        </p:nvSpPr>
        <p:spPr bwMode="auto">
          <a:xfrm>
            <a:off x="7308676" y="6118605"/>
            <a:ext cx="13800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dirty="0">
                <a:latin typeface="Arial"/>
                <a:cs typeface="Arial"/>
              </a:rPr>
              <a:t>in-degree hubs </a:t>
            </a:r>
          </a:p>
          <a:p>
            <a:pPr eaLnBrk="1" hangingPunct="1"/>
            <a:r>
              <a:rPr lang="en-US" sz="1000" b="0" dirty="0">
                <a:latin typeface="Arial"/>
                <a:cs typeface="Arial"/>
              </a:rPr>
              <a:t>e.g. </a:t>
            </a:r>
            <a:r>
              <a:rPr lang="ja-JP" altLang="en-US" sz="1000" b="0" dirty="0">
                <a:latin typeface="Arial"/>
                <a:cs typeface="Arial"/>
              </a:rPr>
              <a:t>“</a:t>
            </a:r>
            <a:r>
              <a:rPr lang="en-US" sz="1000" b="0" dirty="0" err="1">
                <a:latin typeface="Arial"/>
                <a:cs typeface="Arial"/>
              </a:rPr>
              <a:t>printk</a:t>
            </a:r>
            <a:r>
              <a:rPr lang="ja-JP" altLang="en-US" sz="1000" b="0" dirty="0">
                <a:latin typeface="Arial"/>
                <a:cs typeface="Arial"/>
              </a:rPr>
              <a:t>”</a:t>
            </a:r>
            <a:endParaRPr lang="en-US" sz="1000" b="0" dirty="0">
              <a:latin typeface="Arial"/>
              <a:cs typeface="Arial"/>
            </a:endParaRPr>
          </a:p>
        </p:txBody>
      </p:sp>
      <p:sp>
        <p:nvSpPr>
          <p:cNvPr id="39" name="TextBox 34"/>
          <p:cNvSpPr txBox="1">
            <a:spLocks noChangeArrowheads="1"/>
          </p:cNvSpPr>
          <p:nvPr/>
        </p:nvSpPr>
        <p:spPr bwMode="auto">
          <a:xfrm>
            <a:off x="5658090" y="6129689"/>
            <a:ext cx="1278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dirty="0">
                <a:latin typeface="Arial"/>
                <a:cs typeface="Arial"/>
              </a:rPr>
              <a:t>out-degree hubs</a:t>
            </a:r>
          </a:p>
          <a:p>
            <a:pPr eaLnBrk="1" hangingPunct="1"/>
            <a:r>
              <a:rPr lang="en-US" sz="1000" b="0" dirty="0">
                <a:latin typeface="Arial"/>
                <a:cs typeface="Arial"/>
              </a:rPr>
              <a:t>e.g. </a:t>
            </a:r>
            <a:r>
              <a:rPr lang="ja-JP" altLang="en-US" sz="1000" b="0" dirty="0">
                <a:latin typeface="Arial"/>
                <a:cs typeface="Arial"/>
              </a:rPr>
              <a:t>“</a:t>
            </a:r>
            <a:r>
              <a:rPr lang="en-US" sz="1000" b="0" dirty="0" err="1">
                <a:latin typeface="Arial"/>
                <a:cs typeface="Arial"/>
              </a:rPr>
              <a:t>crp</a:t>
            </a:r>
            <a:r>
              <a:rPr lang="ja-JP" altLang="en-US" sz="1000" b="0" dirty="0">
                <a:latin typeface="Arial"/>
                <a:cs typeface="Arial"/>
              </a:rPr>
              <a:t>”</a:t>
            </a:r>
            <a:endParaRPr lang="en-US" sz="1000" b="0" dirty="0">
              <a:latin typeface="Arial"/>
              <a:cs typeface="Arial"/>
            </a:endParaRPr>
          </a:p>
        </p:txBody>
      </p:sp>
    </p:spTree>
    <p:extLst>
      <p:ext uri="{BB962C8B-B14F-4D97-AF65-F5344CB8AC3E}">
        <p14:creationId xmlns:p14="http://schemas.microsoft.com/office/powerpoint/2010/main" val="12881658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Organization of </a:t>
            </a:r>
            <a:r>
              <a:rPr lang="en-US" dirty="0" smtClean="0">
                <a:latin typeface="Arial" charset="0"/>
                <a:ea typeface="ＭＳ Ｐゴシック" charset="0"/>
                <a:cs typeface="ＭＳ Ｐゴシック" charset="0"/>
              </a:rPr>
              <a:t>modules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17</a:t>
            </a:fld>
            <a:endParaRPr lang="en-US" dirty="0"/>
          </a:p>
        </p:txBody>
      </p:sp>
      <p:graphicFrame>
        <p:nvGraphicFramePr>
          <p:cNvPr id="11" name="Group 139"/>
          <p:cNvGraphicFramePr>
            <a:graphicFrameLocks noGrp="1"/>
          </p:cNvGraphicFramePr>
          <p:nvPr>
            <p:extLst>
              <p:ext uri="{D42A27DB-BD31-4B8C-83A1-F6EECF244321}">
                <p14:modId xmlns:p14="http://schemas.microsoft.com/office/powerpoint/2010/main" val="3907473354"/>
              </p:ext>
            </p:extLst>
          </p:nvPr>
        </p:nvGraphicFramePr>
        <p:xfrm>
          <a:off x="2057400" y="4495252"/>
          <a:ext cx="5105400" cy="2332038"/>
        </p:xfrm>
        <a:graphic>
          <a:graphicData uri="http://schemas.openxmlformats.org/drawingml/2006/table">
            <a:tbl>
              <a:tblPr/>
              <a:tblGrid>
                <a:gridCol w="2024063"/>
                <a:gridCol w="1684337"/>
                <a:gridCol w="1397000"/>
              </a:tblGrid>
              <a:tr h="579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Arial" pitchFamily="-111" charset="0"/>
                        <a:ea typeface="Arial" pitchFamily="-111" charset="0"/>
                        <a:cs typeface="Arial" pitchFamily="-111" charset="0"/>
                      </a:endParaRPr>
                    </a:p>
                  </a:txBody>
                  <a:tcPr horzOverflow="overflow">
                    <a:lnL w="9525" cap="flat" cmpd="sng" algn="ctr">
                      <a:solidFill>
                        <a:srgbClr val="8E736A"/>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pitchFamily="-111" charset="0"/>
                          <a:ea typeface="Arial" pitchFamily="-111" charset="0"/>
                          <a:cs typeface="Arial" pitchFamily="-111" charset="0"/>
                        </a:rPr>
                        <a:t>E. Coli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TRN</a:t>
                      </a:r>
                    </a:p>
                  </a:txBody>
                  <a:tcP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Linux call graph</a:t>
                      </a:r>
                    </a:p>
                  </a:txBody>
                  <a:tcP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r>
              <a:tr h="335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 of modules</a:t>
                      </a:r>
                    </a:p>
                  </a:txBody>
                  <a:tcPr horzOverflow="overflow">
                    <a:lnL w="9525" cap="flat" cmpd="sng" algn="ctr">
                      <a:solidFill>
                        <a:srgbClr val="8E736A"/>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64</a:t>
                      </a:r>
                    </a:p>
                  </a:txBody>
                  <a:tcPr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3665</a:t>
                      </a:r>
                    </a:p>
                  </a:txBody>
                  <a:tcPr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12700" cap="flat" cmpd="sng" algn="ctr">
                      <a:solidFill>
                        <a:srgbClr val="F79646"/>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r h="335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Average overlap</a:t>
                      </a:r>
                    </a:p>
                  </a:txBody>
                  <a:tcPr horzOverflow="overflow">
                    <a:lnL w="9525" cap="flat" cmpd="sng" algn="ctr">
                      <a:solidFill>
                        <a:srgbClr val="8E736A"/>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4.3%</a:t>
                      </a:r>
                    </a:p>
                  </a:txBody>
                  <a:tcPr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80.7%</a:t>
                      </a:r>
                    </a:p>
                  </a:txBody>
                  <a:tcPr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r h="579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Maximum node reuse</a:t>
                      </a:r>
                    </a:p>
                  </a:txBody>
                  <a:tcPr horzOverflow="overflow">
                    <a:lnL w="9525" cap="flat" cmpd="sng" algn="ctr">
                      <a:solidFill>
                        <a:srgbClr val="8E736A"/>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15.6%</a:t>
                      </a:r>
                    </a:p>
                  </a:txBody>
                  <a:tcPr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87.5%</a:t>
                      </a:r>
                    </a:p>
                  </a:txBody>
                  <a:tcPr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r h="503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Average node reuse</a:t>
                      </a:r>
                    </a:p>
                  </a:txBody>
                  <a:tcPr horzOverflow="overflow">
                    <a:lnL w="9525" cap="flat" cmpd="sng" algn="ctr">
                      <a:solidFill>
                        <a:srgbClr val="8E736A"/>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111" charset="0"/>
                          <a:ea typeface="Arial" pitchFamily="-111" charset="0"/>
                          <a:cs typeface="Arial" pitchFamily="-111" charset="0"/>
                        </a:rPr>
                        <a:t>3.5%</a:t>
                      </a:r>
                    </a:p>
                  </a:txBody>
                  <a:tcPr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9525" cap="flat" cmpd="sng" algn="ctr">
                      <a:solidFill>
                        <a:srgbClr val="8E736A"/>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3366FF">
                        <a:alpha val="27058"/>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1" charset="0"/>
                          <a:ea typeface="Arial" pitchFamily="-111" charset="0"/>
                          <a:cs typeface="Arial" pitchFamily="-111" charset="0"/>
                        </a:rPr>
                        <a:t>8.4%</a:t>
                      </a:r>
                    </a:p>
                  </a:txBody>
                  <a:tcPr anchor="ctr" horzOverflow="overflow">
                    <a:lnL w="12700" cap="flat" cmpd="sng" algn="ctr">
                      <a:solidFill>
                        <a:srgbClr val="F79646"/>
                      </a:solidFill>
                      <a:prstDash val="solid"/>
                      <a:round/>
                      <a:headEnd type="none" w="med" len="med"/>
                      <a:tailEnd type="none" w="med" len="med"/>
                    </a:lnL>
                    <a:lnR w="9525" cap="flat" cmpd="sng" algn="ctr">
                      <a:solidFill>
                        <a:srgbClr val="8E736A"/>
                      </a:solidFill>
                      <a:prstDash val="solid"/>
                      <a:round/>
                      <a:headEnd type="none" w="med" len="med"/>
                      <a:tailEnd type="none" w="med" len="med"/>
                    </a:lnR>
                    <a:lnT w="9525" cap="flat" cmpd="sng" algn="ctr">
                      <a:solidFill>
                        <a:srgbClr val="8E736A"/>
                      </a:solidFill>
                      <a:prstDash val="solid"/>
                      <a:round/>
                      <a:headEnd type="none" w="med" len="med"/>
                      <a:tailEnd type="none" w="med" len="med"/>
                    </a:lnT>
                    <a:lnB w="9525" cap="flat" cmpd="sng" algn="ctr">
                      <a:solidFill>
                        <a:srgbClr val="8E736A"/>
                      </a:solidFill>
                      <a:prstDash val="solid"/>
                      <a:round/>
                      <a:headEnd type="none" w="med" len="med"/>
                      <a:tailEnd type="none" w="med" len="med"/>
                    </a:lnB>
                    <a:lnTlToBr>
                      <a:noFill/>
                    </a:lnTlToBr>
                    <a:lnBlToTr>
                      <a:noFill/>
                    </a:lnBlToTr>
                    <a:solidFill>
                      <a:srgbClr val="FF0000">
                        <a:alpha val="21176"/>
                      </a:srgbClr>
                    </a:solidFill>
                  </a:tcPr>
                </a:tc>
              </a:tr>
            </a:tbl>
          </a:graphicData>
        </a:graphic>
      </p:graphicFrame>
      <p:sp>
        <p:nvSpPr>
          <p:cNvPr id="12" name="TextBox 58"/>
          <p:cNvSpPr txBox="1">
            <a:spLocks noChangeArrowheads="1"/>
          </p:cNvSpPr>
          <p:nvPr/>
        </p:nvSpPr>
        <p:spPr bwMode="auto">
          <a:xfrm>
            <a:off x="17295" y="1671048"/>
            <a:ext cx="35377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Modules are labeled by master regulators:</a:t>
            </a:r>
          </a:p>
          <a:p>
            <a:pPr eaLnBrk="1" hangingPunct="1"/>
            <a:r>
              <a:rPr lang="en-US" sz="1400" b="0" dirty="0">
                <a:latin typeface="Arial"/>
                <a:cs typeface="Arial"/>
              </a:rPr>
              <a:t>TFs, high-level starting functions</a:t>
            </a:r>
          </a:p>
        </p:txBody>
      </p:sp>
      <p:sp>
        <p:nvSpPr>
          <p:cNvPr id="13" name="TextBox 59"/>
          <p:cNvSpPr txBox="1">
            <a:spLocks noChangeArrowheads="1"/>
          </p:cNvSpPr>
          <p:nvPr/>
        </p:nvSpPr>
        <p:spPr bwMode="auto">
          <a:xfrm>
            <a:off x="228600" y="5074689"/>
            <a:ext cx="19210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TRN:</a:t>
            </a:r>
          </a:p>
          <a:p>
            <a:pPr eaLnBrk="1" hangingPunct="1"/>
            <a:r>
              <a:rPr lang="en-US" sz="1400" b="0" dirty="0">
                <a:latin typeface="Arial"/>
                <a:cs typeface="Arial"/>
              </a:rPr>
              <a:t>modules overlap little, </a:t>
            </a:r>
          </a:p>
          <a:p>
            <a:pPr eaLnBrk="1" hangingPunct="1"/>
            <a:r>
              <a:rPr lang="en-US" sz="1400" b="0" dirty="0">
                <a:latin typeface="Arial"/>
                <a:cs typeface="Arial"/>
              </a:rPr>
              <a:t>components are </a:t>
            </a:r>
          </a:p>
          <a:p>
            <a:pPr eaLnBrk="1" hangingPunct="1"/>
            <a:r>
              <a:rPr lang="en-US" sz="1400" b="0" dirty="0">
                <a:latin typeface="Arial"/>
                <a:cs typeface="Arial"/>
              </a:rPr>
              <a:t>less generic: </a:t>
            </a:r>
            <a:r>
              <a:rPr lang="ja-JP" altLang="en-US" sz="1400" b="0" dirty="0">
                <a:latin typeface="Arial"/>
                <a:cs typeface="Arial"/>
              </a:rPr>
              <a:t>“</a:t>
            </a:r>
            <a:r>
              <a:rPr lang="en-US" sz="1400" b="0" dirty="0" err="1">
                <a:latin typeface="Arial"/>
                <a:cs typeface="Arial"/>
              </a:rPr>
              <a:t>ompF</a:t>
            </a:r>
            <a:r>
              <a:rPr lang="ja-JP" altLang="en-US" sz="1400" b="0" dirty="0">
                <a:latin typeface="Arial"/>
                <a:cs typeface="Arial"/>
              </a:rPr>
              <a:t>”</a:t>
            </a:r>
            <a:r>
              <a:rPr lang="en-US" sz="1400" b="0" dirty="0">
                <a:latin typeface="Arial"/>
                <a:cs typeface="Arial"/>
              </a:rPr>
              <a:t> </a:t>
            </a:r>
          </a:p>
        </p:txBody>
      </p:sp>
      <p:sp>
        <p:nvSpPr>
          <p:cNvPr id="14" name="TextBox 111"/>
          <p:cNvSpPr txBox="1">
            <a:spLocks noChangeArrowheads="1"/>
          </p:cNvSpPr>
          <p:nvPr/>
        </p:nvSpPr>
        <p:spPr bwMode="auto">
          <a:xfrm>
            <a:off x="3962400" y="4182473"/>
            <a:ext cx="988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r</a:t>
            </a:r>
            <a:r>
              <a:rPr lang="en-US" sz="1400" b="0" dirty="0" smtClean="0">
                <a:latin typeface="Arial"/>
                <a:cs typeface="Arial"/>
              </a:rPr>
              <a:t>euse</a:t>
            </a:r>
            <a:r>
              <a:rPr lang="en-US" sz="1400" b="0" dirty="0">
                <a:latin typeface="Arial"/>
                <a:cs typeface="Arial"/>
              </a:rPr>
              <a:t>=2/3</a:t>
            </a:r>
          </a:p>
        </p:txBody>
      </p:sp>
      <p:sp>
        <p:nvSpPr>
          <p:cNvPr id="15" name="Rectangle 14"/>
          <p:cNvSpPr>
            <a:spLocks noChangeArrowheads="1"/>
          </p:cNvSpPr>
          <p:nvPr/>
        </p:nvSpPr>
        <p:spPr bwMode="auto">
          <a:xfrm>
            <a:off x="7037388" y="2566398"/>
            <a:ext cx="823912" cy="228600"/>
          </a:xfrm>
          <a:prstGeom prst="rect">
            <a:avLst/>
          </a:prstGeom>
          <a:gradFill rotWithShape="1">
            <a:gsLst>
              <a:gs pos="0">
                <a:srgbClr val="85FFDB"/>
              </a:gs>
              <a:gs pos="100000">
                <a:srgbClr val="00EBA8"/>
              </a:gs>
            </a:gsLst>
            <a:lin ang="5400000"/>
          </a:gra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graphicFrame>
        <p:nvGraphicFramePr>
          <p:cNvPr id="16" name="Object 2"/>
          <p:cNvGraphicFramePr>
            <a:graphicFrameLocks noChangeAspect="1"/>
          </p:cNvGraphicFramePr>
          <p:nvPr>
            <p:extLst>
              <p:ext uri="{D42A27DB-BD31-4B8C-83A1-F6EECF244321}">
                <p14:modId xmlns:p14="http://schemas.microsoft.com/office/powerpoint/2010/main" val="2799199205"/>
              </p:ext>
            </p:extLst>
          </p:nvPr>
        </p:nvGraphicFramePr>
        <p:xfrm>
          <a:off x="7032625" y="2556873"/>
          <a:ext cx="1196975" cy="530225"/>
        </p:xfrm>
        <a:graphic>
          <a:graphicData uri="http://schemas.openxmlformats.org/presentationml/2006/ole">
            <mc:AlternateContent xmlns:mc="http://schemas.openxmlformats.org/markup-compatibility/2006">
              <mc:Choice xmlns:v="urn:schemas-microsoft-com:vml" Requires="v">
                <p:oleObj spid="_x0000_s217426" name="Equation" r:id="rId4" imgW="1003300" imgH="444500" progId="Equation.3">
                  <p:embed/>
                </p:oleObj>
              </mc:Choice>
              <mc:Fallback>
                <p:oleObj name="Equation" r:id="rId4" imgW="10033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25" y="2556873"/>
                        <a:ext cx="11969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Isosceles Triangle 16"/>
          <p:cNvSpPr>
            <a:spLocks noChangeArrowheads="1"/>
          </p:cNvSpPr>
          <p:nvPr/>
        </p:nvSpPr>
        <p:spPr bwMode="auto">
          <a:xfrm>
            <a:off x="5029200" y="1458323"/>
            <a:ext cx="2133600" cy="2546350"/>
          </a:xfrm>
          <a:prstGeom prst="triangle">
            <a:avLst>
              <a:gd name="adj" fmla="val 49454"/>
            </a:avLst>
          </a:prstGeom>
          <a:solidFill>
            <a:srgbClr val="CCCCCC">
              <a:alpha val="38823"/>
            </a:srgbClr>
          </a:solidFill>
          <a:ln w="9525">
            <a:solidFill>
              <a:srgbClr val="00CC98"/>
            </a:solid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18" name="Isosceles Triangle 17"/>
          <p:cNvSpPr>
            <a:spLocks noChangeArrowheads="1"/>
          </p:cNvSpPr>
          <p:nvPr/>
        </p:nvSpPr>
        <p:spPr bwMode="auto">
          <a:xfrm>
            <a:off x="2209800" y="931521"/>
            <a:ext cx="3352800" cy="3100387"/>
          </a:xfrm>
          <a:prstGeom prst="triangle">
            <a:avLst>
              <a:gd name="adj" fmla="val 49315"/>
            </a:avLst>
          </a:prstGeom>
          <a:solidFill>
            <a:srgbClr val="CCCCCC">
              <a:alpha val="38823"/>
            </a:srgbClr>
          </a:solidFill>
          <a:ln w="9525">
            <a:solidFill>
              <a:srgbClr val="00CC98"/>
            </a:solid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19" name="Isosceles Triangle 18"/>
          <p:cNvSpPr>
            <a:spLocks noChangeArrowheads="1"/>
          </p:cNvSpPr>
          <p:nvPr/>
        </p:nvSpPr>
        <p:spPr bwMode="auto">
          <a:xfrm>
            <a:off x="3962400" y="1458323"/>
            <a:ext cx="2133600" cy="2546350"/>
          </a:xfrm>
          <a:prstGeom prst="triangle">
            <a:avLst>
              <a:gd name="adj" fmla="val 49454"/>
            </a:avLst>
          </a:prstGeom>
          <a:solidFill>
            <a:srgbClr val="CCCCCC">
              <a:alpha val="38823"/>
            </a:srgbClr>
          </a:solidFill>
          <a:ln w="9525">
            <a:solidFill>
              <a:srgbClr val="00CC98"/>
            </a:solid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1" name="Oval 20"/>
          <p:cNvSpPr>
            <a:spLocks noChangeArrowheads="1"/>
          </p:cNvSpPr>
          <p:nvPr/>
        </p:nvSpPr>
        <p:spPr bwMode="auto">
          <a:xfrm>
            <a:off x="3046413" y="3020423"/>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2" name="Oval 21"/>
          <p:cNvSpPr>
            <a:spLocks noChangeArrowheads="1"/>
          </p:cNvSpPr>
          <p:nvPr/>
        </p:nvSpPr>
        <p:spPr bwMode="auto">
          <a:xfrm>
            <a:off x="3860800" y="2987086"/>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3" name="Oval 22"/>
          <p:cNvSpPr>
            <a:spLocks noChangeArrowheads="1"/>
          </p:cNvSpPr>
          <p:nvPr/>
        </p:nvSpPr>
        <p:spPr bwMode="auto">
          <a:xfrm>
            <a:off x="3622675" y="1402761"/>
            <a:ext cx="228600" cy="228600"/>
          </a:xfrm>
          <a:prstGeom prst="ellipse">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4" name="Oval 23"/>
          <p:cNvSpPr>
            <a:spLocks noChangeArrowheads="1"/>
          </p:cNvSpPr>
          <p:nvPr/>
        </p:nvSpPr>
        <p:spPr bwMode="auto">
          <a:xfrm>
            <a:off x="3241675" y="2220323"/>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25" name="Oval 24"/>
          <p:cNvSpPr>
            <a:spLocks noChangeArrowheads="1"/>
          </p:cNvSpPr>
          <p:nvPr/>
        </p:nvSpPr>
        <p:spPr bwMode="auto">
          <a:xfrm>
            <a:off x="3927475" y="2253661"/>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cxnSp>
        <p:nvCxnSpPr>
          <p:cNvPr id="26" name="Straight Arrow Connector 25"/>
          <p:cNvCxnSpPr>
            <a:cxnSpLocks noChangeShapeType="1"/>
            <a:stCxn id="23" idx="4"/>
            <a:endCxn id="24" idx="7"/>
          </p:cNvCxnSpPr>
          <p:nvPr/>
        </p:nvCxnSpPr>
        <p:spPr bwMode="auto">
          <a:xfrm rot="5400000">
            <a:off x="3275807" y="1792492"/>
            <a:ext cx="622300" cy="300037"/>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27" name="Straight Arrow Connector 26"/>
          <p:cNvCxnSpPr>
            <a:cxnSpLocks noChangeShapeType="1"/>
            <a:endCxn id="22" idx="0"/>
          </p:cNvCxnSpPr>
          <p:nvPr/>
        </p:nvCxnSpPr>
        <p:spPr bwMode="auto">
          <a:xfrm rot="5400000">
            <a:off x="3765550" y="2710861"/>
            <a:ext cx="485775" cy="666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28" name="Straight Arrow Connector 27"/>
          <p:cNvCxnSpPr>
            <a:cxnSpLocks noChangeShapeType="1"/>
            <a:stCxn id="25" idx="4"/>
            <a:endCxn id="36" idx="1"/>
          </p:cNvCxnSpPr>
          <p:nvPr/>
        </p:nvCxnSpPr>
        <p:spPr bwMode="auto">
          <a:xfrm rot="16200000" flipH="1">
            <a:off x="4189413" y="2334623"/>
            <a:ext cx="309562" cy="604838"/>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29" name="Straight Arrow Connector 28"/>
          <p:cNvCxnSpPr>
            <a:cxnSpLocks noChangeShapeType="1"/>
            <a:stCxn id="25" idx="4"/>
            <a:endCxn id="21" idx="7"/>
          </p:cNvCxnSpPr>
          <p:nvPr/>
        </p:nvCxnSpPr>
        <p:spPr bwMode="auto">
          <a:xfrm rot="5400000">
            <a:off x="3355975" y="2367961"/>
            <a:ext cx="571500" cy="8001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30" name="Straight Arrow Connector 29"/>
          <p:cNvCxnSpPr>
            <a:cxnSpLocks noChangeShapeType="1"/>
            <a:stCxn id="24" idx="4"/>
            <a:endCxn id="21" idx="0"/>
          </p:cNvCxnSpPr>
          <p:nvPr/>
        </p:nvCxnSpPr>
        <p:spPr bwMode="auto">
          <a:xfrm rot="5400000">
            <a:off x="2972594" y="2637042"/>
            <a:ext cx="571500" cy="1952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31" name="Straight Arrow Connector 30"/>
          <p:cNvCxnSpPr>
            <a:cxnSpLocks noChangeShapeType="1"/>
          </p:cNvCxnSpPr>
          <p:nvPr/>
        </p:nvCxnSpPr>
        <p:spPr bwMode="auto">
          <a:xfrm rot="16200000" flipH="1">
            <a:off x="3572668" y="1784555"/>
            <a:ext cx="633413" cy="3048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32" name="Oval 31"/>
          <p:cNvSpPr>
            <a:spLocks noChangeArrowheads="1"/>
          </p:cNvSpPr>
          <p:nvPr/>
        </p:nvSpPr>
        <p:spPr bwMode="auto">
          <a:xfrm>
            <a:off x="4237038"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3" name="Oval 32"/>
          <p:cNvSpPr>
            <a:spLocks noChangeArrowheads="1"/>
          </p:cNvSpPr>
          <p:nvPr/>
        </p:nvSpPr>
        <p:spPr bwMode="auto">
          <a:xfrm>
            <a:off x="5181600" y="37760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4" name="Oval 33"/>
          <p:cNvSpPr>
            <a:spLocks noChangeArrowheads="1"/>
          </p:cNvSpPr>
          <p:nvPr/>
        </p:nvSpPr>
        <p:spPr bwMode="auto">
          <a:xfrm>
            <a:off x="5715000" y="37760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5" name="Oval 34"/>
          <p:cNvSpPr>
            <a:spLocks noChangeArrowheads="1"/>
          </p:cNvSpPr>
          <p:nvPr/>
        </p:nvSpPr>
        <p:spPr bwMode="auto">
          <a:xfrm>
            <a:off x="4953000" y="1886948"/>
            <a:ext cx="228600" cy="228600"/>
          </a:xfrm>
          <a:prstGeom prst="ellipse">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6" name="Oval 35"/>
          <p:cNvSpPr>
            <a:spLocks noChangeArrowheads="1"/>
          </p:cNvSpPr>
          <p:nvPr/>
        </p:nvSpPr>
        <p:spPr bwMode="auto">
          <a:xfrm>
            <a:off x="4613275" y="2758486"/>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37" name="Oval 36"/>
          <p:cNvSpPr>
            <a:spLocks noChangeArrowheads="1"/>
          </p:cNvSpPr>
          <p:nvPr/>
        </p:nvSpPr>
        <p:spPr bwMode="auto">
          <a:xfrm>
            <a:off x="5181600" y="2785473"/>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cxnSp>
        <p:nvCxnSpPr>
          <p:cNvPr id="38" name="Straight Arrow Connector 37"/>
          <p:cNvCxnSpPr>
            <a:cxnSpLocks noChangeShapeType="1"/>
            <a:stCxn id="35" idx="4"/>
          </p:cNvCxnSpPr>
          <p:nvPr/>
        </p:nvCxnSpPr>
        <p:spPr bwMode="auto">
          <a:xfrm rot="5400000">
            <a:off x="4562475" y="2286998"/>
            <a:ext cx="676275" cy="3333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39" name="Straight Arrow Connector 38"/>
          <p:cNvCxnSpPr>
            <a:cxnSpLocks noChangeShapeType="1"/>
            <a:stCxn id="37" idx="4"/>
            <a:endCxn id="33" idx="0"/>
          </p:cNvCxnSpPr>
          <p:nvPr/>
        </p:nvCxnSpPr>
        <p:spPr bwMode="auto">
          <a:xfrm rot="5400000">
            <a:off x="4914901" y="3395073"/>
            <a:ext cx="762000" cy="31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0" name="Straight Arrow Connector 39"/>
          <p:cNvCxnSpPr>
            <a:cxnSpLocks noChangeShapeType="1"/>
            <a:stCxn id="37" idx="4"/>
            <a:endCxn id="34" idx="1"/>
          </p:cNvCxnSpPr>
          <p:nvPr/>
        </p:nvCxnSpPr>
        <p:spPr bwMode="auto">
          <a:xfrm rot="16200000" flipH="1">
            <a:off x="5124450" y="3185523"/>
            <a:ext cx="795338" cy="452438"/>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1" name="Straight Arrow Connector 40"/>
          <p:cNvCxnSpPr>
            <a:cxnSpLocks noChangeShapeType="1"/>
            <a:stCxn id="37" idx="4"/>
          </p:cNvCxnSpPr>
          <p:nvPr/>
        </p:nvCxnSpPr>
        <p:spPr bwMode="auto">
          <a:xfrm rot="5400000">
            <a:off x="4472781" y="2976767"/>
            <a:ext cx="785813" cy="86042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2" name="Straight Arrow Connector 41"/>
          <p:cNvCxnSpPr>
            <a:cxnSpLocks noChangeShapeType="1"/>
            <a:stCxn id="36" idx="4"/>
            <a:endCxn id="33" idx="1"/>
          </p:cNvCxnSpPr>
          <p:nvPr/>
        </p:nvCxnSpPr>
        <p:spPr bwMode="auto">
          <a:xfrm rot="16200000" flipH="1">
            <a:off x="4560094" y="3154567"/>
            <a:ext cx="822325" cy="487363"/>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3" name="Straight Arrow Connector 42"/>
          <p:cNvCxnSpPr>
            <a:cxnSpLocks noChangeShapeType="1"/>
            <a:stCxn id="36" idx="4"/>
            <a:endCxn id="32" idx="0"/>
          </p:cNvCxnSpPr>
          <p:nvPr/>
        </p:nvCxnSpPr>
        <p:spPr bwMode="auto">
          <a:xfrm rot="5400000">
            <a:off x="4164013" y="3174411"/>
            <a:ext cx="750887" cy="376237"/>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4" name="Straight Arrow Connector 43"/>
          <p:cNvCxnSpPr>
            <a:cxnSpLocks noChangeShapeType="1"/>
            <a:stCxn id="35" idx="4"/>
          </p:cNvCxnSpPr>
          <p:nvPr/>
        </p:nvCxnSpPr>
        <p:spPr bwMode="auto">
          <a:xfrm rot="16200000" flipH="1">
            <a:off x="4841082" y="2341766"/>
            <a:ext cx="660400" cy="207963"/>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45" name="Oval 44"/>
          <p:cNvSpPr>
            <a:spLocks noChangeArrowheads="1"/>
          </p:cNvSpPr>
          <p:nvPr/>
        </p:nvSpPr>
        <p:spPr bwMode="auto">
          <a:xfrm>
            <a:off x="2441575"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46" name="Oval 45"/>
          <p:cNvSpPr>
            <a:spLocks noChangeArrowheads="1"/>
          </p:cNvSpPr>
          <p:nvPr/>
        </p:nvSpPr>
        <p:spPr bwMode="auto">
          <a:xfrm>
            <a:off x="3394075"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cxnSp>
        <p:nvCxnSpPr>
          <p:cNvPr id="47" name="Straight Arrow Connector 46"/>
          <p:cNvCxnSpPr>
            <a:cxnSpLocks noChangeShapeType="1"/>
            <a:stCxn id="21" idx="4"/>
            <a:endCxn id="45" idx="7"/>
          </p:cNvCxnSpPr>
          <p:nvPr/>
        </p:nvCxnSpPr>
        <p:spPr bwMode="auto">
          <a:xfrm rot="5400000">
            <a:off x="2637632" y="3248229"/>
            <a:ext cx="522288" cy="5238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8" name="Straight Arrow Connector 47"/>
          <p:cNvCxnSpPr>
            <a:cxnSpLocks noChangeShapeType="1"/>
            <a:stCxn id="21" idx="4"/>
            <a:endCxn id="46" idx="1"/>
          </p:cNvCxnSpPr>
          <p:nvPr/>
        </p:nvCxnSpPr>
        <p:spPr bwMode="auto">
          <a:xfrm rot="16200000" flipH="1">
            <a:off x="3032919" y="3376817"/>
            <a:ext cx="522288" cy="2667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9" name="Straight Arrow Connector 48"/>
          <p:cNvCxnSpPr>
            <a:cxnSpLocks noChangeShapeType="1"/>
            <a:stCxn id="22" idx="4"/>
            <a:endCxn id="46" idx="7"/>
          </p:cNvCxnSpPr>
          <p:nvPr/>
        </p:nvCxnSpPr>
        <p:spPr bwMode="auto">
          <a:xfrm rot="5400000">
            <a:off x="3504406" y="3300618"/>
            <a:ext cx="555625" cy="3857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50" name="Straight Arrow Connector 49"/>
          <p:cNvCxnSpPr>
            <a:cxnSpLocks noChangeShapeType="1"/>
            <a:stCxn id="22" idx="4"/>
            <a:endCxn id="32" idx="1"/>
          </p:cNvCxnSpPr>
          <p:nvPr/>
        </p:nvCxnSpPr>
        <p:spPr bwMode="auto">
          <a:xfrm rot="16200000" flipH="1">
            <a:off x="3844925" y="3345861"/>
            <a:ext cx="555625" cy="2952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51" name="TextBox 156"/>
          <p:cNvSpPr txBox="1">
            <a:spLocks noChangeArrowheads="1"/>
          </p:cNvSpPr>
          <p:nvPr/>
        </p:nvSpPr>
        <p:spPr bwMode="auto">
          <a:xfrm>
            <a:off x="3109757" y="1021761"/>
            <a:ext cx="398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M1</a:t>
            </a:r>
          </a:p>
        </p:txBody>
      </p:sp>
      <p:sp>
        <p:nvSpPr>
          <p:cNvPr id="52" name="TextBox 157"/>
          <p:cNvSpPr txBox="1">
            <a:spLocks noChangeArrowheads="1"/>
          </p:cNvSpPr>
          <p:nvPr/>
        </p:nvSpPr>
        <p:spPr bwMode="auto">
          <a:xfrm>
            <a:off x="4598832" y="1021761"/>
            <a:ext cx="398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M2</a:t>
            </a:r>
          </a:p>
        </p:txBody>
      </p:sp>
      <p:sp>
        <p:nvSpPr>
          <p:cNvPr id="53" name="Oval 52"/>
          <p:cNvSpPr>
            <a:spLocks noChangeArrowheads="1"/>
          </p:cNvSpPr>
          <p:nvPr/>
        </p:nvSpPr>
        <p:spPr bwMode="auto">
          <a:xfrm>
            <a:off x="5943600" y="1853611"/>
            <a:ext cx="228600" cy="228600"/>
          </a:xfrm>
          <a:prstGeom prst="ellipse">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54" name="Oval 53"/>
          <p:cNvSpPr>
            <a:spLocks noChangeArrowheads="1"/>
          </p:cNvSpPr>
          <p:nvPr/>
        </p:nvSpPr>
        <p:spPr bwMode="auto">
          <a:xfrm>
            <a:off x="5791200" y="2825161"/>
            <a:ext cx="228600" cy="228600"/>
          </a:xfrm>
          <a:prstGeom prst="ellipse">
            <a:avLst/>
          </a:prstGeom>
          <a:solidFill>
            <a:srgbClr val="660066"/>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55" name="Oval 54"/>
          <p:cNvSpPr>
            <a:spLocks noChangeArrowheads="1"/>
          </p:cNvSpPr>
          <p:nvPr/>
        </p:nvSpPr>
        <p:spPr bwMode="auto">
          <a:xfrm>
            <a:off x="6359525" y="2858498"/>
            <a:ext cx="228600" cy="228600"/>
          </a:xfrm>
          <a:prstGeom prst="ellipse">
            <a:avLst/>
          </a:prstGeom>
          <a:solidFill>
            <a:srgbClr val="660066"/>
          </a:solidFill>
          <a:ln w="9525">
            <a:solidFill>
              <a:schemeClr val="tx1"/>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56" name="Oval 55"/>
          <p:cNvSpPr>
            <a:spLocks noChangeArrowheads="1"/>
          </p:cNvSpPr>
          <p:nvPr/>
        </p:nvSpPr>
        <p:spPr bwMode="auto">
          <a:xfrm>
            <a:off x="6248400"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57" name="Oval 56"/>
          <p:cNvSpPr>
            <a:spLocks noChangeArrowheads="1"/>
          </p:cNvSpPr>
          <p:nvPr/>
        </p:nvSpPr>
        <p:spPr bwMode="auto">
          <a:xfrm>
            <a:off x="6705600" y="3737973"/>
            <a:ext cx="228600" cy="228600"/>
          </a:xfrm>
          <a:prstGeom prst="ellipse">
            <a:avLst/>
          </a:prstGeom>
          <a:solidFill>
            <a:srgbClr val="008000"/>
          </a:solidFill>
          <a:ln w="9525">
            <a:solidFill>
              <a:srgbClr val="000000"/>
            </a:solidFill>
            <a:round/>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cxnSp>
        <p:nvCxnSpPr>
          <p:cNvPr id="58" name="Straight Arrow Connector 57"/>
          <p:cNvCxnSpPr>
            <a:cxnSpLocks noChangeShapeType="1"/>
            <a:stCxn id="54" idx="4"/>
            <a:endCxn id="56" idx="1"/>
          </p:cNvCxnSpPr>
          <p:nvPr/>
        </p:nvCxnSpPr>
        <p:spPr bwMode="auto">
          <a:xfrm rot="16200000" flipH="1">
            <a:off x="5734844" y="3224417"/>
            <a:ext cx="717550" cy="376238"/>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59" name="Straight Arrow Connector 58"/>
          <p:cNvCxnSpPr>
            <a:cxnSpLocks noChangeShapeType="1"/>
            <a:stCxn id="55" idx="4"/>
            <a:endCxn id="57" idx="0"/>
          </p:cNvCxnSpPr>
          <p:nvPr/>
        </p:nvCxnSpPr>
        <p:spPr bwMode="auto">
          <a:xfrm rot="16200000" flipH="1">
            <a:off x="6321425" y="3239498"/>
            <a:ext cx="650875" cy="34607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60" name="Straight Arrow Connector 59"/>
          <p:cNvCxnSpPr>
            <a:cxnSpLocks noChangeShapeType="1"/>
            <a:stCxn id="55" idx="4"/>
            <a:endCxn id="56" idx="7"/>
          </p:cNvCxnSpPr>
          <p:nvPr/>
        </p:nvCxnSpPr>
        <p:spPr bwMode="auto">
          <a:xfrm rot="5400000">
            <a:off x="6116637" y="3414124"/>
            <a:ext cx="684213" cy="301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61" name="Straight Arrow Connector 60"/>
          <p:cNvCxnSpPr>
            <a:cxnSpLocks noChangeShapeType="1"/>
            <a:stCxn id="54" idx="4"/>
            <a:endCxn id="33" idx="7"/>
          </p:cNvCxnSpPr>
          <p:nvPr/>
        </p:nvCxnSpPr>
        <p:spPr bwMode="auto">
          <a:xfrm rot="5400000">
            <a:off x="5263357" y="3167267"/>
            <a:ext cx="755650" cy="528637"/>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62" name="Straight Arrow Connector 61"/>
          <p:cNvCxnSpPr>
            <a:cxnSpLocks noChangeShapeType="1"/>
            <a:stCxn id="53" idx="4"/>
            <a:endCxn id="55" idx="0"/>
          </p:cNvCxnSpPr>
          <p:nvPr/>
        </p:nvCxnSpPr>
        <p:spPr bwMode="auto">
          <a:xfrm rot="16200000" flipH="1">
            <a:off x="5877719" y="2262392"/>
            <a:ext cx="776287" cy="41592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63" name="Straight Arrow Connector 62"/>
          <p:cNvCxnSpPr>
            <a:cxnSpLocks noChangeShapeType="1"/>
            <a:stCxn id="53" idx="4"/>
            <a:endCxn id="54" idx="7"/>
          </p:cNvCxnSpPr>
          <p:nvPr/>
        </p:nvCxnSpPr>
        <p:spPr bwMode="auto">
          <a:xfrm rot="5400000">
            <a:off x="5634038" y="2434636"/>
            <a:ext cx="776287" cy="71437"/>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64" name="TextBox 169"/>
          <p:cNvSpPr txBox="1">
            <a:spLocks noChangeArrowheads="1"/>
          </p:cNvSpPr>
          <p:nvPr/>
        </p:nvSpPr>
        <p:spPr bwMode="auto">
          <a:xfrm>
            <a:off x="6046632" y="1021761"/>
            <a:ext cx="398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M3</a:t>
            </a:r>
          </a:p>
        </p:txBody>
      </p:sp>
      <p:sp>
        <p:nvSpPr>
          <p:cNvPr id="65" name="Left Brace 64"/>
          <p:cNvSpPr>
            <a:spLocks/>
          </p:cNvSpPr>
          <p:nvPr/>
        </p:nvSpPr>
        <p:spPr bwMode="auto">
          <a:xfrm rot="5400000" flipH="1">
            <a:off x="4237831" y="3957842"/>
            <a:ext cx="257175" cy="350838"/>
          </a:xfrm>
          <a:prstGeom prst="leftBrace">
            <a:avLst>
              <a:gd name="adj1" fmla="val 8330"/>
              <a:gd name="adj2" fmla="val 50000"/>
            </a:avLst>
          </a:prstGeom>
          <a:noFill/>
          <a:ln w="25400">
            <a:solidFill>
              <a:schemeClr val="tx1"/>
            </a:solidFill>
            <a:round/>
            <a:headEnd/>
            <a:tailEnd/>
          </a:ln>
          <a:effectLst>
            <a:outerShdw dist="20000" dir="5400000" rotWithShape="0">
              <a:srgbClr val="808080">
                <a:alpha val="37999"/>
              </a:srgbClr>
            </a:outerShdw>
          </a:effectLst>
        </p:spPr>
        <p:txBody>
          <a:bodyPr anchor="ctr"/>
          <a:lstStyle/>
          <a:p>
            <a:pPr algn="ctr" defTabSz="457200" fontAlgn="auto">
              <a:spcBef>
                <a:spcPts val="0"/>
              </a:spcBef>
              <a:spcAft>
                <a:spcPts val="0"/>
              </a:spcAft>
              <a:defRPr/>
            </a:pPr>
            <a:endParaRPr lang="en-US" b="0">
              <a:latin typeface="+mn-lt"/>
              <a:ea typeface="+mn-ea"/>
              <a:cs typeface="+mn-cs"/>
            </a:endParaRPr>
          </a:p>
        </p:txBody>
      </p:sp>
      <p:sp>
        <p:nvSpPr>
          <p:cNvPr id="66" name="Left Brace 65"/>
          <p:cNvSpPr>
            <a:spLocks/>
          </p:cNvSpPr>
          <p:nvPr/>
        </p:nvSpPr>
        <p:spPr bwMode="auto">
          <a:xfrm rot="5400000" flipH="1">
            <a:off x="6706394" y="3957842"/>
            <a:ext cx="257175" cy="350837"/>
          </a:xfrm>
          <a:prstGeom prst="leftBrace">
            <a:avLst>
              <a:gd name="adj1" fmla="val 8330"/>
              <a:gd name="adj2" fmla="val 50000"/>
            </a:avLst>
          </a:prstGeom>
          <a:noFill/>
          <a:ln w="25400">
            <a:solidFill>
              <a:schemeClr val="tx1"/>
            </a:solidFill>
            <a:round/>
            <a:headEnd/>
            <a:tailEnd/>
          </a:ln>
          <a:effectLst>
            <a:outerShdw dist="20000" dir="5400000" rotWithShape="0">
              <a:srgbClr val="808080">
                <a:alpha val="37999"/>
              </a:srgbClr>
            </a:outerShdw>
          </a:effectLst>
        </p:spPr>
        <p:txBody>
          <a:bodyPr anchor="ctr"/>
          <a:lstStyle/>
          <a:p>
            <a:pPr algn="ctr" defTabSz="457200" fontAlgn="auto">
              <a:spcBef>
                <a:spcPts val="0"/>
              </a:spcBef>
              <a:spcAft>
                <a:spcPts val="0"/>
              </a:spcAft>
              <a:defRPr/>
            </a:pPr>
            <a:endParaRPr lang="en-US" b="0">
              <a:latin typeface="+mn-lt"/>
              <a:ea typeface="+mn-ea"/>
              <a:cs typeface="+mn-cs"/>
            </a:endParaRPr>
          </a:p>
        </p:txBody>
      </p:sp>
      <p:sp>
        <p:nvSpPr>
          <p:cNvPr id="67" name="Isosceles Triangle 66"/>
          <p:cNvSpPr>
            <a:spLocks noChangeArrowheads="1"/>
          </p:cNvSpPr>
          <p:nvPr/>
        </p:nvSpPr>
        <p:spPr bwMode="auto">
          <a:xfrm>
            <a:off x="5029200" y="2758486"/>
            <a:ext cx="1066800" cy="1246187"/>
          </a:xfrm>
          <a:prstGeom prst="triangle">
            <a:avLst>
              <a:gd name="adj" fmla="val 49579"/>
            </a:avLst>
          </a:prstGeom>
          <a:noFill/>
          <a:ln w="44450">
            <a:solidFill>
              <a:srgbClr val="00CC98"/>
            </a:solidFill>
            <a:prstDash val="dash"/>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68" name="TextBox 173"/>
          <p:cNvSpPr txBox="1">
            <a:spLocks noChangeArrowheads="1"/>
          </p:cNvSpPr>
          <p:nvPr/>
        </p:nvSpPr>
        <p:spPr bwMode="auto">
          <a:xfrm>
            <a:off x="6965950" y="2250486"/>
            <a:ext cx="15864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Overlap(M2,M3)=</a:t>
            </a:r>
            <a:endParaRPr lang="en-US" b="0" dirty="0">
              <a:latin typeface="Arial"/>
              <a:cs typeface="Arial"/>
            </a:endParaRPr>
          </a:p>
        </p:txBody>
      </p:sp>
      <p:sp>
        <p:nvSpPr>
          <p:cNvPr id="69" name="Rectangle 68"/>
          <p:cNvSpPr>
            <a:spLocks noChangeArrowheads="1"/>
          </p:cNvSpPr>
          <p:nvPr/>
        </p:nvSpPr>
        <p:spPr bwMode="auto">
          <a:xfrm>
            <a:off x="7037388" y="2834686"/>
            <a:ext cx="823912" cy="228600"/>
          </a:xfrm>
          <a:prstGeom prst="rect">
            <a:avLst/>
          </a:prstGeom>
          <a:solidFill>
            <a:srgbClr val="FF0000">
              <a:alpha val="54901"/>
            </a:srgbClr>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70" name="TextBox 111"/>
          <p:cNvSpPr txBox="1">
            <a:spLocks noChangeArrowheads="1"/>
          </p:cNvSpPr>
          <p:nvPr/>
        </p:nvSpPr>
        <p:spPr bwMode="auto">
          <a:xfrm>
            <a:off x="6400800" y="4182473"/>
            <a:ext cx="988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latin typeface="Arial"/>
                <a:cs typeface="Arial"/>
              </a:rPr>
              <a:t>reuse=1/3</a:t>
            </a:r>
          </a:p>
        </p:txBody>
      </p:sp>
      <p:sp>
        <p:nvSpPr>
          <p:cNvPr id="71" name="Trapezoid 122"/>
          <p:cNvSpPr>
            <a:spLocks noChangeArrowheads="1"/>
          </p:cNvSpPr>
          <p:nvPr/>
        </p:nvSpPr>
        <p:spPr bwMode="auto">
          <a:xfrm>
            <a:off x="3962400" y="1402761"/>
            <a:ext cx="3200400" cy="2601912"/>
          </a:xfrm>
          <a:custGeom>
            <a:avLst/>
            <a:gdLst>
              <a:gd name="T0" fmla="*/ 1600200 w 3200400"/>
              <a:gd name="T1" fmla="*/ 0 h 2601912"/>
              <a:gd name="T2" fmla="*/ 532338 w 3200400"/>
              <a:gd name="T3" fmla="*/ 1300956 h 2601912"/>
              <a:gd name="T4" fmla="*/ 1600200 w 3200400"/>
              <a:gd name="T5" fmla="*/ 2601912 h 2601912"/>
              <a:gd name="T6" fmla="*/ 2668062 w 3200400"/>
              <a:gd name="T7" fmla="*/ 1300956 h 2601912"/>
              <a:gd name="T8" fmla="*/ 3 60000 65536"/>
              <a:gd name="T9" fmla="*/ 2 60000 65536"/>
              <a:gd name="T10" fmla="*/ 1 60000 65536"/>
              <a:gd name="T11" fmla="*/ 0 60000 65536"/>
              <a:gd name="T12" fmla="*/ 709784 w 3200400"/>
              <a:gd name="T13" fmla="*/ 577052 h 2601912"/>
              <a:gd name="T14" fmla="*/ 2490616 w 3200400"/>
              <a:gd name="T15" fmla="*/ 2601912 h 2601912"/>
            </a:gdLst>
            <a:ahLst/>
            <a:cxnLst>
              <a:cxn ang="T8">
                <a:pos x="T0" y="T1"/>
              </a:cxn>
              <a:cxn ang="T9">
                <a:pos x="T2" y="T3"/>
              </a:cxn>
              <a:cxn ang="T10">
                <a:pos x="T4" y="T5"/>
              </a:cxn>
              <a:cxn ang="T11">
                <a:pos x="T6" y="T7"/>
              </a:cxn>
            </a:cxnLst>
            <a:rect l="T12" t="T13" r="T14" b="T15"/>
            <a:pathLst>
              <a:path w="3200400" h="2601912">
                <a:moveTo>
                  <a:pt x="0" y="2601912"/>
                </a:moveTo>
                <a:lnTo>
                  <a:pt x="1064676" y="0"/>
                </a:lnTo>
                <a:lnTo>
                  <a:pt x="2135724" y="0"/>
                </a:lnTo>
                <a:lnTo>
                  <a:pt x="3200400" y="2601912"/>
                </a:lnTo>
                <a:close/>
              </a:path>
            </a:pathLst>
          </a:custGeom>
          <a:noFill/>
          <a:ln w="44450">
            <a:solidFill>
              <a:srgbClr val="FF0000">
                <a:alpha val="54901"/>
              </a:srgbClr>
            </a:solidFill>
            <a:prstDash val="dash"/>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b="0">
              <a:solidFill>
                <a:schemeClr val="lt1"/>
              </a:solidFill>
              <a:latin typeface="+mn-lt"/>
              <a:ea typeface="+mn-ea"/>
              <a:cs typeface="+mn-cs"/>
            </a:endParaRPr>
          </a:p>
        </p:txBody>
      </p:sp>
      <p:sp>
        <p:nvSpPr>
          <p:cNvPr id="72" name="Rectangle 65"/>
          <p:cNvSpPr>
            <a:spLocks noChangeArrowheads="1"/>
          </p:cNvSpPr>
          <p:nvPr/>
        </p:nvSpPr>
        <p:spPr bwMode="auto">
          <a:xfrm>
            <a:off x="7239000" y="4980105"/>
            <a:ext cx="1905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sz="1400" b="0" dirty="0">
                <a:latin typeface="Arial"/>
                <a:cs typeface="Arial"/>
              </a:rPr>
              <a:t>Call graph:</a:t>
            </a:r>
          </a:p>
          <a:p>
            <a:pPr defTabSz="457200"/>
            <a:r>
              <a:rPr lang="en-US" sz="1400" b="0" dirty="0">
                <a:latin typeface="Arial"/>
                <a:cs typeface="Arial"/>
              </a:rPr>
              <a:t>modules overlap, </a:t>
            </a:r>
          </a:p>
          <a:p>
            <a:pPr defTabSz="457200"/>
            <a:r>
              <a:rPr lang="en-US" sz="1400" b="0" dirty="0">
                <a:latin typeface="Arial"/>
                <a:cs typeface="Arial"/>
              </a:rPr>
              <a:t>Functions are highly </a:t>
            </a:r>
          </a:p>
          <a:p>
            <a:pPr defTabSz="457200"/>
            <a:r>
              <a:rPr lang="en-US" sz="1400" b="0" dirty="0">
                <a:latin typeface="Arial"/>
                <a:cs typeface="Arial"/>
              </a:rPr>
              <a:t>reused (generic): </a:t>
            </a:r>
            <a:r>
              <a:rPr lang="ja-JP" altLang="en-US" sz="1400" b="0" dirty="0">
                <a:latin typeface="Arial"/>
                <a:cs typeface="Arial"/>
              </a:rPr>
              <a:t>“</a:t>
            </a:r>
            <a:r>
              <a:rPr lang="en-US" sz="1400" b="0" dirty="0" err="1">
                <a:latin typeface="Arial"/>
                <a:cs typeface="Arial"/>
              </a:rPr>
              <a:t>printk</a:t>
            </a:r>
            <a:r>
              <a:rPr lang="ja-JP" altLang="en-US" sz="1400" b="0" dirty="0">
                <a:latin typeface="Arial"/>
                <a:cs typeface="Arial"/>
              </a:rPr>
              <a:t>”</a:t>
            </a:r>
            <a:endParaRPr lang="en-US" sz="1400" b="0" dirty="0">
              <a:latin typeface="Arial"/>
              <a:cs typeface="Arial"/>
            </a:endParaRPr>
          </a:p>
        </p:txBody>
      </p:sp>
    </p:spTree>
    <p:extLst>
      <p:ext uri="{BB962C8B-B14F-4D97-AF65-F5344CB8AC3E}">
        <p14:creationId xmlns:p14="http://schemas.microsoft.com/office/powerpoint/2010/main" val="33779102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1" cy="1188975"/>
          </a:xfrm>
        </p:spPr>
        <p:txBody>
          <a:bodyPr/>
          <a:lstStyle/>
          <a:p>
            <a:r>
              <a:rPr lang="en-US" sz="4000" dirty="0" smtClean="0"/>
              <a:t>Tradeoff between reuse and robustness</a:t>
            </a:r>
            <a:endParaRPr lang="en-US" sz="4000"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18</a:t>
            </a:fld>
            <a:endParaRPr lang="en-US"/>
          </a:p>
        </p:txBody>
      </p:sp>
      <p:cxnSp>
        <p:nvCxnSpPr>
          <p:cNvPr id="6" name="Straight Arrow Connector 5"/>
          <p:cNvCxnSpPr/>
          <p:nvPr/>
        </p:nvCxnSpPr>
        <p:spPr>
          <a:xfrm>
            <a:off x="1405047" y="2098732"/>
            <a:ext cx="61965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52324" y="1697876"/>
            <a:ext cx="2797423" cy="369332"/>
          </a:xfrm>
          <a:prstGeom prst="rect">
            <a:avLst/>
          </a:prstGeom>
          <a:noFill/>
        </p:spPr>
        <p:txBody>
          <a:bodyPr wrap="none" rtlCol="0">
            <a:spAutoFit/>
          </a:bodyPr>
          <a:lstStyle/>
          <a:p>
            <a:r>
              <a:rPr lang="en-US" dirty="0">
                <a:latin typeface="Arial"/>
                <a:cs typeface="Arial"/>
              </a:rPr>
              <a:t>r</a:t>
            </a:r>
            <a:r>
              <a:rPr lang="en-US" dirty="0" smtClean="0">
                <a:latin typeface="Arial"/>
                <a:cs typeface="Arial"/>
              </a:rPr>
              <a:t>eusability (cost-effective)</a:t>
            </a:r>
            <a:endParaRPr lang="en-US" dirty="0">
              <a:latin typeface="Arial"/>
              <a:cs typeface="Arial"/>
            </a:endParaRPr>
          </a:p>
        </p:txBody>
      </p:sp>
      <p:sp>
        <p:nvSpPr>
          <p:cNvPr id="9" name="Rectangle 8"/>
          <p:cNvSpPr/>
          <p:nvPr/>
        </p:nvSpPr>
        <p:spPr>
          <a:xfrm>
            <a:off x="7565593" y="1861721"/>
            <a:ext cx="1378164" cy="646331"/>
          </a:xfrm>
          <a:prstGeom prst="rect">
            <a:avLst/>
          </a:prstGeom>
        </p:spPr>
        <p:txBody>
          <a:bodyPr wrap="none">
            <a:spAutoFit/>
          </a:bodyPr>
          <a:lstStyle/>
          <a:p>
            <a:r>
              <a:rPr lang="en-US" dirty="0">
                <a:latin typeface="Arial"/>
                <a:cs typeface="Arial"/>
              </a:rPr>
              <a:t>o</a:t>
            </a:r>
            <a:r>
              <a:rPr lang="en-US" dirty="0" smtClean="0">
                <a:latin typeface="Arial"/>
                <a:cs typeface="Arial"/>
              </a:rPr>
              <a:t>verlapping </a:t>
            </a:r>
          </a:p>
          <a:p>
            <a:r>
              <a:rPr lang="en-US" dirty="0" smtClean="0">
                <a:latin typeface="Arial"/>
                <a:cs typeface="Arial"/>
              </a:rPr>
              <a:t>modules </a:t>
            </a:r>
            <a:endParaRPr lang="en-US" dirty="0">
              <a:latin typeface="Arial"/>
              <a:cs typeface="Arial"/>
            </a:endParaRPr>
          </a:p>
        </p:txBody>
      </p:sp>
      <p:sp>
        <p:nvSpPr>
          <p:cNvPr id="10" name="Rectangle 9"/>
          <p:cNvSpPr/>
          <p:nvPr/>
        </p:nvSpPr>
        <p:spPr>
          <a:xfrm>
            <a:off x="0" y="1888742"/>
            <a:ext cx="1455484" cy="646331"/>
          </a:xfrm>
          <a:prstGeom prst="rect">
            <a:avLst/>
          </a:prstGeom>
        </p:spPr>
        <p:txBody>
          <a:bodyPr wrap="none">
            <a:spAutoFit/>
          </a:bodyPr>
          <a:lstStyle/>
          <a:p>
            <a:r>
              <a:rPr lang="en-US" dirty="0" smtClean="0">
                <a:latin typeface="Arial"/>
                <a:cs typeface="Arial"/>
              </a:rPr>
              <a:t>independent </a:t>
            </a:r>
          </a:p>
          <a:p>
            <a:r>
              <a:rPr lang="en-US" dirty="0" smtClean="0">
                <a:latin typeface="Arial"/>
                <a:cs typeface="Arial"/>
              </a:rPr>
              <a:t>modules </a:t>
            </a:r>
            <a:endParaRPr lang="en-US" dirty="0">
              <a:latin typeface="Arial"/>
              <a:cs typeface="Arial"/>
            </a:endParaRPr>
          </a:p>
        </p:txBody>
      </p:sp>
      <p:cxnSp>
        <p:nvCxnSpPr>
          <p:cNvPr id="14" name="Straight Arrow Connector 13"/>
          <p:cNvCxnSpPr/>
          <p:nvPr/>
        </p:nvCxnSpPr>
        <p:spPr>
          <a:xfrm flipH="1">
            <a:off x="1405047" y="2323907"/>
            <a:ext cx="616054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54122" y="2327647"/>
            <a:ext cx="1313806" cy="369332"/>
          </a:xfrm>
          <a:prstGeom prst="rect">
            <a:avLst/>
          </a:prstGeom>
          <a:noFill/>
        </p:spPr>
        <p:txBody>
          <a:bodyPr wrap="none" rtlCol="0">
            <a:spAutoFit/>
          </a:bodyPr>
          <a:lstStyle/>
          <a:p>
            <a:r>
              <a:rPr lang="en-US" dirty="0" smtClean="0">
                <a:latin typeface="Arial"/>
                <a:cs typeface="Arial"/>
              </a:rPr>
              <a:t>robustness</a:t>
            </a:r>
            <a:endParaRPr lang="en-US" dirty="0">
              <a:latin typeface="Arial"/>
              <a:cs typeface="Arial"/>
            </a:endParaRPr>
          </a:p>
        </p:txBody>
      </p:sp>
      <p:grpSp>
        <p:nvGrpSpPr>
          <p:cNvPr id="18" name="Group 17"/>
          <p:cNvGrpSpPr/>
          <p:nvPr/>
        </p:nvGrpSpPr>
        <p:grpSpPr>
          <a:xfrm>
            <a:off x="756558" y="2859112"/>
            <a:ext cx="7493532" cy="3793675"/>
            <a:chOff x="1447800" y="1290531"/>
            <a:chExt cx="6729413" cy="4433967"/>
          </a:xfrm>
        </p:grpSpPr>
        <p:pic>
          <p:nvPicPr>
            <p:cNvPr id="1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19263"/>
              <a:ext cx="6477000" cy="365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5"/>
            <p:cNvSpPr txBox="1">
              <a:spLocks noChangeArrowheads="1"/>
            </p:cNvSpPr>
            <p:nvPr/>
          </p:nvSpPr>
          <p:spPr bwMode="auto">
            <a:xfrm>
              <a:off x="6781800" y="3124200"/>
              <a:ext cx="1395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latin typeface="Gill Sans MT" charset="0"/>
                </a:rPr>
                <a:t>Higher reuse</a:t>
              </a:r>
            </a:p>
          </p:txBody>
        </p:sp>
        <p:sp>
          <p:nvSpPr>
            <p:cNvPr id="21" name="TextBox 16"/>
            <p:cNvSpPr txBox="1">
              <a:spLocks noChangeArrowheads="1"/>
            </p:cNvSpPr>
            <p:nvPr/>
          </p:nvSpPr>
          <p:spPr bwMode="auto">
            <a:xfrm>
              <a:off x="2220850" y="5379107"/>
              <a:ext cx="2047747" cy="32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Persistent genes evolve slowly</a:t>
              </a:r>
            </a:p>
          </p:txBody>
        </p:sp>
        <p:sp>
          <p:nvSpPr>
            <p:cNvPr id="22" name="TextBox 17"/>
            <p:cNvSpPr txBox="1">
              <a:spLocks noChangeArrowheads="1"/>
            </p:cNvSpPr>
            <p:nvPr/>
          </p:nvSpPr>
          <p:spPr bwMode="auto">
            <a:xfrm>
              <a:off x="5211041" y="5400747"/>
              <a:ext cx="2608822" cy="32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Arial"/>
                  <a:cs typeface="Arial"/>
                </a:rPr>
                <a:t>Two classes of persistent functions</a:t>
              </a:r>
            </a:p>
          </p:txBody>
        </p:sp>
        <p:sp>
          <p:nvSpPr>
            <p:cNvPr id="23" name="TextBox 18"/>
            <p:cNvSpPr txBox="1">
              <a:spLocks noChangeArrowheads="1"/>
            </p:cNvSpPr>
            <p:nvPr/>
          </p:nvSpPr>
          <p:spPr bwMode="auto">
            <a:xfrm>
              <a:off x="5437263" y="1290531"/>
              <a:ext cx="863540" cy="60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Calibri" charset="0"/>
                </a:rPr>
                <a:t>purifying selection</a:t>
              </a:r>
            </a:p>
          </p:txBody>
        </p:sp>
        <p:sp>
          <p:nvSpPr>
            <p:cNvPr id="24" name="TextBox 19"/>
            <p:cNvSpPr txBox="1">
              <a:spLocks noChangeArrowheads="1"/>
            </p:cNvSpPr>
            <p:nvPr/>
          </p:nvSpPr>
          <p:spPr bwMode="auto">
            <a:xfrm>
              <a:off x="6676865" y="1296380"/>
              <a:ext cx="999685" cy="60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latin typeface="Calibri" charset="0"/>
                </a:rPr>
                <a:t>adaptive </a:t>
              </a:r>
              <a:endParaRPr lang="en-US" b="0" dirty="0" smtClean="0">
                <a:latin typeface="Calibri" charset="0"/>
              </a:endParaRPr>
            </a:p>
            <a:p>
              <a:pPr eaLnBrk="1" hangingPunct="1"/>
              <a:r>
                <a:rPr lang="en-US" b="0" dirty="0" smtClean="0">
                  <a:latin typeface="Calibri" charset="0"/>
                </a:rPr>
                <a:t>evolution</a:t>
              </a:r>
              <a:endParaRPr lang="en-US" b="0" dirty="0">
                <a:latin typeface="Calibri" charset="0"/>
              </a:endParaRPr>
            </a:p>
          </p:txBody>
        </p:sp>
        <p:sp>
          <p:nvSpPr>
            <p:cNvPr id="25" name="TextBox 24"/>
            <p:cNvSpPr txBox="1">
              <a:spLocks noChangeArrowheads="1"/>
            </p:cNvSpPr>
            <p:nvPr/>
          </p:nvSpPr>
          <p:spPr bwMode="auto">
            <a:xfrm>
              <a:off x="2266675" y="1331498"/>
              <a:ext cx="1282700" cy="56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latin typeface="+mn-lt"/>
                </a:rPr>
                <a:t>purifying selection</a:t>
              </a:r>
            </a:p>
          </p:txBody>
        </p:sp>
        <p:sp>
          <p:nvSpPr>
            <p:cNvPr id="26" name="TextBox 25"/>
            <p:cNvSpPr txBox="1">
              <a:spLocks noChangeArrowheads="1"/>
            </p:cNvSpPr>
            <p:nvPr/>
          </p:nvSpPr>
          <p:spPr bwMode="auto">
            <a:xfrm>
              <a:off x="3509513" y="1331613"/>
              <a:ext cx="907885" cy="56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latin typeface="+mn-lt"/>
                </a:rPr>
                <a:t>adaptive evolution</a:t>
              </a:r>
            </a:p>
          </p:txBody>
        </p:sp>
      </p:grpSp>
      <p:sp>
        <p:nvSpPr>
          <p:cNvPr id="27" name="TextBox 26"/>
          <p:cNvSpPr txBox="1"/>
          <p:nvPr/>
        </p:nvSpPr>
        <p:spPr>
          <a:xfrm>
            <a:off x="7363758" y="4758830"/>
            <a:ext cx="1741495" cy="307777"/>
          </a:xfrm>
          <a:prstGeom prst="rect">
            <a:avLst/>
          </a:prstGeom>
          <a:noFill/>
        </p:spPr>
        <p:txBody>
          <a:bodyPr wrap="none" rtlCol="0">
            <a:spAutoFit/>
          </a:bodyPr>
          <a:lstStyle/>
          <a:p>
            <a:r>
              <a:rPr lang="en-US" sz="1400" dirty="0" smtClean="0"/>
              <a:t>e.g. </a:t>
            </a:r>
            <a:r>
              <a:rPr lang="en-US" sz="1400" dirty="0" err="1" smtClean="0"/>
              <a:t>mempool_alloc</a:t>
            </a:r>
            <a:endParaRPr lang="en-US" sz="1400" dirty="0"/>
          </a:p>
        </p:txBody>
      </p:sp>
      <p:sp>
        <p:nvSpPr>
          <p:cNvPr id="28" name="TextBox 27"/>
          <p:cNvSpPr txBox="1"/>
          <p:nvPr/>
        </p:nvSpPr>
        <p:spPr>
          <a:xfrm>
            <a:off x="5030338" y="4789582"/>
            <a:ext cx="973030" cy="307777"/>
          </a:xfrm>
          <a:prstGeom prst="rect">
            <a:avLst/>
          </a:prstGeom>
          <a:noFill/>
        </p:spPr>
        <p:txBody>
          <a:bodyPr wrap="none" rtlCol="0">
            <a:spAutoFit/>
          </a:bodyPr>
          <a:lstStyle/>
          <a:p>
            <a:r>
              <a:rPr lang="en-US" sz="1400" dirty="0" smtClean="0"/>
              <a:t>e.g. </a:t>
            </a:r>
            <a:r>
              <a:rPr lang="en-US" sz="1400" dirty="0" err="1" smtClean="0"/>
              <a:t>strlen</a:t>
            </a:r>
            <a:endParaRPr lang="en-US" sz="1400" dirty="0"/>
          </a:p>
        </p:txBody>
      </p:sp>
      <p:sp>
        <p:nvSpPr>
          <p:cNvPr id="29" name="TextBox 28"/>
          <p:cNvSpPr txBox="1"/>
          <p:nvPr/>
        </p:nvSpPr>
        <p:spPr>
          <a:xfrm>
            <a:off x="1617387" y="4849669"/>
            <a:ext cx="954107" cy="307777"/>
          </a:xfrm>
          <a:prstGeom prst="rect">
            <a:avLst/>
          </a:prstGeom>
          <a:noFill/>
        </p:spPr>
        <p:txBody>
          <a:bodyPr wrap="none" rtlCol="0">
            <a:spAutoFit/>
          </a:bodyPr>
          <a:lstStyle/>
          <a:p>
            <a:r>
              <a:rPr lang="en-US" sz="1400" dirty="0" smtClean="0"/>
              <a:t>e.g. </a:t>
            </a:r>
            <a:r>
              <a:rPr lang="en-US" sz="1400" dirty="0" err="1" smtClean="0"/>
              <a:t>dnaA</a:t>
            </a:r>
            <a:endParaRPr lang="en-US" sz="1400" dirty="0"/>
          </a:p>
        </p:txBody>
      </p:sp>
      <p:sp>
        <p:nvSpPr>
          <p:cNvPr id="30" name="TextBox 29"/>
          <p:cNvSpPr txBox="1"/>
          <p:nvPr/>
        </p:nvSpPr>
        <p:spPr>
          <a:xfrm>
            <a:off x="75189" y="3252982"/>
            <a:ext cx="867661" cy="369332"/>
          </a:xfrm>
          <a:prstGeom prst="rect">
            <a:avLst/>
          </a:prstGeom>
          <a:noFill/>
        </p:spPr>
        <p:txBody>
          <a:bodyPr wrap="none" rtlCol="0">
            <a:spAutoFit/>
          </a:bodyPr>
          <a:lstStyle/>
          <a:p>
            <a:r>
              <a:rPr lang="en-US" i="1" dirty="0" smtClean="0">
                <a:latin typeface="Arial"/>
                <a:cs typeface="Arial"/>
              </a:rPr>
              <a:t>E. coli</a:t>
            </a:r>
            <a:endParaRPr lang="en-US" i="1" dirty="0">
              <a:latin typeface="Arial"/>
              <a:cs typeface="Arial"/>
            </a:endParaRPr>
          </a:p>
        </p:txBody>
      </p:sp>
      <p:sp>
        <p:nvSpPr>
          <p:cNvPr id="31" name="TextBox 30"/>
          <p:cNvSpPr txBox="1"/>
          <p:nvPr/>
        </p:nvSpPr>
        <p:spPr>
          <a:xfrm>
            <a:off x="8175028" y="3279306"/>
            <a:ext cx="736500" cy="369332"/>
          </a:xfrm>
          <a:prstGeom prst="rect">
            <a:avLst/>
          </a:prstGeom>
          <a:noFill/>
        </p:spPr>
        <p:txBody>
          <a:bodyPr wrap="none" rtlCol="0">
            <a:spAutoFit/>
          </a:bodyPr>
          <a:lstStyle/>
          <a:p>
            <a:r>
              <a:rPr lang="en-US" dirty="0" smtClean="0">
                <a:latin typeface="Arial"/>
                <a:cs typeface="Arial"/>
              </a:rPr>
              <a:t>Linux</a:t>
            </a:r>
            <a:endParaRPr lang="en-US" dirty="0">
              <a:latin typeface="Arial"/>
              <a:cs typeface="Arial"/>
            </a:endParaRPr>
          </a:p>
        </p:txBody>
      </p:sp>
      <p:sp>
        <p:nvSpPr>
          <p:cNvPr id="4" name="Rectangle 3"/>
          <p:cNvSpPr/>
          <p:nvPr/>
        </p:nvSpPr>
        <p:spPr>
          <a:xfrm>
            <a:off x="7601621" y="1861721"/>
            <a:ext cx="1208765" cy="6463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9933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1" cy="1188975"/>
          </a:xfrm>
        </p:spPr>
        <p:txBody>
          <a:bodyPr/>
          <a:lstStyle/>
          <a:p>
            <a:r>
              <a:rPr lang="en-US" dirty="0">
                <a:latin typeface="Arial" charset="0"/>
                <a:ea typeface="ＭＳ Ｐゴシック" charset="0"/>
                <a:cs typeface="ＭＳ Ｐゴシック" charset="0"/>
              </a:rPr>
              <a:t>Tinkering versus Design</a:t>
            </a:r>
            <a:endParaRPr lang="en-US" sz="4000"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19</a:t>
            </a:fld>
            <a:endParaRPr lang="en-US"/>
          </a:p>
        </p:txBody>
      </p:sp>
      <p:pic>
        <p:nvPicPr>
          <p:cNvPr id="3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064" y="1567796"/>
            <a:ext cx="4251264" cy="358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2276" y="1485727"/>
            <a:ext cx="3983917" cy="362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0"/>
          <p:cNvSpPr txBox="1">
            <a:spLocks noChangeArrowheads="1"/>
          </p:cNvSpPr>
          <p:nvPr/>
        </p:nvSpPr>
        <p:spPr bwMode="auto">
          <a:xfrm>
            <a:off x="6909723" y="1798471"/>
            <a:ext cx="14239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latin typeface="Calibri" charset="0"/>
              </a:rPr>
              <a:t>Spearman correlation</a:t>
            </a:r>
          </a:p>
          <a:p>
            <a:pPr eaLnBrk="1" hangingPunct="1"/>
            <a:r>
              <a:rPr lang="en-US" sz="1100" b="0" dirty="0">
                <a:latin typeface="Calibri" charset="0"/>
              </a:rPr>
              <a:t>r=</a:t>
            </a:r>
            <a:r>
              <a:rPr lang="en-US" sz="1100" b="0" dirty="0" smtClean="0">
                <a:latin typeface="Calibri" charset="0"/>
              </a:rPr>
              <a:t>0.26</a:t>
            </a:r>
            <a:endParaRPr lang="en-US" sz="1100" b="0" dirty="0">
              <a:latin typeface="Calibri" charset="0"/>
            </a:endParaRPr>
          </a:p>
          <a:p>
            <a:pPr eaLnBrk="1" hangingPunct="1"/>
            <a:r>
              <a:rPr lang="en-US" sz="1100" b="0" dirty="0">
                <a:latin typeface="Calibri" charset="0"/>
              </a:rPr>
              <a:t>P&lt;10</a:t>
            </a:r>
            <a:r>
              <a:rPr lang="en-US" sz="1100" b="0" baseline="30000" dirty="0">
                <a:latin typeface="Calibri" charset="0"/>
              </a:rPr>
              <a:t>-75</a:t>
            </a:r>
          </a:p>
        </p:txBody>
      </p:sp>
      <p:sp>
        <p:nvSpPr>
          <p:cNvPr id="35" name="TextBox 6"/>
          <p:cNvSpPr txBox="1">
            <a:spLocks noChangeArrowheads="1"/>
          </p:cNvSpPr>
          <p:nvPr/>
        </p:nvSpPr>
        <p:spPr bwMode="auto">
          <a:xfrm>
            <a:off x="867103" y="5480471"/>
            <a:ext cx="2787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37931725" indent="-37474525"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smtClean="0">
                <a:latin typeface="Arial"/>
                <a:cs typeface="Arial"/>
              </a:rPr>
              <a:t>(Kim </a:t>
            </a:r>
            <a:r>
              <a:rPr lang="en-US" b="0" dirty="0" err="1">
                <a:latin typeface="Arial"/>
                <a:cs typeface="Arial"/>
              </a:rPr>
              <a:t>et.al</a:t>
            </a:r>
            <a:r>
              <a:rPr lang="en-US" b="0" dirty="0">
                <a:latin typeface="Arial"/>
                <a:cs typeface="Arial"/>
              </a:rPr>
              <a:t>. </a:t>
            </a:r>
            <a:r>
              <a:rPr lang="en-US" b="0" dirty="0" smtClean="0">
                <a:latin typeface="Arial"/>
                <a:cs typeface="Arial"/>
              </a:rPr>
              <a:t>and Gerstein PNAS 2007)</a:t>
            </a:r>
            <a:endParaRPr lang="en-US" b="0" dirty="0">
              <a:latin typeface="Arial"/>
              <a:cs typeface="Arial"/>
            </a:endParaRPr>
          </a:p>
        </p:txBody>
      </p:sp>
      <p:sp>
        <p:nvSpPr>
          <p:cNvPr id="36" name="Rectangle 35"/>
          <p:cNvSpPr/>
          <p:nvPr/>
        </p:nvSpPr>
        <p:spPr>
          <a:xfrm>
            <a:off x="4950331" y="5225248"/>
            <a:ext cx="3932766" cy="600164"/>
          </a:xfrm>
          <a:prstGeom prst="rect">
            <a:avLst/>
          </a:prstGeom>
        </p:spPr>
        <p:txBody>
          <a:bodyPr wrap="square">
            <a:spAutoFit/>
          </a:bodyPr>
          <a:lstStyle/>
          <a:p>
            <a:pPr lvl="1">
              <a:spcBef>
                <a:spcPts val="600"/>
              </a:spcBef>
              <a:buClr>
                <a:schemeClr val="accent1"/>
              </a:buClr>
              <a:buSzPct val="76000"/>
            </a:pPr>
            <a:r>
              <a:rPr lang="en-US" sz="1400" dirty="0" smtClean="0">
                <a:latin typeface="Arial"/>
                <a:cs typeface="Arial"/>
              </a:rPr>
              <a:t>Reusable components need </a:t>
            </a:r>
            <a:r>
              <a:rPr lang="en-US" sz="1400" dirty="0">
                <a:latin typeface="Arial"/>
                <a:cs typeface="Arial"/>
              </a:rPr>
              <a:t>to be </a:t>
            </a:r>
            <a:endParaRPr lang="en-US" sz="1400" dirty="0" smtClean="0">
              <a:latin typeface="Arial"/>
              <a:cs typeface="Arial"/>
            </a:endParaRPr>
          </a:p>
          <a:p>
            <a:pPr lvl="1">
              <a:spcBef>
                <a:spcPts val="600"/>
              </a:spcBef>
              <a:buClr>
                <a:schemeClr val="accent1"/>
              </a:buClr>
              <a:buSzPct val="76000"/>
            </a:pPr>
            <a:r>
              <a:rPr lang="en-US" sz="1400" dirty="0" smtClean="0">
                <a:latin typeface="Arial"/>
                <a:cs typeface="Arial"/>
              </a:rPr>
              <a:t>constantly fine</a:t>
            </a:r>
            <a:r>
              <a:rPr lang="en-US" sz="1400" dirty="0">
                <a:latin typeface="Arial"/>
                <a:cs typeface="Arial"/>
              </a:rPr>
              <a:t>-tuned</a:t>
            </a:r>
          </a:p>
        </p:txBody>
      </p:sp>
      <p:sp>
        <p:nvSpPr>
          <p:cNvPr id="4" name="TextBox 3"/>
          <p:cNvSpPr txBox="1"/>
          <p:nvPr/>
        </p:nvSpPr>
        <p:spPr>
          <a:xfrm>
            <a:off x="875862" y="5225248"/>
            <a:ext cx="3444635" cy="307777"/>
          </a:xfrm>
          <a:prstGeom prst="rect">
            <a:avLst/>
          </a:prstGeom>
          <a:noFill/>
        </p:spPr>
        <p:txBody>
          <a:bodyPr wrap="none" rtlCol="0">
            <a:spAutoFit/>
          </a:bodyPr>
          <a:lstStyle/>
          <a:p>
            <a:r>
              <a:rPr lang="en-US" sz="1400" dirty="0" smtClean="0">
                <a:latin typeface="Arial"/>
                <a:cs typeface="Arial"/>
              </a:rPr>
              <a:t>Hub proteins are more difficult to evolve</a:t>
            </a:r>
            <a:endParaRPr lang="en-US" sz="1400" dirty="0">
              <a:latin typeface="Arial"/>
              <a:cs typeface="Arial"/>
            </a:endParaRPr>
          </a:p>
        </p:txBody>
      </p:sp>
    </p:spTree>
    <p:extLst>
      <p:ext uri="{BB962C8B-B14F-4D97-AF65-F5344CB8AC3E}">
        <p14:creationId xmlns:p14="http://schemas.microsoft.com/office/powerpoint/2010/main" val="26172119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pPr>
              <a:lnSpc>
                <a:spcPct val="100000"/>
              </a:lnSpc>
            </a:pPr>
            <a:r>
              <a:rPr lang="en-US" sz="4000" dirty="0">
                <a:latin typeface="Arial" charset="0"/>
                <a:ea typeface="ＭＳ Ｐゴシック" charset="0"/>
                <a:cs typeface="ＭＳ Ｐゴシック" charset="0"/>
              </a:rPr>
              <a:t>Networks as a common framework of complex interacting systems</a:t>
            </a:r>
            <a:endParaRPr lang="en-US" sz="4000" dirty="0"/>
          </a:p>
        </p:txBody>
      </p:sp>
      <p:sp>
        <p:nvSpPr>
          <p:cNvPr id="7" name="Text Box 5"/>
          <p:cNvSpPr txBox="1">
            <a:spLocks noChangeArrowheads="1"/>
          </p:cNvSpPr>
          <p:nvPr/>
        </p:nvSpPr>
        <p:spPr bwMode="auto">
          <a:xfrm>
            <a:off x="2095627" y="3683791"/>
            <a:ext cx="15176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Disease</a:t>
            </a:r>
          </a:p>
          <a:p>
            <a:pPr algn="ctr" eaLnBrk="1" hangingPunct="1"/>
            <a:r>
              <a:rPr lang="en-US" sz="2000" b="0" dirty="0"/>
              <a:t>n</a:t>
            </a:r>
            <a:r>
              <a:rPr lang="en-US" sz="2000" b="0" dirty="0" smtClean="0"/>
              <a:t>etwork</a:t>
            </a:r>
          </a:p>
          <a:p>
            <a:pPr algn="ctr" eaLnBrk="1" hangingPunct="1"/>
            <a:r>
              <a:rPr lang="en-US" sz="1000" b="0" dirty="0" err="1" smtClean="0"/>
              <a:t>Goh</a:t>
            </a:r>
            <a:r>
              <a:rPr lang="en-US" sz="1000" b="0" dirty="0" smtClean="0"/>
              <a:t>. </a:t>
            </a:r>
            <a:r>
              <a:rPr lang="en-US" sz="1000" b="0" dirty="0" err="1" smtClean="0"/>
              <a:t>et.al</a:t>
            </a:r>
            <a:r>
              <a:rPr lang="en-US" sz="1000" b="0" dirty="0" smtClean="0"/>
              <a:t>. 2007</a:t>
            </a:r>
            <a:endParaRPr lang="en-US" sz="1000" b="0" dirty="0"/>
          </a:p>
        </p:txBody>
      </p:sp>
      <p:sp>
        <p:nvSpPr>
          <p:cNvPr id="8" name="Text Box 6"/>
          <p:cNvSpPr txBox="1">
            <a:spLocks noChangeArrowheads="1"/>
          </p:cNvSpPr>
          <p:nvPr/>
        </p:nvSpPr>
        <p:spPr bwMode="auto">
          <a:xfrm>
            <a:off x="2292940" y="5489565"/>
            <a:ext cx="13003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Molecular </a:t>
            </a:r>
          </a:p>
          <a:p>
            <a:pPr algn="ctr" eaLnBrk="1" hangingPunct="1"/>
            <a:r>
              <a:rPr lang="en-US" sz="2000" b="0" dirty="0" smtClean="0"/>
              <a:t>network</a:t>
            </a:r>
          </a:p>
        </p:txBody>
      </p:sp>
      <p:pic>
        <p:nvPicPr>
          <p:cNvPr id="9" name="Picture 7" descr="inte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330" y="2970495"/>
            <a:ext cx="2239697" cy="168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6020743" y="5669705"/>
            <a:ext cx="12091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a:t>Social </a:t>
            </a:r>
            <a:endParaRPr lang="en-US" sz="2000" b="0" dirty="0" smtClean="0"/>
          </a:p>
          <a:p>
            <a:pPr algn="ctr" eaLnBrk="1" hangingPunct="1"/>
            <a:r>
              <a:rPr lang="en-US" sz="2000" b="0" dirty="0" smtClean="0"/>
              <a:t>Network</a:t>
            </a:r>
            <a:endParaRPr lang="en-US" sz="2000" b="0" dirty="0"/>
          </a:p>
        </p:txBody>
      </p:sp>
      <p:pic>
        <p:nvPicPr>
          <p:cNvPr id="11" name="Picture 9" descr="food_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8" y="1467432"/>
            <a:ext cx="1752157" cy="167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2301947" y="2793940"/>
            <a:ext cx="1363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a:t>Food Web</a:t>
            </a:r>
          </a:p>
        </p:txBody>
      </p:sp>
      <p:sp>
        <p:nvSpPr>
          <p:cNvPr id="13" name="Text Box 14"/>
          <p:cNvSpPr txBox="1">
            <a:spLocks noChangeArrowheads="1"/>
          </p:cNvSpPr>
          <p:nvPr/>
        </p:nvSpPr>
        <p:spPr bwMode="auto">
          <a:xfrm>
            <a:off x="3483921" y="3194050"/>
            <a:ext cx="25798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Software call graph</a:t>
            </a:r>
            <a:endParaRPr lang="en-US" sz="2000" b="0" dirty="0"/>
          </a:p>
        </p:txBody>
      </p:sp>
      <p:graphicFrame>
        <p:nvGraphicFramePr>
          <p:cNvPr id="14" name="Object 2"/>
          <p:cNvGraphicFramePr>
            <a:graphicFrameLocks noChangeAspect="1"/>
          </p:cNvGraphicFramePr>
          <p:nvPr>
            <p:extLst>
              <p:ext uri="{D42A27DB-BD31-4B8C-83A1-F6EECF244321}">
                <p14:modId xmlns:p14="http://schemas.microsoft.com/office/powerpoint/2010/main" val="3557476545"/>
              </p:ext>
            </p:extLst>
          </p:nvPr>
        </p:nvGraphicFramePr>
        <p:xfrm>
          <a:off x="3740666" y="3651250"/>
          <a:ext cx="2001838" cy="2989263"/>
        </p:xfrm>
        <a:graphic>
          <a:graphicData uri="http://schemas.openxmlformats.org/presentationml/2006/ole">
            <mc:AlternateContent xmlns:mc="http://schemas.openxmlformats.org/markup-compatibility/2006">
              <mc:Choice xmlns:v="urn:schemas-microsoft-com:vml" Requires="v">
                <p:oleObj spid="_x0000_s83640" name="Image" r:id="rId6" imgW="4165079" imgH="6222222" progId="Photoshop.Image.7">
                  <p:embed/>
                </p:oleObj>
              </mc:Choice>
              <mc:Fallback>
                <p:oleObj name="Image" r:id="rId6" imgW="4165079" imgH="6222222"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0666" y="3651250"/>
                        <a:ext cx="2001838" cy="298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5" name="Picture 14"/>
          <p:cNvPicPr>
            <a:picLocks noChangeAspect="1"/>
          </p:cNvPicPr>
          <p:nvPr/>
        </p:nvPicPr>
        <p:blipFill>
          <a:blip r:embed="rId8"/>
          <a:stretch>
            <a:fillRect/>
          </a:stretch>
        </p:blipFill>
        <p:spPr>
          <a:xfrm>
            <a:off x="7387840" y="4736967"/>
            <a:ext cx="1188915" cy="1869838"/>
          </a:xfrm>
          <a:prstGeom prst="rect">
            <a:avLst/>
          </a:prstGeom>
        </p:spPr>
      </p:pic>
      <p:pic>
        <p:nvPicPr>
          <p:cNvPr id="16" name="Picture 15"/>
          <p:cNvPicPr>
            <a:picLocks noChangeAspect="1"/>
          </p:cNvPicPr>
          <p:nvPr/>
        </p:nvPicPr>
        <p:blipFill>
          <a:blip r:embed="rId9"/>
          <a:stretch>
            <a:fillRect/>
          </a:stretch>
        </p:blipFill>
        <p:spPr>
          <a:xfrm>
            <a:off x="3846739" y="1368393"/>
            <a:ext cx="1636375" cy="1825657"/>
          </a:xfrm>
          <a:prstGeom prst="rect">
            <a:avLst/>
          </a:prstGeom>
        </p:spPr>
      </p:pic>
      <p:pic>
        <p:nvPicPr>
          <p:cNvPr id="17" name="Picture 16"/>
          <p:cNvPicPr>
            <a:picLocks noChangeAspect="1"/>
          </p:cNvPicPr>
          <p:nvPr/>
        </p:nvPicPr>
        <p:blipFill>
          <a:blip r:embed="rId10"/>
          <a:stretch>
            <a:fillRect/>
          </a:stretch>
        </p:blipFill>
        <p:spPr>
          <a:xfrm>
            <a:off x="6614230" y="1448099"/>
            <a:ext cx="2239697" cy="1522396"/>
          </a:xfrm>
          <a:prstGeom prst="rect">
            <a:avLst/>
          </a:prstGeom>
        </p:spPr>
      </p:pic>
      <p:sp>
        <p:nvSpPr>
          <p:cNvPr id="18" name="Text Box 8"/>
          <p:cNvSpPr txBox="1">
            <a:spLocks noChangeArrowheads="1"/>
          </p:cNvSpPr>
          <p:nvPr/>
        </p:nvSpPr>
        <p:spPr bwMode="auto">
          <a:xfrm>
            <a:off x="5784821" y="3984360"/>
            <a:ext cx="12091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Internet</a:t>
            </a:r>
          </a:p>
          <a:p>
            <a:pPr algn="ctr" eaLnBrk="1" hangingPunct="1"/>
            <a:r>
              <a:rPr lang="en-US" sz="1000" b="0" dirty="0" smtClean="0"/>
              <a:t>Burch &amp; Cheswick</a:t>
            </a:r>
            <a:endParaRPr lang="en-US" sz="1000" b="0" dirty="0"/>
          </a:p>
        </p:txBody>
      </p:sp>
      <p:sp>
        <p:nvSpPr>
          <p:cNvPr id="19" name="Text Box 8"/>
          <p:cNvSpPr txBox="1">
            <a:spLocks noChangeArrowheads="1"/>
          </p:cNvSpPr>
          <p:nvPr/>
        </p:nvSpPr>
        <p:spPr bwMode="auto">
          <a:xfrm>
            <a:off x="5742504" y="2740829"/>
            <a:ext cx="1209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dirty="0" smtClean="0"/>
              <a:t>WWW</a:t>
            </a:r>
            <a:endParaRPr lang="en-US" sz="2000" b="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2</a:t>
            </a:fld>
            <a:endParaRPr lang="en-US" dirty="0"/>
          </a:p>
        </p:txBody>
      </p:sp>
      <p:pic>
        <p:nvPicPr>
          <p:cNvPr id="21" name="Picture 3"/>
          <p:cNvPicPr>
            <a:picLocks noChangeAspect="1" noChangeArrowheads="1"/>
          </p:cNvPicPr>
          <p:nvPr/>
        </p:nvPicPr>
        <p:blipFill>
          <a:blip r:embed="rId11">
            <a:lum bright="-56000" contrast="90000"/>
            <a:extLst>
              <a:ext uri="{28A0092B-C50C-407E-A947-70E740481C1C}">
                <a14:useLocalDpi xmlns:a14="http://schemas.microsoft.com/office/drawing/2010/main" val="0"/>
              </a:ext>
            </a:extLst>
          </a:blip>
          <a:srcRect l="6757" r="6757" b="1115"/>
          <a:stretch>
            <a:fillRect/>
          </a:stretch>
        </p:blipFill>
        <p:spPr bwMode="auto">
          <a:xfrm>
            <a:off x="558412" y="4780811"/>
            <a:ext cx="1602660" cy="1802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2017489" y="6229533"/>
            <a:ext cx="184666" cy="369332"/>
          </a:xfrm>
          <a:prstGeom prst="rect">
            <a:avLst/>
          </a:prstGeom>
          <a:solidFill>
            <a:schemeClr val="bg1"/>
          </a:solidFill>
        </p:spPr>
        <p:txBody>
          <a:bodyPr wrap="none" rtlCol="0">
            <a:spAutoFit/>
          </a:bodyPr>
          <a:lstStyle/>
          <a:p>
            <a:r>
              <a:rPr lang="en-US" dirty="0" smtClean="0"/>
              <a:t>  </a:t>
            </a:r>
            <a:endParaRPr lang="en-US" dirty="0"/>
          </a:p>
        </p:txBody>
      </p:sp>
      <p:grpSp>
        <p:nvGrpSpPr>
          <p:cNvPr id="24" name="Group 23"/>
          <p:cNvGrpSpPr/>
          <p:nvPr/>
        </p:nvGrpSpPr>
        <p:grpSpPr>
          <a:xfrm>
            <a:off x="123566" y="3066111"/>
            <a:ext cx="2240175" cy="1725826"/>
            <a:chOff x="123566" y="3210223"/>
            <a:chExt cx="2240175" cy="1725826"/>
          </a:xfrm>
        </p:grpSpPr>
        <p:pic>
          <p:nvPicPr>
            <p:cNvPr id="22" name="Picture 21"/>
            <p:cNvPicPr>
              <a:picLocks noChangeAspect="1"/>
            </p:cNvPicPr>
            <p:nvPr/>
          </p:nvPicPr>
          <p:blipFill>
            <a:blip r:embed="rId12"/>
            <a:stretch>
              <a:fillRect/>
            </a:stretch>
          </p:blipFill>
          <p:spPr>
            <a:xfrm>
              <a:off x="135189" y="3486771"/>
              <a:ext cx="2228552" cy="1449278"/>
            </a:xfrm>
            <a:prstGeom prst="rect">
              <a:avLst/>
            </a:prstGeom>
          </p:spPr>
        </p:pic>
        <p:sp>
          <p:nvSpPr>
            <p:cNvPr id="23" name="TextBox 22"/>
            <p:cNvSpPr txBox="1"/>
            <p:nvPr/>
          </p:nvSpPr>
          <p:spPr>
            <a:xfrm>
              <a:off x="123566" y="3210223"/>
              <a:ext cx="795111" cy="369332"/>
            </a:xfrm>
            <a:prstGeom prst="rect">
              <a:avLst/>
            </a:prstGeom>
            <a:solidFill>
              <a:schemeClr val="bg1"/>
            </a:solidFill>
          </p:spPr>
          <p:txBody>
            <a:bodyPr wrap="square" rtlCol="0">
              <a:spAutoFit/>
            </a:bodyPr>
            <a:lstStyle/>
            <a:p>
              <a:r>
                <a:rPr lang="en-US" dirty="0" smtClean="0"/>
                <a:t>  </a:t>
              </a:r>
              <a:endParaRPr lang="en-US" dirty="0"/>
            </a:p>
          </p:txBody>
        </p:sp>
      </p:grpSp>
    </p:spTree>
    <p:extLst>
      <p:ext uri="{BB962C8B-B14F-4D97-AF65-F5344CB8AC3E}">
        <p14:creationId xmlns:p14="http://schemas.microsoft.com/office/powerpoint/2010/main" val="25732192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9" y="0"/>
            <a:ext cx="9144001" cy="1188975"/>
          </a:xfrm>
        </p:spPr>
        <p:txBody>
          <a:bodyPr/>
          <a:lstStyle/>
          <a:p>
            <a:r>
              <a:rPr lang="en-US" dirty="0"/>
              <a:t>Bottom up versus Top down</a:t>
            </a:r>
            <a:endParaRPr lang="en-US" sz="4000"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20</a:t>
            </a:fld>
            <a:endParaRPr lang="en-US"/>
          </a:p>
        </p:txBody>
      </p:sp>
      <p:pic>
        <p:nvPicPr>
          <p:cNvPr id="10" name="Picture 9"/>
          <p:cNvPicPr>
            <a:picLocks noChangeAspect="1"/>
          </p:cNvPicPr>
          <p:nvPr/>
        </p:nvPicPr>
        <p:blipFill>
          <a:blip r:embed="rId3"/>
          <a:stretch>
            <a:fillRect/>
          </a:stretch>
        </p:blipFill>
        <p:spPr>
          <a:xfrm>
            <a:off x="695146" y="1857482"/>
            <a:ext cx="7816937" cy="3488166"/>
          </a:xfrm>
          <a:prstGeom prst="rect">
            <a:avLst/>
          </a:prstGeom>
        </p:spPr>
      </p:pic>
      <p:sp>
        <p:nvSpPr>
          <p:cNvPr id="11" name="TextBox 10"/>
          <p:cNvSpPr txBox="1"/>
          <p:nvPr/>
        </p:nvSpPr>
        <p:spPr>
          <a:xfrm>
            <a:off x="7130350" y="5964742"/>
            <a:ext cx="1381733" cy="461665"/>
          </a:xfrm>
          <a:prstGeom prst="rect">
            <a:avLst/>
          </a:prstGeom>
          <a:noFill/>
        </p:spPr>
        <p:txBody>
          <a:bodyPr wrap="none" rtlCol="0">
            <a:spAutoFit/>
          </a:bodyPr>
          <a:lstStyle/>
          <a:p>
            <a:r>
              <a:rPr lang="en-US" sz="1200" dirty="0" smtClean="0">
                <a:latin typeface="Arial"/>
                <a:cs typeface="Arial"/>
              </a:rPr>
              <a:t>Image courtesy:</a:t>
            </a:r>
          </a:p>
          <a:p>
            <a:r>
              <a:rPr lang="en-US" sz="1200" dirty="0" smtClean="0">
                <a:latin typeface="Arial"/>
                <a:cs typeface="Arial"/>
              </a:rPr>
              <a:t>Martin </a:t>
            </a:r>
            <a:r>
              <a:rPr lang="en-US" sz="1200" dirty="0" err="1" smtClean="0">
                <a:latin typeface="Arial"/>
                <a:cs typeface="Arial"/>
              </a:rPr>
              <a:t>Krzywinski</a:t>
            </a:r>
            <a:endParaRPr lang="en-US" sz="1200" dirty="0">
              <a:latin typeface="Arial"/>
              <a:cs typeface="Arial"/>
            </a:endParaRPr>
          </a:p>
        </p:txBody>
      </p:sp>
      <p:sp>
        <p:nvSpPr>
          <p:cNvPr id="12" name="TextBox 11"/>
          <p:cNvSpPr txBox="1"/>
          <p:nvPr/>
        </p:nvSpPr>
        <p:spPr>
          <a:xfrm>
            <a:off x="75189" y="3252982"/>
            <a:ext cx="867661" cy="369332"/>
          </a:xfrm>
          <a:prstGeom prst="rect">
            <a:avLst/>
          </a:prstGeom>
          <a:noFill/>
        </p:spPr>
        <p:txBody>
          <a:bodyPr wrap="none" rtlCol="0">
            <a:spAutoFit/>
          </a:bodyPr>
          <a:lstStyle/>
          <a:p>
            <a:r>
              <a:rPr lang="en-US" i="1" dirty="0" smtClean="0">
                <a:latin typeface="Arial"/>
                <a:cs typeface="Arial"/>
              </a:rPr>
              <a:t>E. coli</a:t>
            </a:r>
            <a:endParaRPr lang="en-US" i="1" dirty="0">
              <a:latin typeface="Arial"/>
              <a:cs typeface="Arial"/>
            </a:endParaRPr>
          </a:p>
        </p:txBody>
      </p:sp>
      <p:sp>
        <p:nvSpPr>
          <p:cNvPr id="13" name="TextBox 12"/>
          <p:cNvSpPr txBox="1"/>
          <p:nvPr/>
        </p:nvSpPr>
        <p:spPr>
          <a:xfrm>
            <a:off x="8175028" y="3279306"/>
            <a:ext cx="736500" cy="369332"/>
          </a:xfrm>
          <a:prstGeom prst="rect">
            <a:avLst/>
          </a:prstGeom>
          <a:noFill/>
        </p:spPr>
        <p:txBody>
          <a:bodyPr wrap="none" rtlCol="0">
            <a:spAutoFit/>
          </a:bodyPr>
          <a:lstStyle/>
          <a:p>
            <a:r>
              <a:rPr lang="en-US" dirty="0" smtClean="0">
                <a:latin typeface="Arial"/>
                <a:cs typeface="Arial"/>
              </a:rPr>
              <a:t>Linux</a:t>
            </a:r>
            <a:endParaRPr lang="en-US" dirty="0">
              <a:latin typeface="Arial"/>
              <a:cs typeface="Arial"/>
            </a:endParaRPr>
          </a:p>
        </p:txBody>
      </p:sp>
      <p:sp>
        <p:nvSpPr>
          <p:cNvPr id="5" name="Oval 4"/>
          <p:cNvSpPr/>
          <p:nvPr/>
        </p:nvSpPr>
        <p:spPr>
          <a:xfrm>
            <a:off x="961721" y="4241172"/>
            <a:ext cx="517847" cy="51781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7005" y="5000200"/>
            <a:ext cx="2492990" cy="646331"/>
          </a:xfrm>
          <a:prstGeom prst="rect">
            <a:avLst/>
          </a:prstGeom>
          <a:noFill/>
        </p:spPr>
        <p:txBody>
          <a:bodyPr wrap="none" rtlCol="0">
            <a:spAutoFit/>
          </a:bodyPr>
          <a:lstStyle/>
          <a:p>
            <a:r>
              <a:rPr lang="en-US" dirty="0" smtClean="0">
                <a:latin typeface="Arial"/>
                <a:cs typeface="Arial"/>
              </a:rPr>
              <a:t>Persistent genes </a:t>
            </a:r>
          </a:p>
          <a:p>
            <a:r>
              <a:rPr lang="en-US" dirty="0" smtClean="0">
                <a:latin typeface="Arial"/>
                <a:cs typeface="Arial"/>
              </a:rPr>
              <a:t>enriched at the bottom</a:t>
            </a:r>
            <a:endParaRPr lang="en-US" dirty="0">
              <a:latin typeface="Arial"/>
              <a:cs typeface="Arial"/>
            </a:endParaRPr>
          </a:p>
        </p:txBody>
      </p:sp>
      <p:sp>
        <p:nvSpPr>
          <p:cNvPr id="14" name="Oval 13"/>
          <p:cNvSpPr/>
          <p:nvPr/>
        </p:nvSpPr>
        <p:spPr>
          <a:xfrm>
            <a:off x="4734956" y="4218892"/>
            <a:ext cx="646162" cy="62696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9433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9B540C-44DA-4F69-89C9-7C84606640D3}" type="slidenum">
              <a:rPr lang="en-US" smtClean="0"/>
              <a:pPr/>
              <a:t>21</a:t>
            </a:fld>
            <a:endParaRPr lang="en-US"/>
          </a:p>
        </p:txBody>
      </p:sp>
      <p:pic>
        <p:nvPicPr>
          <p:cNvPr id="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10" y="1767580"/>
            <a:ext cx="90678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759" y="0"/>
            <a:ext cx="9144001" cy="1188975"/>
          </a:xfrm>
        </p:spPr>
        <p:txBody>
          <a:bodyPr/>
          <a:lstStyle/>
          <a:p>
            <a:r>
              <a:rPr lang="en-US" sz="4000" dirty="0" smtClean="0"/>
              <a:t>Summary</a:t>
            </a:r>
            <a:endParaRPr lang="en-US" sz="4000" dirty="0"/>
          </a:p>
        </p:txBody>
      </p:sp>
    </p:spTree>
    <p:extLst>
      <p:ext uri="{BB962C8B-B14F-4D97-AF65-F5344CB8AC3E}">
        <p14:creationId xmlns:p14="http://schemas.microsoft.com/office/powerpoint/2010/main" val="13236902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A9B540C-44DA-4F69-89C9-7C84606640D3}" type="slidenum">
              <a:rPr lang="en-US" smtClean="0"/>
              <a:pPr/>
              <a:t>22</a:t>
            </a:fld>
            <a:endParaRPr lang="en-US"/>
          </a:p>
        </p:txBody>
      </p:sp>
      <p:pic>
        <p:nvPicPr>
          <p:cNvPr id="5" name="Picture 4"/>
          <p:cNvPicPr>
            <a:picLocks noChangeAspect="1"/>
          </p:cNvPicPr>
          <p:nvPr/>
        </p:nvPicPr>
        <p:blipFill>
          <a:blip r:embed="rId3"/>
          <a:stretch>
            <a:fillRect/>
          </a:stretch>
        </p:blipFill>
        <p:spPr>
          <a:xfrm>
            <a:off x="1195975" y="119323"/>
            <a:ext cx="6682157" cy="6334947"/>
          </a:xfrm>
          <a:prstGeom prst="rect">
            <a:avLst/>
          </a:prstGeom>
        </p:spPr>
      </p:pic>
      <p:sp>
        <p:nvSpPr>
          <p:cNvPr id="2" name="TextBox 1"/>
          <p:cNvSpPr txBox="1"/>
          <p:nvPr/>
        </p:nvSpPr>
        <p:spPr>
          <a:xfrm>
            <a:off x="25277" y="6157901"/>
            <a:ext cx="2032452" cy="646331"/>
          </a:xfrm>
          <a:prstGeom prst="rect">
            <a:avLst/>
          </a:prstGeom>
          <a:noFill/>
        </p:spPr>
        <p:txBody>
          <a:bodyPr wrap="none" rtlCol="0">
            <a:spAutoFit/>
          </a:bodyPr>
          <a:lstStyle/>
          <a:p>
            <a:r>
              <a:rPr lang="en-US" sz="1200" dirty="0">
                <a:latin typeface="Arial"/>
                <a:cs typeface="Arial"/>
              </a:rPr>
              <a:t>v</a:t>
            </a:r>
            <a:r>
              <a:rPr lang="en-US" sz="1200" dirty="0" smtClean="0">
                <a:latin typeface="Arial"/>
                <a:cs typeface="Arial"/>
              </a:rPr>
              <a:t>an </a:t>
            </a:r>
            <a:r>
              <a:rPr lang="en-US" sz="1200" dirty="0" err="1" smtClean="0">
                <a:latin typeface="Arial"/>
                <a:cs typeface="Arial"/>
              </a:rPr>
              <a:t>Nimwegen</a:t>
            </a:r>
            <a:r>
              <a:rPr lang="en-US" sz="1200" dirty="0" smtClean="0">
                <a:latin typeface="Arial"/>
                <a:cs typeface="Arial"/>
              </a:rPr>
              <a:t>, TIG 2003</a:t>
            </a:r>
          </a:p>
          <a:p>
            <a:r>
              <a:rPr lang="en-US" sz="1200" dirty="0" err="1" smtClean="0">
                <a:latin typeface="Arial"/>
                <a:cs typeface="Arial"/>
              </a:rPr>
              <a:t>Konstantinidis</a:t>
            </a:r>
            <a:r>
              <a:rPr lang="en-US" sz="1200" dirty="0" smtClean="0">
                <a:latin typeface="Arial"/>
                <a:cs typeface="Arial"/>
              </a:rPr>
              <a:t>, PNAS 2003</a:t>
            </a:r>
            <a:endParaRPr lang="en-US" sz="1200" dirty="0">
              <a:latin typeface="Arial"/>
              <a:cs typeface="Arial"/>
            </a:endParaRPr>
          </a:p>
          <a:p>
            <a:r>
              <a:rPr lang="en-US" sz="1200" dirty="0" err="1" smtClean="0">
                <a:latin typeface="Arial"/>
                <a:cs typeface="Arial"/>
              </a:rPr>
              <a:t>Maslov</a:t>
            </a:r>
            <a:r>
              <a:rPr lang="en-US" sz="1200" dirty="0" smtClean="0">
                <a:latin typeface="Arial"/>
                <a:cs typeface="Arial"/>
              </a:rPr>
              <a:t> </a:t>
            </a:r>
            <a:r>
              <a:rPr lang="en-US" sz="1200" dirty="0" err="1" smtClean="0">
                <a:latin typeface="Arial"/>
                <a:cs typeface="Arial"/>
              </a:rPr>
              <a:t>et.al</a:t>
            </a:r>
            <a:r>
              <a:rPr lang="en-US" sz="1200" dirty="0" smtClean="0">
                <a:latin typeface="Arial"/>
                <a:cs typeface="Arial"/>
              </a:rPr>
              <a:t>. PNAS 2008</a:t>
            </a:r>
            <a:endParaRPr lang="en-US" sz="1200" dirty="0">
              <a:latin typeface="Arial"/>
              <a:cs typeface="Arial"/>
            </a:endParaRPr>
          </a:p>
        </p:txBody>
      </p:sp>
    </p:spTree>
    <p:extLst>
      <p:ext uri="{BB962C8B-B14F-4D97-AF65-F5344CB8AC3E}">
        <p14:creationId xmlns:p14="http://schemas.microsoft.com/office/powerpoint/2010/main" val="9627688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6565"/>
            <a:ext cx="8229600" cy="1600200"/>
          </a:xfrm>
        </p:spPr>
        <p:txBody>
          <a:bodyPr/>
          <a:lstStyle/>
          <a:p>
            <a:r>
              <a:rPr lang="en-US" sz="2400" dirty="0"/>
              <a:t>Construction and analysis of multi-level regulatory networks in higher eukaryotes via systematic data </a:t>
            </a:r>
            <a:r>
              <a:rPr lang="en-US" sz="2400" dirty="0" smtClean="0"/>
              <a:t>integration</a:t>
            </a:r>
            <a:endParaRPr lang="en-US" sz="2400"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23</a:t>
            </a:fld>
            <a:endParaRPr lang="en-US"/>
          </a:p>
        </p:txBody>
      </p:sp>
      <p:sp>
        <p:nvSpPr>
          <p:cNvPr id="5" name="TextBox 4"/>
          <p:cNvSpPr txBox="1"/>
          <p:nvPr/>
        </p:nvSpPr>
        <p:spPr>
          <a:xfrm>
            <a:off x="4918216" y="5923018"/>
            <a:ext cx="4187865" cy="461665"/>
          </a:xfrm>
          <a:prstGeom prst="rect">
            <a:avLst/>
          </a:prstGeom>
          <a:noFill/>
        </p:spPr>
        <p:txBody>
          <a:bodyPr wrap="none" rtlCol="0">
            <a:spAutoFit/>
          </a:bodyPr>
          <a:lstStyle/>
          <a:p>
            <a:r>
              <a:rPr lang="en-US" sz="1200" dirty="0" smtClean="0">
                <a:latin typeface="Arial"/>
                <a:cs typeface="Arial"/>
              </a:rPr>
              <a:t>Cheng C, Yan KK </a:t>
            </a:r>
            <a:r>
              <a:rPr lang="en-US" sz="1200" dirty="0" err="1" smtClean="0">
                <a:latin typeface="Arial"/>
                <a:cs typeface="Arial"/>
              </a:rPr>
              <a:t>et.al</a:t>
            </a:r>
            <a:r>
              <a:rPr lang="en-US" sz="1200" dirty="0" smtClean="0">
                <a:latin typeface="Arial"/>
                <a:cs typeface="Arial"/>
              </a:rPr>
              <a:t>. Gerstein M </a:t>
            </a:r>
            <a:r>
              <a:rPr lang="en-US" sz="1200" dirty="0" err="1" smtClean="0">
                <a:latin typeface="Arial"/>
                <a:cs typeface="Arial"/>
              </a:rPr>
              <a:t>PLoS</a:t>
            </a:r>
            <a:r>
              <a:rPr lang="en-US" sz="1200" dirty="0" smtClean="0">
                <a:latin typeface="Arial"/>
                <a:cs typeface="Arial"/>
              </a:rPr>
              <a:t> Comp. Biol. 2011</a:t>
            </a:r>
          </a:p>
          <a:p>
            <a:r>
              <a:rPr lang="en-US" sz="1200" dirty="0" smtClean="0">
                <a:latin typeface="Arial"/>
                <a:cs typeface="Arial"/>
              </a:rPr>
              <a:t>Gerstein M </a:t>
            </a:r>
            <a:r>
              <a:rPr lang="en-US" sz="1200" dirty="0" err="1" smtClean="0">
                <a:latin typeface="Arial"/>
                <a:cs typeface="Arial"/>
              </a:rPr>
              <a:t>et.al</a:t>
            </a:r>
            <a:r>
              <a:rPr lang="en-US" sz="1200" dirty="0" smtClean="0">
                <a:latin typeface="Arial"/>
                <a:cs typeface="Arial"/>
              </a:rPr>
              <a:t>. Nature (submitted)</a:t>
            </a:r>
          </a:p>
        </p:txBody>
      </p:sp>
    </p:spTree>
    <p:extLst>
      <p:ext uri="{BB962C8B-B14F-4D97-AF65-F5344CB8AC3E}">
        <p14:creationId xmlns:p14="http://schemas.microsoft.com/office/powerpoint/2010/main" val="34965624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24</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a:cs typeface="Arial"/>
              </a:rPr>
              <a:t>From simple organisms to higher eukaryotes</a:t>
            </a:r>
          </a:p>
        </p:txBody>
      </p:sp>
      <p:sp>
        <p:nvSpPr>
          <p:cNvPr id="7" name="Content Placeholder 2"/>
          <p:cNvSpPr>
            <a:spLocks noGrp="1"/>
          </p:cNvSpPr>
          <p:nvPr>
            <p:ph idx="1"/>
          </p:nvPr>
        </p:nvSpPr>
        <p:spPr>
          <a:xfrm>
            <a:off x="457200" y="4510263"/>
            <a:ext cx="8229600" cy="1855257"/>
          </a:xfrm>
        </p:spPr>
        <p:txBody>
          <a:bodyPr>
            <a:normAutofit/>
          </a:bodyPr>
          <a:lstStyle/>
          <a:p>
            <a:r>
              <a:rPr lang="en-US" sz="2000" dirty="0" smtClean="0">
                <a:latin typeface="Arial"/>
                <a:cs typeface="Arial"/>
              </a:rPr>
              <a:t>Distal regulatory edges</a:t>
            </a:r>
          </a:p>
          <a:p>
            <a:r>
              <a:rPr lang="en-US" sz="2000" dirty="0" smtClean="0">
                <a:latin typeface="Arial"/>
                <a:cs typeface="Arial"/>
              </a:rPr>
              <a:t>Multi-level regulation: chromatin level (3D structure of chromosome), DNA level (transcription), mRNA level (</a:t>
            </a:r>
            <a:r>
              <a:rPr lang="en-US" sz="2000" dirty="0" err="1" smtClean="0">
                <a:latin typeface="Arial"/>
                <a:cs typeface="Arial"/>
              </a:rPr>
              <a:t>miRNA</a:t>
            </a:r>
            <a:r>
              <a:rPr lang="en-US" sz="2000" dirty="0" smtClean="0">
                <a:latin typeface="Arial"/>
                <a:cs typeface="Arial"/>
              </a:rPr>
              <a:t>), post-translation level (phosphorylation)</a:t>
            </a:r>
            <a:endParaRPr lang="en-US" sz="2000" dirty="0">
              <a:latin typeface="Arial"/>
              <a:cs typeface="Arial"/>
            </a:endParaRPr>
          </a:p>
        </p:txBody>
      </p:sp>
      <p:pic>
        <p:nvPicPr>
          <p:cNvPr id="8" name="Picture 6" descr="e_coli_re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44" y="1602167"/>
            <a:ext cx="2227363" cy="25824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1014" y="1558876"/>
            <a:ext cx="2351153" cy="2582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Box 9"/>
          <p:cNvSpPr txBox="1"/>
          <p:nvPr/>
        </p:nvSpPr>
        <p:spPr>
          <a:xfrm>
            <a:off x="5172078" y="4086619"/>
            <a:ext cx="709259" cy="369332"/>
          </a:xfrm>
          <a:prstGeom prst="rect">
            <a:avLst/>
          </a:prstGeom>
          <a:solidFill>
            <a:schemeClr val="bg1"/>
          </a:solidFill>
        </p:spPr>
        <p:txBody>
          <a:bodyPr wrap="square" rtlCol="0">
            <a:spAutoFit/>
          </a:bodyPr>
          <a:lstStyle/>
          <a:p>
            <a:r>
              <a:rPr lang="en-US" dirty="0" smtClean="0"/>
              <a:t>   </a:t>
            </a:r>
            <a:endParaRPr lang="en-US" dirty="0"/>
          </a:p>
        </p:txBody>
      </p:sp>
      <p:sp>
        <p:nvSpPr>
          <p:cNvPr id="11" name="TextBox 10"/>
          <p:cNvSpPr txBox="1"/>
          <p:nvPr/>
        </p:nvSpPr>
        <p:spPr>
          <a:xfrm>
            <a:off x="1540137" y="4192150"/>
            <a:ext cx="717093" cy="307777"/>
          </a:xfrm>
          <a:prstGeom prst="rect">
            <a:avLst/>
          </a:prstGeom>
          <a:noFill/>
        </p:spPr>
        <p:txBody>
          <a:bodyPr wrap="none" rtlCol="0">
            <a:spAutoFit/>
          </a:bodyPr>
          <a:lstStyle/>
          <a:p>
            <a:r>
              <a:rPr lang="en-US" sz="1400" i="1" dirty="0" smtClean="0">
                <a:latin typeface="Arial"/>
                <a:cs typeface="Arial"/>
              </a:rPr>
              <a:t>E. coli</a:t>
            </a:r>
            <a:endParaRPr lang="en-US" sz="1400" i="1" dirty="0">
              <a:latin typeface="Arial"/>
              <a:cs typeface="Arial"/>
            </a:endParaRPr>
          </a:p>
        </p:txBody>
      </p:sp>
      <p:sp>
        <p:nvSpPr>
          <p:cNvPr id="12" name="TextBox 11"/>
          <p:cNvSpPr txBox="1"/>
          <p:nvPr/>
        </p:nvSpPr>
        <p:spPr>
          <a:xfrm>
            <a:off x="3565901" y="4175015"/>
            <a:ext cx="2011017" cy="307777"/>
          </a:xfrm>
          <a:prstGeom prst="rect">
            <a:avLst/>
          </a:prstGeom>
          <a:noFill/>
        </p:spPr>
        <p:txBody>
          <a:bodyPr wrap="none" rtlCol="0">
            <a:spAutoFit/>
          </a:bodyPr>
          <a:lstStyle/>
          <a:p>
            <a:r>
              <a:rPr lang="en-US" sz="1400" i="1" dirty="0" smtClean="0">
                <a:latin typeface="Arial"/>
                <a:cs typeface="Arial"/>
              </a:rPr>
              <a:t>S. </a:t>
            </a:r>
            <a:r>
              <a:rPr lang="en-US" sz="1400" i="1" dirty="0" err="1" smtClean="0">
                <a:latin typeface="Arial"/>
                <a:cs typeface="Arial"/>
              </a:rPr>
              <a:t>cerevisiae</a:t>
            </a:r>
            <a:r>
              <a:rPr lang="en-US" sz="1400" dirty="0" smtClean="0">
                <a:latin typeface="Arial"/>
                <a:cs typeface="Arial"/>
              </a:rPr>
              <a:t>: 200 TFs</a:t>
            </a:r>
            <a:endParaRPr lang="en-US" sz="1400" i="1" dirty="0">
              <a:latin typeface="Arial"/>
              <a:cs typeface="Arial"/>
            </a:endParaRPr>
          </a:p>
        </p:txBody>
      </p:sp>
      <p:sp>
        <p:nvSpPr>
          <p:cNvPr id="13" name="TextBox 12"/>
          <p:cNvSpPr txBox="1"/>
          <p:nvPr/>
        </p:nvSpPr>
        <p:spPr>
          <a:xfrm>
            <a:off x="6695140" y="4145276"/>
            <a:ext cx="2074135" cy="307777"/>
          </a:xfrm>
          <a:prstGeom prst="rect">
            <a:avLst/>
          </a:prstGeom>
          <a:noFill/>
        </p:spPr>
        <p:txBody>
          <a:bodyPr wrap="none" rtlCol="0">
            <a:spAutoFit/>
          </a:bodyPr>
          <a:lstStyle/>
          <a:p>
            <a:r>
              <a:rPr lang="en-US" sz="1400" i="1" dirty="0" smtClean="0">
                <a:latin typeface="Arial"/>
                <a:cs typeface="Arial"/>
              </a:rPr>
              <a:t>human/worm</a:t>
            </a:r>
            <a:r>
              <a:rPr lang="en-US" sz="1400" dirty="0" smtClean="0">
                <a:latin typeface="Arial"/>
                <a:cs typeface="Arial"/>
              </a:rPr>
              <a:t>: 1300TFs</a:t>
            </a:r>
            <a:endParaRPr lang="en-US" sz="1400" i="1" dirty="0">
              <a:latin typeface="Arial"/>
              <a:cs typeface="Arial"/>
            </a:endParaRPr>
          </a:p>
        </p:txBody>
      </p:sp>
      <p:sp>
        <p:nvSpPr>
          <p:cNvPr id="14" name="TextBox 13"/>
          <p:cNvSpPr txBox="1"/>
          <p:nvPr/>
        </p:nvSpPr>
        <p:spPr>
          <a:xfrm>
            <a:off x="7305151" y="2703589"/>
            <a:ext cx="384365" cy="523220"/>
          </a:xfrm>
          <a:prstGeom prst="rect">
            <a:avLst/>
          </a:prstGeom>
          <a:noFill/>
        </p:spPr>
        <p:txBody>
          <a:bodyPr wrap="none" rtlCol="0">
            <a:spAutoFit/>
          </a:bodyPr>
          <a:lstStyle/>
          <a:p>
            <a:r>
              <a:rPr lang="en-US" sz="2800" dirty="0" smtClean="0">
                <a:latin typeface="Arial"/>
                <a:cs typeface="Arial"/>
              </a:rPr>
              <a:t>?</a:t>
            </a:r>
            <a:endParaRPr lang="en-US" sz="2800" dirty="0">
              <a:latin typeface="Arial"/>
              <a:cs typeface="Arial"/>
            </a:endParaRPr>
          </a:p>
        </p:txBody>
      </p:sp>
    </p:spTree>
    <p:extLst>
      <p:ext uri="{BB962C8B-B14F-4D97-AF65-F5344CB8AC3E}">
        <p14:creationId xmlns:p14="http://schemas.microsoft.com/office/powerpoint/2010/main" val="32232770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25</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a:ea typeface="ＭＳ Ｐゴシック" charset="0"/>
                <a:cs typeface="Arial"/>
              </a:rPr>
              <a:t>Genome-wide profiling of TF binding</a:t>
            </a:r>
            <a:endParaRPr lang="en-US" sz="4000" dirty="0">
              <a:latin typeface="Arial"/>
              <a:cs typeface="Arial"/>
            </a:endParaRPr>
          </a:p>
        </p:txBody>
      </p:sp>
      <p:sp>
        <p:nvSpPr>
          <p:cNvPr id="17" name="TextBox 16"/>
          <p:cNvSpPr txBox="1"/>
          <p:nvPr/>
        </p:nvSpPr>
        <p:spPr>
          <a:xfrm>
            <a:off x="188573" y="1352661"/>
            <a:ext cx="3571711" cy="338554"/>
          </a:xfrm>
          <a:prstGeom prst="rect">
            <a:avLst/>
          </a:prstGeom>
          <a:noFill/>
        </p:spPr>
        <p:txBody>
          <a:bodyPr wrap="none" rtlCol="0">
            <a:spAutoFit/>
          </a:bodyPr>
          <a:lstStyle/>
          <a:p>
            <a:r>
              <a:rPr lang="en-US" sz="1600" dirty="0" smtClean="0">
                <a:latin typeface="Arial"/>
                <a:cs typeface="Arial"/>
              </a:rPr>
              <a:t>Overview of </a:t>
            </a:r>
            <a:r>
              <a:rPr lang="en-US" sz="1600" dirty="0" err="1" smtClean="0">
                <a:latin typeface="Arial"/>
                <a:cs typeface="Arial"/>
              </a:rPr>
              <a:t>ChIP</a:t>
            </a:r>
            <a:r>
              <a:rPr lang="en-US" sz="1600" dirty="0" smtClean="0">
                <a:latin typeface="Arial"/>
                <a:cs typeface="Arial"/>
              </a:rPr>
              <a:t>-chip and </a:t>
            </a:r>
            <a:r>
              <a:rPr lang="en-US" sz="1600" dirty="0" err="1">
                <a:latin typeface="Arial"/>
                <a:cs typeface="Arial"/>
              </a:rPr>
              <a:t>ChIP-Seq</a:t>
            </a:r>
            <a:r>
              <a:rPr lang="en-US" sz="1600" dirty="0">
                <a:latin typeface="Arial"/>
                <a:cs typeface="Arial"/>
              </a:rPr>
              <a:t> </a:t>
            </a:r>
          </a:p>
        </p:txBody>
      </p:sp>
      <p:pic>
        <p:nvPicPr>
          <p:cNvPr id="24" name="Picture 23"/>
          <p:cNvPicPr>
            <a:picLocks noChangeAspect="1"/>
          </p:cNvPicPr>
          <p:nvPr/>
        </p:nvPicPr>
        <p:blipFill>
          <a:blip r:embed="rId3"/>
          <a:stretch>
            <a:fillRect/>
          </a:stretch>
        </p:blipFill>
        <p:spPr>
          <a:xfrm>
            <a:off x="1584157" y="1672915"/>
            <a:ext cx="6225710" cy="4897914"/>
          </a:xfrm>
          <a:prstGeom prst="rect">
            <a:avLst/>
          </a:prstGeom>
        </p:spPr>
      </p:pic>
      <p:sp>
        <p:nvSpPr>
          <p:cNvPr id="29" name="TextBox 28"/>
          <p:cNvSpPr txBox="1"/>
          <p:nvPr/>
        </p:nvSpPr>
        <p:spPr>
          <a:xfrm>
            <a:off x="47037" y="6503191"/>
            <a:ext cx="2383109" cy="307777"/>
          </a:xfrm>
          <a:prstGeom prst="rect">
            <a:avLst/>
          </a:prstGeom>
          <a:noFill/>
        </p:spPr>
        <p:txBody>
          <a:bodyPr wrap="none" rtlCol="0">
            <a:spAutoFit/>
          </a:bodyPr>
          <a:lstStyle/>
          <a:p>
            <a:r>
              <a:rPr lang="en-US" sz="1400" dirty="0" smtClean="0">
                <a:latin typeface="Arial"/>
                <a:cs typeface="Arial"/>
              </a:rPr>
              <a:t>Kim TM and Park PJ (2011) </a:t>
            </a:r>
            <a:endParaRPr lang="en-US" sz="1400" dirty="0">
              <a:latin typeface="Arial"/>
              <a:cs typeface="Arial"/>
            </a:endParaRPr>
          </a:p>
        </p:txBody>
      </p:sp>
      <p:sp>
        <p:nvSpPr>
          <p:cNvPr id="3" name="TextBox 2"/>
          <p:cNvSpPr txBox="1"/>
          <p:nvPr/>
        </p:nvSpPr>
        <p:spPr>
          <a:xfrm>
            <a:off x="1681784" y="1830707"/>
            <a:ext cx="274579" cy="369332"/>
          </a:xfrm>
          <a:prstGeom prst="rect">
            <a:avLst/>
          </a:prstGeom>
          <a:solidFill>
            <a:schemeClr val="bg1"/>
          </a:solidFill>
        </p:spPr>
        <p:txBody>
          <a:bodyPr wrap="square" rtlCol="0">
            <a:spAutoFit/>
          </a:bodyPr>
          <a:lstStyle/>
          <a:p>
            <a:endParaRPr lang="en-US" dirty="0"/>
          </a:p>
        </p:txBody>
      </p:sp>
      <p:sp>
        <p:nvSpPr>
          <p:cNvPr id="37" name="TextBox 36"/>
          <p:cNvSpPr txBox="1"/>
          <p:nvPr/>
        </p:nvSpPr>
        <p:spPr>
          <a:xfrm>
            <a:off x="1658901" y="2967112"/>
            <a:ext cx="274579" cy="369332"/>
          </a:xfrm>
          <a:prstGeom prst="rect">
            <a:avLst/>
          </a:prstGeom>
          <a:solidFill>
            <a:schemeClr val="bg1"/>
          </a:solidFill>
        </p:spPr>
        <p:txBody>
          <a:bodyPr wrap="square" rtlCol="0">
            <a:spAutoFit/>
          </a:bodyPr>
          <a:lstStyle/>
          <a:p>
            <a:endParaRPr lang="en-US" dirty="0"/>
          </a:p>
        </p:txBody>
      </p:sp>
      <p:sp>
        <p:nvSpPr>
          <p:cNvPr id="38" name="TextBox 37"/>
          <p:cNvSpPr txBox="1"/>
          <p:nvPr/>
        </p:nvSpPr>
        <p:spPr>
          <a:xfrm>
            <a:off x="1658901" y="4526868"/>
            <a:ext cx="27457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27822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26</a:t>
            </a:fld>
            <a:endParaRPr lang="en-US"/>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Systematic Data integration</a:t>
            </a:r>
            <a:endParaRPr lang="en-US" sz="4000" dirty="0">
              <a:latin typeface="Arial"/>
              <a:cs typeface="Arial"/>
            </a:endParaRPr>
          </a:p>
        </p:txBody>
      </p:sp>
      <p:grpSp>
        <p:nvGrpSpPr>
          <p:cNvPr id="44" name="Group 43"/>
          <p:cNvGrpSpPr/>
          <p:nvPr/>
        </p:nvGrpSpPr>
        <p:grpSpPr>
          <a:xfrm>
            <a:off x="6582093" y="2725562"/>
            <a:ext cx="2403019" cy="2408562"/>
            <a:chOff x="6307509" y="2725562"/>
            <a:chExt cx="2403019" cy="2408562"/>
          </a:xfrm>
        </p:grpSpPr>
        <p:sp>
          <p:nvSpPr>
            <p:cNvPr id="16" name="TextBox 15"/>
            <p:cNvSpPr txBox="1"/>
            <p:nvPr/>
          </p:nvSpPr>
          <p:spPr>
            <a:xfrm>
              <a:off x="6818670" y="4764792"/>
              <a:ext cx="1582960" cy="369332"/>
            </a:xfrm>
            <a:prstGeom prst="rect">
              <a:avLst/>
            </a:prstGeom>
            <a:noFill/>
          </p:spPr>
          <p:txBody>
            <a:bodyPr wrap="none" rtlCol="0">
              <a:spAutoFit/>
            </a:bodyPr>
            <a:lstStyle/>
            <a:p>
              <a:r>
                <a:rPr lang="en-US" dirty="0">
                  <a:latin typeface="Arial"/>
                  <a:cs typeface="Arial"/>
                </a:rPr>
                <a:t>m</a:t>
              </a:r>
              <a:r>
                <a:rPr lang="en-US" dirty="0" smtClean="0">
                  <a:latin typeface="Arial"/>
                  <a:cs typeface="Arial"/>
                </a:rPr>
                <a:t>eta-network</a:t>
              </a:r>
              <a:endParaRPr lang="en-US" dirty="0">
                <a:latin typeface="Arial"/>
                <a:cs typeface="Arial"/>
              </a:endParaRPr>
            </a:p>
          </p:txBody>
        </p:sp>
        <p:pic>
          <p:nvPicPr>
            <p:cNvPr id="39" name="Picture 38"/>
            <p:cNvPicPr>
              <a:picLocks noChangeAspect="1"/>
            </p:cNvPicPr>
            <p:nvPr/>
          </p:nvPicPr>
          <p:blipFill>
            <a:blip r:embed="rId3"/>
            <a:stretch>
              <a:fillRect/>
            </a:stretch>
          </p:blipFill>
          <p:spPr>
            <a:xfrm>
              <a:off x="6447778" y="2875902"/>
              <a:ext cx="2095500" cy="1765300"/>
            </a:xfrm>
            <a:prstGeom prst="rect">
              <a:avLst/>
            </a:prstGeom>
          </p:spPr>
        </p:pic>
        <p:sp>
          <p:nvSpPr>
            <p:cNvPr id="40" name="TextBox 39"/>
            <p:cNvSpPr txBox="1"/>
            <p:nvPr/>
          </p:nvSpPr>
          <p:spPr>
            <a:xfrm>
              <a:off x="6532654" y="2725562"/>
              <a:ext cx="286016" cy="369332"/>
            </a:xfrm>
            <a:prstGeom prst="rect">
              <a:avLst/>
            </a:prstGeom>
            <a:solidFill>
              <a:schemeClr val="bg1"/>
            </a:solidFill>
          </p:spPr>
          <p:txBody>
            <a:bodyPr wrap="square" rtlCol="0">
              <a:spAutoFit/>
            </a:bodyPr>
            <a:lstStyle/>
            <a:p>
              <a:endParaRPr lang="en-US" dirty="0"/>
            </a:p>
          </p:txBody>
        </p:sp>
        <p:sp>
          <p:nvSpPr>
            <p:cNvPr id="41" name="TextBox 40"/>
            <p:cNvSpPr txBox="1"/>
            <p:nvPr/>
          </p:nvSpPr>
          <p:spPr>
            <a:xfrm>
              <a:off x="6662172" y="4494166"/>
              <a:ext cx="286016" cy="369332"/>
            </a:xfrm>
            <a:prstGeom prst="rect">
              <a:avLst/>
            </a:prstGeom>
            <a:solidFill>
              <a:schemeClr val="bg1"/>
            </a:solidFill>
          </p:spPr>
          <p:txBody>
            <a:bodyPr wrap="square" rtlCol="0">
              <a:spAutoFit/>
            </a:bodyPr>
            <a:lstStyle/>
            <a:p>
              <a:endParaRPr lang="en-US" dirty="0"/>
            </a:p>
          </p:txBody>
        </p:sp>
        <p:sp>
          <p:nvSpPr>
            <p:cNvPr id="42" name="TextBox 41"/>
            <p:cNvSpPr txBox="1"/>
            <p:nvPr/>
          </p:nvSpPr>
          <p:spPr>
            <a:xfrm>
              <a:off x="6307509" y="3696266"/>
              <a:ext cx="286016" cy="369332"/>
            </a:xfrm>
            <a:prstGeom prst="rect">
              <a:avLst/>
            </a:prstGeom>
            <a:solidFill>
              <a:schemeClr val="bg1"/>
            </a:solidFill>
          </p:spPr>
          <p:txBody>
            <a:bodyPr wrap="square" rtlCol="0">
              <a:spAutoFit/>
            </a:bodyPr>
            <a:lstStyle/>
            <a:p>
              <a:endParaRPr lang="en-US" dirty="0"/>
            </a:p>
          </p:txBody>
        </p:sp>
        <p:sp>
          <p:nvSpPr>
            <p:cNvPr id="43" name="TextBox 42"/>
            <p:cNvSpPr txBox="1"/>
            <p:nvPr/>
          </p:nvSpPr>
          <p:spPr>
            <a:xfrm>
              <a:off x="8424512" y="3065656"/>
              <a:ext cx="286016" cy="369332"/>
            </a:xfrm>
            <a:prstGeom prst="rect">
              <a:avLst/>
            </a:prstGeom>
            <a:solidFill>
              <a:schemeClr val="bg1"/>
            </a:solidFill>
          </p:spPr>
          <p:txBody>
            <a:bodyPr wrap="square" rtlCol="0">
              <a:spAutoFit/>
            </a:bodyPr>
            <a:lstStyle/>
            <a:p>
              <a:endParaRPr lang="en-US" dirty="0"/>
            </a:p>
          </p:txBody>
        </p:sp>
      </p:grpSp>
      <p:grpSp>
        <p:nvGrpSpPr>
          <p:cNvPr id="56" name="Group 55"/>
          <p:cNvGrpSpPr/>
          <p:nvPr/>
        </p:nvGrpSpPr>
        <p:grpSpPr>
          <a:xfrm>
            <a:off x="274584" y="1483993"/>
            <a:ext cx="6864434" cy="5319788"/>
            <a:chOff x="0" y="1483993"/>
            <a:chExt cx="6864434" cy="5319788"/>
          </a:xfrm>
        </p:grpSpPr>
        <p:pic>
          <p:nvPicPr>
            <p:cNvPr id="7" name="Picture 5" descr="ENCODE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35119"/>
              <a:ext cx="21336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10" y="3641229"/>
              <a:ext cx="1879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7988" y="3114314"/>
              <a:ext cx="2168536" cy="523220"/>
            </a:xfrm>
            <a:prstGeom prst="rect">
              <a:avLst/>
            </a:prstGeom>
          </p:spPr>
          <p:txBody>
            <a:bodyPr wrap="square">
              <a:spAutoFit/>
            </a:bodyPr>
            <a:lstStyle/>
            <a:p>
              <a:r>
                <a:rPr lang="en-US" sz="1400" dirty="0">
                  <a:latin typeface="Arial"/>
                  <a:cs typeface="Arial"/>
                </a:rPr>
                <a:t>~ 100 TFs in </a:t>
              </a:r>
              <a:r>
                <a:rPr lang="en-US" sz="1400" dirty="0" smtClean="0">
                  <a:latin typeface="Arial"/>
                  <a:cs typeface="Arial"/>
                </a:rPr>
                <a:t>human</a:t>
              </a:r>
              <a:endParaRPr lang="en-US" sz="1400" dirty="0">
                <a:latin typeface="Arial"/>
                <a:cs typeface="Arial"/>
              </a:endParaRPr>
            </a:p>
            <a:p>
              <a:r>
                <a:rPr lang="en-US" sz="1400" dirty="0" smtClean="0">
                  <a:latin typeface="Arial"/>
                  <a:cs typeface="Arial"/>
                </a:rPr>
                <a:t>~ </a:t>
              </a:r>
              <a:r>
                <a:rPr lang="en-US" sz="1400" dirty="0">
                  <a:latin typeface="Arial"/>
                  <a:cs typeface="Arial"/>
                </a:rPr>
                <a:t>30TFs in </a:t>
              </a:r>
              <a:r>
                <a:rPr lang="en-US" sz="1400" i="1" dirty="0">
                  <a:latin typeface="Arial"/>
                  <a:cs typeface="Arial"/>
                </a:rPr>
                <a:t>C. </a:t>
              </a:r>
              <a:r>
                <a:rPr lang="en-US" sz="1400" i="1" dirty="0" err="1" smtClean="0">
                  <a:latin typeface="Arial"/>
                  <a:cs typeface="Arial"/>
                </a:rPr>
                <a:t>elegans</a:t>
              </a:r>
              <a:endParaRPr lang="en-US" sz="1400" dirty="0">
                <a:latin typeface="Arial"/>
                <a:cs typeface="Arial"/>
              </a:endParaRPr>
            </a:p>
          </p:txBody>
        </p:sp>
        <p:sp>
          <p:nvSpPr>
            <p:cNvPr id="15" name="TextBox 14"/>
            <p:cNvSpPr txBox="1"/>
            <p:nvPr/>
          </p:nvSpPr>
          <p:spPr>
            <a:xfrm>
              <a:off x="4345606" y="2497855"/>
              <a:ext cx="388986" cy="369332"/>
            </a:xfrm>
            <a:prstGeom prst="rect">
              <a:avLst/>
            </a:prstGeom>
            <a:solidFill>
              <a:schemeClr val="bg1"/>
            </a:solidFill>
          </p:spPr>
          <p:txBody>
            <a:bodyPr wrap="square" rtlCol="0">
              <a:spAutoFit/>
            </a:bodyPr>
            <a:lstStyle/>
            <a:p>
              <a:endParaRPr lang="en-US" dirty="0"/>
            </a:p>
          </p:txBody>
        </p:sp>
        <p:pic>
          <p:nvPicPr>
            <p:cNvPr id="17" name="Picture 16"/>
            <p:cNvPicPr>
              <a:picLocks noChangeAspect="1"/>
            </p:cNvPicPr>
            <p:nvPr/>
          </p:nvPicPr>
          <p:blipFill>
            <a:blip r:embed="rId6"/>
            <a:stretch>
              <a:fillRect/>
            </a:stretch>
          </p:blipFill>
          <p:spPr>
            <a:xfrm>
              <a:off x="2231179" y="2047385"/>
              <a:ext cx="3255489" cy="4756396"/>
            </a:xfrm>
            <a:prstGeom prst="rect">
              <a:avLst/>
            </a:prstGeom>
          </p:spPr>
        </p:pic>
        <p:grpSp>
          <p:nvGrpSpPr>
            <p:cNvPr id="20" name="Group 19"/>
            <p:cNvGrpSpPr/>
            <p:nvPr/>
          </p:nvGrpSpPr>
          <p:grpSpPr>
            <a:xfrm>
              <a:off x="4525571" y="1483993"/>
              <a:ext cx="870157" cy="400110"/>
              <a:chOff x="3198415" y="1483993"/>
              <a:chExt cx="870157" cy="400110"/>
            </a:xfrm>
          </p:grpSpPr>
          <p:sp>
            <p:nvSpPr>
              <p:cNvPr id="18" name="Rounded Rectangle 17"/>
              <p:cNvSpPr/>
              <p:nvPr/>
            </p:nvSpPr>
            <p:spPr>
              <a:xfrm>
                <a:off x="3245451" y="1483993"/>
                <a:ext cx="787845" cy="39815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198415" y="1483993"/>
                <a:ext cx="870157" cy="400110"/>
              </a:xfrm>
              <a:prstGeom prst="rect">
                <a:avLst/>
              </a:prstGeom>
              <a:noFill/>
            </p:spPr>
            <p:txBody>
              <a:bodyPr wrap="square" rtlCol="0">
                <a:spAutoFit/>
              </a:bodyPr>
              <a:lstStyle/>
              <a:p>
                <a:pPr algn="ctr"/>
                <a:r>
                  <a:rPr lang="en-US" sz="1000" b="1" dirty="0" smtClean="0">
                    <a:latin typeface="Arial"/>
                    <a:cs typeface="Arial"/>
                  </a:rPr>
                  <a:t>Distal </a:t>
                </a:r>
              </a:p>
              <a:p>
                <a:pPr algn="ctr"/>
                <a:r>
                  <a:rPr lang="en-US" sz="1000" b="1" dirty="0" smtClean="0">
                    <a:latin typeface="Arial"/>
                    <a:cs typeface="Arial"/>
                  </a:rPr>
                  <a:t>regulation</a:t>
                </a:r>
                <a:r>
                  <a:rPr lang="en-US" sz="1000" dirty="0" smtClean="0">
                    <a:latin typeface="Arial"/>
                    <a:cs typeface="Arial"/>
                  </a:rPr>
                  <a:t> </a:t>
                </a:r>
                <a:endParaRPr lang="en-US" sz="1000" dirty="0">
                  <a:latin typeface="Arial"/>
                  <a:cs typeface="Arial"/>
                </a:endParaRPr>
              </a:p>
            </p:txBody>
          </p:sp>
        </p:grpSp>
        <p:grpSp>
          <p:nvGrpSpPr>
            <p:cNvPr id="21" name="Group 20"/>
            <p:cNvGrpSpPr/>
            <p:nvPr/>
          </p:nvGrpSpPr>
          <p:grpSpPr>
            <a:xfrm>
              <a:off x="3202120" y="1483993"/>
              <a:ext cx="870157" cy="400110"/>
              <a:chOff x="3198415" y="1483993"/>
              <a:chExt cx="870157" cy="400110"/>
            </a:xfrm>
          </p:grpSpPr>
          <p:sp>
            <p:nvSpPr>
              <p:cNvPr id="22" name="Rounded Rectangle 21"/>
              <p:cNvSpPr/>
              <p:nvPr/>
            </p:nvSpPr>
            <p:spPr>
              <a:xfrm>
                <a:off x="3245451" y="1483993"/>
                <a:ext cx="787845" cy="39815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198415" y="1483993"/>
                <a:ext cx="870157" cy="400110"/>
              </a:xfrm>
              <a:prstGeom prst="rect">
                <a:avLst/>
              </a:prstGeom>
              <a:noFill/>
            </p:spPr>
            <p:txBody>
              <a:bodyPr wrap="square" rtlCol="0">
                <a:spAutoFit/>
              </a:bodyPr>
              <a:lstStyle/>
              <a:p>
                <a:pPr algn="ctr"/>
                <a:r>
                  <a:rPr lang="en-US" sz="1000" b="1" dirty="0" smtClean="0">
                    <a:latin typeface="Arial"/>
                    <a:cs typeface="Arial"/>
                  </a:rPr>
                  <a:t>chromatin </a:t>
                </a:r>
              </a:p>
              <a:p>
                <a:pPr algn="ctr"/>
                <a:r>
                  <a:rPr lang="en-US" sz="1000" b="1" dirty="0" smtClean="0">
                    <a:latin typeface="Arial"/>
                    <a:cs typeface="Arial"/>
                  </a:rPr>
                  <a:t>model</a:t>
                </a:r>
                <a:r>
                  <a:rPr lang="en-US" sz="1000" dirty="0" smtClean="0">
                    <a:latin typeface="Arial"/>
                    <a:cs typeface="Arial"/>
                  </a:rPr>
                  <a:t> </a:t>
                </a:r>
                <a:endParaRPr lang="en-US" sz="1000" dirty="0">
                  <a:latin typeface="Arial"/>
                  <a:cs typeface="Arial"/>
                </a:endParaRPr>
              </a:p>
            </p:txBody>
          </p:sp>
        </p:grpSp>
        <p:cxnSp>
          <p:nvCxnSpPr>
            <p:cNvPr id="27" name="Straight Arrow Connector 26"/>
            <p:cNvCxnSpPr/>
            <p:nvPr/>
          </p:nvCxnSpPr>
          <p:spPr>
            <a:xfrm>
              <a:off x="4071324" y="1673711"/>
              <a:ext cx="480510" cy="0"/>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071324" y="1900439"/>
              <a:ext cx="480510" cy="456596"/>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597045" y="1946207"/>
              <a:ext cx="605075" cy="1383392"/>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303395" y="5987018"/>
              <a:ext cx="184666" cy="369332"/>
            </a:xfrm>
            <a:prstGeom prst="rect">
              <a:avLst/>
            </a:prstGeom>
            <a:solidFill>
              <a:schemeClr val="bg1"/>
            </a:solidFill>
          </p:spPr>
          <p:txBody>
            <a:bodyPr wrap="none" rtlCol="0">
              <a:spAutoFit/>
            </a:bodyPr>
            <a:lstStyle/>
            <a:p>
              <a:endParaRPr lang="en-US" dirty="0"/>
            </a:p>
          </p:txBody>
        </p:sp>
        <p:sp>
          <p:nvSpPr>
            <p:cNvPr id="34" name="TextBox 33"/>
            <p:cNvSpPr txBox="1"/>
            <p:nvPr/>
          </p:nvSpPr>
          <p:spPr>
            <a:xfrm>
              <a:off x="5380800" y="4949458"/>
              <a:ext cx="184666" cy="369332"/>
            </a:xfrm>
            <a:prstGeom prst="rect">
              <a:avLst/>
            </a:prstGeom>
            <a:solidFill>
              <a:schemeClr val="bg1"/>
            </a:solidFill>
          </p:spPr>
          <p:txBody>
            <a:bodyPr wrap="none" rtlCol="0">
              <a:spAutoFit/>
            </a:bodyPr>
            <a:lstStyle/>
            <a:p>
              <a:endParaRPr lang="en-US" dirty="0"/>
            </a:p>
          </p:txBody>
        </p:sp>
        <p:sp>
          <p:nvSpPr>
            <p:cNvPr id="35" name="TextBox 34"/>
            <p:cNvSpPr txBox="1"/>
            <p:nvPr/>
          </p:nvSpPr>
          <p:spPr>
            <a:xfrm>
              <a:off x="5366680" y="4060644"/>
              <a:ext cx="184666" cy="369332"/>
            </a:xfrm>
            <a:prstGeom prst="rect">
              <a:avLst/>
            </a:prstGeom>
            <a:solidFill>
              <a:schemeClr val="bg1"/>
            </a:solidFill>
          </p:spPr>
          <p:txBody>
            <a:bodyPr wrap="none" rtlCol="0">
              <a:spAutoFit/>
            </a:bodyPr>
            <a:lstStyle/>
            <a:p>
              <a:endParaRPr lang="en-US" dirty="0"/>
            </a:p>
          </p:txBody>
        </p:sp>
        <p:sp>
          <p:nvSpPr>
            <p:cNvPr id="36" name="TextBox 35"/>
            <p:cNvSpPr txBox="1"/>
            <p:nvPr/>
          </p:nvSpPr>
          <p:spPr>
            <a:xfrm>
              <a:off x="5438993" y="3389220"/>
              <a:ext cx="184666" cy="369332"/>
            </a:xfrm>
            <a:prstGeom prst="rect">
              <a:avLst/>
            </a:prstGeom>
            <a:solidFill>
              <a:schemeClr val="bg1"/>
            </a:solidFill>
          </p:spPr>
          <p:txBody>
            <a:bodyPr wrap="none" rtlCol="0">
              <a:spAutoFit/>
            </a:bodyPr>
            <a:lstStyle/>
            <a:p>
              <a:endParaRPr lang="en-US" dirty="0"/>
            </a:p>
          </p:txBody>
        </p:sp>
        <p:sp>
          <p:nvSpPr>
            <p:cNvPr id="37" name="TextBox 36"/>
            <p:cNvSpPr txBox="1"/>
            <p:nvPr/>
          </p:nvSpPr>
          <p:spPr>
            <a:xfrm>
              <a:off x="5438188" y="2336073"/>
              <a:ext cx="184666" cy="369332"/>
            </a:xfrm>
            <a:prstGeom prst="rect">
              <a:avLst/>
            </a:prstGeom>
            <a:solidFill>
              <a:schemeClr val="bg1"/>
            </a:solidFill>
          </p:spPr>
          <p:txBody>
            <a:bodyPr wrap="none" rtlCol="0">
              <a:spAutoFit/>
            </a:bodyPr>
            <a:lstStyle/>
            <a:p>
              <a:endParaRPr lang="en-US" dirty="0"/>
            </a:p>
          </p:txBody>
        </p:sp>
        <p:cxnSp>
          <p:nvCxnSpPr>
            <p:cNvPr id="45" name="Straight Arrow Connector 44"/>
            <p:cNvCxnSpPr/>
            <p:nvPr/>
          </p:nvCxnSpPr>
          <p:spPr>
            <a:xfrm>
              <a:off x="5453028" y="1986179"/>
              <a:ext cx="1411406" cy="889723"/>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549418" y="4720618"/>
              <a:ext cx="1215723" cy="1330150"/>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549418" y="3973775"/>
              <a:ext cx="1089871" cy="0"/>
            </a:xfrm>
            <a:prstGeom prst="straightConnector1">
              <a:avLst/>
            </a:prstGeom>
            <a:ln>
              <a:solidFill>
                <a:srgbClr val="29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84490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A9B540C-44DA-4F69-89C9-7C84606640D3}" type="slidenum">
              <a:rPr lang="en-US" smtClean="0"/>
              <a:pPr/>
              <a:t>27</a:t>
            </a:fld>
            <a:endParaRPr lang="en-US"/>
          </a:p>
        </p:txBody>
      </p:sp>
      <p:grpSp>
        <p:nvGrpSpPr>
          <p:cNvPr id="12" name="Group 11"/>
          <p:cNvGrpSpPr/>
          <p:nvPr/>
        </p:nvGrpSpPr>
        <p:grpSpPr>
          <a:xfrm>
            <a:off x="358379" y="2106284"/>
            <a:ext cx="4351165" cy="2770088"/>
            <a:chOff x="296336" y="518585"/>
            <a:chExt cx="4351165" cy="2770088"/>
          </a:xfrm>
        </p:grpSpPr>
        <p:pic>
          <p:nvPicPr>
            <p:cNvPr id="9" name="Picture 8"/>
            <p:cNvPicPr>
              <a:picLocks noChangeAspect="1"/>
            </p:cNvPicPr>
            <p:nvPr/>
          </p:nvPicPr>
          <p:blipFill>
            <a:blip r:embed="rId3"/>
            <a:stretch>
              <a:fillRect/>
            </a:stretch>
          </p:blipFill>
          <p:spPr>
            <a:xfrm>
              <a:off x="358379" y="921171"/>
              <a:ext cx="4289122" cy="1617210"/>
            </a:xfrm>
            <a:prstGeom prst="rect">
              <a:avLst/>
            </a:prstGeom>
          </p:spPr>
        </p:pic>
        <p:pic>
          <p:nvPicPr>
            <p:cNvPr id="10" name="Picture 9"/>
            <p:cNvPicPr>
              <a:picLocks noChangeAspect="1"/>
            </p:cNvPicPr>
            <p:nvPr/>
          </p:nvPicPr>
          <p:blipFill>
            <a:blip r:embed="rId4"/>
            <a:stretch>
              <a:fillRect/>
            </a:stretch>
          </p:blipFill>
          <p:spPr>
            <a:xfrm>
              <a:off x="1607925" y="2430476"/>
              <a:ext cx="1630575" cy="858197"/>
            </a:xfrm>
            <a:prstGeom prst="rect">
              <a:avLst/>
            </a:prstGeom>
          </p:spPr>
        </p:pic>
        <p:sp>
          <p:nvSpPr>
            <p:cNvPr id="11" name="TextBox 10"/>
            <p:cNvSpPr txBox="1"/>
            <p:nvPr/>
          </p:nvSpPr>
          <p:spPr>
            <a:xfrm>
              <a:off x="296336" y="518585"/>
              <a:ext cx="3315782" cy="369332"/>
            </a:xfrm>
            <a:prstGeom prst="rect">
              <a:avLst/>
            </a:prstGeom>
            <a:noFill/>
          </p:spPr>
          <p:txBody>
            <a:bodyPr wrap="none" rtlCol="0">
              <a:spAutoFit/>
            </a:bodyPr>
            <a:lstStyle/>
            <a:p>
              <a:r>
                <a:rPr lang="en-US" dirty="0" smtClean="0">
                  <a:latin typeface="Arial"/>
                  <a:cs typeface="Arial"/>
                </a:rPr>
                <a:t>Identification of binding targets</a:t>
              </a:r>
              <a:endParaRPr lang="en-US" dirty="0">
                <a:latin typeface="Arial"/>
                <a:cs typeface="Arial"/>
              </a:endParaRPr>
            </a:p>
          </p:txBody>
        </p:sp>
      </p:grpSp>
      <p:grpSp>
        <p:nvGrpSpPr>
          <p:cNvPr id="14" name="Group 13"/>
          <p:cNvGrpSpPr/>
          <p:nvPr/>
        </p:nvGrpSpPr>
        <p:grpSpPr>
          <a:xfrm>
            <a:off x="4825840" y="1334482"/>
            <a:ext cx="4279413" cy="4323569"/>
            <a:chOff x="4620361" y="492577"/>
            <a:chExt cx="4279413" cy="4323569"/>
          </a:xfrm>
        </p:grpSpPr>
        <p:graphicFrame>
          <p:nvGraphicFramePr>
            <p:cNvPr id="7" name="Object 2"/>
            <p:cNvGraphicFramePr>
              <a:graphicFrameLocks noChangeAspect="1"/>
            </p:cNvGraphicFramePr>
            <p:nvPr>
              <p:extLst>
                <p:ext uri="{D42A27DB-BD31-4B8C-83A1-F6EECF244321}">
                  <p14:modId xmlns:p14="http://schemas.microsoft.com/office/powerpoint/2010/main" val="1239023901"/>
                </p:ext>
              </p:extLst>
            </p:nvPr>
          </p:nvGraphicFramePr>
          <p:xfrm>
            <a:off x="4620361" y="1264379"/>
            <a:ext cx="4279413" cy="3551767"/>
          </p:xfrm>
          <a:graphic>
            <a:graphicData uri="http://schemas.openxmlformats.org/presentationml/2006/ole">
              <mc:AlternateContent xmlns:mc="http://schemas.openxmlformats.org/markup-compatibility/2006">
                <mc:Choice xmlns:v="urn:schemas-microsoft-com:vml" Requires="v">
                  <p:oleObj spid="_x0000_s80583" name="Document" r:id="rId5" imgW="4635500" imgH="3848100" progId="Word.Document.12">
                    <p:link updateAutomatic="1"/>
                  </p:oleObj>
                </mc:Choice>
                <mc:Fallback>
                  <p:oleObj name="Document" r:id="rId5" imgW="4635500" imgH="38481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0361" y="1264379"/>
                          <a:ext cx="4279413" cy="3551767"/>
                        </a:xfrm>
                        <a:prstGeom prst="rect">
                          <a:avLst/>
                        </a:prstGeom>
                        <a:noFill/>
                        <a:ln>
                          <a:noFill/>
                        </a:ln>
                        <a:extLst/>
                      </p:spPr>
                    </p:pic>
                  </p:oleObj>
                </mc:Fallback>
              </mc:AlternateContent>
            </a:graphicData>
          </a:graphic>
        </p:graphicFrame>
        <p:sp>
          <p:nvSpPr>
            <p:cNvPr id="13" name="TextBox 12"/>
            <p:cNvSpPr txBox="1"/>
            <p:nvPr/>
          </p:nvSpPr>
          <p:spPr>
            <a:xfrm>
              <a:off x="4988987" y="492577"/>
              <a:ext cx="3649745" cy="646331"/>
            </a:xfrm>
            <a:prstGeom prst="rect">
              <a:avLst/>
            </a:prstGeom>
            <a:noFill/>
          </p:spPr>
          <p:txBody>
            <a:bodyPr wrap="none" rtlCol="0">
              <a:spAutoFit/>
            </a:bodyPr>
            <a:lstStyle/>
            <a:p>
              <a:r>
                <a:rPr lang="en-US" dirty="0" smtClean="0">
                  <a:latin typeface="Arial"/>
                  <a:cs typeface="Arial"/>
                </a:rPr>
                <a:t>Relationship between binding and </a:t>
              </a:r>
            </a:p>
            <a:p>
              <a:r>
                <a:rPr lang="en-US" dirty="0">
                  <a:latin typeface="Arial"/>
                  <a:cs typeface="Arial"/>
                </a:rPr>
                <a:t>t</a:t>
              </a:r>
              <a:r>
                <a:rPr lang="en-US" dirty="0" smtClean="0">
                  <a:latin typeface="Arial"/>
                  <a:cs typeface="Arial"/>
                </a:rPr>
                <a:t>arget expression</a:t>
              </a:r>
              <a:endParaRPr lang="en-US" dirty="0">
                <a:latin typeface="Arial"/>
                <a:cs typeface="Arial"/>
              </a:endParaRPr>
            </a:p>
          </p:txBody>
        </p:sp>
      </p:grpSp>
    </p:spTree>
    <p:extLst>
      <p:ext uri="{BB962C8B-B14F-4D97-AF65-F5344CB8AC3E}">
        <p14:creationId xmlns:p14="http://schemas.microsoft.com/office/powerpoint/2010/main" val="8222055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28</a:t>
            </a:fld>
            <a:endParaRPr lang="en-US"/>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a:cs typeface="Arial"/>
              </a:rPr>
              <a:t>Constructed regulatory network of </a:t>
            </a:r>
            <a:endParaRPr lang="en-US" sz="4000" dirty="0" smtClean="0">
              <a:latin typeface="Arial"/>
              <a:cs typeface="Arial"/>
            </a:endParaRPr>
          </a:p>
          <a:p>
            <a:pPr>
              <a:lnSpc>
                <a:spcPct val="100000"/>
              </a:lnSpc>
            </a:pPr>
            <a:r>
              <a:rPr lang="en-US" sz="4000" i="1" dirty="0" smtClean="0">
                <a:latin typeface="Arial"/>
                <a:cs typeface="Arial"/>
              </a:rPr>
              <a:t>C</a:t>
            </a:r>
            <a:r>
              <a:rPr lang="en-US" sz="4000" i="1" dirty="0">
                <a:latin typeface="Arial"/>
                <a:cs typeface="Arial"/>
              </a:rPr>
              <a:t>. </a:t>
            </a:r>
            <a:r>
              <a:rPr lang="en-US" sz="4000" i="1" dirty="0" err="1">
                <a:latin typeface="Arial"/>
                <a:cs typeface="Arial"/>
              </a:rPr>
              <a:t>elegans</a:t>
            </a:r>
            <a:endParaRPr lang="en-US" sz="4000" dirty="0">
              <a:latin typeface="Arial"/>
              <a:cs typeface="Arial"/>
            </a:endParaRPr>
          </a:p>
        </p:txBody>
      </p:sp>
      <p:pic>
        <p:nvPicPr>
          <p:cNvPr id="9" name="Picture 8"/>
          <p:cNvPicPr>
            <a:picLocks noChangeAspect="1"/>
          </p:cNvPicPr>
          <p:nvPr/>
        </p:nvPicPr>
        <p:blipFill>
          <a:blip r:embed="rId3"/>
          <a:stretch>
            <a:fillRect/>
          </a:stretch>
        </p:blipFill>
        <p:spPr>
          <a:xfrm>
            <a:off x="2344443" y="1530507"/>
            <a:ext cx="4378400" cy="3008900"/>
          </a:xfrm>
          <a:prstGeom prst="rect">
            <a:avLst/>
          </a:prstGeom>
        </p:spPr>
      </p:pic>
      <p:grpSp>
        <p:nvGrpSpPr>
          <p:cNvPr id="10" name="Group 9"/>
          <p:cNvGrpSpPr>
            <a:grpSpLocks/>
          </p:cNvGrpSpPr>
          <p:nvPr/>
        </p:nvGrpSpPr>
        <p:grpSpPr bwMode="auto">
          <a:xfrm>
            <a:off x="741322" y="4315980"/>
            <a:ext cx="7537185" cy="2040740"/>
            <a:chOff x="1192272" y="1658880"/>
            <a:chExt cx="7741416" cy="2486549"/>
          </a:xfrm>
        </p:grpSpPr>
        <p:pic>
          <p:nvPicPr>
            <p:cNvPr id="1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7263" y="1659331"/>
              <a:ext cx="7636425" cy="248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8"/>
            <p:cNvSpPr txBox="1">
              <a:spLocks noChangeArrowheads="1"/>
            </p:cNvSpPr>
            <p:nvPr/>
          </p:nvSpPr>
          <p:spPr bwMode="auto">
            <a:xfrm>
              <a:off x="1192272" y="1658880"/>
              <a:ext cx="42334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Gill Sans MT" charset="0"/>
              </a:endParaRPr>
            </a:p>
          </p:txBody>
        </p:sp>
      </p:grpSp>
    </p:spTree>
    <p:extLst>
      <p:ext uri="{BB962C8B-B14F-4D97-AF65-F5344CB8AC3E}">
        <p14:creationId xmlns:p14="http://schemas.microsoft.com/office/powerpoint/2010/main" val="36550898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29</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Preferred direction in </a:t>
            </a:r>
          </a:p>
          <a:p>
            <a:pPr>
              <a:lnSpc>
                <a:spcPct val="100000"/>
              </a:lnSpc>
            </a:pPr>
            <a:r>
              <a:rPr lang="en-US" sz="4000" dirty="0" smtClean="0">
                <a:latin typeface="Arial"/>
                <a:cs typeface="Arial"/>
              </a:rPr>
              <a:t>human regulatory network</a:t>
            </a:r>
          </a:p>
        </p:txBody>
      </p:sp>
      <p:grpSp>
        <p:nvGrpSpPr>
          <p:cNvPr id="5" name="Group 4"/>
          <p:cNvGrpSpPr/>
          <p:nvPr/>
        </p:nvGrpSpPr>
        <p:grpSpPr>
          <a:xfrm>
            <a:off x="1121189" y="1552156"/>
            <a:ext cx="6653705" cy="4420523"/>
            <a:chOff x="457627" y="2021276"/>
            <a:chExt cx="6653705" cy="4420523"/>
          </a:xfrm>
        </p:grpSpPr>
        <p:pic>
          <p:nvPicPr>
            <p:cNvPr id="2" name="Picture 1"/>
            <p:cNvPicPr>
              <a:picLocks noChangeAspect="1"/>
            </p:cNvPicPr>
            <p:nvPr/>
          </p:nvPicPr>
          <p:blipFill>
            <a:blip r:embed="rId3"/>
            <a:stretch>
              <a:fillRect/>
            </a:stretch>
          </p:blipFill>
          <p:spPr>
            <a:xfrm>
              <a:off x="457627" y="2021276"/>
              <a:ext cx="6653705" cy="4420523"/>
            </a:xfrm>
            <a:prstGeom prst="rect">
              <a:avLst/>
            </a:prstGeom>
          </p:spPr>
        </p:pic>
        <p:sp>
          <p:nvSpPr>
            <p:cNvPr id="3" name="TextBox 2"/>
            <p:cNvSpPr txBox="1"/>
            <p:nvPr/>
          </p:nvSpPr>
          <p:spPr>
            <a:xfrm>
              <a:off x="823738" y="2342801"/>
              <a:ext cx="1591188" cy="646331"/>
            </a:xfrm>
            <a:prstGeom prst="rect">
              <a:avLst/>
            </a:prstGeom>
            <a:noFill/>
          </p:spPr>
          <p:txBody>
            <a:bodyPr wrap="none" rtlCol="0">
              <a:spAutoFit/>
            </a:bodyPr>
            <a:lstStyle/>
            <a:p>
              <a:r>
                <a:rPr lang="en-US" dirty="0" smtClean="0"/>
                <a:t>O: out-degree</a:t>
              </a:r>
            </a:p>
            <a:p>
              <a:r>
                <a:rPr lang="en-US" dirty="0" smtClean="0"/>
                <a:t>I: in-degree</a:t>
              </a:r>
              <a:endParaRPr lang="en-US" dirty="0"/>
            </a:p>
          </p:txBody>
        </p:sp>
      </p:grpSp>
      <p:sp>
        <p:nvSpPr>
          <p:cNvPr id="7" name="TextBox 6"/>
          <p:cNvSpPr txBox="1"/>
          <p:nvPr/>
        </p:nvSpPr>
        <p:spPr>
          <a:xfrm>
            <a:off x="1384331" y="6160242"/>
            <a:ext cx="6194424" cy="369332"/>
          </a:xfrm>
          <a:prstGeom prst="rect">
            <a:avLst/>
          </a:prstGeom>
          <a:noFill/>
        </p:spPr>
        <p:txBody>
          <a:bodyPr wrap="none" rtlCol="0">
            <a:spAutoFit/>
          </a:bodyPr>
          <a:lstStyle/>
          <a:p>
            <a:r>
              <a:rPr lang="en-US" dirty="0" smtClean="0"/>
              <a:t>Simulated annealing: 80% of edges are directed downward</a:t>
            </a:r>
            <a:endParaRPr lang="en-US" dirty="0"/>
          </a:p>
        </p:txBody>
      </p:sp>
    </p:spTree>
    <p:extLst>
      <p:ext uri="{BB962C8B-B14F-4D97-AF65-F5344CB8AC3E}">
        <p14:creationId xmlns:p14="http://schemas.microsoft.com/office/powerpoint/2010/main" val="29548652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4992" y="288896"/>
            <a:ext cx="8408592" cy="584776"/>
          </a:xfrm>
          <a:prstGeom prst="rect">
            <a:avLst/>
          </a:prstGeom>
          <a:noFill/>
        </p:spPr>
        <p:txBody>
          <a:bodyPr wrap="square" rtlCol="0">
            <a:spAutoFit/>
          </a:bodyPr>
          <a:lstStyle/>
          <a:p>
            <a:r>
              <a:rPr lang="en-US" sz="3200" dirty="0" smtClean="0">
                <a:latin typeface="Arial"/>
                <a:cs typeface="Arial"/>
              </a:rPr>
              <a:t>Studying networks is like doing </a:t>
            </a:r>
            <a:r>
              <a:rPr lang="en-US" sz="3200" dirty="0" smtClean="0">
                <a:solidFill>
                  <a:srgbClr val="FF0000"/>
                </a:solidFill>
                <a:latin typeface="Arial"/>
                <a:cs typeface="Arial"/>
              </a:rPr>
              <a:t>Paleontology</a:t>
            </a:r>
            <a:endParaRPr lang="en-US" sz="3200" dirty="0" smtClean="0">
              <a:latin typeface="Arial"/>
              <a:cs typeface="Arial"/>
            </a:endParaRPr>
          </a:p>
        </p:txBody>
      </p:sp>
      <p:pic>
        <p:nvPicPr>
          <p:cNvPr id="2" name="Picture 1"/>
          <p:cNvPicPr>
            <a:picLocks noChangeAspect="1"/>
          </p:cNvPicPr>
          <p:nvPr/>
        </p:nvPicPr>
        <p:blipFill>
          <a:blip r:embed="rId3"/>
          <a:stretch>
            <a:fillRect/>
          </a:stretch>
        </p:blipFill>
        <p:spPr>
          <a:xfrm>
            <a:off x="893812" y="1004166"/>
            <a:ext cx="7202437" cy="5435589"/>
          </a:xfrm>
          <a:prstGeom prst="rect">
            <a:avLst/>
          </a:prstGeom>
        </p:spPr>
      </p:pic>
      <p:sp>
        <p:nvSpPr>
          <p:cNvPr id="4" name="Slide Number Placeholder 3"/>
          <p:cNvSpPr>
            <a:spLocks noGrp="1"/>
          </p:cNvSpPr>
          <p:nvPr>
            <p:ph type="sldNum" sz="quarter" idx="12"/>
          </p:nvPr>
        </p:nvSpPr>
        <p:spPr/>
        <p:txBody>
          <a:bodyPr/>
          <a:lstStyle/>
          <a:p>
            <a:fld id="{BA9B540C-44DA-4F69-89C9-7C84606640D3}" type="slidenum">
              <a:rPr lang="en-US" smtClean="0"/>
              <a:pPr/>
              <a:t>3</a:t>
            </a:fld>
            <a:endParaRPr lang="en-US" dirty="0"/>
          </a:p>
        </p:txBody>
      </p:sp>
    </p:spTree>
    <p:extLst>
      <p:ext uri="{BB962C8B-B14F-4D97-AF65-F5344CB8AC3E}">
        <p14:creationId xmlns:p14="http://schemas.microsoft.com/office/powerpoint/2010/main" val="39661511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2" name="Straight Arrow Connector 261"/>
          <p:cNvCxnSpPr/>
          <p:nvPr/>
        </p:nvCxnSpPr>
        <p:spPr>
          <a:xfrm>
            <a:off x="2226495" y="4250600"/>
            <a:ext cx="236526" cy="326400"/>
          </a:xfrm>
          <a:prstGeom prst="straightConnector1">
            <a:avLst/>
          </a:prstGeom>
          <a:ln>
            <a:solidFill>
              <a:srgbClr val="3366FF"/>
            </a:solidFill>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63" name="Straight Arrow Connector 262"/>
          <p:cNvCxnSpPr/>
          <p:nvPr/>
        </p:nvCxnSpPr>
        <p:spPr>
          <a:xfrm flipH="1">
            <a:off x="2463021" y="4250600"/>
            <a:ext cx="228279" cy="326400"/>
          </a:xfrm>
          <a:prstGeom prst="straightConnector1">
            <a:avLst/>
          </a:prstGeom>
          <a:ln>
            <a:solidFill>
              <a:srgbClr val="3366FF"/>
            </a:solidFill>
            <a:prstDash val="solid"/>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flipV="1">
            <a:off x="2252709" y="4250600"/>
            <a:ext cx="412376" cy="4971"/>
          </a:xfrm>
          <a:prstGeom prst="line">
            <a:avLst/>
          </a:prstGeom>
          <a:ln>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8" name="Straight Arrow Connector 297"/>
          <p:cNvCxnSpPr/>
          <p:nvPr/>
        </p:nvCxnSpPr>
        <p:spPr>
          <a:xfrm>
            <a:off x="1554881" y="4251077"/>
            <a:ext cx="231116" cy="332870"/>
          </a:xfrm>
          <a:prstGeom prst="straightConnector1">
            <a:avLst/>
          </a:prstGeom>
          <a:ln>
            <a:solidFill>
              <a:schemeClr val="tx1"/>
            </a:solidFill>
            <a:prstDash val="dash"/>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99" name="Straight Arrow Connector 298"/>
          <p:cNvCxnSpPr/>
          <p:nvPr/>
        </p:nvCxnSpPr>
        <p:spPr>
          <a:xfrm flipH="1">
            <a:off x="1785998" y="4251077"/>
            <a:ext cx="223058" cy="332870"/>
          </a:xfrm>
          <a:prstGeom prst="straightConnector1">
            <a:avLst/>
          </a:prstGeom>
          <a:ln>
            <a:solidFill>
              <a:srgbClr val="3366FF"/>
            </a:solidFill>
            <a:prstDash val="solid"/>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flipV="1">
            <a:off x="1580496" y="4251077"/>
            <a:ext cx="402945" cy="5070"/>
          </a:xfrm>
          <a:prstGeom prst="line">
            <a:avLst/>
          </a:prstGeom>
          <a:ln>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7" name="Straight Arrow Connector 356"/>
          <p:cNvCxnSpPr/>
          <p:nvPr/>
        </p:nvCxnSpPr>
        <p:spPr>
          <a:xfrm>
            <a:off x="755637" y="4253383"/>
            <a:ext cx="247663" cy="331069"/>
          </a:xfrm>
          <a:prstGeom prst="straightConnector1">
            <a:avLst/>
          </a:prstGeom>
          <a:ln>
            <a:solidFill>
              <a:schemeClr val="tx1"/>
            </a:solidFill>
            <a:prstDash val="dash"/>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358" name="Straight Arrow Connector 357"/>
          <p:cNvCxnSpPr/>
          <p:nvPr/>
        </p:nvCxnSpPr>
        <p:spPr>
          <a:xfrm flipH="1">
            <a:off x="1003300" y="4253383"/>
            <a:ext cx="239028" cy="331069"/>
          </a:xfrm>
          <a:prstGeom prst="straightConnector1">
            <a:avLst/>
          </a:prstGeom>
          <a:ln>
            <a:solidFill>
              <a:schemeClr val="tx1"/>
            </a:solidFill>
            <a:prstDash val="dash"/>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361" name="Straight Connector 360"/>
          <p:cNvCxnSpPr/>
          <p:nvPr/>
        </p:nvCxnSpPr>
        <p:spPr>
          <a:xfrm flipV="1">
            <a:off x="783085" y="4253383"/>
            <a:ext cx="431794" cy="5042"/>
          </a:xfrm>
          <a:prstGeom prst="line">
            <a:avLst/>
          </a:prstGeom>
          <a:ln>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3" name="Straight Arrow Connector 222"/>
          <p:cNvCxnSpPr/>
          <p:nvPr/>
        </p:nvCxnSpPr>
        <p:spPr>
          <a:xfrm>
            <a:off x="776236" y="5218145"/>
            <a:ext cx="236525" cy="326400"/>
          </a:xfrm>
          <a:prstGeom prst="straightConnector1">
            <a:avLst/>
          </a:prstGeom>
          <a:ln>
            <a:solidFill>
              <a:srgbClr val="3366FF"/>
            </a:solidFill>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flipH="1">
            <a:off x="1003355" y="5208738"/>
            <a:ext cx="228278" cy="326400"/>
          </a:xfrm>
          <a:prstGeom prst="straightConnector1">
            <a:avLst/>
          </a:prstGeom>
          <a:ln>
            <a:solidFill>
              <a:srgbClr val="3366FF"/>
            </a:solidFill>
            <a:prstDash val="solid"/>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34" name="Straight Arrow Connector 233"/>
          <p:cNvCxnSpPr/>
          <p:nvPr/>
        </p:nvCxnSpPr>
        <p:spPr>
          <a:xfrm>
            <a:off x="1524852" y="5210626"/>
            <a:ext cx="236525" cy="326400"/>
          </a:xfrm>
          <a:prstGeom prst="straightConnector1">
            <a:avLst/>
          </a:prstGeom>
          <a:ln>
            <a:solidFill>
              <a:schemeClr val="tx1"/>
            </a:solidFill>
            <a:prstDash val="dash"/>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38" name="Straight Arrow Connector 237"/>
          <p:cNvCxnSpPr/>
          <p:nvPr/>
        </p:nvCxnSpPr>
        <p:spPr>
          <a:xfrm flipH="1">
            <a:off x="1761378" y="5210626"/>
            <a:ext cx="228278" cy="326400"/>
          </a:xfrm>
          <a:prstGeom prst="straightConnector1">
            <a:avLst/>
          </a:prstGeom>
          <a:ln>
            <a:solidFill>
              <a:srgbClr val="3366FF"/>
            </a:solidFill>
            <a:prstDash val="solid"/>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55" name="Straight Arrow Connector 254"/>
          <p:cNvCxnSpPr/>
          <p:nvPr/>
        </p:nvCxnSpPr>
        <p:spPr>
          <a:xfrm>
            <a:off x="2231617" y="5204403"/>
            <a:ext cx="236525" cy="326400"/>
          </a:xfrm>
          <a:prstGeom prst="straightConnector1">
            <a:avLst/>
          </a:prstGeom>
          <a:ln>
            <a:solidFill>
              <a:schemeClr val="tx1"/>
            </a:solidFill>
            <a:prstDash val="dash"/>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56" name="Straight Arrow Connector 255"/>
          <p:cNvCxnSpPr/>
          <p:nvPr/>
        </p:nvCxnSpPr>
        <p:spPr>
          <a:xfrm flipH="1">
            <a:off x="2468143" y="5204403"/>
            <a:ext cx="228278" cy="326400"/>
          </a:xfrm>
          <a:prstGeom prst="straightConnector1">
            <a:avLst/>
          </a:prstGeom>
          <a:ln>
            <a:solidFill>
              <a:schemeClr val="tx1"/>
            </a:solidFill>
            <a:prstDash val="dash"/>
            <a:tailEnd type="arrow" w="sm" len="med"/>
          </a:ln>
          <a:effectLst/>
        </p:spPr>
        <p:style>
          <a:lnRef idx="2">
            <a:schemeClr val="accent1"/>
          </a:lnRef>
          <a:fillRef idx="0">
            <a:schemeClr val="accent1"/>
          </a:fillRef>
          <a:effectRef idx="1">
            <a:schemeClr val="accent1"/>
          </a:effectRef>
          <a:fontRef idx="minor">
            <a:schemeClr val="tx1"/>
          </a:fontRef>
        </p:style>
      </p:cxnSp>
      <p:sp>
        <p:nvSpPr>
          <p:cNvPr id="342" name="Rectangle 341"/>
          <p:cNvSpPr/>
          <p:nvPr/>
        </p:nvSpPr>
        <p:spPr>
          <a:xfrm>
            <a:off x="941445" y="5533923"/>
            <a:ext cx="132711" cy="985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Rectangle 342"/>
          <p:cNvSpPr/>
          <p:nvPr/>
        </p:nvSpPr>
        <p:spPr>
          <a:xfrm>
            <a:off x="1699468" y="5516997"/>
            <a:ext cx="132711" cy="985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Rectangle 343"/>
          <p:cNvSpPr/>
          <p:nvPr/>
        </p:nvSpPr>
        <p:spPr>
          <a:xfrm>
            <a:off x="2404345" y="5518293"/>
            <a:ext cx="132711" cy="985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Rectangle 344"/>
          <p:cNvSpPr/>
          <p:nvPr/>
        </p:nvSpPr>
        <p:spPr>
          <a:xfrm>
            <a:off x="943281" y="4577400"/>
            <a:ext cx="132711" cy="985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Rectangle 345"/>
          <p:cNvSpPr/>
          <p:nvPr/>
        </p:nvSpPr>
        <p:spPr>
          <a:xfrm>
            <a:off x="1718550" y="4580784"/>
            <a:ext cx="132711" cy="985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Rectangle 346"/>
          <p:cNvSpPr/>
          <p:nvPr/>
        </p:nvSpPr>
        <p:spPr>
          <a:xfrm>
            <a:off x="2387258" y="4576835"/>
            <a:ext cx="132711" cy="985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p:cNvSpPr/>
          <p:nvPr/>
        </p:nvSpPr>
        <p:spPr>
          <a:xfrm>
            <a:off x="694561" y="5148172"/>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49" name="Oval 348"/>
          <p:cNvSpPr/>
          <p:nvPr/>
        </p:nvSpPr>
        <p:spPr>
          <a:xfrm>
            <a:off x="1129171" y="5159467"/>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51" name="Oval 350"/>
          <p:cNvSpPr/>
          <p:nvPr/>
        </p:nvSpPr>
        <p:spPr>
          <a:xfrm>
            <a:off x="1454472" y="5161355"/>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52" name="Oval 351"/>
          <p:cNvSpPr/>
          <p:nvPr/>
        </p:nvSpPr>
        <p:spPr>
          <a:xfrm>
            <a:off x="1887194" y="5161355"/>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60" name="Oval 359"/>
          <p:cNvSpPr/>
          <p:nvPr/>
        </p:nvSpPr>
        <p:spPr>
          <a:xfrm>
            <a:off x="2161237" y="5145725"/>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62" name="Oval 361"/>
          <p:cNvSpPr/>
          <p:nvPr/>
        </p:nvSpPr>
        <p:spPr>
          <a:xfrm>
            <a:off x="2605254" y="5157020"/>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63" name="Oval 362"/>
          <p:cNvSpPr/>
          <p:nvPr/>
        </p:nvSpPr>
        <p:spPr>
          <a:xfrm>
            <a:off x="705184" y="4216127"/>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65" name="Oval 364"/>
          <p:cNvSpPr/>
          <p:nvPr/>
        </p:nvSpPr>
        <p:spPr>
          <a:xfrm>
            <a:off x="1149201" y="4218015"/>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66" name="Oval 365"/>
          <p:cNvSpPr/>
          <p:nvPr/>
        </p:nvSpPr>
        <p:spPr>
          <a:xfrm>
            <a:off x="1491372" y="4219903"/>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67" name="Oval 366"/>
          <p:cNvSpPr/>
          <p:nvPr/>
        </p:nvSpPr>
        <p:spPr>
          <a:xfrm>
            <a:off x="1942908" y="4219903"/>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71" name="Oval 370"/>
          <p:cNvSpPr/>
          <p:nvPr/>
        </p:nvSpPr>
        <p:spPr>
          <a:xfrm>
            <a:off x="2199433" y="4213032"/>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373" name="Oval 372"/>
          <p:cNvSpPr/>
          <p:nvPr/>
        </p:nvSpPr>
        <p:spPr>
          <a:xfrm>
            <a:off x="2587008" y="4205513"/>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grpSp>
        <p:nvGrpSpPr>
          <p:cNvPr id="3" name="Group 2"/>
          <p:cNvGrpSpPr/>
          <p:nvPr/>
        </p:nvGrpSpPr>
        <p:grpSpPr>
          <a:xfrm>
            <a:off x="331896" y="1320948"/>
            <a:ext cx="4528987" cy="1801071"/>
            <a:chOff x="613432" y="2308916"/>
            <a:chExt cx="4528987" cy="1801071"/>
          </a:xfrm>
        </p:grpSpPr>
        <p:cxnSp>
          <p:nvCxnSpPr>
            <p:cNvPr id="300" name="Straight Arrow Connector 299"/>
            <p:cNvCxnSpPr/>
            <p:nvPr/>
          </p:nvCxnSpPr>
          <p:spPr>
            <a:xfrm>
              <a:off x="613432" y="2495787"/>
              <a:ext cx="439725" cy="0"/>
            </a:xfrm>
            <a:prstGeom prst="straightConnector1">
              <a:avLst/>
            </a:prstGeom>
            <a:ln>
              <a:solidFill>
                <a:srgbClr val="3366FF"/>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01" name="Straight Arrow Connector 300"/>
            <p:cNvCxnSpPr/>
            <p:nvPr/>
          </p:nvCxnSpPr>
          <p:spPr>
            <a:xfrm>
              <a:off x="613432" y="2721227"/>
              <a:ext cx="439725" cy="0"/>
            </a:xfrm>
            <a:prstGeom prst="straightConnector1">
              <a:avLst/>
            </a:prstGeom>
            <a:ln>
              <a:solidFill>
                <a:srgbClr val="000000"/>
              </a:solidFill>
              <a:prstDash val="dash"/>
              <a:tailEnd type="arrow" w="sm" len="sm"/>
            </a:ln>
            <a:effectLst/>
          </p:spPr>
          <p:style>
            <a:lnRef idx="2">
              <a:schemeClr val="accent1"/>
            </a:lnRef>
            <a:fillRef idx="0">
              <a:schemeClr val="accent1"/>
            </a:fillRef>
            <a:effectRef idx="1">
              <a:schemeClr val="accent1"/>
            </a:effectRef>
            <a:fontRef idx="minor">
              <a:schemeClr val="tx1"/>
            </a:fontRef>
          </p:style>
        </p:cxnSp>
        <p:sp>
          <p:nvSpPr>
            <p:cNvPr id="302" name="TextBox 301"/>
            <p:cNvSpPr txBox="1"/>
            <p:nvPr/>
          </p:nvSpPr>
          <p:spPr>
            <a:xfrm>
              <a:off x="1167027" y="2308916"/>
              <a:ext cx="1986642" cy="338554"/>
            </a:xfrm>
            <a:prstGeom prst="rect">
              <a:avLst/>
            </a:prstGeom>
            <a:noFill/>
            <a:effectLst/>
          </p:spPr>
          <p:txBody>
            <a:bodyPr wrap="none" rtlCol="0">
              <a:spAutoFit/>
            </a:bodyPr>
            <a:lstStyle/>
            <a:p>
              <a:r>
                <a:rPr lang="en-US" sz="1600" dirty="0" smtClean="0">
                  <a:latin typeface="Arial"/>
                  <a:cs typeface="Arial"/>
                </a:rPr>
                <a:t>Promoter regulation</a:t>
              </a:r>
            </a:p>
          </p:txBody>
        </p:sp>
        <p:sp>
          <p:nvSpPr>
            <p:cNvPr id="303" name="TextBox 302"/>
            <p:cNvSpPr txBox="1"/>
            <p:nvPr/>
          </p:nvSpPr>
          <p:spPr>
            <a:xfrm>
              <a:off x="1167027" y="2534303"/>
              <a:ext cx="1655922" cy="338554"/>
            </a:xfrm>
            <a:prstGeom prst="rect">
              <a:avLst/>
            </a:prstGeom>
            <a:noFill/>
            <a:effectLst/>
          </p:spPr>
          <p:txBody>
            <a:bodyPr wrap="none" rtlCol="0">
              <a:spAutoFit/>
            </a:bodyPr>
            <a:lstStyle/>
            <a:p>
              <a:r>
                <a:rPr lang="en-US" sz="1600" dirty="0" smtClean="0">
                  <a:latin typeface="Arial"/>
                  <a:cs typeface="Arial"/>
                </a:rPr>
                <a:t>Distal regulation</a:t>
              </a:r>
            </a:p>
          </p:txBody>
        </p:sp>
        <p:cxnSp>
          <p:nvCxnSpPr>
            <p:cNvPr id="304" name="Straight Connector 303"/>
            <p:cNvCxnSpPr/>
            <p:nvPr/>
          </p:nvCxnSpPr>
          <p:spPr>
            <a:xfrm flipV="1">
              <a:off x="634765" y="3007527"/>
              <a:ext cx="369333" cy="2"/>
            </a:xfrm>
            <a:prstGeom prst="line">
              <a:avLst/>
            </a:prstGeom>
            <a:ln>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sp>
          <p:nvSpPr>
            <p:cNvPr id="305" name="TextBox 304"/>
            <p:cNvSpPr txBox="1"/>
            <p:nvPr/>
          </p:nvSpPr>
          <p:spPr>
            <a:xfrm>
              <a:off x="1167210" y="2814445"/>
              <a:ext cx="2534167" cy="338554"/>
            </a:xfrm>
            <a:prstGeom prst="rect">
              <a:avLst/>
            </a:prstGeom>
            <a:noFill/>
            <a:effectLst/>
          </p:spPr>
          <p:txBody>
            <a:bodyPr wrap="none" rtlCol="0">
              <a:spAutoFit/>
            </a:bodyPr>
            <a:lstStyle/>
            <a:p>
              <a:r>
                <a:rPr lang="en-US" sz="1600" dirty="0" smtClean="0">
                  <a:latin typeface="Arial"/>
                  <a:cs typeface="Arial"/>
                </a:rPr>
                <a:t>Protein-protein interaction</a:t>
              </a:r>
            </a:p>
          </p:txBody>
        </p:sp>
        <p:sp>
          <p:nvSpPr>
            <p:cNvPr id="282" name="Oval 281"/>
            <p:cNvSpPr/>
            <p:nvPr/>
          </p:nvSpPr>
          <p:spPr>
            <a:xfrm>
              <a:off x="2545824" y="3596182"/>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283" name="TextBox 282"/>
            <p:cNvSpPr txBox="1"/>
            <p:nvPr/>
          </p:nvSpPr>
          <p:spPr>
            <a:xfrm>
              <a:off x="2781706" y="3464408"/>
              <a:ext cx="537928" cy="338554"/>
            </a:xfrm>
            <a:prstGeom prst="rect">
              <a:avLst/>
            </a:prstGeom>
            <a:noFill/>
            <a:effectLst/>
          </p:spPr>
          <p:txBody>
            <a:bodyPr wrap="none" rtlCol="0">
              <a:spAutoFit/>
            </a:bodyPr>
            <a:lstStyle/>
            <a:p>
              <a:r>
                <a:rPr lang="en-US" sz="1600" dirty="0" smtClean="0">
                  <a:latin typeface="Arial"/>
                  <a:cs typeface="Arial"/>
                </a:rPr>
                <a:t>TFs</a:t>
              </a:r>
              <a:endParaRPr lang="en-US" sz="1600" dirty="0">
                <a:latin typeface="Arial"/>
                <a:cs typeface="Arial"/>
              </a:endParaRPr>
            </a:p>
          </p:txBody>
        </p:sp>
        <p:sp>
          <p:nvSpPr>
            <p:cNvPr id="284" name="TextBox 283"/>
            <p:cNvSpPr txBox="1"/>
            <p:nvPr/>
          </p:nvSpPr>
          <p:spPr>
            <a:xfrm>
              <a:off x="1183191" y="3771433"/>
              <a:ext cx="936975" cy="338554"/>
            </a:xfrm>
            <a:prstGeom prst="rect">
              <a:avLst/>
            </a:prstGeom>
            <a:noFill/>
            <a:effectLst/>
          </p:spPr>
          <p:txBody>
            <a:bodyPr wrap="none" rtlCol="0">
              <a:spAutoFit/>
            </a:bodyPr>
            <a:lstStyle/>
            <a:p>
              <a:r>
                <a:rPr lang="en-US" sz="1600" dirty="0" err="1" smtClean="0">
                  <a:latin typeface="Arial"/>
                  <a:cs typeface="Arial"/>
                </a:rPr>
                <a:t>miRNAs</a:t>
              </a:r>
              <a:endParaRPr lang="en-US" sz="1600" dirty="0">
                <a:latin typeface="Arial"/>
                <a:cs typeface="Arial"/>
              </a:endParaRPr>
            </a:p>
          </p:txBody>
        </p:sp>
        <p:sp>
          <p:nvSpPr>
            <p:cNvPr id="286" name="Rectangle 285"/>
            <p:cNvSpPr/>
            <p:nvPr/>
          </p:nvSpPr>
          <p:spPr>
            <a:xfrm>
              <a:off x="877896" y="3596567"/>
              <a:ext cx="132711" cy="985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TextBox 286"/>
            <p:cNvSpPr txBox="1"/>
            <p:nvPr/>
          </p:nvSpPr>
          <p:spPr>
            <a:xfrm>
              <a:off x="1159750" y="3466844"/>
              <a:ext cx="1370988" cy="338554"/>
            </a:xfrm>
            <a:prstGeom prst="rect">
              <a:avLst/>
            </a:prstGeom>
            <a:noFill/>
            <a:effectLst/>
          </p:spPr>
          <p:txBody>
            <a:bodyPr wrap="none" rtlCol="0">
              <a:spAutoFit/>
            </a:bodyPr>
            <a:lstStyle/>
            <a:p>
              <a:r>
                <a:rPr lang="en-US" sz="1600" dirty="0" smtClean="0">
                  <a:latin typeface="Arial"/>
                  <a:cs typeface="Arial"/>
                </a:rPr>
                <a:t>Target genes</a:t>
              </a:r>
              <a:endParaRPr lang="en-US" sz="1600" dirty="0">
                <a:latin typeface="Arial"/>
                <a:cs typeface="Arial"/>
              </a:endParaRPr>
            </a:p>
          </p:txBody>
        </p:sp>
        <p:sp>
          <p:nvSpPr>
            <p:cNvPr id="288" name="Hexagon 287"/>
            <p:cNvSpPr/>
            <p:nvPr/>
          </p:nvSpPr>
          <p:spPr>
            <a:xfrm>
              <a:off x="864747" y="3907920"/>
              <a:ext cx="145860" cy="112177"/>
            </a:xfrm>
            <a:prstGeom prst="hexagon">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5" name="TextBox 374"/>
            <p:cNvSpPr txBox="1"/>
            <p:nvPr/>
          </p:nvSpPr>
          <p:spPr>
            <a:xfrm>
              <a:off x="1160339" y="3124081"/>
              <a:ext cx="3982080" cy="338554"/>
            </a:xfrm>
            <a:prstGeom prst="rect">
              <a:avLst/>
            </a:prstGeom>
            <a:noFill/>
            <a:effectLst/>
          </p:spPr>
          <p:txBody>
            <a:bodyPr wrap="none" rtlCol="0">
              <a:spAutoFit/>
            </a:bodyPr>
            <a:lstStyle/>
            <a:p>
              <a:r>
                <a:rPr lang="en-US" sz="1600" dirty="0" smtClean="0">
                  <a:latin typeface="Arial"/>
                  <a:cs typeface="Arial"/>
                </a:rPr>
                <a:t>Post-transcriptional regulation by </a:t>
              </a:r>
              <a:r>
                <a:rPr lang="en-US" sz="1600" dirty="0" err="1" smtClean="0">
                  <a:latin typeface="Arial"/>
                  <a:cs typeface="Arial"/>
                </a:rPr>
                <a:t>miRNAs</a:t>
              </a:r>
              <a:endParaRPr lang="en-US" sz="1600" dirty="0" smtClean="0">
                <a:latin typeface="Arial"/>
                <a:cs typeface="Arial"/>
              </a:endParaRPr>
            </a:p>
          </p:txBody>
        </p:sp>
        <p:cxnSp>
          <p:nvCxnSpPr>
            <p:cNvPr id="163" name="Straight Arrow Connector 162"/>
            <p:cNvCxnSpPr/>
            <p:nvPr/>
          </p:nvCxnSpPr>
          <p:spPr>
            <a:xfrm>
              <a:off x="613432" y="3325520"/>
              <a:ext cx="439725" cy="0"/>
            </a:xfrm>
            <a:prstGeom prst="straightConnector1">
              <a:avLst/>
            </a:prstGeom>
            <a:ln>
              <a:headEnd type="none"/>
              <a:tailEnd type="triangle" w="sm" len="sm"/>
            </a:ln>
            <a:effectLst/>
          </p:spPr>
          <p:style>
            <a:lnRef idx="3">
              <a:schemeClr val="accent4"/>
            </a:lnRef>
            <a:fillRef idx="0">
              <a:schemeClr val="accent4"/>
            </a:fillRef>
            <a:effectRef idx="2">
              <a:schemeClr val="accent4"/>
            </a:effectRef>
            <a:fontRef idx="minor">
              <a:schemeClr val="tx1"/>
            </a:fontRef>
          </p:style>
        </p:cxnSp>
      </p:grpSp>
      <p:grpSp>
        <p:nvGrpSpPr>
          <p:cNvPr id="5" name="Group 4"/>
          <p:cNvGrpSpPr/>
          <p:nvPr/>
        </p:nvGrpSpPr>
        <p:grpSpPr>
          <a:xfrm>
            <a:off x="4737358" y="4227011"/>
            <a:ext cx="3708772" cy="1515621"/>
            <a:chOff x="5127112" y="4741312"/>
            <a:chExt cx="3708772" cy="1515621"/>
          </a:xfrm>
        </p:grpSpPr>
        <p:grpSp>
          <p:nvGrpSpPr>
            <p:cNvPr id="166" name="Group 165"/>
            <p:cNvGrpSpPr/>
            <p:nvPr/>
          </p:nvGrpSpPr>
          <p:grpSpPr>
            <a:xfrm>
              <a:off x="5127112" y="4908261"/>
              <a:ext cx="1659129" cy="1258915"/>
              <a:chOff x="6165350" y="3187932"/>
              <a:chExt cx="1659129" cy="1258915"/>
            </a:xfrm>
            <a:effectLst/>
          </p:grpSpPr>
          <p:grpSp>
            <p:nvGrpSpPr>
              <p:cNvPr id="167" name="Group 166"/>
              <p:cNvGrpSpPr/>
              <p:nvPr/>
            </p:nvGrpSpPr>
            <p:grpSpPr>
              <a:xfrm>
                <a:off x="6566183" y="3621141"/>
                <a:ext cx="758588" cy="483529"/>
                <a:chOff x="2035539" y="150438"/>
                <a:chExt cx="1140456" cy="675939"/>
              </a:xfrm>
            </p:grpSpPr>
            <p:cxnSp>
              <p:nvCxnSpPr>
                <p:cNvPr id="174" name="Straight Connector 173"/>
                <p:cNvCxnSpPr/>
                <p:nvPr/>
              </p:nvCxnSpPr>
              <p:spPr>
                <a:xfrm flipV="1">
                  <a:off x="2095209" y="774711"/>
                  <a:ext cx="1027082" cy="3"/>
                </a:xfrm>
                <a:prstGeom prst="line">
                  <a:avLst/>
                </a:prstGeom>
                <a:ln>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p:nvPr/>
              </p:nvCxnSpPr>
              <p:spPr>
                <a:xfrm flipH="1">
                  <a:off x="2035539" y="197593"/>
                  <a:ext cx="434017" cy="590268"/>
                </a:xfrm>
                <a:prstGeom prst="straightConnector1">
                  <a:avLst/>
                </a:prstGeom>
                <a:ln>
                  <a:solidFill>
                    <a:srgbClr val="8064A2"/>
                  </a:solidFill>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a:off x="2543982" y="150438"/>
                  <a:ext cx="632013" cy="675939"/>
                </a:xfrm>
                <a:prstGeom prst="straightConnector1">
                  <a:avLst/>
                </a:prstGeom>
                <a:ln>
                  <a:solidFill>
                    <a:srgbClr val="8064A2"/>
                  </a:solidFill>
                  <a:tailEnd type="arrow" w="sm" len="med"/>
                </a:ln>
                <a:effectLst/>
              </p:spPr>
              <p:style>
                <a:lnRef idx="2">
                  <a:schemeClr val="accent1"/>
                </a:lnRef>
                <a:fillRef idx="0">
                  <a:schemeClr val="accent1"/>
                </a:fillRef>
                <a:effectRef idx="1">
                  <a:schemeClr val="accent1"/>
                </a:effectRef>
                <a:fontRef idx="minor">
                  <a:schemeClr val="tx1"/>
                </a:fontRef>
              </p:style>
            </p:cxnSp>
          </p:grpSp>
          <p:sp>
            <p:nvSpPr>
              <p:cNvPr id="170" name="Rectangle 169"/>
              <p:cNvSpPr/>
              <p:nvPr/>
            </p:nvSpPr>
            <p:spPr>
              <a:xfrm>
                <a:off x="6165350" y="4097032"/>
                <a:ext cx="633507" cy="338554"/>
              </a:xfrm>
              <a:prstGeom prst="rect">
                <a:avLst/>
              </a:prstGeom>
            </p:spPr>
            <p:txBody>
              <a:bodyPr wrap="none">
                <a:spAutoFit/>
              </a:bodyPr>
              <a:lstStyle/>
              <a:p>
                <a:r>
                  <a:rPr lang="en-US" sz="1600" dirty="0" smtClean="0"/>
                  <a:t>(FOS)</a:t>
                </a:r>
                <a:endParaRPr lang="en-US" sz="1600" dirty="0"/>
              </a:p>
            </p:txBody>
          </p:sp>
          <p:sp>
            <p:nvSpPr>
              <p:cNvPr id="171" name="TextBox 170"/>
              <p:cNvSpPr txBox="1"/>
              <p:nvPr/>
            </p:nvSpPr>
            <p:spPr>
              <a:xfrm>
                <a:off x="6452311" y="3187932"/>
                <a:ext cx="1006305" cy="338554"/>
              </a:xfrm>
              <a:prstGeom prst="rect">
                <a:avLst/>
              </a:prstGeom>
              <a:noFill/>
            </p:spPr>
            <p:txBody>
              <a:bodyPr wrap="none" rtlCol="0">
                <a:spAutoFit/>
              </a:bodyPr>
              <a:lstStyle/>
              <a:p>
                <a:r>
                  <a:rPr lang="en-US" sz="1600" dirty="0" smtClean="0"/>
                  <a:t>(miR-101)</a:t>
                </a:r>
                <a:endParaRPr lang="en-US" sz="1600" dirty="0"/>
              </a:p>
            </p:txBody>
          </p:sp>
          <p:sp>
            <p:nvSpPr>
              <p:cNvPr id="172" name="TextBox 171"/>
              <p:cNvSpPr txBox="1"/>
              <p:nvPr/>
            </p:nvSpPr>
            <p:spPr>
              <a:xfrm>
                <a:off x="7033377" y="4108293"/>
                <a:ext cx="791102" cy="338554"/>
              </a:xfrm>
              <a:prstGeom prst="rect">
                <a:avLst/>
              </a:prstGeom>
              <a:noFill/>
            </p:spPr>
            <p:txBody>
              <a:bodyPr wrap="none" rtlCol="0">
                <a:spAutoFit/>
              </a:bodyPr>
              <a:lstStyle/>
              <a:p>
                <a:r>
                  <a:rPr lang="en-US" sz="1600" dirty="0" smtClean="0"/>
                  <a:t>(RUNX)</a:t>
                </a:r>
                <a:endParaRPr lang="en-US" sz="1600" dirty="0"/>
              </a:p>
            </p:txBody>
          </p:sp>
        </p:grpSp>
        <p:sp>
          <p:nvSpPr>
            <p:cNvPr id="181" name="Oval 180"/>
            <p:cNvSpPr/>
            <p:nvPr/>
          </p:nvSpPr>
          <p:spPr>
            <a:xfrm>
              <a:off x="5429058" y="5740489"/>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sp>
          <p:nvSpPr>
            <p:cNvPr id="184" name="Hexagon 183"/>
            <p:cNvSpPr/>
            <p:nvPr/>
          </p:nvSpPr>
          <p:spPr>
            <a:xfrm>
              <a:off x="5742142" y="5216038"/>
              <a:ext cx="225152" cy="159835"/>
            </a:xfrm>
            <a:prstGeom prst="hexagon">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5" name="Group 184"/>
            <p:cNvGrpSpPr/>
            <p:nvPr/>
          </p:nvGrpSpPr>
          <p:grpSpPr>
            <a:xfrm>
              <a:off x="6712389" y="4741312"/>
              <a:ext cx="2123495" cy="1515621"/>
              <a:chOff x="1812538" y="862404"/>
              <a:chExt cx="2123495" cy="1515621"/>
            </a:xfrm>
          </p:grpSpPr>
          <p:grpSp>
            <p:nvGrpSpPr>
              <p:cNvPr id="186" name="Group 185"/>
              <p:cNvGrpSpPr/>
              <p:nvPr/>
            </p:nvGrpSpPr>
            <p:grpSpPr>
              <a:xfrm>
                <a:off x="1812538" y="862404"/>
                <a:ext cx="2123495" cy="1515621"/>
                <a:chOff x="2212422" y="4064204"/>
                <a:chExt cx="2557181" cy="2176493"/>
              </a:xfrm>
              <a:effectLst/>
            </p:grpSpPr>
            <p:grpSp>
              <p:nvGrpSpPr>
                <p:cNvPr id="193" name="Group 192"/>
                <p:cNvGrpSpPr/>
                <p:nvPr/>
              </p:nvGrpSpPr>
              <p:grpSpPr>
                <a:xfrm>
                  <a:off x="3029002" y="4455482"/>
                  <a:ext cx="882100" cy="1103747"/>
                  <a:chOff x="715759" y="4838319"/>
                  <a:chExt cx="882099" cy="1103748"/>
                </a:xfrm>
              </p:grpSpPr>
              <p:cxnSp>
                <p:nvCxnSpPr>
                  <p:cNvPr id="202" name="Straight Arrow Connector 201"/>
                  <p:cNvCxnSpPr/>
                  <p:nvPr/>
                </p:nvCxnSpPr>
                <p:spPr>
                  <a:xfrm flipH="1">
                    <a:off x="715759" y="4838319"/>
                    <a:ext cx="447296" cy="474577"/>
                  </a:xfrm>
                  <a:prstGeom prst="straightConnector1">
                    <a:avLst/>
                  </a:prstGeom>
                  <a:ln>
                    <a:solidFill>
                      <a:srgbClr val="8064A2"/>
                    </a:solidFill>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a:off x="731366" y="5510635"/>
                    <a:ext cx="431689" cy="431432"/>
                  </a:xfrm>
                  <a:prstGeom prst="straightConnector1">
                    <a:avLst/>
                  </a:prstGeom>
                  <a:ln>
                    <a:solidFill>
                      <a:srgbClr val="3366FF"/>
                    </a:solidFill>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p:nvPr/>
                </p:nvCxnSpPr>
                <p:spPr>
                  <a:xfrm flipH="1">
                    <a:off x="1138427" y="5481535"/>
                    <a:ext cx="459431" cy="460532"/>
                  </a:xfrm>
                  <a:prstGeom prst="straightConnector1">
                    <a:avLst/>
                  </a:prstGeom>
                  <a:ln>
                    <a:solidFill>
                      <a:schemeClr val="tx1"/>
                    </a:solidFill>
                    <a:prstDash val="dash"/>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p:cNvCxnSpPr/>
                  <p:nvPr/>
                </p:nvCxnSpPr>
                <p:spPr>
                  <a:xfrm>
                    <a:off x="1146516" y="4838319"/>
                    <a:ext cx="425190" cy="432195"/>
                  </a:xfrm>
                  <a:prstGeom prst="straightConnector1">
                    <a:avLst/>
                  </a:prstGeom>
                  <a:ln>
                    <a:solidFill>
                      <a:srgbClr val="8064A2"/>
                    </a:solidFill>
                    <a:tailEnd type="arrow" w="sm" len="med"/>
                  </a:ln>
                  <a:effectLst/>
                </p:spPr>
                <p:style>
                  <a:lnRef idx="2">
                    <a:schemeClr val="accent1"/>
                  </a:lnRef>
                  <a:fillRef idx="0">
                    <a:schemeClr val="accent1"/>
                  </a:fillRef>
                  <a:effectRef idx="1">
                    <a:schemeClr val="accent1"/>
                  </a:effectRef>
                  <a:fontRef idx="minor">
                    <a:schemeClr val="tx1"/>
                  </a:fontRef>
                </p:style>
              </p:cxnSp>
            </p:grpSp>
            <p:sp>
              <p:nvSpPr>
                <p:cNvPr id="194" name="Rectangle 193"/>
                <p:cNvSpPr/>
                <p:nvPr/>
              </p:nvSpPr>
              <p:spPr>
                <a:xfrm>
                  <a:off x="2212422" y="4867855"/>
                  <a:ext cx="864717" cy="486177"/>
                </a:xfrm>
                <a:prstGeom prst="rect">
                  <a:avLst/>
                </a:prstGeom>
              </p:spPr>
              <p:txBody>
                <a:bodyPr wrap="none">
                  <a:spAutoFit/>
                </a:bodyPr>
                <a:lstStyle/>
                <a:p>
                  <a:r>
                    <a:rPr lang="en-US" sz="1600" dirty="0" smtClean="0"/>
                    <a:t>(TAL1)</a:t>
                  </a:r>
                  <a:endParaRPr lang="en-US" sz="1600" dirty="0"/>
                </a:p>
              </p:txBody>
            </p:sp>
            <p:sp>
              <p:nvSpPr>
                <p:cNvPr id="197" name="Rectangle 196"/>
                <p:cNvSpPr/>
                <p:nvPr/>
              </p:nvSpPr>
              <p:spPr>
                <a:xfrm>
                  <a:off x="3899097" y="4926671"/>
                  <a:ext cx="738639" cy="486177"/>
                </a:xfrm>
                <a:prstGeom prst="rect">
                  <a:avLst/>
                </a:prstGeom>
              </p:spPr>
              <p:txBody>
                <a:bodyPr wrap="none">
                  <a:spAutoFit/>
                </a:bodyPr>
                <a:lstStyle/>
                <a:p>
                  <a:r>
                    <a:rPr lang="en-US" sz="1600" dirty="0" smtClean="0"/>
                    <a:t>(SP1)</a:t>
                  </a:r>
                  <a:endParaRPr lang="en-US" sz="1600" dirty="0"/>
                </a:p>
              </p:txBody>
            </p:sp>
            <p:sp>
              <p:nvSpPr>
                <p:cNvPr id="198" name="Rectangle 197"/>
                <p:cNvSpPr/>
                <p:nvPr/>
              </p:nvSpPr>
              <p:spPr>
                <a:xfrm>
                  <a:off x="3113912" y="5754520"/>
                  <a:ext cx="1080800" cy="486177"/>
                </a:xfrm>
                <a:prstGeom prst="rect">
                  <a:avLst/>
                </a:prstGeom>
              </p:spPr>
              <p:txBody>
                <a:bodyPr wrap="none">
                  <a:spAutoFit/>
                </a:bodyPr>
                <a:lstStyle/>
                <a:p>
                  <a:r>
                    <a:rPr lang="en-US" sz="1600" dirty="0" smtClean="0"/>
                    <a:t>(ABHD8)</a:t>
                  </a:r>
                  <a:endParaRPr lang="en-US" sz="1600" dirty="0"/>
                </a:p>
              </p:txBody>
            </p:sp>
            <p:sp>
              <p:nvSpPr>
                <p:cNvPr id="200" name="Rectangle 199"/>
                <p:cNvSpPr/>
                <p:nvPr/>
              </p:nvSpPr>
              <p:spPr>
                <a:xfrm>
                  <a:off x="3557778" y="4064204"/>
                  <a:ext cx="1211825" cy="486177"/>
                </a:xfrm>
                <a:prstGeom prst="rect">
                  <a:avLst/>
                </a:prstGeom>
              </p:spPr>
              <p:txBody>
                <a:bodyPr wrap="none">
                  <a:spAutoFit/>
                </a:bodyPr>
                <a:lstStyle/>
                <a:p>
                  <a:r>
                    <a:rPr lang="fr-FR" sz="1600" dirty="0" smtClean="0"/>
                    <a:t>(miR</a:t>
                  </a:r>
                  <a:r>
                    <a:rPr lang="fr-FR" sz="1600" dirty="0"/>
                    <a:t>-</a:t>
                  </a:r>
                  <a:r>
                    <a:rPr lang="fr-FR" sz="1600" dirty="0" smtClean="0"/>
                    <a:t>128)</a:t>
                  </a:r>
                  <a:endParaRPr lang="en-US" sz="1600" dirty="0"/>
                </a:p>
              </p:txBody>
            </p:sp>
          </p:grpSp>
          <p:sp>
            <p:nvSpPr>
              <p:cNvPr id="189" name="Oval 188"/>
              <p:cNvSpPr/>
              <p:nvPr/>
            </p:nvSpPr>
            <p:spPr>
              <a:xfrm>
                <a:off x="3155619" y="1444287"/>
                <a:ext cx="138578" cy="138496"/>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600">
                  <a:noFill/>
                </a:endParaRPr>
              </a:p>
            </p:txBody>
          </p:sp>
          <p:sp>
            <p:nvSpPr>
              <p:cNvPr id="190" name="Hexagon 189"/>
              <p:cNvSpPr/>
              <p:nvPr/>
            </p:nvSpPr>
            <p:spPr>
              <a:xfrm>
                <a:off x="2744418" y="983585"/>
                <a:ext cx="222926" cy="171857"/>
              </a:xfrm>
              <a:prstGeom prst="hexagon">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1" name="Rectangle 190"/>
              <p:cNvSpPr/>
              <p:nvPr/>
            </p:nvSpPr>
            <p:spPr>
              <a:xfrm>
                <a:off x="2774062" y="1903946"/>
                <a:ext cx="162191" cy="15142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2" name="Oval 191"/>
              <p:cNvSpPr/>
              <p:nvPr/>
            </p:nvSpPr>
            <p:spPr>
              <a:xfrm>
                <a:off x="2409980" y="1475998"/>
                <a:ext cx="138578" cy="138496"/>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600">
                  <a:noFill/>
                </a:endParaRPr>
              </a:p>
            </p:txBody>
          </p:sp>
        </p:grpSp>
        <p:sp>
          <p:nvSpPr>
            <p:cNvPr id="206" name="Oval 205"/>
            <p:cNvSpPr/>
            <p:nvPr/>
          </p:nvSpPr>
          <p:spPr>
            <a:xfrm>
              <a:off x="6246866" y="5753850"/>
              <a:ext cx="138578" cy="121132"/>
            </a:xfrm>
            <a:prstGeom prst="ellipse">
              <a:avLst/>
            </a:prstGeom>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grpSp>
      <p:sp>
        <p:nvSpPr>
          <p:cNvPr id="209"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More design principles</a:t>
            </a:r>
            <a:endParaRPr lang="en-US" sz="4000" dirty="0">
              <a:latin typeface="Arial"/>
              <a:cs typeface="Arial"/>
            </a:endParaRPr>
          </a:p>
        </p:txBody>
      </p:sp>
      <p:sp>
        <p:nvSpPr>
          <p:cNvPr id="14" name="TextBox 13"/>
          <p:cNvSpPr txBox="1"/>
          <p:nvPr/>
        </p:nvSpPr>
        <p:spPr>
          <a:xfrm>
            <a:off x="308896" y="3581320"/>
            <a:ext cx="3276107" cy="369332"/>
          </a:xfrm>
          <a:prstGeom prst="rect">
            <a:avLst/>
          </a:prstGeom>
          <a:noFill/>
        </p:spPr>
        <p:txBody>
          <a:bodyPr wrap="none" rtlCol="0">
            <a:spAutoFit/>
          </a:bodyPr>
          <a:lstStyle/>
          <a:p>
            <a:r>
              <a:rPr lang="en-US" dirty="0" smtClean="0">
                <a:latin typeface="Arial"/>
                <a:cs typeface="Arial"/>
              </a:rPr>
              <a:t>Multiple-input modules (MIMs)</a:t>
            </a:r>
            <a:endParaRPr lang="en-US" dirty="0">
              <a:latin typeface="Arial"/>
              <a:cs typeface="Arial"/>
            </a:endParaRPr>
          </a:p>
        </p:txBody>
      </p:sp>
      <p:sp>
        <p:nvSpPr>
          <p:cNvPr id="15" name="TextBox 14"/>
          <p:cNvSpPr txBox="1"/>
          <p:nvPr/>
        </p:nvSpPr>
        <p:spPr>
          <a:xfrm>
            <a:off x="3088991" y="4208392"/>
            <a:ext cx="1076324" cy="369332"/>
          </a:xfrm>
          <a:prstGeom prst="rect">
            <a:avLst/>
          </a:prstGeom>
          <a:noFill/>
        </p:spPr>
        <p:txBody>
          <a:bodyPr wrap="none" rtlCol="0">
            <a:spAutoFit/>
          </a:bodyPr>
          <a:lstStyle/>
          <a:p>
            <a:r>
              <a:rPr lang="en-US" dirty="0" smtClean="0">
                <a:latin typeface="Arial"/>
                <a:cs typeface="Arial"/>
              </a:rPr>
              <a:t>enriched</a:t>
            </a:r>
            <a:endParaRPr lang="en-US" dirty="0">
              <a:latin typeface="Arial"/>
              <a:cs typeface="Arial"/>
            </a:endParaRPr>
          </a:p>
        </p:txBody>
      </p:sp>
      <p:sp>
        <p:nvSpPr>
          <p:cNvPr id="210" name="TextBox 209"/>
          <p:cNvSpPr txBox="1"/>
          <p:nvPr/>
        </p:nvSpPr>
        <p:spPr>
          <a:xfrm>
            <a:off x="3080283" y="5104261"/>
            <a:ext cx="1070350" cy="369332"/>
          </a:xfrm>
          <a:prstGeom prst="rect">
            <a:avLst/>
          </a:prstGeom>
          <a:noFill/>
        </p:spPr>
        <p:txBody>
          <a:bodyPr wrap="none" rtlCol="0">
            <a:spAutoFit/>
          </a:bodyPr>
          <a:lstStyle/>
          <a:p>
            <a:r>
              <a:rPr lang="en-US" dirty="0" smtClean="0">
                <a:latin typeface="Arial"/>
                <a:cs typeface="Arial"/>
              </a:rPr>
              <a:t>depleted</a:t>
            </a:r>
            <a:endParaRPr lang="en-US" dirty="0">
              <a:latin typeface="Arial"/>
              <a:cs typeface="Arial"/>
            </a:endParaRPr>
          </a:p>
        </p:txBody>
      </p:sp>
      <p:sp>
        <p:nvSpPr>
          <p:cNvPr id="211" name="TextBox 210"/>
          <p:cNvSpPr txBox="1"/>
          <p:nvPr/>
        </p:nvSpPr>
        <p:spPr>
          <a:xfrm>
            <a:off x="5024319" y="3622955"/>
            <a:ext cx="2532326" cy="369332"/>
          </a:xfrm>
          <a:prstGeom prst="rect">
            <a:avLst/>
          </a:prstGeom>
          <a:noFill/>
        </p:spPr>
        <p:txBody>
          <a:bodyPr wrap="none" rtlCol="0">
            <a:spAutoFit/>
          </a:bodyPr>
          <a:lstStyle/>
          <a:p>
            <a:r>
              <a:rPr lang="en-US" dirty="0" smtClean="0">
                <a:latin typeface="Arial"/>
                <a:cs typeface="Arial"/>
              </a:rPr>
              <a:t>Cross-talk suppression</a:t>
            </a:r>
            <a:endParaRPr lang="en-US" dirty="0">
              <a:latin typeface="Arial"/>
              <a:cs typeface="Arial"/>
            </a:endParaRPr>
          </a:p>
        </p:txBody>
      </p:sp>
    </p:spTree>
    <p:extLst>
      <p:ext uri="{BB962C8B-B14F-4D97-AF65-F5344CB8AC3E}">
        <p14:creationId xmlns:p14="http://schemas.microsoft.com/office/powerpoint/2010/main" val="10958595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31</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Summary</a:t>
            </a:r>
          </a:p>
        </p:txBody>
      </p:sp>
      <p:sp>
        <p:nvSpPr>
          <p:cNvPr id="8" name="Content Placeholder 2"/>
          <p:cNvSpPr>
            <a:spLocks noGrp="1"/>
          </p:cNvSpPr>
          <p:nvPr>
            <p:ph idx="1"/>
          </p:nvPr>
        </p:nvSpPr>
        <p:spPr>
          <a:xfrm>
            <a:off x="457200" y="1600200"/>
            <a:ext cx="8229600" cy="4525963"/>
          </a:xfrm>
        </p:spPr>
        <p:txBody>
          <a:bodyPr/>
          <a:lstStyle/>
          <a:p>
            <a:r>
              <a:rPr lang="en-US" dirty="0" smtClean="0">
                <a:latin typeface="Arial"/>
                <a:cs typeface="Arial"/>
              </a:rPr>
              <a:t>Recent developments in high-throughput sequencing facilitate a comprehensive identification of transcription factors</a:t>
            </a:r>
          </a:p>
          <a:p>
            <a:r>
              <a:rPr lang="en-US" dirty="0" smtClean="0">
                <a:latin typeface="Arial"/>
                <a:cs typeface="Arial"/>
              </a:rPr>
              <a:t>Systematic data integration probes the design principles behind the multi-level regulation</a:t>
            </a:r>
          </a:p>
          <a:p>
            <a:r>
              <a:rPr lang="en-US" dirty="0" smtClean="0">
                <a:latin typeface="Arial"/>
                <a:cs typeface="Arial"/>
              </a:rPr>
              <a:t>Generation of sufficient amounts of data in diverse conditions, tissue types and time points is still a great challenge</a:t>
            </a:r>
            <a:endParaRPr lang="en-US" dirty="0">
              <a:latin typeface="Arial"/>
              <a:cs typeface="Arial"/>
            </a:endParaRPr>
          </a:p>
        </p:txBody>
      </p:sp>
    </p:spTree>
    <p:extLst>
      <p:ext uri="{BB962C8B-B14F-4D97-AF65-F5344CB8AC3E}">
        <p14:creationId xmlns:p14="http://schemas.microsoft.com/office/powerpoint/2010/main" val="704562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3745" y="2035670"/>
            <a:ext cx="8229600" cy="1573178"/>
          </a:xfrm>
        </p:spPr>
        <p:txBody>
          <a:bodyPr/>
          <a:lstStyle/>
          <a:p>
            <a:r>
              <a:rPr lang="en-US" sz="4800" dirty="0" smtClean="0"/>
              <a:t>Networks: dynamics and fluctuations</a:t>
            </a:r>
            <a:endParaRPr lang="en-US" sz="4800"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32</a:t>
            </a:fld>
            <a:endParaRPr lang="en-US"/>
          </a:p>
        </p:txBody>
      </p:sp>
      <p:sp>
        <p:nvSpPr>
          <p:cNvPr id="2" name="TextBox 1"/>
          <p:cNvSpPr txBox="1"/>
          <p:nvPr/>
        </p:nvSpPr>
        <p:spPr>
          <a:xfrm>
            <a:off x="5988133" y="6139793"/>
            <a:ext cx="2929082" cy="307777"/>
          </a:xfrm>
          <a:prstGeom prst="rect">
            <a:avLst/>
          </a:prstGeom>
          <a:noFill/>
        </p:spPr>
        <p:txBody>
          <a:bodyPr wrap="none" rtlCol="0">
            <a:spAutoFit/>
          </a:bodyPr>
          <a:lstStyle/>
          <a:p>
            <a:r>
              <a:rPr lang="en-US" sz="1400" dirty="0">
                <a:latin typeface="Arial"/>
                <a:cs typeface="Arial"/>
              </a:rPr>
              <a:t>Yan KK </a:t>
            </a:r>
            <a:r>
              <a:rPr lang="en-US" sz="1400" dirty="0" err="1">
                <a:latin typeface="Arial"/>
                <a:cs typeface="Arial"/>
              </a:rPr>
              <a:t>et.al</a:t>
            </a:r>
            <a:r>
              <a:rPr lang="en-US" sz="1400" dirty="0">
                <a:latin typeface="Arial"/>
                <a:cs typeface="Arial"/>
              </a:rPr>
              <a:t>. </a:t>
            </a:r>
            <a:r>
              <a:rPr lang="en-US" sz="1400" dirty="0" err="1" smtClean="0">
                <a:latin typeface="Arial"/>
                <a:cs typeface="Arial"/>
              </a:rPr>
              <a:t>Phy</a:t>
            </a:r>
            <a:r>
              <a:rPr lang="en-US" sz="1400" dirty="0" smtClean="0">
                <a:latin typeface="Arial"/>
                <a:cs typeface="Arial"/>
              </a:rPr>
              <a:t>. Rev. </a:t>
            </a:r>
            <a:r>
              <a:rPr lang="en-US" sz="1400" dirty="0" err="1" smtClean="0">
                <a:latin typeface="Arial"/>
                <a:cs typeface="Arial"/>
              </a:rPr>
              <a:t>Lett</a:t>
            </a:r>
            <a:r>
              <a:rPr lang="en-US" sz="1400" dirty="0" smtClean="0">
                <a:latin typeface="Arial"/>
                <a:cs typeface="Arial"/>
              </a:rPr>
              <a:t>. 2008</a:t>
            </a:r>
            <a:endParaRPr lang="en-US" sz="1400" dirty="0">
              <a:latin typeface="Arial"/>
              <a:cs typeface="Arial"/>
            </a:endParaRPr>
          </a:p>
        </p:txBody>
      </p:sp>
    </p:spTree>
    <p:extLst>
      <p:ext uri="{BB962C8B-B14F-4D97-AF65-F5344CB8AC3E}">
        <p14:creationId xmlns:p14="http://schemas.microsoft.com/office/powerpoint/2010/main" val="24990063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33</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a:cs typeface="Arial"/>
              </a:rPr>
              <a:t>Cell is a crowded and </a:t>
            </a:r>
            <a:r>
              <a:rPr lang="en-US" sz="4000" dirty="0" smtClean="0">
                <a:latin typeface="Arial"/>
                <a:cs typeface="Arial"/>
              </a:rPr>
              <a:t>interacting molecular </a:t>
            </a:r>
            <a:r>
              <a:rPr lang="en-US" sz="4000" dirty="0">
                <a:latin typeface="Arial"/>
                <a:cs typeface="Arial"/>
              </a:rPr>
              <a:t>environment</a:t>
            </a:r>
          </a:p>
        </p:txBody>
      </p:sp>
      <p:pic>
        <p:nvPicPr>
          <p:cNvPr id="10" name="Picture 9" descr="The image “http://phy.asu.edu/phy598-bio/Class/D1%20Notes_files/image026.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r="23438"/>
          <a:stretch>
            <a:fillRect/>
          </a:stretch>
        </p:blipFill>
        <p:spPr bwMode="auto">
          <a:xfrm>
            <a:off x="69753" y="1670599"/>
            <a:ext cx="4444881" cy="438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13226" y="6488668"/>
            <a:ext cx="5281947" cy="369332"/>
          </a:xfrm>
          <a:prstGeom prst="rect">
            <a:avLst/>
          </a:prstGeom>
          <a:solidFill>
            <a:srgbClr val="FFFFFF"/>
          </a:solidFill>
        </p:spPr>
        <p:txBody>
          <a:bodyPr wrap="square" rtlCol="0">
            <a:spAutoFit/>
          </a:bodyPr>
          <a:lstStyle/>
          <a:p>
            <a:endParaRPr lang="en-US" dirty="0"/>
          </a:p>
        </p:txBody>
      </p:sp>
      <p:sp>
        <p:nvSpPr>
          <p:cNvPr id="2" name="Rectangle 1"/>
          <p:cNvSpPr/>
          <p:nvPr/>
        </p:nvSpPr>
        <p:spPr>
          <a:xfrm>
            <a:off x="47471" y="6107217"/>
            <a:ext cx="4842781" cy="646331"/>
          </a:xfrm>
          <a:prstGeom prst="rect">
            <a:avLst/>
          </a:prstGeom>
        </p:spPr>
        <p:txBody>
          <a:bodyPr wrap="square">
            <a:spAutoFit/>
          </a:bodyPr>
          <a:lstStyle/>
          <a:p>
            <a:r>
              <a:rPr lang="en-US" dirty="0">
                <a:solidFill>
                  <a:srgbClr val="009900"/>
                </a:solidFill>
                <a:latin typeface="Arial"/>
                <a:cs typeface="Arial"/>
              </a:rPr>
              <a:t>~2000 protein types </a:t>
            </a:r>
            <a:r>
              <a:rPr lang="en-US" dirty="0" smtClean="0">
                <a:latin typeface="Arial"/>
                <a:cs typeface="Arial"/>
              </a:rPr>
              <a:t>are </a:t>
            </a:r>
          </a:p>
          <a:p>
            <a:r>
              <a:rPr lang="en-US" dirty="0" smtClean="0">
                <a:latin typeface="Arial"/>
                <a:cs typeface="Arial"/>
              </a:rPr>
              <a:t>co</a:t>
            </a:r>
            <a:r>
              <a:rPr lang="en-US" dirty="0">
                <a:latin typeface="Arial"/>
                <a:cs typeface="Arial"/>
              </a:rPr>
              <a:t>-</a:t>
            </a:r>
            <a:r>
              <a:rPr lang="en-US" dirty="0" smtClean="0">
                <a:latin typeface="Arial"/>
                <a:cs typeface="Arial"/>
              </a:rPr>
              <a:t>expressed co</a:t>
            </a:r>
            <a:r>
              <a:rPr lang="en-US" dirty="0">
                <a:latin typeface="Arial"/>
                <a:cs typeface="Arial"/>
              </a:rPr>
              <a:t>-</a:t>
            </a:r>
            <a:r>
              <a:rPr lang="en-US" dirty="0" smtClean="0">
                <a:latin typeface="Arial"/>
                <a:cs typeface="Arial"/>
              </a:rPr>
              <a:t>localized </a:t>
            </a:r>
            <a:r>
              <a:rPr lang="en-US" dirty="0">
                <a:latin typeface="Arial"/>
                <a:cs typeface="Arial"/>
              </a:rPr>
              <a:t>in yeast cytoplasm</a:t>
            </a:r>
          </a:p>
        </p:txBody>
      </p:sp>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861" y="1387603"/>
            <a:ext cx="4220687" cy="453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8" name="Text Box 8"/>
          <p:cNvSpPr txBox="1">
            <a:spLocks noChangeArrowheads="1"/>
          </p:cNvSpPr>
          <p:nvPr/>
        </p:nvSpPr>
        <p:spPr bwMode="auto">
          <a:xfrm>
            <a:off x="4857573" y="5467983"/>
            <a:ext cx="4304213" cy="495056"/>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type="none" w="lg" len="lg"/>
                <a:tailEnd type="none" w="lg" len="lg"/>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defTabSz="914400" eaLnBrk="1" fontAlgn="auto" latinLnBrk="0" hangingPunct="1">
              <a:lnSpc>
                <a:spcPct val="100000"/>
              </a:lnSpc>
              <a:spcBef>
                <a:spcPct val="20000"/>
              </a:spcBef>
              <a:spcAft>
                <a:spcPts val="0"/>
              </a:spcAft>
              <a:buClr>
                <a:srgbClr val="3333CC"/>
              </a:buClr>
              <a:buSzPct val="60000"/>
              <a:buFont typeface="Wingdings" charset="0"/>
              <a:buNone/>
              <a:tabLst/>
              <a:defRPr/>
            </a:pPr>
            <a:r>
              <a:rPr kumimoji="0" lang="en-US" sz="1400" b="0" i="0" u="none" strike="noStrike" kern="0" cap="none" spc="0" normalizeH="0" baseline="0" noProof="0" dirty="0" smtClean="0">
                <a:ln>
                  <a:noFill/>
                </a:ln>
                <a:solidFill>
                  <a:srgbClr val="000000"/>
                </a:solidFill>
                <a:effectLst/>
                <a:uLnTx/>
                <a:uFillTx/>
                <a:latin typeface="Arial"/>
                <a:ea typeface="ＭＳ Ｐゴシック" charset="0"/>
                <a:cs typeface="Arial"/>
              </a:rPr>
              <a:t>Map of </a:t>
            </a:r>
            <a:r>
              <a:rPr kumimoji="0" lang="en-US" sz="1400" b="0" i="0" u="sng" strike="noStrike" kern="0" cap="none" spc="0" normalizeH="0" baseline="0" noProof="0" dirty="0" smtClean="0">
                <a:ln>
                  <a:noFill/>
                </a:ln>
                <a:effectLst/>
                <a:uLnTx/>
                <a:uFillTx/>
                <a:latin typeface="Arial"/>
                <a:ea typeface="ＭＳ Ｐゴシック" charset="0"/>
                <a:cs typeface="Arial"/>
              </a:rPr>
              <a:t>reproducible</a:t>
            </a:r>
            <a:r>
              <a:rPr kumimoji="0" lang="en-US" sz="1400" b="0" i="0" u="none" strike="noStrike" kern="0" cap="none" spc="0" normalizeH="0" baseline="0" noProof="0" dirty="0" smtClean="0">
                <a:ln>
                  <a:noFill/>
                </a:ln>
                <a:effectLst/>
                <a:uLnTx/>
                <a:uFillTx/>
                <a:latin typeface="Arial"/>
                <a:ea typeface="ＭＳ Ｐゴシック" charset="0"/>
                <a:cs typeface="Arial"/>
              </a:rPr>
              <a:t> (&gt;2 publications)  protein-protein interactions in yeast </a:t>
            </a:r>
          </a:p>
        </p:txBody>
      </p:sp>
      <p:sp>
        <p:nvSpPr>
          <p:cNvPr id="9" name="Rectangle 8"/>
          <p:cNvSpPr/>
          <p:nvPr/>
        </p:nvSpPr>
        <p:spPr>
          <a:xfrm>
            <a:off x="4837942" y="5897378"/>
            <a:ext cx="3780836" cy="923330"/>
          </a:xfrm>
          <a:prstGeom prst="rect">
            <a:avLst/>
          </a:prstGeom>
        </p:spPr>
        <p:txBody>
          <a:bodyPr wrap="square">
            <a:spAutoFit/>
          </a:bodyPr>
          <a:lstStyle/>
          <a:p>
            <a:r>
              <a:rPr lang="en-US" dirty="0">
                <a:latin typeface="Arial"/>
                <a:cs typeface="Arial"/>
              </a:rPr>
              <a:t>&gt;80% of proteins are all connected in a giant cluster of genome-wide protein-protein interaction network</a:t>
            </a:r>
          </a:p>
        </p:txBody>
      </p:sp>
    </p:spTree>
    <p:extLst>
      <p:ext uri="{BB962C8B-B14F-4D97-AF65-F5344CB8AC3E}">
        <p14:creationId xmlns:p14="http://schemas.microsoft.com/office/powerpoint/2010/main" val="3743877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34</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The small</a:t>
            </a:r>
            <a:r>
              <a:rPr lang="en-US" sz="4000" dirty="0">
                <a:latin typeface="Arial"/>
                <a:cs typeface="Arial"/>
              </a:rPr>
              <a:t>-world </a:t>
            </a:r>
            <a:r>
              <a:rPr lang="en-US" sz="4000" dirty="0" smtClean="0">
                <a:latin typeface="Arial"/>
                <a:cs typeface="Arial"/>
              </a:rPr>
              <a:t>effect in a cell</a:t>
            </a:r>
            <a:endParaRPr lang="en-US" sz="4000" dirty="0">
              <a:latin typeface="Arial"/>
              <a:cs typeface="Arial"/>
            </a:endParaRPr>
          </a:p>
        </p:txBody>
      </p:sp>
      <p:sp>
        <p:nvSpPr>
          <p:cNvPr id="3" name="TextBox 2"/>
          <p:cNvSpPr txBox="1"/>
          <p:nvPr/>
        </p:nvSpPr>
        <p:spPr>
          <a:xfrm>
            <a:off x="1681784" y="1830707"/>
            <a:ext cx="274579" cy="369332"/>
          </a:xfrm>
          <a:prstGeom prst="rect">
            <a:avLst/>
          </a:prstGeom>
          <a:solidFill>
            <a:schemeClr val="bg1"/>
          </a:solidFill>
        </p:spPr>
        <p:txBody>
          <a:bodyPr wrap="square" rtlCol="0">
            <a:spAutoFit/>
          </a:bodyPr>
          <a:lstStyle/>
          <a:p>
            <a:endParaRPr lang="en-US" dirty="0"/>
          </a:p>
        </p:txBody>
      </p:sp>
      <p:sp>
        <p:nvSpPr>
          <p:cNvPr id="37" name="TextBox 36"/>
          <p:cNvSpPr txBox="1"/>
          <p:nvPr/>
        </p:nvSpPr>
        <p:spPr>
          <a:xfrm>
            <a:off x="1658901" y="2967112"/>
            <a:ext cx="274579" cy="369332"/>
          </a:xfrm>
          <a:prstGeom prst="rect">
            <a:avLst/>
          </a:prstGeom>
          <a:solidFill>
            <a:schemeClr val="bg1"/>
          </a:solidFill>
        </p:spPr>
        <p:txBody>
          <a:bodyPr wrap="square" rtlCol="0">
            <a:spAutoFit/>
          </a:bodyPr>
          <a:lstStyle/>
          <a:p>
            <a:endParaRPr lang="en-US" dirty="0"/>
          </a:p>
        </p:txBody>
      </p:sp>
      <p:sp>
        <p:nvSpPr>
          <p:cNvPr id="38" name="TextBox 37"/>
          <p:cNvSpPr txBox="1"/>
          <p:nvPr/>
        </p:nvSpPr>
        <p:spPr>
          <a:xfrm>
            <a:off x="1658901" y="4526868"/>
            <a:ext cx="274579" cy="369332"/>
          </a:xfrm>
          <a:prstGeom prst="rect">
            <a:avLst/>
          </a:prstGeom>
          <a:solidFill>
            <a:schemeClr val="bg1"/>
          </a:solidFill>
        </p:spPr>
        <p:txBody>
          <a:bodyPr wrap="square" rtlCol="0">
            <a:spAutoFit/>
          </a:bodyPr>
          <a:lstStyle/>
          <a:p>
            <a:endParaRPr lang="en-US" dirty="0"/>
          </a:p>
        </p:txBody>
      </p:sp>
      <p:sp>
        <p:nvSpPr>
          <p:cNvPr id="13" name="Content Placeholder 4"/>
          <p:cNvSpPr>
            <a:spLocks noGrp="1"/>
          </p:cNvSpPr>
          <p:nvPr>
            <p:ph idx="1"/>
          </p:nvPr>
        </p:nvSpPr>
        <p:spPr>
          <a:xfrm>
            <a:off x="457200" y="1475962"/>
            <a:ext cx="8229600" cy="3948714"/>
          </a:xfrm>
        </p:spPr>
        <p:txBody>
          <a:bodyPr>
            <a:normAutofit/>
          </a:bodyPr>
          <a:lstStyle/>
          <a:p>
            <a:r>
              <a:rPr lang="en-US" dirty="0">
                <a:latin typeface="Arial"/>
                <a:cs typeface="Arial"/>
              </a:rPr>
              <a:t>M</a:t>
            </a:r>
            <a:r>
              <a:rPr lang="en-US" dirty="0" smtClean="0">
                <a:latin typeface="Arial"/>
                <a:cs typeface="Arial"/>
              </a:rPr>
              <a:t>edian </a:t>
            </a:r>
            <a:r>
              <a:rPr lang="en-US" dirty="0">
                <a:latin typeface="Arial"/>
                <a:cs typeface="Arial"/>
              </a:rPr>
              <a:t>distance 6 </a:t>
            </a:r>
            <a:r>
              <a:rPr lang="en-US" dirty="0" smtClean="0">
                <a:latin typeface="Arial"/>
                <a:cs typeface="Arial"/>
              </a:rPr>
              <a:t>steps in the giant PPI cluster</a:t>
            </a:r>
            <a:endParaRPr lang="en-US" dirty="0">
              <a:latin typeface="Arial"/>
              <a:cs typeface="Arial"/>
            </a:endParaRPr>
          </a:p>
          <a:p>
            <a:r>
              <a:rPr lang="en-US" dirty="0">
                <a:latin typeface="Arial"/>
                <a:cs typeface="Arial"/>
              </a:rPr>
              <a:t>Robust to random failure of vertices. Good news in terms of cell </a:t>
            </a:r>
            <a:r>
              <a:rPr lang="en-US" dirty="0" smtClean="0">
                <a:latin typeface="Arial"/>
                <a:cs typeface="Arial"/>
              </a:rPr>
              <a:t>signaling</a:t>
            </a:r>
          </a:p>
          <a:p>
            <a:r>
              <a:rPr lang="en-US" dirty="0">
                <a:latin typeface="Arial"/>
                <a:cs typeface="Arial"/>
              </a:rPr>
              <a:t>Indiscriminate spread of </a:t>
            </a:r>
            <a:r>
              <a:rPr lang="en-US" dirty="0" smtClean="0">
                <a:latin typeface="Arial"/>
                <a:cs typeface="Arial"/>
              </a:rPr>
              <a:t>perturbation</a:t>
            </a:r>
          </a:p>
          <a:p>
            <a:pPr lvl="1"/>
            <a:r>
              <a:rPr lang="en-US" sz="2000" dirty="0">
                <a:solidFill>
                  <a:schemeClr val="tx2"/>
                </a:solidFill>
                <a:latin typeface="Tahoma" charset="0"/>
              </a:rPr>
              <a:t>Systematic changes in expression:</a:t>
            </a:r>
            <a:r>
              <a:rPr lang="en-US" sz="2000" dirty="0">
                <a:solidFill>
                  <a:srgbClr val="C00000"/>
                </a:solidFill>
                <a:latin typeface="Tahoma" charset="0"/>
              </a:rPr>
              <a:t> </a:t>
            </a:r>
            <a:r>
              <a:rPr lang="en-US" sz="2000" dirty="0">
                <a:solidFill>
                  <a:srgbClr val="FF0000"/>
                </a:solidFill>
                <a:latin typeface="Tahoma" charset="0"/>
              </a:rPr>
              <a:t>large changes </a:t>
            </a:r>
            <a:r>
              <a:rPr lang="en-US" sz="2000" dirty="0">
                <a:latin typeface="Tahoma" charset="0"/>
              </a:rPr>
              <a:t>in concentrations of </a:t>
            </a:r>
            <a:r>
              <a:rPr lang="en-US" sz="2000" dirty="0">
                <a:solidFill>
                  <a:srgbClr val="FF0000"/>
                </a:solidFill>
                <a:latin typeface="Tahoma" charset="0"/>
              </a:rPr>
              <a:t>a small number of </a:t>
            </a:r>
            <a:r>
              <a:rPr lang="en-US" sz="2000" dirty="0" smtClean="0">
                <a:solidFill>
                  <a:srgbClr val="FF0000"/>
                </a:solidFill>
                <a:latin typeface="Tahoma" charset="0"/>
              </a:rPr>
              <a:t>proteins</a:t>
            </a:r>
            <a:r>
              <a:rPr lang="en-US" sz="2000" dirty="0" smtClean="0">
                <a:solidFill>
                  <a:srgbClr val="FF0000"/>
                </a:solidFill>
                <a:latin typeface="Arial" charset="0"/>
              </a:rPr>
              <a:t> </a:t>
            </a:r>
            <a:r>
              <a:rPr lang="en-US" sz="2000" dirty="0" smtClean="0">
                <a:latin typeface="Arial" charset="0"/>
              </a:rPr>
              <a:t>(</a:t>
            </a:r>
            <a:r>
              <a:rPr lang="en-US" sz="2000" dirty="0" err="1" smtClean="0">
                <a:latin typeface="Arial" charset="0"/>
              </a:rPr>
              <a:t>Maslov</a:t>
            </a:r>
            <a:r>
              <a:rPr lang="en-US" sz="2000" dirty="0" smtClean="0">
                <a:latin typeface="Arial" charset="0"/>
              </a:rPr>
              <a:t> and </a:t>
            </a:r>
            <a:r>
              <a:rPr lang="en-US" sz="2000" dirty="0" err="1" smtClean="0">
                <a:latin typeface="Arial" charset="0"/>
              </a:rPr>
              <a:t>Ispolatov</a:t>
            </a:r>
            <a:r>
              <a:rPr lang="en-US" sz="2000" dirty="0" smtClean="0">
                <a:latin typeface="Arial" charset="0"/>
              </a:rPr>
              <a:t>, PNAS 2007)</a:t>
            </a:r>
            <a:endParaRPr lang="en-US" sz="2000" dirty="0">
              <a:latin typeface="Tahoma" charset="0"/>
            </a:endParaRPr>
          </a:p>
          <a:p>
            <a:pPr lvl="1"/>
            <a:r>
              <a:rPr lang="en-US" sz="2000" dirty="0">
                <a:solidFill>
                  <a:schemeClr val="tx2"/>
                </a:solidFill>
                <a:latin typeface="Tahoma" charset="0"/>
              </a:rPr>
              <a:t>Noise:</a:t>
            </a:r>
            <a:r>
              <a:rPr lang="en-US" sz="2000" dirty="0">
                <a:solidFill>
                  <a:srgbClr val="C00000"/>
                </a:solidFill>
                <a:latin typeface="Tahoma" charset="0"/>
              </a:rPr>
              <a:t> </a:t>
            </a:r>
            <a:r>
              <a:rPr lang="en-US" sz="2000" dirty="0">
                <a:solidFill>
                  <a:srgbClr val="FF0000"/>
                </a:solidFill>
                <a:latin typeface="Tahoma" charset="0"/>
              </a:rPr>
              <a:t>small changes </a:t>
            </a:r>
            <a:r>
              <a:rPr lang="en-US" sz="2000" dirty="0">
                <a:latin typeface="Tahoma" charset="0"/>
              </a:rPr>
              <a:t>in concentrations of a </a:t>
            </a:r>
            <a:r>
              <a:rPr lang="en-US" sz="2000" dirty="0">
                <a:solidFill>
                  <a:srgbClr val="FF0000"/>
                </a:solidFill>
                <a:latin typeface="Tahoma" charset="0"/>
              </a:rPr>
              <a:t>large number of </a:t>
            </a:r>
            <a:r>
              <a:rPr lang="en-US" sz="2000" dirty="0" smtClean="0">
                <a:solidFill>
                  <a:srgbClr val="FF0000"/>
                </a:solidFill>
                <a:latin typeface="Tahoma" charset="0"/>
              </a:rPr>
              <a:t>proteins</a:t>
            </a:r>
            <a:endParaRPr lang="en-US" sz="2000" dirty="0">
              <a:solidFill>
                <a:srgbClr val="FF0000"/>
              </a:solidFill>
              <a:latin typeface="Arial"/>
              <a:cs typeface="Arial"/>
            </a:endParaRPr>
          </a:p>
        </p:txBody>
      </p:sp>
    </p:spTree>
    <p:extLst>
      <p:ext uri="{BB962C8B-B14F-4D97-AF65-F5344CB8AC3E}">
        <p14:creationId xmlns:p14="http://schemas.microsoft.com/office/powerpoint/2010/main" val="26261962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735" y="1622428"/>
            <a:ext cx="4148634" cy="62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720">
                <a:solidFill>
                  <a:srgbClr val="000000"/>
                </a:solidFill>
                <a:round/>
                <a:headEnd/>
                <a:tailEnd type="triangle" w="med" len="med"/>
              </a14:hiddenLine>
            </a:ext>
          </a:extLst>
        </p:spPr>
      </p:pic>
      <p:sp>
        <p:nvSpPr>
          <p:cNvPr id="373766" name="Text Box 6"/>
          <p:cNvSpPr txBox="1">
            <a:spLocks noChangeArrowheads="1"/>
          </p:cNvSpPr>
          <p:nvPr/>
        </p:nvSpPr>
        <p:spPr bwMode="auto">
          <a:xfrm>
            <a:off x="30185" y="1201063"/>
            <a:ext cx="5551637" cy="50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720">
                <a:solidFill>
                  <a:srgbClr val="000000"/>
                </a:solidFill>
                <a:round/>
                <a:headEnd/>
                <a:tailEnd type="triangle" w="med" len="med"/>
              </a14:hiddenLine>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5pPr>
            <a:lvl6pPr marL="4572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6pPr>
            <a:lvl7pPr marL="9144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7pPr>
            <a:lvl8pPr marL="13716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8pPr>
            <a:lvl9pPr marL="18288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9pPr>
          </a:lstStyle>
          <a:p>
            <a:pPr algn="l">
              <a:lnSpc>
                <a:spcPct val="94000"/>
              </a:lnSpc>
            </a:pPr>
            <a:r>
              <a:rPr lang="en-GB" sz="2000" dirty="0">
                <a:latin typeface="Arial" charset="0"/>
              </a:rPr>
              <a:t>Dynamical mixture of </a:t>
            </a:r>
            <a:r>
              <a:rPr lang="en-GB" sz="2000" dirty="0">
                <a:solidFill>
                  <a:srgbClr val="FF0000"/>
                </a:solidFill>
                <a:latin typeface="Arial" charset="0"/>
              </a:rPr>
              <a:t>free proteins </a:t>
            </a:r>
            <a:r>
              <a:rPr lang="en-GB" sz="2000" dirty="0" smtClean="0">
                <a:latin typeface="Arial" charset="0"/>
              </a:rPr>
              <a:t>and </a:t>
            </a:r>
            <a:r>
              <a:rPr lang="en-GB" sz="2000" dirty="0" smtClean="0">
                <a:solidFill>
                  <a:srgbClr val="FF0000"/>
                </a:solidFill>
                <a:latin typeface="Arial" charset="0"/>
              </a:rPr>
              <a:t>dimers</a:t>
            </a:r>
            <a:endParaRPr lang="en-GB" sz="2000" dirty="0">
              <a:solidFill>
                <a:srgbClr val="FF0000"/>
              </a:solidFill>
              <a:latin typeface="Arial" charset="0"/>
            </a:endParaRPr>
          </a:p>
        </p:txBody>
      </p:sp>
      <p:graphicFrame>
        <p:nvGraphicFramePr>
          <p:cNvPr id="25602" name="Object 2"/>
          <p:cNvGraphicFramePr>
            <a:graphicFrameLocks noChangeAspect="1"/>
          </p:cNvGraphicFramePr>
          <p:nvPr>
            <p:extLst>
              <p:ext uri="{D42A27DB-BD31-4B8C-83A1-F6EECF244321}">
                <p14:modId xmlns:p14="http://schemas.microsoft.com/office/powerpoint/2010/main" val="901197501"/>
              </p:ext>
            </p:extLst>
          </p:nvPr>
        </p:nvGraphicFramePr>
        <p:xfrm>
          <a:off x="4172969" y="2925620"/>
          <a:ext cx="914400" cy="198438"/>
        </p:xfrm>
        <a:graphic>
          <a:graphicData uri="http://schemas.openxmlformats.org/presentationml/2006/ole">
            <mc:AlternateContent xmlns:mc="http://schemas.openxmlformats.org/markup-compatibility/2006">
              <mc:Choice xmlns:v="urn:schemas-microsoft-com:vml" Requires="v">
                <p:oleObj spid="_x0000_s255435" name="Equation" r:id="rId5" imgW="437519" imgH="679744" progId="Equation.3">
                  <p:embed/>
                </p:oleObj>
              </mc:Choice>
              <mc:Fallback>
                <p:oleObj name="Equation" r:id="rId5" imgW="437519" imgH="67974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2969" y="2925620"/>
                        <a:ext cx="914400" cy="19843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25615" name="Group 15"/>
          <p:cNvGrpSpPr>
            <a:grpSpLocks/>
          </p:cNvGrpSpPr>
          <p:nvPr/>
        </p:nvGrpSpPr>
        <p:grpSpPr bwMode="auto">
          <a:xfrm>
            <a:off x="-26943" y="2306568"/>
            <a:ext cx="3868738" cy="431800"/>
            <a:chOff x="144" y="2187"/>
            <a:chExt cx="2437" cy="272"/>
          </a:xfrm>
        </p:grpSpPr>
        <p:sp>
          <p:nvSpPr>
            <p:cNvPr id="25617" name="Text Box 7"/>
            <p:cNvSpPr txBox="1">
              <a:spLocks noChangeArrowheads="1"/>
            </p:cNvSpPr>
            <p:nvPr/>
          </p:nvSpPr>
          <p:spPr bwMode="auto">
            <a:xfrm>
              <a:off x="144" y="2187"/>
              <a:ext cx="117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720">
                  <a:solidFill>
                    <a:srgbClr val="000000"/>
                  </a:solidFill>
                  <a:round/>
                  <a:headEnd/>
                  <a:tailEnd type="triangle" w="med" len="med"/>
                </a14:hiddenLine>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5pPr>
              <a:lvl6pPr marL="4572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6pPr>
              <a:lvl7pPr marL="9144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7pPr>
              <a:lvl8pPr marL="13716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8pPr>
              <a:lvl9pPr marL="18288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9pPr>
            </a:lstStyle>
            <a:p>
              <a:pPr algn="l">
                <a:lnSpc>
                  <a:spcPct val="94000"/>
                </a:lnSpc>
              </a:pPr>
              <a:r>
                <a:rPr lang="en-GB" sz="2000" dirty="0">
                  <a:solidFill>
                    <a:srgbClr val="000080"/>
                  </a:solidFill>
                  <a:latin typeface="Arial" charset="0"/>
                </a:rPr>
                <a:t>In equilibrium</a:t>
              </a:r>
              <a:r>
                <a:rPr lang="en-GB" sz="2000" dirty="0">
                  <a:latin typeface="Arial" charset="0"/>
                </a:rPr>
                <a:t> </a:t>
              </a:r>
            </a:p>
          </p:txBody>
        </p:sp>
        <p:pic>
          <p:nvPicPr>
            <p:cNvPr id="2561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2" y="2203"/>
              <a:ext cx="1379"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720">
                  <a:solidFill>
                    <a:srgbClr val="000000"/>
                  </a:solidFill>
                  <a:round/>
                  <a:headEnd/>
                  <a:tailEnd type="triangle" w="med" len="med"/>
                </a14:hiddenLine>
              </a:ext>
            </a:extLst>
          </p:spPr>
        </p:pic>
      </p:grpSp>
      <p:pic>
        <p:nvPicPr>
          <p:cNvPr id="25616" name="Picture 12" descr="latex-imag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7720" y="2193163"/>
            <a:ext cx="21632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2232306" y="2803887"/>
            <a:ext cx="4596540" cy="858001"/>
            <a:chOff x="526825" y="4201324"/>
            <a:chExt cx="5456163" cy="1130300"/>
          </a:xfrm>
        </p:grpSpPr>
        <p:sp>
          <p:nvSpPr>
            <p:cNvPr id="25612" name="Text Box 8"/>
            <p:cNvSpPr txBox="1">
              <a:spLocks noChangeArrowheads="1"/>
            </p:cNvSpPr>
            <p:nvPr/>
          </p:nvSpPr>
          <p:spPr bwMode="auto">
            <a:xfrm>
              <a:off x="526825" y="4552352"/>
              <a:ext cx="240860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720">
                  <a:solidFill>
                    <a:srgbClr val="000000"/>
                  </a:solidFill>
                  <a:round/>
                  <a:headEnd/>
                  <a:tailEnd type="triangle" w="med" len="med"/>
                </a14:hiddenLine>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5pPr>
              <a:lvl6pPr marL="4572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6pPr>
              <a:lvl7pPr marL="9144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7pPr>
              <a:lvl8pPr marL="13716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8pPr>
              <a:lvl9pPr marL="18288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9pPr>
            </a:lstStyle>
            <a:p>
              <a:pPr algn="l">
                <a:lnSpc>
                  <a:spcPct val="94000"/>
                </a:lnSpc>
              </a:pPr>
              <a:r>
                <a:rPr lang="en-GB" sz="2000" dirty="0">
                  <a:solidFill>
                    <a:srgbClr val="FF0000"/>
                  </a:solidFill>
                  <a:latin typeface="Arial" charset="0"/>
                </a:rPr>
                <a:t>Mass conservation</a:t>
              </a:r>
            </a:p>
          </p:txBody>
        </p:sp>
        <p:graphicFrame>
          <p:nvGraphicFramePr>
            <p:cNvPr id="24" name="Object 3"/>
            <p:cNvGraphicFramePr>
              <a:graphicFrameLocks noChangeAspect="1"/>
            </p:cNvGraphicFramePr>
            <p:nvPr>
              <p:extLst>
                <p:ext uri="{D42A27DB-BD31-4B8C-83A1-F6EECF244321}">
                  <p14:modId xmlns:p14="http://schemas.microsoft.com/office/powerpoint/2010/main" val="3793603488"/>
                </p:ext>
              </p:extLst>
            </p:nvPr>
          </p:nvGraphicFramePr>
          <p:xfrm>
            <a:off x="3315635" y="4201324"/>
            <a:ext cx="2667353" cy="1130300"/>
          </p:xfrm>
          <a:graphic>
            <a:graphicData uri="http://schemas.openxmlformats.org/presentationml/2006/ole">
              <mc:AlternateContent xmlns:mc="http://schemas.openxmlformats.org/markup-compatibility/2006">
                <mc:Choice xmlns:v="urn:schemas-microsoft-com:vml" Requires="v">
                  <p:oleObj spid="_x0000_s255436" name="Equation" r:id="rId9" imgW="1079500" imgH="457200" progId="Equation.3">
                    <p:embed/>
                  </p:oleObj>
                </mc:Choice>
                <mc:Fallback>
                  <p:oleObj name="Equation" r:id="rId9" imgW="1079500" imgH="457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5635" y="4201324"/>
                          <a:ext cx="266735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7" name="TextBox 9"/>
          <p:cNvSpPr txBox="1">
            <a:spLocks noChangeArrowheads="1"/>
          </p:cNvSpPr>
          <p:nvPr/>
        </p:nvSpPr>
        <p:spPr bwMode="auto">
          <a:xfrm>
            <a:off x="1872720" y="3650018"/>
            <a:ext cx="4600497" cy="369888"/>
          </a:xfrm>
          <a:prstGeom prst="rect">
            <a:avLst/>
          </a:prstGeom>
          <a:noFill/>
          <a:ln w="9525">
            <a:noFill/>
            <a:miter lim="800000"/>
            <a:headEnd/>
            <a:tailEnd/>
          </a:ln>
        </p:spPr>
        <p:txBody>
          <a:bodyPr wrap="square">
            <a:spAutoFit/>
          </a:bodyPr>
          <a:lstStyle/>
          <a:p>
            <a:pPr>
              <a:defRPr/>
            </a:pPr>
            <a:r>
              <a:rPr lang="en-US" sz="1800" dirty="0" smtClean="0">
                <a:latin typeface="Arial"/>
                <a:ea typeface="+mn-ea"/>
                <a:cs typeface="Arial"/>
              </a:rPr>
              <a:t>N+E nonlinear equations, N+E unknowns</a:t>
            </a:r>
            <a:endParaRPr lang="en-US" sz="1800" dirty="0">
              <a:latin typeface="Arial"/>
              <a:ea typeface="+mn-ea"/>
              <a:cs typeface="Arial"/>
            </a:endParaRPr>
          </a:p>
        </p:txBody>
      </p:sp>
      <p:sp>
        <p:nvSpPr>
          <p:cNvPr id="25614" name="Text Box 9"/>
          <p:cNvSpPr txBox="1">
            <a:spLocks noChangeArrowheads="1"/>
          </p:cNvSpPr>
          <p:nvPr/>
        </p:nvSpPr>
        <p:spPr bwMode="auto">
          <a:xfrm>
            <a:off x="4078009" y="2143194"/>
            <a:ext cx="161936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720">
                <a:solidFill>
                  <a:srgbClr val="000000"/>
                </a:solidFill>
                <a:round/>
                <a:headEnd/>
                <a:tailEnd type="triangle" w="med" len="med"/>
              </a14:hiddenLine>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5pPr>
            <a:lvl6pPr marL="4572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6pPr>
            <a:lvl7pPr marL="9144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7pPr>
            <a:lvl8pPr marL="13716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8pPr>
            <a:lvl9pPr marL="1828800" eaLnBrk="0" fontAlgn="base" hangingPunct="0">
              <a:lnSpc>
                <a:spcPct val="102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S Gothic" charset="0"/>
                <a:cs typeface="MS Gothic" charset="0"/>
              </a:defRPr>
            </a:lvl9pPr>
          </a:lstStyle>
          <a:p>
            <a:pPr algn="l">
              <a:lnSpc>
                <a:spcPct val="94000"/>
              </a:lnSpc>
            </a:pPr>
            <a:r>
              <a:rPr lang="en-GB" sz="2000" dirty="0">
                <a:solidFill>
                  <a:srgbClr val="000080"/>
                </a:solidFill>
                <a:latin typeface="Arial" charset="0"/>
              </a:rPr>
              <a:t>Dissociation </a:t>
            </a:r>
          </a:p>
          <a:p>
            <a:pPr algn="l">
              <a:lnSpc>
                <a:spcPct val="94000"/>
              </a:lnSpc>
            </a:pPr>
            <a:r>
              <a:rPr lang="en-GB" sz="2000" dirty="0">
                <a:solidFill>
                  <a:srgbClr val="000080"/>
                </a:solidFill>
                <a:latin typeface="Arial" charset="0"/>
              </a:rPr>
              <a:t>constant</a:t>
            </a:r>
          </a:p>
        </p:txBody>
      </p:sp>
      <p:sp>
        <p:nvSpPr>
          <p:cNvPr id="22" name="Slide Number Placeholder 3"/>
          <p:cNvSpPr>
            <a:spLocks noGrp="1"/>
          </p:cNvSpPr>
          <p:nvPr>
            <p:ph type="sldNum" sz="quarter" idx="12"/>
          </p:nvPr>
        </p:nvSpPr>
        <p:spPr>
          <a:xfrm>
            <a:off x="8543278" y="6356350"/>
            <a:ext cx="561975" cy="365125"/>
          </a:xfrm>
        </p:spPr>
        <p:txBody>
          <a:bodyPr/>
          <a:lstStyle/>
          <a:p>
            <a:fld id="{BA9B540C-44DA-4F69-89C9-7C84606640D3}" type="slidenum">
              <a:rPr lang="en-US" smtClean="0"/>
              <a:pPr/>
              <a:t>35</a:t>
            </a:fld>
            <a:endParaRPr lang="en-US" dirty="0"/>
          </a:p>
        </p:txBody>
      </p:sp>
      <p:sp>
        <p:nvSpPr>
          <p:cNvPr id="23" name="Title 1"/>
          <p:cNvSpPr txBox="1">
            <a:spLocks/>
          </p:cNvSpPr>
          <p:nvPr/>
        </p:nvSpPr>
        <p:spPr>
          <a:xfrm>
            <a:off x="38748" y="4869542"/>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endParaRPr lang="en-US" sz="4000" dirty="0">
              <a:latin typeface="Arial"/>
              <a:cs typeface="Arial"/>
            </a:endParaRPr>
          </a:p>
        </p:txBody>
      </p:sp>
      <p:sp>
        <p:nvSpPr>
          <p:cNvPr id="33" name="Title 1"/>
          <p:cNvSpPr txBox="1">
            <a:spLocks/>
          </p:cNvSpPr>
          <p:nvPr/>
        </p:nvSpPr>
        <p:spPr>
          <a:xfrm>
            <a:off x="56544"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Law of mass action equilibrium</a:t>
            </a:r>
            <a:endParaRPr lang="en-US" sz="4000" dirty="0">
              <a:latin typeface="Arial"/>
              <a:cs typeface="Arial"/>
            </a:endParaRPr>
          </a:p>
        </p:txBody>
      </p:sp>
      <p:grpSp>
        <p:nvGrpSpPr>
          <p:cNvPr id="4" name="Group 3"/>
          <p:cNvGrpSpPr/>
          <p:nvPr/>
        </p:nvGrpSpPr>
        <p:grpSpPr>
          <a:xfrm>
            <a:off x="35598" y="4413028"/>
            <a:ext cx="3075620" cy="1519111"/>
            <a:chOff x="35598" y="4413028"/>
            <a:chExt cx="3075620" cy="1519111"/>
          </a:xfrm>
        </p:grpSpPr>
        <p:pic>
          <p:nvPicPr>
            <p:cNvPr id="34" name="Picture 33"/>
            <p:cNvPicPr>
              <a:picLocks noChangeAspect="1"/>
            </p:cNvPicPr>
            <p:nvPr/>
          </p:nvPicPr>
          <p:blipFill>
            <a:blip r:embed="rId11"/>
            <a:stretch>
              <a:fillRect/>
            </a:stretch>
          </p:blipFill>
          <p:spPr>
            <a:xfrm>
              <a:off x="35598" y="4413028"/>
              <a:ext cx="1519111" cy="1519111"/>
            </a:xfrm>
            <a:prstGeom prst="rect">
              <a:avLst/>
            </a:prstGeom>
          </p:spPr>
        </p:pic>
        <p:sp>
          <p:nvSpPr>
            <p:cNvPr id="3" name="Rectangle 2"/>
            <p:cNvSpPr/>
            <p:nvPr/>
          </p:nvSpPr>
          <p:spPr>
            <a:xfrm>
              <a:off x="1566579" y="4911294"/>
              <a:ext cx="1544639" cy="369332"/>
            </a:xfrm>
            <a:prstGeom prst="rect">
              <a:avLst/>
            </a:prstGeom>
          </p:spPr>
          <p:txBody>
            <a:bodyPr wrap="none">
              <a:spAutoFit/>
            </a:bodyPr>
            <a:lstStyle/>
            <a:p>
              <a:pPr>
                <a:lnSpc>
                  <a:spcPct val="100000"/>
                </a:lnSpc>
              </a:pPr>
              <a:r>
                <a:rPr lang="en-US" dirty="0">
                  <a:latin typeface="Arial"/>
                  <a:cs typeface="Arial"/>
                </a:rPr>
                <a:t>a</a:t>
              </a:r>
              <a:r>
                <a:rPr lang="en-US" dirty="0" smtClean="0">
                  <a:latin typeface="Arial"/>
                  <a:cs typeface="Arial"/>
                </a:rPr>
                <a:t>ssumptions:</a:t>
              </a:r>
              <a:endParaRPr lang="en-US" dirty="0">
                <a:latin typeface="Arial"/>
                <a:cs typeface="Arial"/>
              </a:endParaRPr>
            </a:p>
          </p:txBody>
        </p:sp>
      </p:grpSp>
      <p:sp>
        <p:nvSpPr>
          <p:cNvPr id="35" name="Content Placeholder 9"/>
          <p:cNvSpPr txBox="1">
            <a:spLocks/>
          </p:cNvSpPr>
          <p:nvPr/>
        </p:nvSpPr>
        <p:spPr>
          <a:xfrm>
            <a:off x="2980489" y="4023987"/>
            <a:ext cx="5488281" cy="254022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400" dirty="0" err="1" smtClean="0">
                <a:latin typeface="Arial"/>
                <a:cs typeface="Arial"/>
              </a:rPr>
              <a:t>C</a:t>
            </a:r>
            <a:r>
              <a:rPr lang="en-US" sz="1400" baseline="-25000" dirty="0" err="1" smtClean="0">
                <a:latin typeface="Arial"/>
                <a:cs typeface="Arial"/>
              </a:rPr>
              <a:t>i</a:t>
            </a:r>
            <a:r>
              <a:rPr lang="en-US" sz="1400" baseline="-25000" dirty="0" smtClean="0">
                <a:latin typeface="Arial"/>
                <a:cs typeface="Arial"/>
              </a:rPr>
              <a:t> </a:t>
            </a:r>
            <a:r>
              <a:rPr lang="en-US" sz="1400" dirty="0" smtClean="0">
                <a:latin typeface="Arial"/>
                <a:cs typeface="Arial"/>
              </a:rPr>
              <a:t>of all yeast proteins and subcellular localizations are experimentally known (group of </a:t>
            </a:r>
            <a:r>
              <a:rPr lang="en-US" sz="1400" dirty="0" err="1" smtClean="0">
                <a:latin typeface="Arial"/>
                <a:cs typeface="Arial"/>
              </a:rPr>
              <a:t>Weissman</a:t>
            </a:r>
            <a:r>
              <a:rPr lang="en-US" sz="1400" dirty="0" smtClean="0">
                <a:latin typeface="Arial"/>
                <a:cs typeface="Arial"/>
              </a:rPr>
              <a:t> @ UCSF) </a:t>
            </a:r>
          </a:p>
          <a:p>
            <a:r>
              <a:rPr lang="en-US" sz="1400" dirty="0">
                <a:latin typeface="Arial"/>
                <a:cs typeface="Arial"/>
              </a:rPr>
              <a:t>O</a:t>
            </a:r>
            <a:r>
              <a:rPr lang="en-US" sz="1400" dirty="0" smtClean="0">
                <a:latin typeface="Arial"/>
                <a:cs typeface="Arial"/>
              </a:rPr>
              <a:t>nly reproducible independently confirmed protein-protein interactions for </a:t>
            </a:r>
            <a:r>
              <a:rPr lang="en-US" sz="1400" dirty="0" smtClean="0">
                <a:solidFill>
                  <a:srgbClr val="FF0000"/>
                </a:solidFill>
                <a:latin typeface="Arial"/>
                <a:cs typeface="Arial"/>
              </a:rPr>
              <a:t>non-catalytic binding </a:t>
            </a:r>
            <a:r>
              <a:rPr lang="en-US" sz="1400" dirty="0" smtClean="0">
                <a:latin typeface="Arial"/>
                <a:cs typeface="Arial"/>
              </a:rPr>
              <a:t>(kinase-substrate pairs~5%), </a:t>
            </a:r>
            <a:r>
              <a:rPr lang="en-US" sz="1400" dirty="0">
                <a:latin typeface="Arial"/>
                <a:cs typeface="Arial"/>
              </a:rPr>
              <a:t>: ~4000 heterodimers </a:t>
            </a:r>
            <a:r>
              <a:rPr lang="en-US" sz="1400" dirty="0" smtClean="0">
                <a:latin typeface="Arial"/>
                <a:cs typeface="Arial"/>
              </a:rPr>
              <a:t>+  </a:t>
            </a:r>
            <a:r>
              <a:rPr lang="en-US" sz="1400" dirty="0">
                <a:latin typeface="Arial"/>
                <a:cs typeface="Arial"/>
              </a:rPr>
              <a:t>~1700 </a:t>
            </a:r>
            <a:r>
              <a:rPr lang="en-US" sz="1400" dirty="0" smtClean="0">
                <a:latin typeface="Arial"/>
                <a:cs typeface="Arial"/>
              </a:rPr>
              <a:t>proteins</a:t>
            </a:r>
          </a:p>
          <a:p>
            <a:r>
              <a:rPr lang="en-US" sz="1400" dirty="0" smtClean="0">
                <a:latin typeface="Arial"/>
                <a:cs typeface="Arial"/>
              </a:rPr>
              <a:t>Neglect higher order interactions. ~100 multi-protein complexes  (we assume no cooperative binding in complexes)</a:t>
            </a:r>
          </a:p>
          <a:p>
            <a:r>
              <a:rPr lang="en-US" sz="1400" dirty="0" smtClean="0">
                <a:latin typeface="Arial"/>
                <a:cs typeface="Arial"/>
              </a:rPr>
              <a:t>Use </a:t>
            </a:r>
            <a:r>
              <a:rPr lang="ja-JP" altLang="en-US" sz="1400" dirty="0" smtClean="0">
                <a:latin typeface="Arial"/>
                <a:cs typeface="Arial"/>
              </a:rPr>
              <a:t>“</a:t>
            </a:r>
            <a:r>
              <a:rPr lang="en-US" altLang="ja-JP" sz="1400" dirty="0" smtClean="0">
                <a:latin typeface="Arial"/>
                <a:cs typeface="Arial"/>
              </a:rPr>
              <a:t>evolutionary motivated”</a:t>
            </a:r>
            <a:r>
              <a:rPr lang="en-US" altLang="ja-JP" sz="1400" dirty="0">
                <a:solidFill>
                  <a:srgbClr val="FF0000"/>
                </a:solidFill>
                <a:latin typeface="Arial"/>
                <a:cs typeface="Arial"/>
              </a:rPr>
              <a:t> </a:t>
            </a:r>
            <a:r>
              <a:rPr lang="en-US" altLang="ja-JP" sz="1400" dirty="0" smtClean="0">
                <a:solidFill>
                  <a:srgbClr val="FF0000"/>
                </a:solidFill>
                <a:latin typeface="Arial"/>
                <a:cs typeface="Arial"/>
              </a:rPr>
              <a:t> binding strength</a:t>
            </a:r>
            <a:r>
              <a:rPr lang="en-US" altLang="ja-JP" sz="1400" dirty="0" smtClean="0">
                <a:latin typeface="Arial"/>
                <a:cs typeface="Arial"/>
              </a:rPr>
              <a:t>: </a:t>
            </a:r>
            <a:r>
              <a:rPr lang="en-US" altLang="ja-JP" sz="1400" dirty="0" err="1" smtClean="0">
                <a:latin typeface="Arial"/>
                <a:cs typeface="Arial"/>
              </a:rPr>
              <a:t>K</a:t>
            </a:r>
            <a:r>
              <a:rPr lang="en-US" altLang="ja-JP" sz="1400" baseline="-25000" dirty="0" err="1" smtClean="0">
                <a:latin typeface="Arial"/>
                <a:cs typeface="Arial"/>
              </a:rPr>
              <a:t>ij</a:t>
            </a:r>
            <a:r>
              <a:rPr lang="en-US" altLang="ja-JP" sz="1400" dirty="0" smtClean="0">
                <a:latin typeface="Arial"/>
                <a:cs typeface="Arial"/>
              </a:rPr>
              <a:t>=max(</a:t>
            </a:r>
            <a:r>
              <a:rPr lang="en-US" altLang="ja-JP" sz="1400" dirty="0" err="1" smtClean="0">
                <a:latin typeface="Arial"/>
                <a:cs typeface="Arial"/>
              </a:rPr>
              <a:t>C</a:t>
            </a:r>
            <a:r>
              <a:rPr lang="en-US" altLang="ja-JP" sz="1400" baseline="-25000" dirty="0" err="1" smtClean="0">
                <a:latin typeface="Arial"/>
                <a:cs typeface="Arial"/>
              </a:rPr>
              <a:t>i</a:t>
            </a:r>
            <a:r>
              <a:rPr lang="en-US" altLang="ja-JP" sz="1400" baseline="-25000" dirty="0" smtClean="0">
                <a:latin typeface="Arial"/>
                <a:cs typeface="Arial"/>
              </a:rPr>
              <a:t>, </a:t>
            </a:r>
            <a:r>
              <a:rPr lang="en-US" altLang="ja-JP" sz="1400" dirty="0" err="1" smtClean="0">
                <a:latin typeface="Arial"/>
                <a:cs typeface="Arial"/>
              </a:rPr>
              <a:t>C</a:t>
            </a:r>
            <a:r>
              <a:rPr lang="en-US" altLang="ja-JP" sz="1400" baseline="-25000" dirty="0" err="1" smtClean="0">
                <a:latin typeface="Arial"/>
                <a:cs typeface="Arial"/>
              </a:rPr>
              <a:t>j</a:t>
            </a:r>
            <a:r>
              <a:rPr lang="en-US" altLang="ja-JP" sz="1400" dirty="0" smtClean="0">
                <a:latin typeface="Arial"/>
                <a:cs typeface="Arial"/>
              </a:rPr>
              <a:t>)/</a:t>
            </a:r>
            <a:r>
              <a:rPr lang="en-US" altLang="ja-JP" sz="1400" dirty="0" err="1" smtClean="0">
                <a:latin typeface="Arial"/>
                <a:cs typeface="Arial"/>
              </a:rPr>
              <a:t>const</a:t>
            </a:r>
            <a:r>
              <a:rPr lang="en-US" altLang="ja-JP" sz="1400" dirty="0" smtClean="0">
                <a:latin typeface="Arial"/>
                <a:cs typeface="Arial"/>
              </a:rPr>
              <a:t>, which is sufficient to bind considerable fraction of two proteins in a heterodimer, </a:t>
            </a:r>
            <a:r>
              <a:rPr lang="en-US" sz="1400" dirty="0">
                <a:latin typeface="Arial"/>
                <a:cs typeface="Arial"/>
              </a:rPr>
              <a:t>relevant average of dissociation constants </a:t>
            </a:r>
            <a:r>
              <a:rPr lang="en-US" sz="1400" dirty="0" err="1">
                <a:latin typeface="Arial"/>
                <a:cs typeface="Arial"/>
              </a:rPr>
              <a:t>K</a:t>
            </a:r>
            <a:r>
              <a:rPr lang="en-US" sz="1400" baseline="-25000" dirty="0" err="1">
                <a:latin typeface="Arial"/>
                <a:cs typeface="Arial"/>
              </a:rPr>
              <a:t>ij</a:t>
            </a:r>
            <a:r>
              <a:rPr lang="en-US" sz="1400" dirty="0">
                <a:latin typeface="Arial"/>
                <a:cs typeface="Arial"/>
              </a:rPr>
              <a:t> ~</a:t>
            </a:r>
            <a:r>
              <a:rPr lang="en-US" sz="1400" dirty="0" smtClean="0">
                <a:latin typeface="Arial"/>
                <a:cs typeface="Arial"/>
              </a:rPr>
              <a:t>10nM</a:t>
            </a:r>
          </a:p>
        </p:txBody>
      </p:sp>
    </p:spTree>
    <p:extLst>
      <p:ext uri="{BB962C8B-B14F-4D97-AF65-F5344CB8AC3E}">
        <p14:creationId xmlns:p14="http://schemas.microsoft.com/office/powerpoint/2010/main" val="25164831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a:xfrm>
            <a:off x="8550026" y="6490448"/>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36</a:t>
            </a:fld>
            <a:endParaRPr lang="en-US" dirty="0"/>
          </a:p>
        </p:txBody>
      </p:sp>
      <p:sp>
        <p:nvSpPr>
          <p:cNvPr id="8" name="TextBox 14"/>
          <p:cNvSpPr txBox="1">
            <a:spLocks noChangeArrowheads="1"/>
          </p:cNvSpPr>
          <p:nvPr/>
        </p:nvSpPr>
        <p:spPr bwMode="auto">
          <a:xfrm>
            <a:off x="368702" y="1845811"/>
            <a:ext cx="7987472" cy="923330"/>
          </a:xfrm>
          <a:prstGeom prst="rect">
            <a:avLst/>
          </a:prstGeom>
          <a:noFill/>
          <a:ln w="9525">
            <a:noFill/>
            <a:miter lim="800000"/>
            <a:headEnd/>
            <a:tailEnd/>
          </a:ln>
        </p:spPr>
        <p:txBody>
          <a:bodyPr wrap="square">
            <a:spAutoFit/>
          </a:bodyPr>
          <a:lstStyle/>
          <a:p>
            <a:pPr>
              <a:defRPr/>
            </a:pPr>
            <a:r>
              <a:rPr lang="en-US" dirty="0" smtClean="0">
                <a:latin typeface="Arial"/>
                <a:cs typeface="Arial"/>
              </a:rPr>
              <a:t>By the stochastic nature of binding, t</a:t>
            </a:r>
            <a:r>
              <a:rPr lang="en-US" sz="1800" dirty="0" smtClean="0">
                <a:latin typeface="Arial"/>
                <a:cs typeface="Arial"/>
              </a:rPr>
              <a:t>he </a:t>
            </a:r>
            <a:r>
              <a:rPr lang="en-US" sz="1800" dirty="0">
                <a:latin typeface="Arial"/>
                <a:cs typeface="Arial"/>
              </a:rPr>
              <a:t>network is not always in </a:t>
            </a:r>
            <a:r>
              <a:rPr lang="en-US" sz="1800" dirty="0" smtClean="0">
                <a:latin typeface="Arial"/>
                <a:cs typeface="Arial"/>
              </a:rPr>
              <a:t>equilibrium. </a:t>
            </a:r>
            <a:r>
              <a:rPr lang="en-US" sz="1800" dirty="0">
                <a:latin typeface="Arial"/>
                <a:cs typeface="Arial"/>
              </a:rPr>
              <a:t>There are fluctuations </a:t>
            </a:r>
            <a:r>
              <a:rPr lang="en-US" sz="1800" dirty="0">
                <a:solidFill>
                  <a:srgbClr val="C00000"/>
                </a:solidFill>
                <a:latin typeface="Arial"/>
                <a:cs typeface="Arial"/>
              </a:rPr>
              <a:t>away</a:t>
            </a:r>
            <a:r>
              <a:rPr lang="en-US" sz="1800" dirty="0">
                <a:latin typeface="Arial"/>
                <a:cs typeface="Arial"/>
              </a:rPr>
              <a:t> from </a:t>
            </a:r>
            <a:r>
              <a:rPr lang="en-US" sz="1800" dirty="0" smtClean="0">
                <a:latin typeface="Arial"/>
                <a:cs typeface="Arial"/>
              </a:rPr>
              <a:t>equilibrium, described by equilibrium statistical physics.</a:t>
            </a:r>
            <a:endParaRPr lang="en-US" sz="1800" dirty="0">
              <a:latin typeface="Arial"/>
              <a:cs typeface="Arial"/>
            </a:endParaRPr>
          </a:p>
        </p:txBody>
      </p:sp>
      <p:graphicFrame>
        <p:nvGraphicFramePr>
          <p:cNvPr id="9" name="Object 6"/>
          <p:cNvGraphicFramePr>
            <a:graphicFrameLocks noChangeAspect="1"/>
          </p:cNvGraphicFramePr>
          <p:nvPr>
            <p:extLst>
              <p:ext uri="{D42A27DB-BD31-4B8C-83A1-F6EECF244321}">
                <p14:modId xmlns:p14="http://schemas.microsoft.com/office/powerpoint/2010/main" val="2154507947"/>
              </p:ext>
            </p:extLst>
          </p:nvPr>
        </p:nvGraphicFramePr>
        <p:xfrm>
          <a:off x="1845316" y="2603355"/>
          <a:ext cx="1951038" cy="609600"/>
        </p:xfrm>
        <a:graphic>
          <a:graphicData uri="http://schemas.openxmlformats.org/presentationml/2006/ole">
            <mc:AlternateContent xmlns:mc="http://schemas.openxmlformats.org/markup-compatibility/2006">
              <mc:Choice xmlns:v="urn:schemas-microsoft-com:vml" Requires="v">
                <p:oleObj spid="_x0000_s258926" name="Equation" r:id="rId4" imgW="812447" imgH="253890" progId="Equation.3">
                  <p:embed/>
                </p:oleObj>
              </mc:Choice>
              <mc:Fallback>
                <p:oleObj name="Equation" r:id="rId4" imgW="812447"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316" y="2603355"/>
                        <a:ext cx="19510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7"/>
          <p:cNvGraphicFramePr>
            <a:graphicFrameLocks noChangeAspect="1"/>
          </p:cNvGraphicFramePr>
          <p:nvPr>
            <p:extLst>
              <p:ext uri="{D42A27DB-BD31-4B8C-83A1-F6EECF244321}">
                <p14:modId xmlns:p14="http://schemas.microsoft.com/office/powerpoint/2010/main" val="1671325503"/>
              </p:ext>
            </p:extLst>
          </p:nvPr>
        </p:nvGraphicFramePr>
        <p:xfrm>
          <a:off x="4815529" y="2603355"/>
          <a:ext cx="2333625" cy="644525"/>
        </p:xfrm>
        <a:graphic>
          <a:graphicData uri="http://schemas.openxmlformats.org/presentationml/2006/ole">
            <mc:AlternateContent xmlns:mc="http://schemas.openxmlformats.org/markup-compatibility/2006">
              <mc:Choice xmlns:v="urn:schemas-microsoft-com:vml" Requires="v">
                <p:oleObj spid="_x0000_s258927" name="Equation" r:id="rId6" imgW="964781" imgH="266584" progId="Equation.3">
                  <p:embed/>
                </p:oleObj>
              </mc:Choice>
              <mc:Fallback>
                <p:oleObj name="Equation" r:id="rId6" imgW="964781" imgH="26658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5529" y="2603355"/>
                        <a:ext cx="23336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54949" y="1481500"/>
            <a:ext cx="3221730" cy="400110"/>
          </a:xfrm>
          <a:prstGeom prst="rect">
            <a:avLst/>
          </a:prstGeom>
          <a:noFill/>
        </p:spPr>
        <p:txBody>
          <a:bodyPr wrap="none" rtlCol="0">
            <a:spAutoFit/>
          </a:bodyPr>
          <a:lstStyle/>
          <a:p>
            <a:r>
              <a:rPr lang="en-US" sz="2000" dirty="0" smtClean="0">
                <a:solidFill>
                  <a:srgbClr val="FF0000"/>
                </a:solidFill>
                <a:latin typeface="Arial"/>
                <a:cs typeface="Arial"/>
              </a:rPr>
              <a:t>Spontaneous Fluctuations:</a:t>
            </a:r>
            <a:endParaRPr lang="en-US" sz="2000" dirty="0">
              <a:solidFill>
                <a:srgbClr val="FF0000"/>
              </a:solidFill>
              <a:latin typeface="Arial"/>
              <a:cs typeface="Arial"/>
            </a:endParaRPr>
          </a:p>
        </p:txBody>
      </p:sp>
      <p:sp>
        <p:nvSpPr>
          <p:cNvPr id="12" name="TextBox 11"/>
          <p:cNvSpPr txBox="1"/>
          <p:nvPr/>
        </p:nvSpPr>
        <p:spPr>
          <a:xfrm>
            <a:off x="95450" y="3243388"/>
            <a:ext cx="2451162" cy="400110"/>
          </a:xfrm>
          <a:prstGeom prst="rect">
            <a:avLst/>
          </a:prstGeom>
          <a:noFill/>
        </p:spPr>
        <p:txBody>
          <a:bodyPr wrap="none" rtlCol="0">
            <a:spAutoFit/>
          </a:bodyPr>
          <a:lstStyle/>
          <a:p>
            <a:r>
              <a:rPr lang="en-US" sz="2000" dirty="0" smtClean="0">
                <a:solidFill>
                  <a:srgbClr val="FF0000"/>
                </a:solidFill>
                <a:latin typeface="Arial"/>
                <a:cs typeface="Arial"/>
              </a:rPr>
              <a:t>Driven Fluctuations:</a:t>
            </a:r>
            <a:endParaRPr lang="en-US" sz="2000" dirty="0">
              <a:solidFill>
                <a:srgbClr val="FF0000"/>
              </a:solidFill>
              <a:latin typeface="Arial"/>
              <a:cs typeface="Arial"/>
            </a:endParaRPr>
          </a:p>
        </p:txBody>
      </p:sp>
      <p:sp>
        <p:nvSpPr>
          <p:cNvPr id="13" name="TextBox 4"/>
          <p:cNvSpPr txBox="1">
            <a:spLocks noChangeArrowheads="1"/>
          </p:cNvSpPr>
          <p:nvPr/>
        </p:nvSpPr>
        <p:spPr bwMode="auto">
          <a:xfrm>
            <a:off x="389736" y="3800555"/>
            <a:ext cx="8077200" cy="369332"/>
          </a:xfrm>
          <a:prstGeom prst="rect">
            <a:avLst/>
          </a:prstGeom>
          <a:noFill/>
          <a:ln w="9525">
            <a:noFill/>
            <a:miter lim="800000"/>
            <a:headEnd/>
            <a:tailEnd/>
          </a:ln>
        </p:spPr>
        <p:txBody>
          <a:bodyPr>
            <a:spAutoFit/>
          </a:bodyPr>
          <a:lstStyle/>
          <a:p>
            <a:pPr>
              <a:defRPr/>
            </a:pPr>
            <a:r>
              <a:rPr lang="en-US" dirty="0">
                <a:solidFill>
                  <a:srgbClr val="008000"/>
                </a:solidFill>
                <a:latin typeface="Arial"/>
                <a:cs typeface="Arial"/>
              </a:rPr>
              <a:t>S</a:t>
            </a:r>
            <a:r>
              <a:rPr lang="en-US" sz="1800" dirty="0" smtClean="0">
                <a:solidFill>
                  <a:srgbClr val="008000"/>
                </a:solidFill>
                <a:latin typeface="Arial"/>
                <a:cs typeface="Arial"/>
              </a:rPr>
              <a:t>mall </a:t>
            </a:r>
            <a:r>
              <a:rPr lang="en-US" sz="1800" dirty="0">
                <a:solidFill>
                  <a:srgbClr val="008000"/>
                </a:solidFill>
                <a:latin typeface="Arial"/>
                <a:cs typeface="Arial"/>
              </a:rPr>
              <a:t>deviations </a:t>
            </a:r>
            <a:r>
              <a:rPr lang="en-US" sz="1800" dirty="0">
                <a:latin typeface="Arial"/>
                <a:cs typeface="Arial"/>
              </a:rPr>
              <a:t>in total concentration that arise as a result of:</a:t>
            </a:r>
          </a:p>
        </p:txBody>
      </p:sp>
      <p:sp>
        <p:nvSpPr>
          <p:cNvPr id="14" name="TextBox 5"/>
          <p:cNvSpPr txBox="1">
            <a:spLocks noChangeArrowheads="1"/>
          </p:cNvSpPr>
          <p:nvPr/>
        </p:nvSpPr>
        <p:spPr bwMode="auto">
          <a:xfrm>
            <a:off x="1182687" y="4169887"/>
            <a:ext cx="6295126" cy="369887"/>
          </a:xfrm>
          <a:prstGeom prst="rect">
            <a:avLst/>
          </a:prstGeom>
          <a:noFill/>
          <a:ln w="9525">
            <a:noFill/>
            <a:miter lim="800000"/>
            <a:headEnd/>
            <a:tailEnd/>
          </a:ln>
        </p:spPr>
        <p:txBody>
          <a:bodyPr wrap="square">
            <a:spAutoFit/>
          </a:bodyPr>
          <a:lstStyle/>
          <a:p>
            <a:pPr>
              <a:defRPr/>
            </a:pPr>
            <a:r>
              <a:rPr lang="en-US" sz="1800" dirty="0">
                <a:latin typeface="Arial"/>
                <a:ea typeface="+mn-ea"/>
                <a:cs typeface="Arial"/>
              </a:rPr>
              <a:t>1)  Upstream noise in genetic regulation</a:t>
            </a:r>
          </a:p>
        </p:txBody>
      </p:sp>
      <p:sp>
        <p:nvSpPr>
          <p:cNvPr id="15" name="TextBox 6"/>
          <p:cNvSpPr txBox="1">
            <a:spLocks noChangeArrowheads="1"/>
          </p:cNvSpPr>
          <p:nvPr/>
        </p:nvSpPr>
        <p:spPr bwMode="auto">
          <a:xfrm>
            <a:off x="1182687" y="4539774"/>
            <a:ext cx="7538046" cy="369332"/>
          </a:xfrm>
          <a:prstGeom prst="rect">
            <a:avLst/>
          </a:prstGeom>
          <a:noFill/>
          <a:ln w="9525">
            <a:noFill/>
            <a:miter lim="800000"/>
            <a:headEnd/>
            <a:tailEnd/>
          </a:ln>
        </p:spPr>
        <p:txBody>
          <a:bodyPr wrap="square">
            <a:spAutoFit/>
          </a:bodyPr>
          <a:lstStyle/>
          <a:p>
            <a:pPr>
              <a:defRPr/>
            </a:pPr>
            <a:r>
              <a:rPr lang="en-US" dirty="0">
                <a:latin typeface="Arial"/>
                <a:ea typeface="+mn-ea"/>
                <a:cs typeface="Arial"/>
              </a:rPr>
              <a:t>2)  Stochastic fluctuations in protein production/degradation mechanisms</a:t>
            </a:r>
          </a:p>
        </p:txBody>
      </p:sp>
      <p:graphicFrame>
        <p:nvGraphicFramePr>
          <p:cNvPr id="16" name="Object 2"/>
          <p:cNvGraphicFramePr>
            <a:graphicFrameLocks noChangeAspect="1"/>
          </p:cNvGraphicFramePr>
          <p:nvPr>
            <p:extLst>
              <p:ext uri="{D42A27DB-BD31-4B8C-83A1-F6EECF244321}">
                <p14:modId xmlns:p14="http://schemas.microsoft.com/office/powerpoint/2010/main" val="1812765562"/>
              </p:ext>
            </p:extLst>
          </p:nvPr>
        </p:nvGraphicFramePr>
        <p:xfrm>
          <a:off x="3240087" y="3125256"/>
          <a:ext cx="1871663" cy="558800"/>
        </p:xfrm>
        <a:graphic>
          <a:graphicData uri="http://schemas.openxmlformats.org/presentationml/2006/ole">
            <mc:AlternateContent xmlns:mc="http://schemas.openxmlformats.org/markup-compatibility/2006">
              <mc:Choice xmlns:v="urn:schemas-microsoft-com:vml" Requires="v">
                <p:oleObj spid="_x0000_s258928" name="Equation" r:id="rId8" imgW="850531" imgH="253890" progId="Equation.3">
                  <p:embed/>
                </p:oleObj>
              </mc:Choice>
              <mc:Fallback>
                <p:oleObj name="Equation" r:id="rId8" imgW="850531"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0087" y="3125256"/>
                        <a:ext cx="18716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9"/>
          <p:cNvSpPr txBox="1">
            <a:spLocks noChangeArrowheads="1"/>
          </p:cNvSpPr>
          <p:nvPr/>
        </p:nvSpPr>
        <p:spPr bwMode="auto">
          <a:xfrm>
            <a:off x="795780" y="4928321"/>
            <a:ext cx="7331116" cy="646331"/>
          </a:xfrm>
          <a:prstGeom prst="rect">
            <a:avLst/>
          </a:prstGeom>
          <a:noFill/>
          <a:ln w="9525">
            <a:noFill/>
            <a:miter lim="800000"/>
            <a:headEnd/>
            <a:tailEnd/>
          </a:ln>
        </p:spPr>
        <p:txBody>
          <a:bodyPr wrap="none">
            <a:spAutoFit/>
          </a:bodyPr>
          <a:lstStyle/>
          <a:p>
            <a:pPr>
              <a:defRPr/>
            </a:pPr>
            <a:r>
              <a:rPr lang="en-US" sz="1800" dirty="0">
                <a:latin typeface="Arial"/>
                <a:ea typeface="+mn-ea"/>
                <a:cs typeface="Arial"/>
              </a:rPr>
              <a:t>The typical time-scale of these small fluctuations in total concentration </a:t>
            </a:r>
            <a:endParaRPr lang="en-US" sz="1800" dirty="0" smtClean="0">
              <a:latin typeface="Arial"/>
              <a:ea typeface="+mn-ea"/>
              <a:cs typeface="Arial"/>
            </a:endParaRPr>
          </a:p>
          <a:p>
            <a:pPr>
              <a:defRPr/>
            </a:pPr>
            <a:r>
              <a:rPr lang="en-US" sz="1800" dirty="0" smtClean="0">
                <a:latin typeface="Arial"/>
                <a:ea typeface="+mn-ea"/>
                <a:cs typeface="Arial"/>
              </a:rPr>
              <a:t>is </a:t>
            </a:r>
            <a:r>
              <a:rPr lang="en-US" sz="1800" dirty="0">
                <a:latin typeface="Arial"/>
                <a:ea typeface="+mn-ea"/>
                <a:cs typeface="Arial"/>
              </a:rPr>
              <a:t>minutes.</a:t>
            </a:r>
          </a:p>
        </p:txBody>
      </p:sp>
      <p:grpSp>
        <p:nvGrpSpPr>
          <p:cNvPr id="19" name="Group 40"/>
          <p:cNvGrpSpPr>
            <a:grpSpLocks/>
          </p:cNvGrpSpPr>
          <p:nvPr/>
        </p:nvGrpSpPr>
        <p:grpSpPr bwMode="auto">
          <a:xfrm>
            <a:off x="1752600" y="5421312"/>
            <a:ext cx="5257800" cy="1255713"/>
            <a:chOff x="1676400" y="5257800"/>
            <a:chExt cx="5257800" cy="1256042"/>
          </a:xfrm>
        </p:grpSpPr>
        <p:grpSp>
          <p:nvGrpSpPr>
            <p:cNvPr id="20" name="Group 37"/>
            <p:cNvGrpSpPr>
              <a:grpSpLocks/>
            </p:cNvGrpSpPr>
            <p:nvPr/>
          </p:nvGrpSpPr>
          <p:grpSpPr bwMode="auto">
            <a:xfrm>
              <a:off x="2209800" y="5257800"/>
              <a:ext cx="4191000" cy="914400"/>
              <a:chOff x="2014450" y="5181600"/>
              <a:chExt cx="4191000" cy="914400"/>
            </a:xfrm>
          </p:grpSpPr>
          <p:sp>
            <p:nvSpPr>
              <p:cNvPr id="23" name="Right Arrow 22"/>
              <p:cNvSpPr/>
              <p:nvPr/>
            </p:nvSpPr>
            <p:spPr>
              <a:xfrm>
                <a:off x="2590713" y="5486480"/>
                <a:ext cx="685800" cy="228660"/>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latin typeface="+mj-lt"/>
                </a:endParaRPr>
              </a:p>
            </p:txBody>
          </p:sp>
          <p:grpSp>
            <p:nvGrpSpPr>
              <p:cNvPr id="24" name="Group 32"/>
              <p:cNvGrpSpPr>
                <a:grpSpLocks/>
              </p:cNvGrpSpPr>
              <p:nvPr/>
            </p:nvGrpSpPr>
            <p:grpSpPr bwMode="auto">
              <a:xfrm>
                <a:off x="3276600" y="5181600"/>
                <a:ext cx="1600200" cy="914400"/>
                <a:chOff x="5410200" y="5181600"/>
                <a:chExt cx="1600200" cy="914400"/>
              </a:xfrm>
            </p:grpSpPr>
            <p:grpSp>
              <p:nvGrpSpPr>
                <p:cNvPr id="28" name="Group 52"/>
                <p:cNvGrpSpPr>
                  <a:grpSpLocks/>
                </p:cNvGrpSpPr>
                <p:nvPr/>
              </p:nvGrpSpPr>
              <p:grpSpPr bwMode="auto">
                <a:xfrm>
                  <a:off x="5410200" y="5257800"/>
                  <a:ext cx="1524000" cy="762000"/>
                  <a:chOff x="2590800" y="685800"/>
                  <a:chExt cx="3733800" cy="1600200"/>
                </a:xfrm>
              </p:grpSpPr>
              <p:sp>
                <p:nvSpPr>
                  <p:cNvPr id="30" name="Oval 3"/>
                  <p:cNvSpPr>
                    <a:spLocks noChangeArrowheads="1"/>
                  </p:cNvSpPr>
                  <p:nvPr/>
                </p:nvSpPr>
                <p:spPr bwMode="auto">
                  <a:xfrm>
                    <a:off x="3582376" y="1449472"/>
                    <a:ext cx="225584" cy="22675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n-US" sz="1800">
                      <a:solidFill>
                        <a:srgbClr val="000000"/>
                      </a:solidFill>
                      <a:latin typeface="+mj-lt"/>
                      <a:ea typeface="+mn-ea"/>
                      <a:cs typeface="+mn-cs"/>
                    </a:endParaRPr>
                  </a:p>
                </p:txBody>
              </p:sp>
              <p:sp>
                <p:nvSpPr>
                  <p:cNvPr id="31" name="Oval 30"/>
                  <p:cNvSpPr>
                    <a:spLocks noChangeArrowheads="1"/>
                  </p:cNvSpPr>
                  <p:nvPr/>
                </p:nvSpPr>
                <p:spPr bwMode="auto">
                  <a:xfrm>
                    <a:off x="4570277" y="1449472"/>
                    <a:ext cx="229474" cy="22675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n-US" sz="1800">
                      <a:solidFill>
                        <a:srgbClr val="000000"/>
                      </a:solidFill>
                      <a:latin typeface="+mj-lt"/>
                      <a:ea typeface="+mn-ea"/>
                      <a:cs typeface="+mn-cs"/>
                    </a:endParaRPr>
                  </a:p>
                </p:txBody>
              </p:sp>
              <p:cxnSp>
                <p:nvCxnSpPr>
                  <p:cNvPr id="32" name="Straight Connector 31"/>
                  <p:cNvCxnSpPr>
                    <a:endCxn id="31" idx="2"/>
                  </p:cNvCxnSpPr>
                  <p:nvPr/>
                </p:nvCxnSpPr>
                <p:spPr>
                  <a:xfrm>
                    <a:off x="3807960" y="1562849"/>
                    <a:ext cx="7623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8"/>
                  <p:cNvCxnSpPr>
                    <a:stCxn id="31" idx="7"/>
                  </p:cNvCxnSpPr>
                  <p:nvPr/>
                </p:nvCxnSpPr>
                <p:spPr>
                  <a:xfrm rot="5400000" flipH="1" flipV="1">
                    <a:off x="4804137" y="997143"/>
                    <a:ext cx="450175" cy="521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10"/>
                  <p:cNvCxnSpPr>
                    <a:stCxn id="31" idx="6"/>
                    <a:endCxn id="35" idx="2"/>
                  </p:cNvCxnSpPr>
                  <p:nvPr/>
                </p:nvCxnSpPr>
                <p:spPr>
                  <a:xfrm>
                    <a:off x="4799752" y="1562849"/>
                    <a:ext cx="762317" cy="76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12"/>
                  <p:cNvCxnSpPr/>
                  <p:nvPr/>
                </p:nvCxnSpPr>
                <p:spPr>
                  <a:xfrm rot="16200000" flipV="1">
                    <a:off x="3389506" y="1143808"/>
                    <a:ext cx="533540" cy="77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14"/>
                  <p:cNvCxnSpPr>
                    <a:endCxn id="37" idx="7"/>
                  </p:cNvCxnSpPr>
                  <p:nvPr/>
                </p:nvCxnSpPr>
                <p:spPr>
                  <a:xfrm rot="5400000">
                    <a:off x="3317850" y="1720717"/>
                    <a:ext cx="373478" cy="217805"/>
                  </a:xfrm>
                  <a:prstGeom prst="line">
                    <a:avLst/>
                  </a:prstGeom>
                </p:spPr>
                <p:style>
                  <a:lnRef idx="1">
                    <a:schemeClr val="accent1"/>
                  </a:lnRef>
                  <a:fillRef idx="0">
                    <a:schemeClr val="accent1"/>
                  </a:fillRef>
                  <a:effectRef idx="0">
                    <a:schemeClr val="accent1"/>
                  </a:effectRef>
                  <a:fontRef idx="minor">
                    <a:schemeClr val="tx1"/>
                  </a:fontRef>
                </p:style>
              </p:cxnSp>
              <p:sp>
                <p:nvSpPr>
                  <p:cNvPr id="37" name="Oval 15"/>
                  <p:cNvSpPr>
                    <a:spLocks noChangeArrowheads="1"/>
                  </p:cNvSpPr>
                  <p:nvPr/>
                </p:nvSpPr>
                <p:spPr bwMode="auto">
                  <a:xfrm>
                    <a:off x="3504589" y="685842"/>
                    <a:ext cx="229474" cy="23009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n-US" sz="1800">
                      <a:solidFill>
                        <a:srgbClr val="000000"/>
                      </a:solidFill>
                      <a:latin typeface="+mj-lt"/>
                      <a:ea typeface="+mn-ea"/>
                      <a:cs typeface="+mn-cs"/>
                    </a:endParaRPr>
                  </a:p>
                </p:txBody>
              </p:sp>
              <p:sp>
                <p:nvSpPr>
                  <p:cNvPr id="38" name="Oval 17"/>
                  <p:cNvSpPr>
                    <a:spLocks noChangeArrowheads="1"/>
                  </p:cNvSpPr>
                  <p:nvPr/>
                </p:nvSpPr>
                <p:spPr bwMode="auto">
                  <a:xfrm>
                    <a:off x="5258698" y="839235"/>
                    <a:ext cx="225584" cy="22675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n-US" sz="1800">
                      <a:solidFill>
                        <a:srgbClr val="000000"/>
                      </a:solidFill>
                      <a:latin typeface="+mj-lt"/>
                      <a:ea typeface="+mn-ea"/>
                      <a:cs typeface="+mn-cs"/>
                    </a:endParaRPr>
                  </a:p>
                </p:txBody>
              </p:sp>
              <p:sp>
                <p:nvSpPr>
                  <p:cNvPr id="39" name="Oval 19"/>
                  <p:cNvSpPr>
                    <a:spLocks noChangeArrowheads="1"/>
                  </p:cNvSpPr>
                  <p:nvPr/>
                </p:nvSpPr>
                <p:spPr bwMode="auto">
                  <a:xfrm>
                    <a:off x="5562069" y="1522834"/>
                    <a:ext cx="229472" cy="230088"/>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n-US" sz="1800">
                      <a:solidFill>
                        <a:srgbClr val="000000"/>
                      </a:solidFill>
                      <a:latin typeface="+mj-lt"/>
                      <a:ea typeface="+mn-ea"/>
                      <a:cs typeface="+mn-cs"/>
                    </a:endParaRPr>
                  </a:p>
                </p:txBody>
              </p:sp>
              <p:sp>
                <p:nvSpPr>
                  <p:cNvPr id="40" name="Oval 21"/>
                  <p:cNvSpPr>
                    <a:spLocks noChangeArrowheads="1"/>
                  </p:cNvSpPr>
                  <p:nvPr/>
                </p:nvSpPr>
                <p:spPr bwMode="auto">
                  <a:xfrm>
                    <a:off x="3201217" y="1983012"/>
                    <a:ext cx="229474" cy="22675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n-US" sz="1800">
                      <a:solidFill>
                        <a:srgbClr val="000000"/>
                      </a:solidFill>
                      <a:latin typeface="+mj-lt"/>
                      <a:ea typeface="+mn-ea"/>
                      <a:cs typeface="+mn-cs"/>
                    </a:endParaRPr>
                  </a:p>
                </p:txBody>
              </p:sp>
              <p:cxnSp>
                <p:nvCxnSpPr>
                  <p:cNvPr id="41" name="Straight Connector 40"/>
                  <p:cNvCxnSpPr>
                    <a:endCxn id="42" idx="6"/>
                  </p:cNvCxnSpPr>
                  <p:nvPr/>
                </p:nvCxnSpPr>
                <p:spPr>
                  <a:xfrm rot="10800000">
                    <a:off x="3049533" y="1332759"/>
                    <a:ext cx="532843" cy="230090"/>
                  </a:xfrm>
                  <a:prstGeom prst="line">
                    <a:avLst/>
                  </a:prstGeom>
                </p:spPr>
                <p:style>
                  <a:lnRef idx="1">
                    <a:schemeClr val="accent1"/>
                  </a:lnRef>
                  <a:fillRef idx="0">
                    <a:schemeClr val="accent1"/>
                  </a:fillRef>
                  <a:effectRef idx="0">
                    <a:schemeClr val="accent1"/>
                  </a:effectRef>
                  <a:fontRef idx="minor">
                    <a:schemeClr val="tx1"/>
                  </a:fontRef>
                </p:style>
              </p:cxnSp>
              <p:sp>
                <p:nvSpPr>
                  <p:cNvPr id="42" name="Oval 41"/>
                  <p:cNvSpPr>
                    <a:spLocks noChangeArrowheads="1"/>
                  </p:cNvSpPr>
                  <p:nvPr/>
                </p:nvSpPr>
                <p:spPr bwMode="auto">
                  <a:xfrm>
                    <a:off x="2820059" y="1219382"/>
                    <a:ext cx="229474" cy="23009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n-US" sz="1800">
                      <a:solidFill>
                        <a:srgbClr val="000000"/>
                      </a:solidFill>
                      <a:latin typeface="+mj-lt"/>
                      <a:ea typeface="+mn-ea"/>
                      <a:cs typeface="+mn-cs"/>
                    </a:endParaRPr>
                  </a:p>
                </p:txBody>
              </p:sp>
              <p:cxnSp>
                <p:nvCxnSpPr>
                  <p:cNvPr id="43" name="Straight Connector 42"/>
                  <p:cNvCxnSpPr>
                    <a:stCxn id="42" idx="7"/>
                  </p:cNvCxnSpPr>
                  <p:nvPr/>
                </p:nvCxnSpPr>
                <p:spPr>
                  <a:xfrm rot="5400000" flipH="1" flipV="1">
                    <a:off x="3091991" y="805123"/>
                    <a:ext cx="370142" cy="525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2" idx="1"/>
                  </p:cNvCxnSpPr>
                  <p:nvPr/>
                </p:nvCxnSpPr>
                <p:spPr>
                  <a:xfrm rot="16200000" flipV="1">
                    <a:off x="2552481" y="954038"/>
                    <a:ext cx="336796" cy="26058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3"/>
                  </p:cNvCxnSpPr>
                  <p:nvPr/>
                </p:nvCxnSpPr>
                <p:spPr>
                  <a:xfrm rot="5400000">
                    <a:off x="2932281" y="1986411"/>
                    <a:ext cx="110042" cy="49006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5484282" y="839235"/>
                    <a:ext cx="536734" cy="11337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35" idx="6"/>
                  </p:cNvCxnSpPr>
                  <p:nvPr/>
                </p:nvCxnSpPr>
                <p:spPr>
                  <a:xfrm rot="10800000">
                    <a:off x="5791541" y="1639545"/>
                    <a:ext cx="532846" cy="11337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5410113" y="5181600"/>
                  <a:ext cx="1600200" cy="914640"/>
                </a:xfrm>
                <a:prstGeom prst="rect">
                  <a:avLst/>
                </a:prstGeom>
                <a:solidFill>
                  <a:schemeClr val="bg2">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000000"/>
                    </a:solidFill>
                    <a:latin typeface="+mj-lt"/>
                  </a:endParaRPr>
                </a:p>
                <a:p>
                  <a:pPr algn="ctr">
                    <a:defRPr/>
                  </a:pPr>
                  <a:endParaRPr lang="en-US" sz="1800" b="1">
                    <a:solidFill>
                      <a:srgbClr val="000000"/>
                    </a:solidFill>
                    <a:latin typeface="+mj-lt"/>
                  </a:endParaRPr>
                </a:p>
                <a:p>
                  <a:pPr algn="ctr">
                    <a:defRPr/>
                  </a:pPr>
                  <a:r>
                    <a:rPr lang="en-US" sz="1800" b="1">
                      <a:solidFill>
                        <a:srgbClr val="000000"/>
                      </a:solidFill>
                      <a:latin typeface="+mj-lt"/>
                    </a:rPr>
                    <a:t>network</a:t>
                  </a:r>
                </a:p>
              </p:txBody>
            </p:sp>
          </p:grpSp>
          <p:graphicFrame>
            <p:nvGraphicFramePr>
              <p:cNvPr id="25" name="Object 4"/>
              <p:cNvGraphicFramePr>
                <a:graphicFrameLocks noChangeAspect="1"/>
              </p:cNvGraphicFramePr>
              <p:nvPr/>
            </p:nvGraphicFramePr>
            <p:xfrm>
              <a:off x="2014450" y="5376950"/>
              <a:ext cx="563033" cy="533400"/>
            </p:xfrm>
            <a:graphic>
              <a:graphicData uri="http://schemas.openxmlformats.org/presentationml/2006/ole">
                <mc:AlternateContent xmlns:mc="http://schemas.openxmlformats.org/markup-compatibility/2006">
                  <mc:Choice xmlns:v="urn:schemas-microsoft-com:vml" Requires="v">
                    <p:oleObj spid="_x0000_s258929" name="Equation" r:id="rId10" imgW="241300" imgH="228600" progId="Equation.3">
                      <p:embed/>
                    </p:oleObj>
                  </mc:Choice>
                  <mc:Fallback>
                    <p:oleObj name="Equation" r:id="rId10" imgW="2413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4450" y="5376950"/>
                            <a:ext cx="56303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ight Arrow 25"/>
              <p:cNvSpPr/>
              <p:nvPr/>
            </p:nvSpPr>
            <p:spPr>
              <a:xfrm>
                <a:off x="4876713" y="5486480"/>
                <a:ext cx="685800" cy="228660"/>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latin typeface="+mj-lt"/>
                </a:endParaRPr>
              </a:p>
            </p:txBody>
          </p:sp>
          <p:graphicFrame>
            <p:nvGraphicFramePr>
              <p:cNvPr id="27" name="Object 5"/>
              <p:cNvGraphicFramePr>
                <a:graphicFrameLocks noChangeAspect="1"/>
              </p:cNvGraphicFramePr>
              <p:nvPr/>
            </p:nvGraphicFramePr>
            <p:xfrm>
              <a:off x="5583150" y="5319713"/>
              <a:ext cx="622300" cy="561975"/>
            </p:xfrm>
            <a:graphic>
              <a:graphicData uri="http://schemas.openxmlformats.org/presentationml/2006/ole">
                <mc:AlternateContent xmlns:mc="http://schemas.openxmlformats.org/markup-compatibility/2006">
                  <mc:Choice xmlns:v="urn:schemas-microsoft-com:vml" Requires="v">
                    <p:oleObj spid="_x0000_s258930" name="Equation" r:id="rId12" imgW="266469" imgH="241091" progId="Equation.3">
                      <p:embed/>
                    </p:oleObj>
                  </mc:Choice>
                  <mc:Fallback>
                    <p:oleObj name="Equation" r:id="rId12" imgW="266469" imgH="241091"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3150" y="5319713"/>
                            <a:ext cx="6223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1" name="TextBox 38"/>
            <p:cNvSpPr txBox="1">
              <a:spLocks noChangeArrowheads="1"/>
            </p:cNvSpPr>
            <p:nvPr/>
          </p:nvSpPr>
          <p:spPr bwMode="auto">
            <a:xfrm>
              <a:off x="1676400" y="5867560"/>
              <a:ext cx="1600200" cy="646282"/>
            </a:xfrm>
            <a:prstGeom prst="rect">
              <a:avLst/>
            </a:prstGeom>
            <a:noFill/>
            <a:ln w="9525">
              <a:noFill/>
              <a:miter lim="800000"/>
              <a:headEnd/>
              <a:tailEnd/>
            </a:ln>
          </p:spPr>
          <p:txBody>
            <a:bodyPr>
              <a:spAutoFit/>
            </a:bodyPr>
            <a:lstStyle/>
            <a:p>
              <a:pPr algn="ctr">
                <a:defRPr/>
              </a:pPr>
              <a:r>
                <a:rPr lang="en-US" sz="1800">
                  <a:latin typeface="+mj-lt"/>
                  <a:ea typeface="+mn-ea"/>
                  <a:cs typeface="+mn-cs"/>
                </a:rPr>
                <a:t>Driving fluctuations</a:t>
              </a:r>
            </a:p>
          </p:txBody>
        </p:sp>
        <p:sp>
          <p:nvSpPr>
            <p:cNvPr id="22" name="TextBox 39"/>
            <p:cNvSpPr txBox="1">
              <a:spLocks noChangeArrowheads="1"/>
            </p:cNvSpPr>
            <p:nvPr/>
          </p:nvSpPr>
          <p:spPr bwMode="auto">
            <a:xfrm>
              <a:off x="5334000" y="5831038"/>
              <a:ext cx="1600200" cy="646281"/>
            </a:xfrm>
            <a:prstGeom prst="rect">
              <a:avLst/>
            </a:prstGeom>
            <a:noFill/>
            <a:ln w="9525">
              <a:noFill/>
              <a:miter lim="800000"/>
              <a:headEnd/>
              <a:tailEnd/>
            </a:ln>
          </p:spPr>
          <p:txBody>
            <a:bodyPr>
              <a:spAutoFit/>
            </a:bodyPr>
            <a:lstStyle/>
            <a:p>
              <a:pPr algn="ctr">
                <a:defRPr/>
              </a:pPr>
              <a:r>
                <a:rPr lang="en-US" sz="1800">
                  <a:latin typeface="+mj-lt"/>
                  <a:ea typeface="+mn-ea"/>
                  <a:cs typeface="+mn-cs"/>
                </a:rPr>
                <a:t>Driven fluctuations</a:t>
              </a:r>
            </a:p>
          </p:txBody>
        </p:sp>
      </p:grpSp>
      <p:sp>
        <p:nvSpPr>
          <p:cNvPr id="48" name="Title 1"/>
          <p:cNvSpPr txBox="1">
            <a:spLocks/>
          </p:cNvSpPr>
          <p:nvPr/>
        </p:nvSpPr>
        <p:spPr>
          <a:xfrm>
            <a:off x="32804"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charset="0"/>
              </a:rPr>
              <a:t>Two types of fluctuations </a:t>
            </a:r>
            <a:endParaRPr lang="en-US" sz="4000" dirty="0" smtClean="0">
              <a:latin typeface="Arial" charset="0"/>
            </a:endParaRPr>
          </a:p>
          <a:p>
            <a:pPr>
              <a:lnSpc>
                <a:spcPct val="100000"/>
              </a:lnSpc>
            </a:pPr>
            <a:r>
              <a:rPr lang="en-US" sz="4000" dirty="0" smtClean="0">
                <a:latin typeface="Arial" charset="0"/>
              </a:rPr>
              <a:t>in </a:t>
            </a:r>
            <a:r>
              <a:rPr lang="en-US" sz="4000" dirty="0">
                <a:latin typeface="Arial" charset="0"/>
              </a:rPr>
              <a:t>equilibrium concentrations</a:t>
            </a:r>
            <a:endParaRPr lang="en-US" sz="4000" dirty="0">
              <a:latin typeface="Arial"/>
              <a:cs typeface="Arial"/>
            </a:endParaRPr>
          </a:p>
        </p:txBody>
      </p:sp>
    </p:spTree>
    <p:extLst>
      <p:ext uri="{BB962C8B-B14F-4D97-AF65-F5344CB8AC3E}">
        <p14:creationId xmlns:p14="http://schemas.microsoft.com/office/powerpoint/2010/main" val="26836565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A9B540C-44DA-4F69-89C9-7C84606640D3}" type="slidenum">
              <a:rPr lang="en-US" smtClean="0"/>
              <a:pPr/>
              <a:t>37</a:t>
            </a:fld>
            <a:endParaRPr lang="en-US"/>
          </a:p>
        </p:txBody>
      </p:sp>
      <p:sp>
        <p:nvSpPr>
          <p:cNvPr id="9" name="Title 1"/>
          <p:cNvSpPr txBox="1">
            <a:spLocks/>
          </p:cNvSpPr>
          <p:nvPr/>
        </p:nvSpPr>
        <p:spPr>
          <a:xfrm>
            <a:off x="32804"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endParaRPr lang="en-US" sz="4000" dirty="0">
              <a:latin typeface="Arial"/>
              <a:cs typeface="Arial"/>
            </a:endParaRPr>
          </a:p>
        </p:txBody>
      </p:sp>
      <p:sp>
        <p:nvSpPr>
          <p:cNvPr id="13" name="Title 1"/>
          <p:cNvSpPr txBox="1">
            <a:spLocks/>
          </p:cNvSpPr>
          <p:nvPr/>
        </p:nvSpPr>
        <p:spPr>
          <a:xfrm>
            <a:off x="35119" y="25405"/>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a:cs typeface="Arial"/>
              </a:rPr>
              <a:t>Spontaneous </a:t>
            </a:r>
            <a:r>
              <a:rPr lang="en-US" sz="4000" dirty="0" smtClean="0">
                <a:latin typeface="Arial"/>
                <a:cs typeface="Arial"/>
              </a:rPr>
              <a:t>fluctuations</a:t>
            </a:r>
            <a:endParaRPr lang="en-US" sz="4000" dirty="0">
              <a:latin typeface="Arial"/>
              <a:cs typeface="Arial"/>
            </a:endParaRPr>
          </a:p>
        </p:txBody>
      </p:sp>
      <p:grpSp>
        <p:nvGrpSpPr>
          <p:cNvPr id="14" name="Group 33"/>
          <p:cNvGrpSpPr>
            <a:grpSpLocks/>
          </p:cNvGrpSpPr>
          <p:nvPr/>
        </p:nvGrpSpPr>
        <p:grpSpPr bwMode="auto">
          <a:xfrm>
            <a:off x="125592" y="1100983"/>
            <a:ext cx="8574678" cy="1974834"/>
            <a:chOff x="188439" y="3802137"/>
            <a:chExt cx="8575365" cy="1974904"/>
          </a:xfrm>
        </p:grpSpPr>
        <p:graphicFrame>
          <p:nvGraphicFramePr>
            <p:cNvPr id="15" name="Object 7"/>
            <p:cNvGraphicFramePr>
              <a:graphicFrameLocks noChangeAspect="1"/>
            </p:cNvGraphicFramePr>
            <p:nvPr>
              <p:extLst>
                <p:ext uri="{D42A27DB-BD31-4B8C-83A1-F6EECF244321}">
                  <p14:modId xmlns:p14="http://schemas.microsoft.com/office/powerpoint/2010/main" val="2651072496"/>
                </p:ext>
              </p:extLst>
            </p:nvPr>
          </p:nvGraphicFramePr>
          <p:xfrm>
            <a:off x="188439" y="4651033"/>
            <a:ext cx="8575365" cy="1126008"/>
          </p:xfrm>
          <a:graphic>
            <a:graphicData uri="http://schemas.openxmlformats.org/presentationml/2006/ole">
              <mc:AlternateContent xmlns:mc="http://schemas.openxmlformats.org/markup-compatibility/2006">
                <mc:Choice xmlns:v="urn:schemas-microsoft-com:vml" Requires="v">
                  <p:oleObj spid="_x0000_s246432" name="Equation" r:id="rId4" imgW="3771900" imgH="495300" progId="Equation.3">
                    <p:embed/>
                  </p:oleObj>
                </mc:Choice>
                <mc:Fallback>
                  <p:oleObj name="Equation" r:id="rId4" imgW="3771900" imgH="495300" progId="Equation.3">
                    <p:embed/>
                    <p:pic>
                      <p:nvPicPr>
                        <p:cNvPr id="0" name=""/>
                        <p:cNvPicPr>
                          <a:picLocks noChangeAspect="1" noChangeArrowheads="1"/>
                        </p:cNvPicPr>
                        <p:nvPr/>
                      </p:nvPicPr>
                      <p:blipFill>
                        <a:blip r:embed="rId5"/>
                        <a:srcRect/>
                        <a:stretch>
                          <a:fillRect/>
                        </a:stretch>
                      </p:blipFill>
                      <p:spPr bwMode="auto">
                        <a:xfrm>
                          <a:off x="188439" y="4651033"/>
                          <a:ext cx="8575365" cy="1126008"/>
                        </a:xfrm>
                        <a:prstGeom prst="rect">
                          <a:avLst/>
                        </a:prstGeom>
                        <a:noFill/>
                        <a:ln>
                          <a:noFill/>
                        </a:ln>
                        <a:extLst/>
                      </p:spPr>
                    </p:pic>
                  </p:oleObj>
                </mc:Fallback>
              </mc:AlternateContent>
            </a:graphicData>
          </a:graphic>
        </p:graphicFrame>
        <p:grpSp>
          <p:nvGrpSpPr>
            <p:cNvPr id="16" name="Group 32"/>
            <p:cNvGrpSpPr>
              <a:grpSpLocks/>
            </p:cNvGrpSpPr>
            <p:nvPr/>
          </p:nvGrpSpPr>
          <p:grpSpPr bwMode="auto">
            <a:xfrm>
              <a:off x="352524" y="3802137"/>
              <a:ext cx="6211952" cy="820615"/>
              <a:chOff x="352524" y="3802137"/>
              <a:chExt cx="6211952" cy="820615"/>
            </a:xfrm>
          </p:grpSpPr>
          <p:sp>
            <p:nvSpPr>
              <p:cNvPr id="17" name="TextBox 30"/>
              <p:cNvSpPr txBox="1">
                <a:spLocks noChangeArrowheads="1"/>
              </p:cNvSpPr>
              <p:nvPr/>
            </p:nvSpPr>
            <p:spPr bwMode="auto">
              <a:xfrm>
                <a:off x="352524" y="4030745"/>
                <a:ext cx="6211952" cy="369345"/>
              </a:xfrm>
              <a:prstGeom prst="rect">
                <a:avLst/>
              </a:prstGeom>
              <a:noFill/>
              <a:ln w="9525">
                <a:noFill/>
                <a:miter lim="800000"/>
                <a:headEnd/>
                <a:tailEnd/>
              </a:ln>
            </p:spPr>
            <p:txBody>
              <a:bodyPr wrap="square">
                <a:spAutoFit/>
              </a:bodyPr>
              <a:lstStyle/>
              <a:p>
                <a:pPr>
                  <a:defRPr/>
                </a:pPr>
                <a:r>
                  <a:rPr lang="en-US" dirty="0" smtClean="0">
                    <a:latin typeface="Arial"/>
                    <a:ea typeface="+mn-ea"/>
                    <a:cs typeface="Arial"/>
                  </a:rPr>
                  <a:t>Free </a:t>
                </a:r>
                <a:r>
                  <a:rPr lang="en-US" dirty="0">
                    <a:latin typeface="Arial"/>
                    <a:ea typeface="+mn-ea"/>
                    <a:cs typeface="Arial"/>
                  </a:rPr>
                  <a:t>energy </a:t>
                </a:r>
                <a:r>
                  <a:rPr lang="en-US" i="1" dirty="0">
                    <a:latin typeface="Arial"/>
                    <a:ea typeface="+mn-ea"/>
                    <a:cs typeface="Arial"/>
                  </a:rPr>
                  <a:t>G</a:t>
                </a:r>
                <a:r>
                  <a:rPr lang="en-US" dirty="0">
                    <a:latin typeface="Arial"/>
                    <a:ea typeface="+mn-ea"/>
                    <a:cs typeface="Arial"/>
                  </a:rPr>
                  <a:t>, for a given occupation state</a:t>
                </a:r>
              </a:p>
            </p:txBody>
          </p:sp>
          <p:graphicFrame>
            <p:nvGraphicFramePr>
              <p:cNvPr id="18" name="Object 8"/>
              <p:cNvGraphicFramePr>
                <a:graphicFrameLocks noChangeAspect="1"/>
              </p:cNvGraphicFramePr>
              <p:nvPr>
                <p:extLst>
                  <p:ext uri="{D42A27DB-BD31-4B8C-83A1-F6EECF244321}">
                    <p14:modId xmlns:p14="http://schemas.microsoft.com/office/powerpoint/2010/main" val="2065928860"/>
                  </p:ext>
                </p:extLst>
              </p:nvPr>
            </p:nvGraphicFramePr>
            <p:xfrm>
              <a:off x="4961509" y="3802137"/>
              <a:ext cx="1066800" cy="820615"/>
            </p:xfrm>
            <a:graphic>
              <a:graphicData uri="http://schemas.openxmlformats.org/presentationml/2006/ole">
                <mc:AlternateContent xmlns:mc="http://schemas.openxmlformats.org/markup-compatibility/2006">
                  <mc:Choice xmlns:v="urn:schemas-microsoft-com:vml" Requires="v">
                    <p:oleObj spid="_x0000_s246433" name="Equation" r:id="rId6" imgW="330057" imgH="253890" progId="Equation.3">
                      <p:embed/>
                    </p:oleObj>
                  </mc:Choice>
                  <mc:Fallback>
                    <p:oleObj name="Equation" r:id="rId6" imgW="330057"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1509" y="3802137"/>
                            <a:ext cx="1066800" cy="82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aphicFrame>
        <p:nvGraphicFramePr>
          <p:cNvPr id="19" name="Object 18"/>
          <p:cNvGraphicFramePr>
            <a:graphicFrameLocks noChangeAspect="1"/>
          </p:cNvGraphicFramePr>
          <p:nvPr>
            <p:extLst>
              <p:ext uri="{D42A27DB-BD31-4B8C-83A1-F6EECF244321}">
                <p14:modId xmlns:p14="http://schemas.microsoft.com/office/powerpoint/2010/main" val="1008321788"/>
              </p:ext>
            </p:extLst>
          </p:nvPr>
        </p:nvGraphicFramePr>
        <p:xfrm>
          <a:off x="125592" y="3263425"/>
          <a:ext cx="3981451" cy="2706688"/>
        </p:xfrm>
        <a:graphic>
          <a:graphicData uri="http://schemas.openxmlformats.org/presentationml/2006/ole">
            <mc:AlternateContent xmlns:mc="http://schemas.openxmlformats.org/markup-compatibility/2006">
              <mc:Choice xmlns:v="urn:schemas-microsoft-com:vml" Requires="v">
                <p:oleObj spid="_x0000_s246434" name="Equation" r:id="rId8" imgW="1828800" imgH="1244600" progId="Equation.3">
                  <p:embed/>
                </p:oleObj>
              </mc:Choice>
              <mc:Fallback>
                <p:oleObj name="Equation" r:id="rId8" imgW="1828800" imgH="1244600" progId="Equation.3">
                  <p:embed/>
                  <p:pic>
                    <p:nvPicPr>
                      <p:cNvPr id="0" name=""/>
                      <p:cNvPicPr>
                        <a:picLocks noChangeAspect="1" noChangeArrowheads="1"/>
                      </p:cNvPicPr>
                      <p:nvPr/>
                    </p:nvPicPr>
                    <p:blipFill>
                      <a:blip r:embed="rId9"/>
                      <a:srcRect/>
                      <a:stretch>
                        <a:fillRect/>
                      </a:stretch>
                    </p:blipFill>
                    <p:spPr bwMode="auto">
                      <a:xfrm>
                        <a:off x="125592" y="3263425"/>
                        <a:ext cx="3981451" cy="2706688"/>
                      </a:xfrm>
                      <a:prstGeom prst="rect">
                        <a:avLst/>
                      </a:prstGeom>
                      <a:noFill/>
                      <a:ln>
                        <a:noFill/>
                      </a:ln>
                      <a:effectLst/>
                      <a:extLst/>
                    </p:spPr>
                  </p:pic>
                </p:oleObj>
              </mc:Fallback>
            </mc:AlternateContent>
          </a:graphicData>
        </a:graphic>
      </p:graphicFrame>
      <p:grpSp>
        <p:nvGrpSpPr>
          <p:cNvPr id="20" name="Group 52"/>
          <p:cNvGrpSpPr>
            <a:grpSpLocks/>
          </p:cNvGrpSpPr>
          <p:nvPr/>
        </p:nvGrpSpPr>
        <p:grpSpPr bwMode="auto">
          <a:xfrm>
            <a:off x="4687836" y="3295640"/>
            <a:ext cx="3395551" cy="1371601"/>
            <a:chOff x="2590800" y="685800"/>
            <a:chExt cx="3733800" cy="1600200"/>
          </a:xfrm>
        </p:grpSpPr>
        <p:sp>
          <p:nvSpPr>
            <p:cNvPr id="21" name="Oval 20"/>
            <p:cNvSpPr>
              <a:spLocks noChangeArrowheads="1"/>
            </p:cNvSpPr>
            <p:nvPr/>
          </p:nvSpPr>
          <p:spPr bwMode="auto">
            <a:xfrm>
              <a:off x="3581400" y="1447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sp>
          <p:nvSpPr>
            <p:cNvPr id="22" name="Oval 21"/>
            <p:cNvSpPr>
              <a:spLocks noChangeArrowheads="1"/>
            </p:cNvSpPr>
            <p:nvPr/>
          </p:nvSpPr>
          <p:spPr bwMode="auto">
            <a:xfrm>
              <a:off x="4572000" y="1447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23" name="Straight Connector 22"/>
            <p:cNvCxnSpPr>
              <a:stCxn id="21" idx="6"/>
              <a:endCxn id="22" idx="2"/>
            </p:cNvCxnSpPr>
            <p:nvPr/>
          </p:nvCxnSpPr>
          <p:spPr>
            <a:xfrm>
              <a:off x="3810000" y="15621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2" idx="7"/>
              <a:endCxn id="29" idx="3"/>
            </p:cNvCxnSpPr>
            <p:nvPr/>
          </p:nvCxnSpPr>
          <p:spPr>
            <a:xfrm rot="5400000" flipH="1" flipV="1">
              <a:off x="4805363" y="995363"/>
              <a:ext cx="447675" cy="523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2" idx="6"/>
              <a:endCxn id="30" idx="2"/>
            </p:cNvCxnSpPr>
            <p:nvPr/>
          </p:nvCxnSpPr>
          <p:spPr>
            <a:xfrm>
              <a:off x="4800600" y="1562100"/>
              <a:ext cx="76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1" idx="0"/>
              <a:endCxn id="28" idx="4"/>
            </p:cNvCxnSpPr>
            <p:nvPr/>
          </p:nvCxnSpPr>
          <p:spPr>
            <a:xfrm rot="16200000" flipV="1">
              <a:off x="3390900" y="1143000"/>
              <a:ext cx="53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1" idx="3"/>
              <a:endCxn id="31" idx="7"/>
            </p:cNvCxnSpPr>
            <p:nvPr/>
          </p:nvCxnSpPr>
          <p:spPr>
            <a:xfrm rot="5400000">
              <a:off x="3319463" y="1719263"/>
              <a:ext cx="371475" cy="219075"/>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p:cNvSpPr>
              <a:spLocks noChangeArrowheads="1"/>
            </p:cNvSpPr>
            <p:nvPr/>
          </p:nvSpPr>
          <p:spPr bwMode="auto">
            <a:xfrm>
              <a:off x="3505200" y="685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sp>
          <p:nvSpPr>
            <p:cNvPr id="29" name="Oval 28"/>
            <p:cNvSpPr>
              <a:spLocks noChangeArrowheads="1"/>
            </p:cNvSpPr>
            <p:nvPr/>
          </p:nvSpPr>
          <p:spPr bwMode="auto">
            <a:xfrm>
              <a:off x="5257800" y="8382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sp>
          <p:nvSpPr>
            <p:cNvPr id="30" name="Oval 29"/>
            <p:cNvSpPr>
              <a:spLocks noChangeArrowheads="1"/>
            </p:cNvSpPr>
            <p:nvPr/>
          </p:nvSpPr>
          <p:spPr bwMode="auto">
            <a:xfrm>
              <a:off x="5562600" y="15240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sp>
          <p:nvSpPr>
            <p:cNvPr id="31" name="Oval 30"/>
            <p:cNvSpPr>
              <a:spLocks noChangeArrowheads="1"/>
            </p:cNvSpPr>
            <p:nvPr/>
          </p:nvSpPr>
          <p:spPr bwMode="auto">
            <a:xfrm>
              <a:off x="3200400" y="19812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32" name="Straight Connector 31"/>
            <p:cNvCxnSpPr>
              <a:stCxn id="21" idx="2"/>
              <a:endCxn id="33" idx="6"/>
            </p:cNvCxnSpPr>
            <p:nvPr/>
          </p:nvCxnSpPr>
          <p:spPr>
            <a:xfrm rot="10800000">
              <a:off x="3048000" y="1333500"/>
              <a:ext cx="5334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32"/>
            <p:cNvSpPr>
              <a:spLocks noChangeArrowheads="1"/>
            </p:cNvSpPr>
            <p:nvPr/>
          </p:nvSpPr>
          <p:spPr bwMode="auto">
            <a:xfrm>
              <a:off x="2819400" y="12192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34" name="Straight Connector 33"/>
            <p:cNvCxnSpPr>
              <a:stCxn id="33" idx="7"/>
              <a:endCxn id="28" idx="3"/>
            </p:cNvCxnSpPr>
            <p:nvPr/>
          </p:nvCxnSpPr>
          <p:spPr>
            <a:xfrm rot="5400000" flipH="1" flipV="1">
              <a:off x="3090863" y="804863"/>
              <a:ext cx="371475" cy="523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3" idx="1"/>
            </p:cNvCxnSpPr>
            <p:nvPr/>
          </p:nvCxnSpPr>
          <p:spPr>
            <a:xfrm rot="16200000" flipV="1">
              <a:off x="2552700" y="952500"/>
              <a:ext cx="338138" cy="2619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1" idx="3"/>
            </p:cNvCxnSpPr>
            <p:nvPr/>
          </p:nvCxnSpPr>
          <p:spPr>
            <a:xfrm rot="5400000">
              <a:off x="2933700" y="1985963"/>
              <a:ext cx="109537" cy="4905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29" idx="6"/>
            </p:cNvCxnSpPr>
            <p:nvPr/>
          </p:nvCxnSpPr>
          <p:spPr>
            <a:xfrm rot="10800000" flipV="1">
              <a:off x="5486400" y="838200"/>
              <a:ext cx="53340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30" idx="6"/>
            </p:cNvCxnSpPr>
            <p:nvPr/>
          </p:nvCxnSpPr>
          <p:spPr>
            <a:xfrm rot="10800000">
              <a:off x="5791200" y="1638300"/>
              <a:ext cx="53340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grpSp>
        <p:nvGrpSpPr>
          <p:cNvPr id="39" name="Group 87"/>
          <p:cNvGrpSpPr>
            <a:grpSpLocks/>
          </p:cNvGrpSpPr>
          <p:nvPr/>
        </p:nvGrpSpPr>
        <p:grpSpPr bwMode="auto">
          <a:xfrm>
            <a:off x="4370480" y="5022718"/>
            <a:ext cx="3992639" cy="1627848"/>
            <a:chOff x="1752600" y="2971800"/>
            <a:chExt cx="5791200" cy="2743200"/>
          </a:xfrm>
        </p:grpSpPr>
        <p:grpSp>
          <p:nvGrpSpPr>
            <p:cNvPr id="40" name="Group 51"/>
            <p:cNvGrpSpPr>
              <a:grpSpLocks/>
            </p:cNvGrpSpPr>
            <p:nvPr/>
          </p:nvGrpSpPr>
          <p:grpSpPr bwMode="auto">
            <a:xfrm>
              <a:off x="6400800" y="3048000"/>
              <a:ext cx="762000" cy="228600"/>
              <a:chOff x="6096000" y="3581400"/>
              <a:chExt cx="762000" cy="228600"/>
            </a:xfrm>
          </p:grpSpPr>
          <p:sp>
            <p:nvSpPr>
              <p:cNvPr id="78" name="Oval 77"/>
              <p:cNvSpPr>
                <a:spLocks noChangeArrowheads="1"/>
              </p:cNvSpPr>
              <p:nvPr/>
            </p:nvSpPr>
            <p:spPr bwMode="auto">
              <a:xfrm>
                <a:off x="6096000" y="35814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79" name="Straight Connector 78"/>
              <p:cNvCxnSpPr>
                <a:endCxn id="78" idx="6"/>
              </p:cNvCxnSpPr>
              <p:nvPr/>
            </p:nvCxnSpPr>
            <p:spPr>
              <a:xfrm rot="10800000" flipV="1">
                <a:off x="6324600" y="3581400"/>
                <a:ext cx="53340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grpSp>
          <p:nvGrpSpPr>
            <p:cNvPr id="41" name="Group 52"/>
            <p:cNvGrpSpPr>
              <a:grpSpLocks/>
            </p:cNvGrpSpPr>
            <p:nvPr/>
          </p:nvGrpSpPr>
          <p:grpSpPr bwMode="auto">
            <a:xfrm>
              <a:off x="6781800" y="4724400"/>
              <a:ext cx="762000" cy="228600"/>
              <a:chOff x="6096000" y="4571999"/>
              <a:chExt cx="762000" cy="228600"/>
            </a:xfrm>
          </p:grpSpPr>
          <p:sp>
            <p:nvSpPr>
              <p:cNvPr id="76" name="Oval 75"/>
              <p:cNvSpPr>
                <a:spLocks noChangeArrowheads="1"/>
              </p:cNvSpPr>
              <p:nvPr/>
            </p:nvSpPr>
            <p:spPr bwMode="auto">
              <a:xfrm>
                <a:off x="6096000" y="4571999"/>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77" name="Straight Connector 76"/>
              <p:cNvCxnSpPr>
                <a:endCxn id="76" idx="6"/>
              </p:cNvCxnSpPr>
              <p:nvPr/>
            </p:nvCxnSpPr>
            <p:spPr>
              <a:xfrm rot="10800000">
                <a:off x="6324600" y="4686299"/>
                <a:ext cx="53340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grpSp>
          <p:nvGrpSpPr>
            <p:cNvPr id="42" name="Group 56"/>
            <p:cNvGrpSpPr>
              <a:grpSpLocks/>
            </p:cNvGrpSpPr>
            <p:nvPr/>
          </p:nvGrpSpPr>
          <p:grpSpPr bwMode="auto">
            <a:xfrm>
              <a:off x="5334000" y="4572000"/>
              <a:ext cx="1219200" cy="304800"/>
              <a:chOff x="4572000" y="4876800"/>
              <a:chExt cx="1219200" cy="304800"/>
            </a:xfrm>
          </p:grpSpPr>
          <p:sp>
            <p:nvSpPr>
              <p:cNvPr id="73" name="Oval 72"/>
              <p:cNvSpPr>
                <a:spLocks noChangeArrowheads="1"/>
              </p:cNvSpPr>
              <p:nvPr/>
            </p:nvSpPr>
            <p:spPr bwMode="auto">
              <a:xfrm>
                <a:off x="4572000" y="4876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74" name="Straight Connector 73"/>
              <p:cNvCxnSpPr>
                <a:stCxn id="73" idx="6"/>
                <a:endCxn id="75" idx="2"/>
              </p:cNvCxnSpPr>
              <p:nvPr/>
            </p:nvCxnSpPr>
            <p:spPr>
              <a:xfrm>
                <a:off x="4800600" y="4991100"/>
                <a:ext cx="7620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75" name="Oval 74"/>
              <p:cNvSpPr>
                <a:spLocks noChangeArrowheads="1"/>
              </p:cNvSpPr>
              <p:nvPr/>
            </p:nvSpPr>
            <p:spPr bwMode="auto">
              <a:xfrm>
                <a:off x="5562600" y="49530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grpSp>
        <p:grpSp>
          <p:nvGrpSpPr>
            <p:cNvPr id="43" name="Group 60"/>
            <p:cNvGrpSpPr>
              <a:grpSpLocks/>
            </p:cNvGrpSpPr>
            <p:nvPr/>
          </p:nvGrpSpPr>
          <p:grpSpPr bwMode="auto">
            <a:xfrm>
              <a:off x="5257800" y="3124200"/>
              <a:ext cx="914400" cy="838200"/>
              <a:chOff x="4572000" y="3886200"/>
              <a:chExt cx="914400" cy="838200"/>
            </a:xfrm>
          </p:grpSpPr>
          <p:sp>
            <p:nvSpPr>
              <p:cNvPr id="70" name="Oval 69"/>
              <p:cNvSpPr>
                <a:spLocks noChangeArrowheads="1"/>
              </p:cNvSpPr>
              <p:nvPr/>
            </p:nvSpPr>
            <p:spPr bwMode="auto">
              <a:xfrm>
                <a:off x="4572000" y="4495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71" name="Straight Connector 70"/>
              <p:cNvCxnSpPr>
                <a:stCxn id="70" idx="7"/>
                <a:endCxn id="72" idx="3"/>
              </p:cNvCxnSpPr>
              <p:nvPr/>
            </p:nvCxnSpPr>
            <p:spPr>
              <a:xfrm rot="5400000" flipH="1" flipV="1">
                <a:off x="4805363" y="4043363"/>
                <a:ext cx="447675" cy="523875"/>
              </a:xfrm>
              <a:prstGeom prst="line">
                <a:avLst/>
              </a:prstGeom>
            </p:spPr>
            <p:style>
              <a:lnRef idx="1">
                <a:schemeClr val="accent1"/>
              </a:lnRef>
              <a:fillRef idx="0">
                <a:schemeClr val="accent1"/>
              </a:fillRef>
              <a:effectRef idx="0">
                <a:schemeClr val="accent1"/>
              </a:effectRef>
              <a:fontRef idx="minor">
                <a:schemeClr val="tx1"/>
              </a:fontRef>
            </p:style>
          </p:cxnSp>
          <p:sp>
            <p:nvSpPr>
              <p:cNvPr id="72" name="Oval 71"/>
              <p:cNvSpPr>
                <a:spLocks noChangeArrowheads="1"/>
              </p:cNvSpPr>
              <p:nvPr/>
            </p:nvSpPr>
            <p:spPr bwMode="auto">
              <a:xfrm>
                <a:off x="5257800" y="38862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grpSp>
        <p:grpSp>
          <p:nvGrpSpPr>
            <p:cNvPr id="44" name="Group 64"/>
            <p:cNvGrpSpPr>
              <a:grpSpLocks/>
            </p:cNvGrpSpPr>
            <p:nvPr/>
          </p:nvGrpSpPr>
          <p:grpSpPr bwMode="auto">
            <a:xfrm>
              <a:off x="3962400" y="4191000"/>
              <a:ext cx="1219200" cy="228600"/>
              <a:chOff x="3581400" y="4495800"/>
              <a:chExt cx="1219200" cy="228600"/>
            </a:xfrm>
          </p:grpSpPr>
          <p:sp>
            <p:nvSpPr>
              <p:cNvPr id="67" name="Oval 66"/>
              <p:cNvSpPr>
                <a:spLocks noChangeArrowheads="1"/>
              </p:cNvSpPr>
              <p:nvPr/>
            </p:nvSpPr>
            <p:spPr bwMode="auto">
              <a:xfrm>
                <a:off x="3581400" y="4495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sp>
            <p:nvSpPr>
              <p:cNvPr id="68" name="Oval 67"/>
              <p:cNvSpPr>
                <a:spLocks noChangeArrowheads="1"/>
              </p:cNvSpPr>
              <p:nvPr/>
            </p:nvSpPr>
            <p:spPr bwMode="auto">
              <a:xfrm>
                <a:off x="4572000" y="4495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69" name="Straight Connector 68"/>
              <p:cNvCxnSpPr>
                <a:stCxn id="67" idx="6"/>
                <a:endCxn id="68" idx="2"/>
              </p:cNvCxnSpPr>
              <p:nvPr/>
            </p:nvCxnSpPr>
            <p:spPr>
              <a:xfrm>
                <a:off x="3810000" y="4610100"/>
                <a:ext cx="76200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5" name="Group 68"/>
            <p:cNvGrpSpPr>
              <a:grpSpLocks/>
            </p:cNvGrpSpPr>
            <p:nvPr/>
          </p:nvGrpSpPr>
          <p:grpSpPr bwMode="auto">
            <a:xfrm>
              <a:off x="3657600" y="3048000"/>
              <a:ext cx="304800" cy="990600"/>
              <a:chOff x="3581400" y="3581400"/>
              <a:chExt cx="304800" cy="990600"/>
            </a:xfrm>
          </p:grpSpPr>
          <p:sp>
            <p:nvSpPr>
              <p:cNvPr id="64" name="Oval 63"/>
              <p:cNvSpPr>
                <a:spLocks noChangeArrowheads="1"/>
              </p:cNvSpPr>
              <p:nvPr/>
            </p:nvSpPr>
            <p:spPr bwMode="auto">
              <a:xfrm>
                <a:off x="3657600" y="43434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65" name="Straight Connector 64"/>
              <p:cNvCxnSpPr>
                <a:stCxn id="64" idx="0"/>
                <a:endCxn id="66" idx="4"/>
              </p:cNvCxnSpPr>
              <p:nvPr/>
            </p:nvCxnSpPr>
            <p:spPr>
              <a:xfrm rot="16200000" flipV="1">
                <a:off x="3467100" y="4038600"/>
                <a:ext cx="5334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66" name="Oval 65"/>
              <p:cNvSpPr>
                <a:spLocks noChangeArrowheads="1"/>
              </p:cNvSpPr>
              <p:nvPr/>
            </p:nvSpPr>
            <p:spPr bwMode="auto">
              <a:xfrm>
                <a:off x="3581400" y="35814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grpSp>
        <p:grpSp>
          <p:nvGrpSpPr>
            <p:cNvPr id="46" name="Group 72"/>
            <p:cNvGrpSpPr>
              <a:grpSpLocks/>
            </p:cNvGrpSpPr>
            <p:nvPr/>
          </p:nvGrpSpPr>
          <p:grpSpPr bwMode="auto">
            <a:xfrm>
              <a:off x="2438400" y="2971800"/>
              <a:ext cx="914400" cy="762000"/>
              <a:chOff x="2819400" y="3733800"/>
              <a:chExt cx="914400" cy="762000"/>
            </a:xfrm>
          </p:grpSpPr>
          <p:sp>
            <p:nvSpPr>
              <p:cNvPr id="61" name="Oval 60"/>
              <p:cNvSpPr>
                <a:spLocks noChangeArrowheads="1"/>
              </p:cNvSpPr>
              <p:nvPr/>
            </p:nvSpPr>
            <p:spPr bwMode="auto">
              <a:xfrm>
                <a:off x="3505200" y="3733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sp>
            <p:nvSpPr>
              <p:cNvPr id="62" name="Oval 61"/>
              <p:cNvSpPr>
                <a:spLocks noChangeArrowheads="1"/>
              </p:cNvSpPr>
              <p:nvPr/>
            </p:nvSpPr>
            <p:spPr bwMode="auto">
              <a:xfrm>
                <a:off x="2819400" y="42672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63" name="Straight Connector 62"/>
              <p:cNvCxnSpPr>
                <a:stCxn id="62" idx="7"/>
                <a:endCxn id="61" idx="3"/>
              </p:cNvCxnSpPr>
              <p:nvPr/>
            </p:nvCxnSpPr>
            <p:spPr>
              <a:xfrm rot="5400000" flipH="1" flipV="1">
                <a:off x="3090863" y="3852863"/>
                <a:ext cx="371475" cy="5238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75"/>
            <p:cNvGrpSpPr>
              <a:grpSpLocks/>
            </p:cNvGrpSpPr>
            <p:nvPr/>
          </p:nvGrpSpPr>
          <p:grpSpPr bwMode="auto">
            <a:xfrm>
              <a:off x="1752600" y="3429000"/>
              <a:ext cx="457200" cy="533400"/>
              <a:chOff x="2590800" y="3962400"/>
              <a:chExt cx="457200" cy="533400"/>
            </a:xfrm>
          </p:grpSpPr>
          <p:sp>
            <p:nvSpPr>
              <p:cNvPr id="59" name="Oval 58"/>
              <p:cNvSpPr>
                <a:spLocks noChangeArrowheads="1"/>
              </p:cNvSpPr>
              <p:nvPr/>
            </p:nvSpPr>
            <p:spPr bwMode="auto">
              <a:xfrm>
                <a:off x="2819400" y="42672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60" name="Straight Connector 59"/>
              <p:cNvCxnSpPr>
                <a:stCxn id="59" idx="1"/>
              </p:cNvCxnSpPr>
              <p:nvPr/>
            </p:nvCxnSpPr>
            <p:spPr>
              <a:xfrm rot="16200000" flipV="1">
                <a:off x="2552700" y="4000500"/>
                <a:ext cx="338138" cy="2619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grpSp>
          <p:nvGrpSpPr>
            <p:cNvPr id="48" name="Group 79"/>
            <p:cNvGrpSpPr>
              <a:grpSpLocks/>
            </p:cNvGrpSpPr>
            <p:nvPr/>
          </p:nvGrpSpPr>
          <p:grpSpPr bwMode="auto">
            <a:xfrm>
              <a:off x="2590800" y="3962400"/>
              <a:ext cx="990600" cy="457200"/>
              <a:chOff x="2819400" y="4267200"/>
              <a:chExt cx="990600" cy="457200"/>
            </a:xfrm>
          </p:grpSpPr>
          <p:sp>
            <p:nvSpPr>
              <p:cNvPr id="56" name="Oval 55"/>
              <p:cNvSpPr>
                <a:spLocks noChangeArrowheads="1"/>
              </p:cNvSpPr>
              <p:nvPr/>
            </p:nvSpPr>
            <p:spPr bwMode="auto">
              <a:xfrm>
                <a:off x="3581400" y="4495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57" name="Straight Connector 56"/>
              <p:cNvCxnSpPr>
                <a:stCxn id="56" idx="2"/>
                <a:endCxn id="58" idx="6"/>
              </p:cNvCxnSpPr>
              <p:nvPr/>
            </p:nvCxnSpPr>
            <p:spPr>
              <a:xfrm rot="10800000">
                <a:off x="3048000" y="4381500"/>
                <a:ext cx="5334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58" name="Oval 57"/>
              <p:cNvSpPr>
                <a:spLocks noChangeArrowheads="1"/>
              </p:cNvSpPr>
              <p:nvPr/>
            </p:nvSpPr>
            <p:spPr bwMode="auto">
              <a:xfrm>
                <a:off x="2819400" y="42672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grpSp>
        <p:grpSp>
          <p:nvGrpSpPr>
            <p:cNvPr id="49" name="Group 83"/>
            <p:cNvGrpSpPr>
              <a:grpSpLocks/>
            </p:cNvGrpSpPr>
            <p:nvPr/>
          </p:nvGrpSpPr>
          <p:grpSpPr bwMode="auto">
            <a:xfrm>
              <a:off x="3200400" y="4572000"/>
              <a:ext cx="609600" cy="762000"/>
              <a:chOff x="3200400" y="4495800"/>
              <a:chExt cx="609600" cy="762000"/>
            </a:xfrm>
          </p:grpSpPr>
          <p:sp>
            <p:nvSpPr>
              <p:cNvPr id="53" name="Oval 52"/>
              <p:cNvSpPr>
                <a:spLocks noChangeArrowheads="1"/>
              </p:cNvSpPr>
              <p:nvPr/>
            </p:nvSpPr>
            <p:spPr bwMode="auto">
              <a:xfrm>
                <a:off x="3581400" y="44958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54" name="Straight Connector 53"/>
              <p:cNvCxnSpPr>
                <a:stCxn id="53" idx="3"/>
                <a:endCxn id="55" idx="7"/>
              </p:cNvCxnSpPr>
              <p:nvPr/>
            </p:nvCxnSpPr>
            <p:spPr>
              <a:xfrm rot="5400000">
                <a:off x="3319463" y="4767263"/>
                <a:ext cx="371475" cy="219075"/>
              </a:xfrm>
              <a:prstGeom prst="line">
                <a:avLst/>
              </a:prstGeom>
            </p:spPr>
            <p:style>
              <a:lnRef idx="1">
                <a:schemeClr val="accent1"/>
              </a:lnRef>
              <a:fillRef idx="0">
                <a:schemeClr val="accent1"/>
              </a:fillRef>
              <a:effectRef idx="0">
                <a:schemeClr val="accent1"/>
              </a:effectRef>
              <a:fontRef idx="minor">
                <a:schemeClr val="tx1"/>
              </a:fontRef>
            </p:style>
          </p:cxnSp>
          <p:sp>
            <p:nvSpPr>
              <p:cNvPr id="55" name="Oval 54"/>
              <p:cNvSpPr>
                <a:spLocks noChangeArrowheads="1"/>
              </p:cNvSpPr>
              <p:nvPr/>
            </p:nvSpPr>
            <p:spPr bwMode="auto">
              <a:xfrm>
                <a:off x="3200400" y="50292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grpSp>
        <p:grpSp>
          <p:nvGrpSpPr>
            <p:cNvPr id="50" name="Group 86"/>
            <p:cNvGrpSpPr>
              <a:grpSpLocks/>
            </p:cNvGrpSpPr>
            <p:nvPr/>
          </p:nvGrpSpPr>
          <p:grpSpPr bwMode="auto">
            <a:xfrm>
              <a:off x="2286000" y="5410200"/>
              <a:ext cx="685800" cy="304800"/>
              <a:chOff x="2743200" y="5029200"/>
              <a:chExt cx="685800" cy="304800"/>
            </a:xfrm>
          </p:grpSpPr>
          <p:sp>
            <p:nvSpPr>
              <p:cNvPr id="51" name="Oval 50"/>
              <p:cNvSpPr>
                <a:spLocks noChangeArrowheads="1"/>
              </p:cNvSpPr>
              <p:nvPr/>
            </p:nvSpPr>
            <p:spPr bwMode="auto">
              <a:xfrm>
                <a:off x="3200400" y="5029200"/>
                <a:ext cx="228600" cy="22860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defTabSz="914400" eaLnBrk="1" fontAlgn="auto" hangingPunct="1">
                  <a:lnSpc>
                    <a:spcPct val="100000"/>
                  </a:lnSpc>
                  <a:spcBef>
                    <a:spcPts val="0"/>
                  </a:spcBef>
                  <a:spcAft>
                    <a:spcPts val="0"/>
                  </a:spcAft>
                  <a:buClrTx/>
                  <a:buSzTx/>
                  <a:buFontTx/>
                  <a:buNone/>
                  <a:defRPr/>
                </a:pPr>
                <a:endParaRPr lang="en-US" sz="1800">
                  <a:solidFill>
                    <a:schemeClr val="dk1"/>
                  </a:solidFill>
                  <a:latin typeface="+mn-lt"/>
                  <a:ea typeface="+mn-ea"/>
                  <a:cs typeface="+mn-cs"/>
                </a:endParaRPr>
              </a:p>
            </p:txBody>
          </p:sp>
          <p:cxnSp>
            <p:nvCxnSpPr>
              <p:cNvPr id="52" name="Straight Connector 51"/>
              <p:cNvCxnSpPr>
                <a:stCxn id="51" idx="3"/>
              </p:cNvCxnSpPr>
              <p:nvPr/>
            </p:nvCxnSpPr>
            <p:spPr>
              <a:xfrm rot="5400000">
                <a:off x="2933700" y="5033963"/>
                <a:ext cx="109537" cy="4905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grpSp>
      <p:sp>
        <p:nvSpPr>
          <p:cNvPr id="8" name="Oval 7"/>
          <p:cNvSpPr/>
          <p:nvPr/>
        </p:nvSpPr>
        <p:spPr>
          <a:xfrm>
            <a:off x="5538576" y="3684208"/>
            <a:ext cx="1289895" cy="7551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793718" y="5577789"/>
            <a:ext cx="1027711" cy="54795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6105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TextBox 4"/>
          <p:cNvSpPr txBox="1">
            <a:spLocks noChangeArrowheads="1"/>
          </p:cNvSpPr>
          <p:nvPr/>
        </p:nvSpPr>
        <p:spPr bwMode="auto">
          <a:xfrm>
            <a:off x="228600" y="5503188"/>
            <a:ext cx="8418945" cy="369887"/>
          </a:xfrm>
          <a:prstGeom prst="rect">
            <a:avLst/>
          </a:prstGeom>
          <a:noFill/>
          <a:ln w="9525">
            <a:noFill/>
            <a:miter lim="800000"/>
            <a:headEnd/>
            <a:tailEnd/>
          </a:ln>
        </p:spPr>
        <p:txBody>
          <a:bodyPr wrap="square">
            <a:spAutoFit/>
          </a:bodyPr>
          <a:lstStyle/>
          <a:p>
            <a:pPr>
              <a:defRPr/>
            </a:pPr>
            <a:r>
              <a:rPr lang="en-US" sz="1800" dirty="0">
                <a:latin typeface="Arial"/>
                <a:ea typeface="+mn-ea"/>
                <a:cs typeface="Arial"/>
              </a:rPr>
              <a:t>Collective effects significantly amplify (up to a factor of 20) spontaneous noise </a:t>
            </a:r>
          </a:p>
        </p:txBody>
      </p:sp>
      <p:sp>
        <p:nvSpPr>
          <p:cNvPr id="92165" name="TextBox 5"/>
          <p:cNvSpPr txBox="1">
            <a:spLocks noChangeArrowheads="1"/>
          </p:cNvSpPr>
          <p:nvPr/>
        </p:nvSpPr>
        <p:spPr bwMode="auto">
          <a:xfrm>
            <a:off x="2079625" y="6134888"/>
            <a:ext cx="4791396" cy="369332"/>
          </a:xfrm>
          <a:prstGeom prst="rect">
            <a:avLst/>
          </a:prstGeom>
          <a:noFill/>
          <a:ln w="9525">
            <a:noFill/>
            <a:miter lim="800000"/>
            <a:headEnd/>
            <a:tailEnd/>
          </a:ln>
        </p:spPr>
        <p:txBody>
          <a:bodyPr wrap="none">
            <a:spAutoFit/>
          </a:bodyPr>
          <a:lstStyle/>
          <a:p>
            <a:pPr>
              <a:defRPr/>
            </a:pPr>
            <a:r>
              <a:rPr lang="en-US" sz="1800" dirty="0">
                <a:latin typeface="Arial"/>
                <a:ea typeface="+mn-ea"/>
                <a:cs typeface="Arial"/>
              </a:rPr>
              <a:t>Is there an upper bound to this </a:t>
            </a:r>
            <a:r>
              <a:rPr lang="en-US" sz="1800" dirty="0" smtClean="0">
                <a:latin typeface="Arial"/>
                <a:ea typeface="+mn-ea"/>
                <a:cs typeface="Arial"/>
              </a:rPr>
              <a:t>amplification?</a:t>
            </a:r>
            <a:endParaRPr lang="en-US" sz="1800" dirty="0">
              <a:latin typeface="Arial"/>
              <a:ea typeface="+mn-ea"/>
              <a:cs typeface="Arial"/>
            </a:endParaRPr>
          </a:p>
        </p:txBody>
      </p:sp>
      <p:pic>
        <p:nvPicPr>
          <p:cNvPr id="778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26672"/>
            <a:ext cx="70358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5119" y="25405"/>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charset="0"/>
              </a:rPr>
              <a:t>Collective Effects Amplify </a:t>
            </a:r>
            <a:r>
              <a:rPr lang="en-US" sz="4000" dirty="0" smtClean="0">
                <a:latin typeface="Arial" charset="0"/>
              </a:rPr>
              <a:t>Spontaneous fluctuations</a:t>
            </a:r>
            <a:endParaRPr lang="en-US" sz="4000" dirty="0">
              <a:latin typeface="Arial"/>
              <a:cs typeface="Arial"/>
            </a:endParaRPr>
          </a:p>
        </p:txBody>
      </p:sp>
      <p:sp>
        <p:nvSpPr>
          <p:cNvPr id="8" name="Slide Number Placeholder 2"/>
          <p:cNvSpPr>
            <a:spLocks noGrp="1"/>
          </p:cNvSpPr>
          <p:nvPr>
            <p:ph type="sldNum" sz="quarter" idx="12"/>
          </p:nvPr>
        </p:nvSpPr>
        <p:spPr>
          <a:xfrm>
            <a:off x="8543278" y="6356350"/>
            <a:ext cx="561975" cy="365125"/>
          </a:xfrm>
        </p:spPr>
        <p:txBody>
          <a:bodyPr/>
          <a:lstStyle/>
          <a:p>
            <a:fld id="{BA9B540C-44DA-4F69-89C9-7C84606640D3}" type="slidenum">
              <a:rPr lang="en-US" smtClean="0"/>
              <a:pPr/>
              <a:t>38</a:t>
            </a:fld>
            <a:endParaRPr lang="en-US"/>
          </a:p>
        </p:txBody>
      </p:sp>
    </p:spTree>
    <p:extLst>
      <p:ext uri="{BB962C8B-B14F-4D97-AF65-F5344CB8AC3E}">
        <p14:creationId xmlns:p14="http://schemas.microsoft.com/office/powerpoint/2010/main" val="24373288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A9B540C-44DA-4F69-89C9-7C84606640D3}" type="slidenum">
              <a:rPr lang="en-US" smtClean="0"/>
              <a:pPr/>
              <a:t>39</a:t>
            </a:fld>
            <a:endParaRPr lang="en-US"/>
          </a:p>
        </p:txBody>
      </p:sp>
      <p:pic>
        <p:nvPicPr>
          <p:cNvPr id="4" name="Picture 3"/>
          <p:cNvPicPr>
            <a:picLocks noChangeAspect="1"/>
          </p:cNvPicPr>
          <p:nvPr/>
        </p:nvPicPr>
        <p:blipFill>
          <a:blip r:embed="rId4"/>
          <a:stretch>
            <a:fillRect/>
          </a:stretch>
        </p:blipFill>
        <p:spPr>
          <a:xfrm>
            <a:off x="242324" y="1386644"/>
            <a:ext cx="5624504" cy="1093940"/>
          </a:xfrm>
          <a:prstGeom prst="rect">
            <a:avLst/>
          </a:prstGeom>
        </p:spPr>
      </p:pic>
      <p:grpSp>
        <p:nvGrpSpPr>
          <p:cNvPr id="10" name="Group 9"/>
          <p:cNvGrpSpPr/>
          <p:nvPr/>
        </p:nvGrpSpPr>
        <p:grpSpPr>
          <a:xfrm>
            <a:off x="3380804" y="2294350"/>
            <a:ext cx="5406995" cy="626835"/>
            <a:chOff x="3380804" y="3004570"/>
            <a:chExt cx="5406995" cy="626835"/>
          </a:xfrm>
        </p:grpSpPr>
        <p:pic>
          <p:nvPicPr>
            <p:cNvPr id="8" name="Picture 7"/>
            <p:cNvPicPr>
              <a:picLocks noChangeAspect="1"/>
            </p:cNvPicPr>
            <p:nvPr/>
          </p:nvPicPr>
          <p:blipFill>
            <a:blip r:embed="rId5"/>
            <a:stretch>
              <a:fillRect/>
            </a:stretch>
          </p:blipFill>
          <p:spPr>
            <a:xfrm>
              <a:off x="6101363" y="3004570"/>
              <a:ext cx="2686436" cy="626835"/>
            </a:xfrm>
            <a:prstGeom prst="rect">
              <a:avLst/>
            </a:prstGeom>
          </p:spPr>
        </p:pic>
        <p:sp>
          <p:nvSpPr>
            <p:cNvPr id="9" name="TextBox 8"/>
            <p:cNvSpPr txBox="1"/>
            <p:nvPr/>
          </p:nvSpPr>
          <p:spPr>
            <a:xfrm>
              <a:off x="3380804" y="3137987"/>
              <a:ext cx="2789082" cy="369332"/>
            </a:xfrm>
            <a:prstGeom prst="rect">
              <a:avLst/>
            </a:prstGeom>
            <a:noFill/>
          </p:spPr>
          <p:txBody>
            <a:bodyPr wrap="none" rtlCol="0">
              <a:spAutoFit/>
            </a:bodyPr>
            <a:lstStyle/>
            <a:p>
              <a:r>
                <a:rPr lang="en-US" dirty="0" smtClean="0"/>
                <a:t>Example for two proteins:</a:t>
              </a:r>
              <a:endParaRPr lang="en-US" dirty="0"/>
            </a:p>
          </p:txBody>
        </p:sp>
      </p:grpSp>
      <p:grpSp>
        <p:nvGrpSpPr>
          <p:cNvPr id="12" name="Group 11"/>
          <p:cNvGrpSpPr/>
          <p:nvPr/>
        </p:nvGrpSpPr>
        <p:grpSpPr>
          <a:xfrm>
            <a:off x="1927763" y="5773896"/>
            <a:ext cx="5188983" cy="647359"/>
            <a:chOff x="2090784" y="2807785"/>
            <a:chExt cx="5188983" cy="647359"/>
          </a:xfrm>
        </p:grpSpPr>
        <p:pic>
          <p:nvPicPr>
            <p:cNvPr id="21" name="Picture 20"/>
            <p:cNvPicPr>
              <a:picLocks noChangeAspect="1"/>
            </p:cNvPicPr>
            <p:nvPr/>
          </p:nvPicPr>
          <p:blipFill>
            <a:blip r:embed="rId6"/>
            <a:stretch>
              <a:fillRect/>
            </a:stretch>
          </p:blipFill>
          <p:spPr>
            <a:xfrm>
              <a:off x="2090784" y="2807785"/>
              <a:ext cx="5188983" cy="647359"/>
            </a:xfrm>
            <a:prstGeom prst="rect">
              <a:avLst/>
            </a:prstGeom>
          </p:spPr>
        </p:pic>
        <p:sp>
          <p:nvSpPr>
            <p:cNvPr id="22" name="Rectangle 21"/>
            <p:cNvSpPr/>
            <p:nvPr/>
          </p:nvSpPr>
          <p:spPr>
            <a:xfrm>
              <a:off x="2203392" y="2830167"/>
              <a:ext cx="5076375" cy="57769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itle 1"/>
          <p:cNvSpPr txBox="1">
            <a:spLocks/>
          </p:cNvSpPr>
          <p:nvPr/>
        </p:nvSpPr>
        <p:spPr>
          <a:xfrm>
            <a:off x="35119" y="25405"/>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a:cs typeface="Arial"/>
              </a:rPr>
              <a:t>Spontaneous </a:t>
            </a:r>
            <a:r>
              <a:rPr lang="en-US" sz="4000" dirty="0" smtClean="0">
                <a:latin typeface="Arial"/>
                <a:cs typeface="Arial"/>
              </a:rPr>
              <a:t>fluctuations: </a:t>
            </a:r>
          </a:p>
          <a:p>
            <a:pPr>
              <a:lnSpc>
                <a:spcPct val="100000"/>
              </a:lnSpc>
            </a:pPr>
            <a:r>
              <a:rPr lang="en-US" sz="4000" dirty="0" smtClean="0">
                <a:latin typeface="Arial"/>
                <a:cs typeface="Arial"/>
              </a:rPr>
              <a:t>alternate formalism</a:t>
            </a:r>
            <a:endParaRPr lang="en-US" sz="4000" dirty="0">
              <a:latin typeface="Arial"/>
              <a:cs typeface="Arial"/>
            </a:endParaRPr>
          </a:p>
        </p:txBody>
      </p:sp>
      <p:graphicFrame>
        <p:nvGraphicFramePr>
          <p:cNvPr id="24" name="Object 2"/>
          <p:cNvGraphicFramePr>
            <a:graphicFrameLocks noChangeAspect="1"/>
          </p:cNvGraphicFramePr>
          <p:nvPr>
            <p:extLst>
              <p:ext uri="{D42A27DB-BD31-4B8C-83A1-F6EECF244321}">
                <p14:modId xmlns:p14="http://schemas.microsoft.com/office/powerpoint/2010/main" val="2962795022"/>
              </p:ext>
            </p:extLst>
          </p:nvPr>
        </p:nvGraphicFramePr>
        <p:xfrm>
          <a:off x="660400" y="3322638"/>
          <a:ext cx="6219825" cy="1998662"/>
        </p:xfrm>
        <a:graphic>
          <a:graphicData uri="http://schemas.openxmlformats.org/presentationml/2006/ole">
            <mc:AlternateContent xmlns:mc="http://schemas.openxmlformats.org/markup-compatibility/2006">
              <mc:Choice xmlns:v="urn:schemas-microsoft-com:vml" Requires="v">
                <p:oleObj spid="_x0000_s245153" name="Equation" r:id="rId7" imgW="3238500" imgH="1041400" progId="Equation.3">
                  <p:embed/>
                </p:oleObj>
              </mc:Choice>
              <mc:Fallback>
                <p:oleObj name="Equation" r:id="rId7" imgW="3238500" imgH="1041400" progId="Equation.3">
                  <p:embed/>
                  <p:pic>
                    <p:nvPicPr>
                      <p:cNvPr id="0" name=""/>
                      <p:cNvPicPr>
                        <a:picLocks noChangeAspect="1" noChangeArrowheads="1"/>
                      </p:cNvPicPr>
                      <p:nvPr/>
                    </p:nvPicPr>
                    <p:blipFill>
                      <a:blip r:embed="rId8"/>
                      <a:srcRect/>
                      <a:stretch>
                        <a:fillRect/>
                      </a:stretch>
                    </p:blipFill>
                    <p:spPr bwMode="auto">
                      <a:xfrm>
                        <a:off x="660400" y="3322638"/>
                        <a:ext cx="6219825" cy="199866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0265109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t>Molecular Networks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4</a:t>
            </a:fld>
            <a:endParaRPr lang="en-US" dirty="0"/>
          </a:p>
        </p:txBody>
      </p:sp>
      <p:sp>
        <p:nvSpPr>
          <p:cNvPr id="4" name="Text Box 8"/>
          <p:cNvSpPr txBox="1">
            <a:spLocks noChangeArrowheads="1"/>
          </p:cNvSpPr>
          <p:nvPr/>
        </p:nvSpPr>
        <p:spPr bwMode="auto">
          <a:xfrm>
            <a:off x="1287045" y="6544433"/>
            <a:ext cx="373697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dirty="0"/>
              <a:t>Protein-protein Interaction networks</a:t>
            </a:r>
          </a:p>
        </p:txBody>
      </p:sp>
      <p:grpSp>
        <p:nvGrpSpPr>
          <p:cNvPr id="5" name="Group 4"/>
          <p:cNvGrpSpPr/>
          <p:nvPr/>
        </p:nvGrpSpPr>
        <p:grpSpPr>
          <a:xfrm>
            <a:off x="117123" y="1182781"/>
            <a:ext cx="3514725" cy="2799536"/>
            <a:chOff x="316528" y="1026747"/>
            <a:chExt cx="3514725" cy="2799536"/>
          </a:xfrm>
        </p:grpSpPr>
        <p:sp>
          <p:nvSpPr>
            <p:cNvPr id="6" name="Text Box 11"/>
            <p:cNvSpPr txBox="1">
              <a:spLocks noChangeArrowheads="1"/>
            </p:cNvSpPr>
            <p:nvPr/>
          </p:nvSpPr>
          <p:spPr bwMode="auto">
            <a:xfrm>
              <a:off x="316528" y="3518308"/>
              <a:ext cx="3514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400" dirty="0"/>
                <a:t>TF-target-gene Regulatory networks</a:t>
              </a:r>
            </a:p>
          </p:txBody>
        </p:sp>
        <p:grpSp>
          <p:nvGrpSpPr>
            <p:cNvPr id="7" name="Group 19"/>
            <p:cNvGrpSpPr>
              <a:grpSpLocks noChangeAspect="1"/>
            </p:cNvGrpSpPr>
            <p:nvPr/>
          </p:nvGrpSpPr>
          <p:grpSpPr bwMode="auto">
            <a:xfrm>
              <a:off x="865228" y="1026747"/>
              <a:ext cx="2171700" cy="2455863"/>
              <a:chOff x="1248" y="624"/>
              <a:chExt cx="2928" cy="3126"/>
            </a:xfrm>
          </p:grpSpPr>
          <p:pic>
            <p:nvPicPr>
              <p:cNvPr id="8" name="Picture 20" descr="http://www.rsc.org/ej/MB/2008/b800207j/b800207j-f6.gif"/>
              <p:cNvPicPr>
                <a:picLocks noChangeAspect="1" noChangeArrowheads="1"/>
              </p:cNvPicPr>
              <p:nvPr/>
            </p:nvPicPr>
            <p:blipFill>
              <a:blip r:embed="rId3">
                <a:extLst>
                  <a:ext uri="{28A0092B-C50C-407E-A947-70E740481C1C}">
                    <a14:useLocalDpi xmlns:a14="http://schemas.microsoft.com/office/drawing/2010/main" val="0"/>
                  </a:ext>
                </a:extLst>
              </a:blip>
              <a:srcRect l="6154" t="2980"/>
              <a:stretch>
                <a:fillRect/>
              </a:stretch>
            </p:blipFill>
            <p:spPr bwMode="auto">
              <a:xfrm>
                <a:off x="1248" y="624"/>
                <a:ext cx="2928" cy="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1"/>
              <p:cNvSpPr>
                <a:spLocks noChangeAspect="1" noChangeArrowheads="1"/>
              </p:cNvSpPr>
              <p:nvPr/>
            </p:nvSpPr>
            <p:spPr bwMode="auto">
              <a:xfrm>
                <a:off x="1248" y="624"/>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 name="Text Box 8"/>
          <p:cNvSpPr txBox="1">
            <a:spLocks noChangeArrowheads="1"/>
          </p:cNvSpPr>
          <p:nvPr/>
        </p:nvSpPr>
        <p:spPr bwMode="auto">
          <a:xfrm>
            <a:off x="4896124" y="6532559"/>
            <a:ext cx="260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dirty="0"/>
              <a:t>Metabolic </a:t>
            </a:r>
            <a:r>
              <a:rPr lang="en-US" sz="1400" dirty="0" smtClean="0"/>
              <a:t>pathways</a:t>
            </a:r>
            <a:endParaRPr lang="en-US" sz="1400" dirty="0"/>
          </a:p>
        </p:txBody>
      </p:sp>
      <p:grpSp>
        <p:nvGrpSpPr>
          <p:cNvPr id="11" name="Group 10"/>
          <p:cNvGrpSpPr/>
          <p:nvPr/>
        </p:nvGrpSpPr>
        <p:grpSpPr>
          <a:xfrm>
            <a:off x="3080024" y="1314997"/>
            <a:ext cx="3490927" cy="2667320"/>
            <a:chOff x="3184974" y="1134796"/>
            <a:chExt cx="3490927" cy="2667320"/>
          </a:xfrm>
        </p:grpSpPr>
        <p:grpSp>
          <p:nvGrpSpPr>
            <p:cNvPr id="12" name="Group 71"/>
            <p:cNvGrpSpPr>
              <a:grpSpLocks/>
            </p:cNvGrpSpPr>
            <p:nvPr/>
          </p:nvGrpSpPr>
          <p:grpSpPr bwMode="auto">
            <a:xfrm>
              <a:off x="3184974" y="1134796"/>
              <a:ext cx="3454400" cy="2222500"/>
              <a:chOff x="4392974" y="178185"/>
              <a:chExt cx="4153737" cy="2866545"/>
            </a:xfrm>
          </p:grpSpPr>
          <p:pic>
            <p:nvPicPr>
              <p:cNvPr id="15" name="Picture 7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2974" y="178185"/>
                <a:ext cx="3050062" cy="286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43036" y="178185"/>
                <a:ext cx="1103675" cy="144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6485114" y="470983"/>
                <a:ext cx="183253" cy="454552"/>
              </a:xfrm>
              <a:prstGeom prst="rect">
                <a:avLst/>
              </a:prstGeom>
              <a:noFill/>
              <a:ln w="1587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18" name="Straight Connector 17"/>
              <p:cNvCxnSpPr>
                <a:cxnSpLocks noChangeShapeType="1"/>
                <a:stCxn id="17" idx="0"/>
              </p:cNvCxnSpPr>
              <p:nvPr/>
            </p:nvCxnSpPr>
            <p:spPr bwMode="auto">
              <a:xfrm rot="5400000" flipH="1" flipV="1">
                <a:off x="6863659" y="-108733"/>
                <a:ext cx="292798" cy="866634"/>
              </a:xfrm>
              <a:prstGeom prst="line">
                <a:avLst/>
              </a:prstGeom>
              <a:noFill/>
              <a:ln w="12700">
                <a:solidFill>
                  <a:srgbClr val="FF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a:stCxn id="17" idx="2"/>
              </p:cNvCxnSpPr>
              <p:nvPr/>
            </p:nvCxnSpPr>
            <p:spPr bwMode="auto">
              <a:xfrm rot="16200000" flipH="1">
                <a:off x="6659929" y="842346"/>
                <a:ext cx="700256" cy="866634"/>
              </a:xfrm>
              <a:prstGeom prst="line">
                <a:avLst/>
              </a:prstGeom>
              <a:noFill/>
              <a:ln w="12700">
                <a:solidFill>
                  <a:srgbClr val="FF0000"/>
                </a:solidFill>
                <a:round/>
                <a:headEnd/>
                <a:tailEnd/>
              </a:ln>
              <a:effectLst>
                <a:outerShdw dist="20000" dir="5400000" rotWithShape="0">
                  <a:srgbClr val="808080">
                    <a:alpha val="37999"/>
                  </a:srgbClr>
                </a:outerShdw>
              </a:effectLst>
            </p:spPr>
          </p:cxnSp>
        </p:grpSp>
        <p:sp>
          <p:nvSpPr>
            <p:cNvPr id="13" name="Text Box 8"/>
            <p:cNvSpPr txBox="1">
              <a:spLocks noChangeArrowheads="1"/>
            </p:cNvSpPr>
            <p:nvPr/>
          </p:nvSpPr>
          <p:spPr bwMode="auto">
            <a:xfrm>
              <a:off x="3642343" y="3497316"/>
              <a:ext cx="260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dirty="0" err="1"/>
                <a:t>miRNA</a:t>
              </a:r>
              <a:r>
                <a:rPr lang="en-US" sz="1400" dirty="0"/>
                <a:t>-target networks</a:t>
              </a:r>
            </a:p>
          </p:txBody>
        </p:sp>
        <p:sp>
          <p:nvSpPr>
            <p:cNvPr id="14" name="Rectangle 13"/>
            <p:cNvSpPr/>
            <p:nvPr/>
          </p:nvSpPr>
          <p:spPr>
            <a:xfrm>
              <a:off x="5736101" y="1140622"/>
              <a:ext cx="939800" cy="1101725"/>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1" name="Picture 12" descr="meta_dishi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6592" y="4085451"/>
            <a:ext cx="173672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7"/>
          <a:stretch>
            <a:fillRect/>
          </a:stretch>
        </p:blipFill>
        <p:spPr>
          <a:xfrm>
            <a:off x="6650394" y="1314997"/>
            <a:ext cx="2365039" cy="2212837"/>
          </a:xfrm>
          <a:prstGeom prst="rect">
            <a:avLst/>
          </a:prstGeom>
        </p:spPr>
      </p:pic>
      <p:pic>
        <p:nvPicPr>
          <p:cNvPr id="23" name="Picture 3"/>
          <p:cNvPicPr>
            <a:picLocks noChangeAspect="1" noChangeArrowheads="1"/>
          </p:cNvPicPr>
          <p:nvPr/>
        </p:nvPicPr>
        <p:blipFill>
          <a:blip r:embed="rId8">
            <a:lum bright="-56000" contrast="90000"/>
            <a:extLst>
              <a:ext uri="{28A0092B-C50C-407E-A947-70E740481C1C}">
                <a14:useLocalDpi xmlns:a14="http://schemas.microsoft.com/office/drawing/2010/main" val="0"/>
              </a:ext>
            </a:extLst>
          </a:blip>
          <a:srcRect l="6757" r="6757" b="1115"/>
          <a:stretch>
            <a:fillRect/>
          </a:stretch>
        </p:blipFill>
        <p:spPr bwMode="auto">
          <a:xfrm>
            <a:off x="1979119" y="4067397"/>
            <a:ext cx="2201809" cy="24770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 name="TextBox 23"/>
          <p:cNvSpPr txBox="1"/>
          <p:nvPr/>
        </p:nvSpPr>
        <p:spPr>
          <a:xfrm>
            <a:off x="4070581" y="6230800"/>
            <a:ext cx="184666" cy="369332"/>
          </a:xfrm>
          <a:prstGeom prst="rect">
            <a:avLst/>
          </a:prstGeom>
          <a:solidFill>
            <a:schemeClr val="bg1"/>
          </a:solidFill>
        </p:spPr>
        <p:txBody>
          <a:bodyPr wrap="none" rtlCol="0">
            <a:spAutoFit/>
          </a:bodyPr>
          <a:lstStyle/>
          <a:p>
            <a:r>
              <a:rPr lang="en-US" dirty="0" smtClean="0"/>
              <a:t>   </a:t>
            </a:r>
            <a:endParaRPr lang="en-US" dirty="0"/>
          </a:p>
        </p:txBody>
      </p:sp>
      <p:sp>
        <p:nvSpPr>
          <p:cNvPr id="25" name="Text Box 8"/>
          <p:cNvSpPr txBox="1">
            <a:spLocks noChangeArrowheads="1"/>
          </p:cNvSpPr>
          <p:nvPr/>
        </p:nvSpPr>
        <p:spPr bwMode="auto">
          <a:xfrm>
            <a:off x="6536528" y="3508002"/>
            <a:ext cx="260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dirty="0" smtClean="0"/>
              <a:t>Phosphorylation </a:t>
            </a:r>
            <a:r>
              <a:rPr lang="en-US" sz="1400" dirty="0"/>
              <a:t>networks</a:t>
            </a:r>
          </a:p>
        </p:txBody>
      </p:sp>
    </p:spTree>
    <p:extLst>
      <p:ext uri="{BB962C8B-B14F-4D97-AF65-F5344CB8AC3E}">
        <p14:creationId xmlns:p14="http://schemas.microsoft.com/office/powerpoint/2010/main" val="25619297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40</a:t>
            </a:fld>
            <a:endParaRPr lang="en-US"/>
          </a:p>
        </p:txBody>
      </p:sp>
      <p:sp>
        <p:nvSpPr>
          <p:cNvPr id="5" name="Rectangle 4"/>
          <p:cNvSpPr/>
          <p:nvPr/>
        </p:nvSpPr>
        <p:spPr>
          <a:xfrm>
            <a:off x="187966" y="1415534"/>
            <a:ext cx="2340379" cy="369332"/>
          </a:xfrm>
          <a:prstGeom prst="rect">
            <a:avLst/>
          </a:prstGeom>
        </p:spPr>
        <p:txBody>
          <a:bodyPr wrap="none">
            <a:spAutoFit/>
          </a:bodyPr>
          <a:lstStyle/>
          <a:p>
            <a:r>
              <a:rPr lang="en-US" dirty="0" smtClean="0">
                <a:solidFill>
                  <a:schemeClr val="accent2"/>
                </a:solidFill>
                <a:latin typeface="Arial"/>
                <a:cs typeface="Arial"/>
              </a:rPr>
              <a:t>Linear </a:t>
            </a:r>
            <a:r>
              <a:rPr lang="en-US" dirty="0">
                <a:solidFill>
                  <a:schemeClr val="accent2"/>
                </a:solidFill>
                <a:latin typeface="Arial"/>
                <a:cs typeface="Arial"/>
              </a:rPr>
              <a:t>approximation</a:t>
            </a:r>
            <a:endParaRPr lang="en-US" dirty="0">
              <a:latin typeface="Arial"/>
              <a:cs typeface="Arial"/>
            </a:endParaRPr>
          </a:p>
        </p:txBody>
      </p:sp>
      <p:pic>
        <p:nvPicPr>
          <p:cNvPr id="11" name="Picture 10"/>
          <p:cNvPicPr>
            <a:picLocks noChangeAspect="1"/>
          </p:cNvPicPr>
          <p:nvPr/>
        </p:nvPicPr>
        <p:blipFill>
          <a:blip r:embed="rId4"/>
          <a:stretch>
            <a:fillRect/>
          </a:stretch>
        </p:blipFill>
        <p:spPr>
          <a:xfrm>
            <a:off x="72516" y="4606673"/>
            <a:ext cx="4083671" cy="637690"/>
          </a:xfrm>
          <a:prstGeom prst="rect">
            <a:avLst/>
          </a:prstGeom>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815" y="2124355"/>
            <a:ext cx="48006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516" y="4606673"/>
            <a:ext cx="4083671" cy="63769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339725" y="1911574"/>
            <a:ext cx="3814763" cy="2497538"/>
            <a:chOff x="339725" y="1911574"/>
            <a:chExt cx="3814763" cy="2497538"/>
          </a:xfrm>
        </p:grpSpPr>
        <p:graphicFrame>
          <p:nvGraphicFramePr>
            <p:cNvPr id="7" name="Object 2"/>
            <p:cNvGraphicFramePr>
              <a:graphicFrameLocks noChangeAspect="1"/>
            </p:cNvGraphicFramePr>
            <p:nvPr>
              <p:extLst>
                <p:ext uri="{D42A27DB-BD31-4B8C-83A1-F6EECF244321}">
                  <p14:modId xmlns:p14="http://schemas.microsoft.com/office/powerpoint/2010/main" val="3887237041"/>
                </p:ext>
              </p:extLst>
            </p:nvPr>
          </p:nvGraphicFramePr>
          <p:xfrm>
            <a:off x="339725" y="1911574"/>
            <a:ext cx="3814763" cy="860425"/>
          </p:xfrm>
          <a:graphic>
            <a:graphicData uri="http://schemas.openxmlformats.org/presentationml/2006/ole">
              <mc:AlternateContent xmlns:mc="http://schemas.openxmlformats.org/markup-compatibility/2006">
                <mc:Choice xmlns:v="urn:schemas-microsoft-com:vml" Requires="v">
                  <p:oleObj spid="_x0000_s149230" name="Equation" r:id="rId6" imgW="2082800" imgH="469900" progId="Equation.3">
                    <p:embed/>
                  </p:oleObj>
                </mc:Choice>
                <mc:Fallback>
                  <p:oleObj name="Equation" r:id="rId6" imgW="2082800" imgH="469900" progId="Equation.3">
                    <p:embed/>
                    <p:pic>
                      <p:nvPicPr>
                        <p:cNvPr id="0" name=""/>
                        <p:cNvPicPr>
                          <a:picLocks noChangeAspect="1" noChangeArrowheads="1"/>
                        </p:cNvPicPr>
                        <p:nvPr/>
                      </p:nvPicPr>
                      <p:blipFill>
                        <a:blip r:embed="rId7"/>
                        <a:srcRect/>
                        <a:stretch>
                          <a:fillRect/>
                        </a:stretch>
                      </p:blipFill>
                      <p:spPr bwMode="auto">
                        <a:xfrm>
                          <a:off x="339725" y="1911574"/>
                          <a:ext cx="3814763"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0" name="Picture 9"/>
            <p:cNvPicPr>
              <a:picLocks noChangeAspect="1"/>
            </p:cNvPicPr>
            <p:nvPr/>
          </p:nvPicPr>
          <p:blipFill>
            <a:blip r:embed="rId8"/>
            <a:stretch>
              <a:fillRect/>
            </a:stretch>
          </p:blipFill>
          <p:spPr>
            <a:xfrm>
              <a:off x="888999" y="3637347"/>
              <a:ext cx="1997041" cy="771765"/>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504860289"/>
                </p:ext>
              </p:extLst>
            </p:nvPr>
          </p:nvGraphicFramePr>
          <p:xfrm>
            <a:off x="2386297" y="2841782"/>
            <a:ext cx="1654612" cy="622703"/>
          </p:xfrm>
          <a:graphic>
            <a:graphicData uri="http://schemas.openxmlformats.org/presentationml/2006/ole">
              <mc:AlternateContent xmlns:mc="http://schemas.openxmlformats.org/markup-compatibility/2006">
                <mc:Choice xmlns:v="urn:schemas-microsoft-com:vml" Requires="v">
                  <p:oleObj spid="_x0000_s149231" name="Equation" r:id="rId9" imgW="1181100" imgH="444500" progId="Equation.3">
                    <p:embed/>
                  </p:oleObj>
                </mc:Choice>
                <mc:Fallback>
                  <p:oleObj name="Equation" r:id="rId9" imgW="1181100" imgH="444500" progId="Equation.3">
                    <p:embed/>
                    <p:pic>
                      <p:nvPicPr>
                        <p:cNvPr id="0" name=""/>
                        <p:cNvPicPr/>
                        <p:nvPr/>
                      </p:nvPicPr>
                      <p:blipFill>
                        <a:blip r:embed="rId10"/>
                        <a:stretch>
                          <a:fillRect/>
                        </a:stretch>
                      </p:blipFill>
                      <p:spPr>
                        <a:xfrm>
                          <a:off x="2386297" y="2841782"/>
                          <a:ext cx="1654612" cy="622703"/>
                        </a:xfrm>
                        <a:prstGeom prst="rect">
                          <a:avLst/>
                        </a:prstGeom>
                      </p:spPr>
                    </p:pic>
                  </p:oleObj>
                </mc:Fallback>
              </mc:AlternateContent>
            </a:graphicData>
          </a:graphic>
        </p:graphicFrame>
      </p:grpSp>
      <p:sp>
        <p:nvSpPr>
          <p:cNvPr id="13" name="TextBox 12"/>
          <p:cNvSpPr txBox="1"/>
          <p:nvPr/>
        </p:nvSpPr>
        <p:spPr>
          <a:xfrm>
            <a:off x="4895274" y="1911574"/>
            <a:ext cx="1643486" cy="369332"/>
          </a:xfrm>
          <a:prstGeom prst="rect">
            <a:avLst/>
          </a:prstGeom>
          <a:noFill/>
        </p:spPr>
        <p:txBody>
          <a:bodyPr wrap="none" rtlCol="0">
            <a:spAutoFit/>
          </a:bodyPr>
          <a:lstStyle/>
          <a:p>
            <a:r>
              <a:rPr lang="en-US" dirty="0">
                <a:latin typeface="Arial"/>
                <a:cs typeface="Arial"/>
              </a:rPr>
              <a:t>e</a:t>
            </a:r>
            <a:r>
              <a:rPr lang="en-US" dirty="0" smtClean="0">
                <a:latin typeface="Arial"/>
                <a:cs typeface="Arial"/>
              </a:rPr>
              <a:t>xtrinsic noise</a:t>
            </a:r>
            <a:endParaRPr lang="en-US" dirty="0">
              <a:latin typeface="Arial"/>
              <a:cs typeface="Arial"/>
            </a:endParaRPr>
          </a:p>
        </p:txBody>
      </p:sp>
      <p:sp>
        <p:nvSpPr>
          <p:cNvPr id="14" name="TextBox 13"/>
          <p:cNvSpPr txBox="1"/>
          <p:nvPr/>
        </p:nvSpPr>
        <p:spPr>
          <a:xfrm>
            <a:off x="7160492" y="1911574"/>
            <a:ext cx="1583073" cy="369332"/>
          </a:xfrm>
          <a:prstGeom prst="rect">
            <a:avLst/>
          </a:prstGeom>
          <a:noFill/>
        </p:spPr>
        <p:txBody>
          <a:bodyPr wrap="none" rtlCol="0">
            <a:spAutoFit/>
          </a:bodyPr>
          <a:lstStyle/>
          <a:p>
            <a:r>
              <a:rPr lang="en-US" dirty="0" smtClean="0">
                <a:latin typeface="Arial"/>
                <a:cs typeface="Arial"/>
              </a:rPr>
              <a:t>intrinsic noise</a:t>
            </a:r>
            <a:endParaRPr lang="en-US" dirty="0">
              <a:latin typeface="Arial"/>
              <a:cs typeface="Arial"/>
            </a:endParaRPr>
          </a:p>
        </p:txBody>
      </p:sp>
      <p:sp>
        <p:nvSpPr>
          <p:cNvPr id="15" name="Title 1"/>
          <p:cNvSpPr txBox="1">
            <a:spLocks/>
          </p:cNvSpPr>
          <p:nvPr/>
        </p:nvSpPr>
        <p:spPr>
          <a:xfrm>
            <a:off x="32804"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charset="0"/>
              </a:rPr>
              <a:t>Driven fluctuations</a:t>
            </a:r>
          </a:p>
        </p:txBody>
      </p:sp>
    </p:spTree>
    <p:extLst>
      <p:ext uri="{BB962C8B-B14F-4D97-AF65-F5344CB8AC3E}">
        <p14:creationId xmlns:p14="http://schemas.microsoft.com/office/powerpoint/2010/main" val="343658536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41</a:t>
            </a:fld>
            <a:endParaRPr lang="en-US"/>
          </a:p>
        </p:txBody>
      </p:sp>
      <p:sp>
        <p:nvSpPr>
          <p:cNvPr id="5" name="Rectangle 4"/>
          <p:cNvSpPr/>
          <p:nvPr/>
        </p:nvSpPr>
        <p:spPr>
          <a:xfrm>
            <a:off x="187966" y="1215014"/>
            <a:ext cx="1967869" cy="369332"/>
          </a:xfrm>
          <a:prstGeom prst="rect">
            <a:avLst/>
          </a:prstGeom>
        </p:spPr>
        <p:txBody>
          <a:bodyPr wrap="none">
            <a:spAutoFit/>
          </a:bodyPr>
          <a:lstStyle/>
          <a:p>
            <a:r>
              <a:rPr lang="en-US" dirty="0" smtClean="0">
                <a:solidFill>
                  <a:schemeClr val="accent2"/>
                </a:solidFill>
                <a:latin typeface="Arial"/>
                <a:cs typeface="Arial"/>
              </a:rPr>
              <a:t>Relaxation Matrix</a:t>
            </a:r>
            <a:endParaRPr lang="en-US" dirty="0">
              <a:latin typeface="Arial"/>
              <a:cs typeface="Arial"/>
            </a:endParaRPr>
          </a:p>
        </p:txBody>
      </p:sp>
      <p:sp>
        <p:nvSpPr>
          <p:cNvPr id="15"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charset="0"/>
              </a:rPr>
              <a:t>Driven </a:t>
            </a:r>
            <a:r>
              <a:rPr lang="en-US" sz="4000" dirty="0" smtClean="0">
                <a:latin typeface="Arial" charset="0"/>
              </a:rPr>
              <a:t>fluctuations </a:t>
            </a:r>
          </a:p>
        </p:txBody>
      </p:sp>
      <p:pic>
        <p:nvPicPr>
          <p:cNvPr id="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42" y="2395784"/>
            <a:ext cx="4191000" cy="398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18" name="Object 17"/>
          <p:cNvGraphicFramePr>
            <a:graphicFrameLocks noChangeAspect="1"/>
          </p:cNvGraphicFramePr>
          <p:nvPr>
            <p:extLst>
              <p:ext uri="{D42A27DB-BD31-4B8C-83A1-F6EECF244321}">
                <p14:modId xmlns:p14="http://schemas.microsoft.com/office/powerpoint/2010/main" val="2645408795"/>
              </p:ext>
            </p:extLst>
          </p:nvPr>
        </p:nvGraphicFramePr>
        <p:xfrm>
          <a:off x="501223" y="1737457"/>
          <a:ext cx="1654612" cy="622703"/>
        </p:xfrm>
        <a:graphic>
          <a:graphicData uri="http://schemas.openxmlformats.org/presentationml/2006/ole">
            <mc:AlternateContent xmlns:mc="http://schemas.openxmlformats.org/markup-compatibility/2006">
              <mc:Choice xmlns:v="urn:schemas-microsoft-com:vml" Requires="v">
                <p:oleObj spid="_x0000_s266464" name="Equation" r:id="rId5" imgW="1181100" imgH="444500" progId="Equation.3">
                  <p:embed/>
                </p:oleObj>
              </mc:Choice>
              <mc:Fallback>
                <p:oleObj name="Equation" r:id="rId5" imgW="1181100" imgH="444500" progId="Equation.3">
                  <p:embed/>
                  <p:pic>
                    <p:nvPicPr>
                      <p:cNvPr id="0" name=""/>
                      <p:cNvPicPr/>
                      <p:nvPr/>
                    </p:nvPicPr>
                    <p:blipFill>
                      <a:blip r:embed="rId6"/>
                      <a:stretch>
                        <a:fillRect/>
                      </a:stretch>
                    </p:blipFill>
                    <p:spPr>
                      <a:xfrm>
                        <a:off x="501223" y="1737457"/>
                        <a:ext cx="1654612" cy="622703"/>
                      </a:xfrm>
                      <a:prstGeom prst="rect">
                        <a:avLst/>
                      </a:prstGeom>
                    </p:spPr>
                  </p:pic>
                </p:oleObj>
              </mc:Fallback>
            </mc:AlternateContent>
          </a:graphicData>
        </a:graphic>
      </p:graphicFrame>
      <p:sp>
        <p:nvSpPr>
          <p:cNvPr id="2" name="Oval 1"/>
          <p:cNvSpPr/>
          <p:nvPr/>
        </p:nvSpPr>
        <p:spPr>
          <a:xfrm>
            <a:off x="412218" y="2963211"/>
            <a:ext cx="701885" cy="11251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3" name="Object 9"/>
          <p:cNvGraphicFramePr>
            <a:graphicFrameLocks noChangeAspect="1"/>
          </p:cNvGraphicFramePr>
          <p:nvPr>
            <p:extLst>
              <p:ext uri="{D42A27DB-BD31-4B8C-83A1-F6EECF244321}">
                <p14:modId xmlns:p14="http://schemas.microsoft.com/office/powerpoint/2010/main" val="322653514"/>
              </p:ext>
            </p:extLst>
          </p:nvPr>
        </p:nvGraphicFramePr>
        <p:xfrm>
          <a:off x="1253226" y="2784970"/>
          <a:ext cx="1676400" cy="574675"/>
        </p:xfrm>
        <a:graphic>
          <a:graphicData uri="http://schemas.openxmlformats.org/presentationml/2006/ole">
            <mc:AlternateContent xmlns:mc="http://schemas.openxmlformats.org/markup-compatibility/2006">
              <mc:Choice xmlns:v="urn:schemas-microsoft-com:vml" Requires="v">
                <p:oleObj spid="_x0000_s266465" name="Equation" r:id="rId7" imgW="889000" imgH="304800" progId="Equation.3">
                  <p:embed/>
                </p:oleObj>
              </mc:Choice>
              <mc:Fallback>
                <p:oleObj name="Equation" r:id="rId7" imgW="889000" imgH="304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3226" y="2784970"/>
                        <a:ext cx="167640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25" name="Group 24"/>
          <p:cNvGrpSpPr/>
          <p:nvPr/>
        </p:nvGrpSpPr>
        <p:grpSpPr>
          <a:xfrm>
            <a:off x="5017824" y="1833535"/>
            <a:ext cx="3525454" cy="4536578"/>
            <a:chOff x="5017824" y="1833535"/>
            <a:chExt cx="3525454" cy="4536578"/>
          </a:xfrm>
        </p:grpSpPr>
        <p:grpSp>
          <p:nvGrpSpPr>
            <p:cNvPr id="19" name="Group 4"/>
            <p:cNvGrpSpPr>
              <a:grpSpLocks/>
            </p:cNvGrpSpPr>
            <p:nvPr/>
          </p:nvGrpSpPr>
          <p:grpSpPr bwMode="auto">
            <a:xfrm>
              <a:off x="5017824" y="1833535"/>
              <a:ext cx="3525454" cy="4167246"/>
              <a:chOff x="1248" y="-562"/>
              <a:chExt cx="3127" cy="4089"/>
            </a:xfrm>
          </p:grpSpPr>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8" y="-562"/>
                <a:ext cx="3127" cy="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 name="Oval 6"/>
              <p:cNvSpPr>
                <a:spLocks noChangeArrowheads="1"/>
              </p:cNvSpPr>
              <p:nvPr/>
            </p:nvSpPr>
            <p:spPr bwMode="auto">
              <a:xfrm flipH="1">
                <a:off x="2534" y="2400"/>
                <a:ext cx="288" cy="288"/>
              </a:xfrm>
              <a:prstGeom prst="ellipse">
                <a:avLst/>
              </a:prstGeom>
              <a:solidFill>
                <a:srgbClr val="FFFF00"/>
              </a:solidFill>
              <a:ln w="19050">
                <a:solidFill>
                  <a:schemeClr val="tx1"/>
                </a:solidFill>
                <a:miter lim="800000"/>
                <a:headEnd/>
                <a:tailEnd/>
              </a:ln>
            </p:spPr>
            <p:txBody>
              <a:bodyPr wrap="none" anchor="ctr"/>
              <a:lstStyle/>
              <a:p>
                <a:pPr algn="ctr"/>
                <a:endParaRPr lang="en-US"/>
              </a:p>
            </p:txBody>
          </p:sp>
          <p:sp>
            <p:nvSpPr>
              <p:cNvPr id="22" name="Text Box 7"/>
              <p:cNvSpPr txBox="1">
                <a:spLocks noChangeArrowheads="1"/>
              </p:cNvSpPr>
              <p:nvPr/>
            </p:nvSpPr>
            <p:spPr bwMode="auto">
              <a:xfrm>
                <a:off x="2640" y="2552"/>
                <a:ext cx="580"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000" b="1" dirty="0"/>
                  <a:t>HHT1</a:t>
                </a:r>
              </a:p>
            </p:txBody>
          </p:sp>
        </p:grpSp>
        <p:sp>
          <p:nvSpPr>
            <p:cNvPr id="12" name="Rectangle 11"/>
            <p:cNvSpPr/>
            <p:nvPr/>
          </p:nvSpPr>
          <p:spPr>
            <a:xfrm>
              <a:off x="5317915" y="6000781"/>
              <a:ext cx="3032513" cy="369332"/>
            </a:xfrm>
            <a:prstGeom prst="rect">
              <a:avLst/>
            </a:prstGeom>
          </p:spPr>
          <p:txBody>
            <a:bodyPr wrap="none">
              <a:spAutoFit/>
            </a:bodyPr>
            <a:lstStyle/>
            <a:p>
              <a:r>
                <a:rPr lang="en-US" sz="1400" dirty="0" err="1">
                  <a:latin typeface="Arial" charset="0"/>
                </a:rPr>
                <a:t>Maslov</a:t>
              </a:r>
              <a:r>
                <a:rPr lang="en-US" sz="1400" dirty="0">
                  <a:latin typeface="Arial" charset="0"/>
                </a:rPr>
                <a:t> and </a:t>
              </a:r>
              <a:r>
                <a:rPr lang="en-US" sz="1400" dirty="0" err="1">
                  <a:latin typeface="Arial" charset="0"/>
                </a:rPr>
                <a:t>Ispolatov</a:t>
              </a:r>
              <a:r>
                <a:rPr lang="en-US" sz="1400" dirty="0">
                  <a:latin typeface="Arial" charset="0"/>
                </a:rPr>
                <a:t>, PNAS (2007</a:t>
              </a:r>
              <a:r>
                <a:rPr lang="en-US" dirty="0">
                  <a:solidFill>
                    <a:srgbClr val="D60093"/>
                  </a:solidFill>
                  <a:latin typeface="Arial" charset="0"/>
                </a:rPr>
                <a:t>)</a:t>
              </a:r>
              <a:endParaRPr lang="en-US" dirty="0"/>
            </a:p>
          </p:txBody>
        </p:sp>
        <p:sp>
          <p:nvSpPr>
            <p:cNvPr id="24" name="TextBox 23"/>
            <p:cNvSpPr txBox="1"/>
            <p:nvPr/>
          </p:nvSpPr>
          <p:spPr>
            <a:xfrm>
              <a:off x="5124874" y="1833535"/>
              <a:ext cx="184666" cy="369332"/>
            </a:xfrm>
            <a:prstGeom prst="rect">
              <a:avLst/>
            </a:prstGeom>
            <a:solidFill>
              <a:schemeClr val="bg1"/>
            </a:solidFill>
          </p:spPr>
          <p:txBody>
            <a:bodyPr wrap="none" rtlCol="0">
              <a:spAutoFit/>
            </a:bodyPr>
            <a:lstStyle/>
            <a:p>
              <a:endParaRPr lang="en-US" dirty="0"/>
            </a:p>
          </p:txBody>
        </p:sp>
      </p:grpSp>
    </p:spTree>
    <p:extLst>
      <p:ext uri="{BB962C8B-B14F-4D97-AF65-F5344CB8AC3E}">
        <p14:creationId xmlns:p14="http://schemas.microsoft.com/office/powerpoint/2010/main" val="3141074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42</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Summary</a:t>
            </a:r>
          </a:p>
        </p:txBody>
      </p:sp>
      <p:sp>
        <p:nvSpPr>
          <p:cNvPr id="8" name="Content Placeholder 2"/>
          <p:cNvSpPr>
            <a:spLocks noGrp="1"/>
          </p:cNvSpPr>
          <p:nvPr>
            <p:ph idx="1"/>
          </p:nvPr>
        </p:nvSpPr>
        <p:spPr>
          <a:xfrm>
            <a:off x="457200" y="1600200"/>
            <a:ext cx="8229600" cy="4525963"/>
          </a:xfrm>
        </p:spPr>
        <p:txBody>
          <a:bodyPr/>
          <a:lstStyle/>
          <a:p>
            <a:r>
              <a:rPr lang="en-US" dirty="0" smtClean="0">
                <a:latin typeface="Arial"/>
                <a:cs typeface="Arial"/>
              </a:rPr>
              <a:t>We derived an analytical framework to quantify fluctuations (spontaneous, driven) in PPI network</a:t>
            </a:r>
          </a:p>
          <a:p>
            <a:r>
              <a:rPr lang="en-US" dirty="0" smtClean="0">
                <a:latin typeface="Arial"/>
                <a:cs typeface="Arial"/>
              </a:rPr>
              <a:t>Both spontaneous and driven fluctuations propagate along the network, intrinsic versus extrinsic noise</a:t>
            </a:r>
          </a:p>
          <a:p>
            <a:r>
              <a:rPr lang="en-US" dirty="0" smtClean="0">
                <a:latin typeface="Arial"/>
                <a:cs typeface="Arial"/>
              </a:rPr>
              <a:t>There are certain channels that favor noise (as well as signal) propagation. Is there any way to favor one but not another?</a:t>
            </a:r>
            <a:endParaRPr lang="en-US" dirty="0">
              <a:latin typeface="Arial"/>
              <a:cs typeface="Arial"/>
            </a:endParaRPr>
          </a:p>
        </p:txBody>
      </p:sp>
    </p:spTree>
    <p:extLst>
      <p:ext uri="{BB962C8B-B14F-4D97-AF65-F5344CB8AC3E}">
        <p14:creationId xmlns:p14="http://schemas.microsoft.com/office/powerpoint/2010/main" val="14163000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43</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Conclusion</a:t>
            </a:r>
          </a:p>
        </p:txBody>
      </p:sp>
      <p:pic>
        <p:nvPicPr>
          <p:cNvPr id="5" name="Picture 4"/>
          <p:cNvPicPr>
            <a:picLocks noChangeAspect="1"/>
          </p:cNvPicPr>
          <p:nvPr/>
        </p:nvPicPr>
        <p:blipFill>
          <a:blip r:embed="rId3"/>
          <a:stretch>
            <a:fillRect/>
          </a:stretch>
        </p:blipFill>
        <p:spPr>
          <a:xfrm>
            <a:off x="5080238" y="2632363"/>
            <a:ext cx="3634451" cy="2685555"/>
          </a:xfrm>
          <a:prstGeom prst="rect">
            <a:avLst/>
          </a:prstGeom>
        </p:spPr>
      </p:pic>
      <p:sp>
        <p:nvSpPr>
          <p:cNvPr id="7" name="TextBox 6"/>
          <p:cNvSpPr txBox="1"/>
          <p:nvPr/>
        </p:nvSpPr>
        <p:spPr>
          <a:xfrm>
            <a:off x="6771184" y="5371961"/>
            <a:ext cx="2042621" cy="307777"/>
          </a:xfrm>
          <a:prstGeom prst="rect">
            <a:avLst/>
          </a:prstGeom>
          <a:noFill/>
        </p:spPr>
        <p:txBody>
          <a:bodyPr wrap="none" rtlCol="0">
            <a:spAutoFit/>
          </a:bodyPr>
          <a:lstStyle/>
          <a:p>
            <a:r>
              <a:rPr lang="en-US" sz="1400" dirty="0" smtClean="0">
                <a:latin typeface="Arial"/>
                <a:cs typeface="Arial"/>
              </a:rPr>
              <a:t>Miller </a:t>
            </a:r>
            <a:r>
              <a:rPr lang="en-US" sz="1400" dirty="0" err="1" smtClean="0">
                <a:latin typeface="Arial"/>
                <a:cs typeface="Arial"/>
              </a:rPr>
              <a:t>et.al</a:t>
            </a:r>
            <a:r>
              <a:rPr lang="en-US" sz="1400" dirty="0" smtClean="0">
                <a:latin typeface="Arial"/>
                <a:cs typeface="Arial"/>
              </a:rPr>
              <a:t>. Natu</a:t>
            </a:r>
            <a:r>
              <a:rPr lang="en-US" sz="1400" dirty="0" smtClean="0"/>
              <a:t>re 2008</a:t>
            </a:r>
            <a:endParaRPr lang="en-US" sz="1400" dirty="0"/>
          </a:p>
        </p:txBody>
      </p:sp>
      <p:pic>
        <p:nvPicPr>
          <p:cNvPr id="10" name="Picture 9"/>
          <p:cNvPicPr>
            <a:picLocks noChangeAspect="1"/>
          </p:cNvPicPr>
          <p:nvPr/>
        </p:nvPicPr>
        <p:blipFill>
          <a:blip r:embed="rId4"/>
          <a:stretch>
            <a:fillRect/>
          </a:stretch>
        </p:blipFill>
        <p:spPr>
          <a:xfrm>
            <a:off x="508247" y="2068315"/>
            <a:ext cx="3775118" cy="3717217"/>
          </a:xfrm>
          <a:prstGeom prst="rect">
            <a:avLst/>
          </a:prstGeom>
        </p:spPr>
      </p:pic>
      <p:sp>
        <p:nvSpPr>
          <p:cNvPr id="11" name="TextBox 10"/>
          <p:cNvSpPr txBox="1"/>
          <p:nvPr/>
        </p:nvSpPr>
        <p:spPr>
          <a:xfrm>
            <a:off x="5154834" y="1039003"/>
            <a:ext cx="3700014" cy="923330"/>
          </a:xfrm>
          <a:prstGeom prst="rect">
            <a:avLst/>
          </a:prstGeom>
          <a:noFill/>
        </p:spPr>
        <p:txBody>
          <a:bodyPr wrap="none" rtlCol="0">
            <a:spAutoFit/>
          </a:bodyPr>
          <a:lstStyle/>
          <a:p>
            <a:r>
              <a:rPr lang="en-US" dirty="0" smtClean="0">
                <a:latin typeface="Arial"/>
                <a:cs typeface="Arial"/>
              </a:rPr>
              <a:t>Systematic </a:t>
            </a:r>
            <a:r>
              <a:rPr lang="en-US" dirty="0" err="1" smtClean="0">
                <a:latin typeface="Arial"/>
                <a:cs typeface="Arial"/>
              </a:rPr>
              <a:t>omics</a:t>
            </a:r>
            <a:r>
              <a:rPr lang="en-US" dirty="0" smtClean="0">
                <a:latin typeface="Arial"/>
                <a:cs typeface="Arial"/>
              </a:rPr>
              <a:t> data integration,</a:t>
            </a:r>
          </a:p>
          <a:p>
            <a:r>
              <a:rPr lang="en-US" dirty="0" smtClean="0">
                <a:latin typeface="Arial"/>
                <a:cs typeface="Arial"/>
              </a:rPr>
              <a:t>Dynamics, intuition from common</a:t>
            </a:r>
          </a:p>
          <a:p>
            <a:r>
              <a:rPr lang="en-US" dirty="0">
                <a:latin typeface="Arial"/>
                <a:cs typeface="Arial"/>
              </a:rPr>
              <a:t>p</a:t>
            </a:r>
            <a:r>
              <a:rPr lang="en-US" dirty="0" smtClean="0">
                <a:latin typeface="Arial"/>
                <a:cs typeface="Arial"/>
              </a:rPr>
              <a:t>lace systems</a:t>
            </a:r>
          </a:p>
        </p:txBody>
      </p:sp>
      <p:sp>
        <p:nvSpPr>
          <p:cNvPr id="12" name="TextBox 11"/>
          <p:cNvSpPr txBox="1"/>
          <p:nvPr/>
        </p:nvSpPr>
        <p:spPr>
          <a:xfrm>
            <a:off x="3637326" y="5664797"/>
            <a:ext cx="2173513" cy="646331"/>
          </a:xfrm>
          <a:prstGeom prst="rect">
            <a:avLst/>
          </a:prstGeom>
          <a:noFill/>
        </p:spPr>
        <p:txBody>
          <a:bodyPr wrap="square" rtlCol="0">
            <a:spAutoFit/>
          </a:bodyPr>
          <a:lstStyle/>
          <a:p>
            <a:r>
              <a:rPr lang="en-US" dirty="0" smtClean="0">
                <a:latin typeface="Arial"/>
                <a:cs typeface="Arial"/>
              </a:rPr>
              <a:t>Evolution history, design principles </a:t>
            </a:r>
            <a:endParaRPr lang="en-US" dirty="0">
              <a:latin typeface="Arial"/>
              <a:cs typeface="Arial"/>
            </a:endParaRPr>
          </a:p>
        </p:txBody>
      </p:sp>
      <p:sp>
        <p:nvSpPr>
          <p:cNvPr id="13" name="Rounded Rectangle 12"/>
          <p:cNvSpPr/>
          <p:nvPr/>
        </p:nvSpPr>
        <p:spPr>
          <a:xfrm>
            <a:off x="3143842" y="5524008"/>
            <a:ext cx="2845937" cy="94314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5143289" y="991708"/>
            <a:ext cx="3635881" cy="94314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6923584" y="1950187"/>
            <a:ext cx="242454" cy="719126"/>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Bent Arrow 17"/>
          <p:cNvSpPr/>
          <p:nvPr/>
        </p:nvSpPr>
        <p:spPr>
          <a:xfrm rot="10800000">
            <a:off x="6070595" y="5349247"/>
            <a:ext cx="596675" cy="646331"/>
          </a:xfrm>
          <a:prstGeom prst="ben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6300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P spid="16"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44</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a:latin typeface="Arial"/>
                <a:ea typeface="ＭＳ Ｐゴシック" charset="0"/>
                <a:cs typeface="Arial"/>
              </a:rPr>
              <a:t>Acknowledgement</a:t>
            </a:r>
            <a:endParaRPr lang="en-US" sz="4000" dirty="0" smtClean="0">
              <a:latin typeface="Arial"/>
              <a:cs typeface="Arial"/>
            </a:endParaRPr>
          </a:p>
        </p:txBody>
      </p:sp>
      <p:sp>
        <p:nvSpPr>
          <p:cNvPr id="7" name="TextBox 6"/>
          <p:cNvSpPr txBox="1"/>
          <p:nvPr/>
        </p:nvSpPr>
        <p:spPr>
          <a:xfrm>
            <a:off x="2619457" y="5832097"/>
            <a:ext cx="3993401" cy="369332"/>
          </a:xfrm>
          <a:prstGeom prst="rect">
            <a:avLst/>
          </a:prstGeom>
          <a:noFill/>
        </p:spPr>
        <p:txBody>
          <a:bodyPr wrap="none" rtlCol="0">
            <a:spAutoFit/>
          </a:bodyPr>
          <a:lstStyle/>
          <a:p>
            <a:r>
              <a:rPr lang="en-US" dirty="0" smtClean="0">
                <a:latin typeface="Arial"/>
                <a:cs typeface="Arial"/>
              </a:rPr>
              <a:t>ENCODE, </a:t>
            </a:r>
            <a:r>
              <a:rPr lang="en-US" dirty="0" err="1" smtClean="0">
                <a:latin typeface="Arial"/>
                <a:cs typeface="Arial"/>
              </a:rPr>
              <a:t>modENCODE</a:t>
            </a:r>
            <a:r>
              <a:rPr lang="en-US" dirty="0" smtClean="0">
                <a:latin typeface="Arial"/>
                <a:cs typeface="Arial"/>
              </a:rPr>
              <a:t> consortium</a:t>
            </a:r>
            <a:endParaRPr lang="en-US" dirty="0">
              <a:latin typeface="Arial"/>
              <a:cs typeface="Arial"/>
            </a:endParaRPr>
          </a:p>
        </p:txBody>
      </p:sp>
      <p:pic>
        <p:nvPicPr>
          <p:cNvPr id="9" name="Picture 8"/>
          <p:cNvPicPr>
            <a:picLocks noChangeAspect="1"/>
          </p:cNvPicPr>
          <p:nvPr/>
        </p:nvPicPr>
        <p:blipFill>
          <a:blip r:embed="rId3"/>
          <a:stretch>
            <a:fillRect/>
          </a:stretch>
        </p:blipFill>
        <p:spPr>
          <a:xfrm>
            <a:off x="1" y="1486695"/>
            <a:ext cx="9144000" cy="4218039"/>
          </a:xfrm>
          <a:prstGeom prst="rect">
            <a:avLst/>
          </a:prstGeom>
        </p:spPr>
      </p:pic>
    </p:spTree>
    <p:extLst>
      <p:ext uri="{BB962C8B-B14F-4D97-AF65-F5344CB8AC3E}">
        <p14:creationId xmlns:p14="http://schemas.microsoft.com/office/powerpoint/2010/main" val="18700708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45</a:t>
            </a:fld>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3812934121"/>
              </p:ext>
            </p:extLst>
          </p:nvPr>
        </p:nvGraphicFramePr>
        <p:xfrm>
          <a:off x="1499662" y="818152"/>
          <a:ext cx="6145682" cy="1998610"/>
        </p:xfrm>
        <a:graphic>
          <a:graphicData uri="http://schemas.openxmlformats.org/presentationml/2006/ole">
            <mc:AlternateContent xmlns:mc="http://schemas.openxmlformats.org/markup-compatibility/2006">
              <mc:Choice xmlns:v="urn:schemas-microsoft-com:vml" Requires="v">
                <p:oleObj spid="_x0000_s265459" name="Equation" r:id="rId4" imgW="3200400" imgH="1041400" progId="Equation.3">
                  <p:embed/>
                </p:oleObj>
              </mc:Choice>
              <mc:Fallback>
                <p:oleObj name="Equation" r:id="rId4" imgW="3200400" imgH="1041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662" y="818152"/>
                        <a:ext cx="6145682" cy="1998610"/>
                      </a:xfrm>
                      <a:prstGeom prst="rect">
                        <a:avLst/>
                      </a:prstGeom>
                      <a:noFill/>
                      <a:ln>
                        <a:noFill/>
                      </a:ln>
                    </p:spPr>
                  </p:pic>
                </p:oleObj>
              </mc:Fallback>
            </mc:AlternateContent>
          </a:graphicData>
        </a:graphic>
      </p:graphicFrame>
      <p:grpSp>
        <p:nvGrpSpPr>
          <p:cNvPr id="9" name="Group 8"/>
          <p:cNvGrpSpPr/>
          <p:nvPr/>
        </p:nvGrpSpPr>
        <p:grpSpPr>
          <a:xfrm>
            <a:off x="1702221" y="3628679"/>
            <a:ext cx="5741228" cy="2828271"/>
            <a:chOff x="40376" y="5035780"/>
            <a:chExt cx="4303352" cy="1702594"/>
          </a:xfrm>
        </p:grpSpPr>
        <p:pic>
          <p:nvPicPr>
            <p:cNvPr id="10" name="Picture 9"/>
            <p:cNvPicPr>
              <a:picLocks noChangeAspect="1"/>
            </p:cNvPicPr>
            <p:nvPr/>
          </p:nvPicPr>
          <p:blipFill>
            <a:blip r:embed="rId6"/>
            <a:stretch>
              <a:fillRect/>
            </a:stretch>
          </p:blipFill>
          <p:spPr>
            <a:xfrm>
              <a:off x="570832" y="6146834"/>
              <a:ext cx="3561306" cy="591540"/>
            </a:xfrm>
            <a:prstGeom prst="rect">
              <a:avLst/>
            </a:prstGeom>
          </p:spPr>
        </p:pic>
        <p:pic>
          <p:nvPicPr>
            <p:cNvPr id="11" name="Picture 10"/>
            <p:cNvPicPr>
              <a:picLocks noChangeAspect="1"/>
            </p:cNvPicPr>
            <p:nvPr/>
          </p:nvPicPr>
          <p:blipFill>
            <a:blip r:embed="rId7"/>
            <a:stretch>
              <a:fillRect/>
            </a:stretch>
          </p:blipFill>
          <p:spPr>
            <a:xfrm>
              <a:off x="40376" y="5035780"/>
              <a:ext cx="4303352" cy="1148973"/>
            </a:xfrm>
            <a:prstGeom prst="rect">
              <a:avLst/>
            </a:prstGeom>
          </p:spPr>
        </p:pic>
        <p:sp>
          <p:nvSpPr>
            <p:cNvPr id="12" name="Rectangle 11"/>
            <p:cNvSpPr/>
            <p:nvPr/>
          </p:nvSpPr>
          <p:spPr>
            <a:xfrm>
              <a:off x="40376" y="5035780"/>
              <a:ext cx="4303352" cy="170259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4"/>
          <p:cNvSpPr txBox="1">
            <a:spLocks noChangeArrowheads="1"/>
          </p:cNvSpPr>
          <p:nvPr/>
        </p:nvSpPr>
        <p:spPr bwMode="auto">
          <a:xfrm>
            <a:off x="6706844" y="2976163"/>
            <a:ext cx="877887" cy="369888"/>
          </a:xfrm>
          <a:prstGeom prst="rect">
            <a:avLst/>
          </a:prstGeom>
          <a:noFill/>
          <a:ln w="9525">
            <a:noFill/>
            <a:miter lim="800000"/>
            <a:headEnd/>
            <a:tailEnd/>
          </a:ln>
        </p:spPr>
        <p:txBody>
          <a:bodyPr wrap="none">
            <a:spAutoFit/>
          </a:bodyPr>
          <a:lstStyle/>
          <a:p>
            <a:pPr>
              <a:defRPr/>
            </a:pPr>
            <a:r>
              <a:rPr lang="en-US" sz="1800" dirty="0">
                <a:latin typeface="+mj-lt"/>
                <a:ea typeface="+mn-ea"/>
                <a:cs typeface="+mn-cs"/>
              </a:rPr>
              <a:t>where:</a:t>
            </a:r>
          </a:p>
        </p:txBody>
      </p:sp>
      <p:graphicFrame>
        <p:nvGraphicFramePr>
          <p:cNvPr id="14" name="Object 3"/>
          <p:cNvGraphicFramePr>
            <a:graphicFrameLocks noChangeAspect="1"/>
          </p:cNvGraphicFramePr>
          <p:nvPr>
            <p:extLst>
              <p:ext uri="{D42A27DB-BD31-4B8C-83A1-F6EECF244321}">
                <p14:modId xmlns:p14="http://schemas.microsoft.com/office/powerpoint/2010/main" val="502616552"/>
              </p:ext>
            </p:extLst>
          </p:nvPr>
        </p:nvGraphicFramePr>
        <p:xfrm>
          <a:off x="7584731" y="2830579"/>
          <a:ext cx="1410855" cy="596900"/>
        </p:xfrm>
        <a:graphic>
          <a:graphicData uri="http://schemas.openxmlformats.org/presentationml/2006/ole">
            <mc:AlternateContent xmlns:mc="http://schemas.openxmlformats.org/markup-compatibility/2006">
              <mc:Choice xmlns:v="urn:schemas-microsoft-com:vml" Requires="v">
                <p:oleObj spid="_x0000_s265460" name="Equation" r:id="rId8" imgW="660400" imgH="279400" progId="Equation.3">
                  <p:embed/>
                </p:oleObj>
              </mc:Choice>
              <mc:Fallback>
                <p:oleObj name="Equation" r:id="rId8" imgW="660400" imgH="279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4731" y="2830579"/>
                        <a:ext cx="141085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788592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3"/>
          <p:cNvSpPr>
            <a:spLocks noGrp="1" noChangeArrowheads="1"/>
          </p:cNvSpPr>
          <p:nvPr>
            <p:ph type="body" sz="half" idx="1"/>
          </p:nvPr>
        </p:nvSpPr>
        <p:spPr>
          <a:xfrm>
            <a:off x="121774" y="5031112"/>
            <a:ext cx="1860440" cy="685800"/>
          </a:xfrm>
        </p:spPr>
        <p:txBody>
          <a:bodyPr/>
          <a:lstStyle/>
          <a:p>
            <a:pPr>
              <a:lnSpc>
                <a:spcPct val="80000"/>
              </a:lnSpc>
              <a:buFontTx/>
              <a:buNone/>
            </a:pPr>
            <a:r>
              <a:rPr lang="en-US" sz="2000">
                <a:latin typeface="Arial" charset="0"/>
                <a:ea typeface="ＭＳ Ｐゴシック" charset="0"/>
                <a:cs typeface="ＭＳ Ｐゴシック" charset="0"/>
              </a:rPr>
              <a:t>GO categories</a:t>
            </a:r>
          </a:p>
          <a:p>
            <a:pPr>
              <a:lnSpc>
                <a:spcPct val="80000"/>
              </a:lnSpc>
              <a:buFontTx/>
              <a:buNone/>
            </a:pPr>
            <a:r>
              <a:rPr lang="en-US" sz="2000">
                <a:latin typeface="Arial" charset="0"/>
                <a:ea typeface="ＭＳ Ｐゴシック" charset="0"/>
                <a:cs typeface="ＭＳ Ｐゴシック" charset="0"/>
              </a:rPr>
              <a:t>for </a:t>
            </a:r>
            <a:r>
              <a:rPr lang="en-US" sz="2000" i="1">
                <a:latin typeface="Arial" charset="0"/>
                <a:ea typeface="ＭＳ Ｐゴシック" charset="0"/>
                <a:cs typeface="ＭＳ Ｐゴシック" charset="0"/>
              </a:rPr>
              <a:t>E. coli</a:t>
            </a:r>
          </a:p>
        </p:txBody>
      </p:sp>
      <p:graphicFrame>
        <p:nvGraphicFramePr>
          <p:cNvPr id="258050" name="Object 2"/>
          <p:cNvGraphicFramePr>
            <a:graphicFrameLocks noGrp="1" noChangeAspect="1"/>
          </p:cNvGraphicFramePr>
          <p:nvPr>
            <p:ph sz="half" idx="2"/>
            <p:extLst>
              <p:ext uri="{D42A27DB-BD31-4B8C-83A1-F6EECF244321}">
                <p14:modId xmlns:p14="http://schemas.microsoft.com/office/powerpoint/2010/main" val="1877241072"/>
              </p:ext>
            </p:extLst>
          </p:nvPr>
        </p:nvGraphicFramePr>
        <p:xfrm>
          <a:off x="2362200" y="1387902"/>
          <a:ext cx="4776686" cy="5045728"/>
        </p:xfrm>
        <a:graphic>
          <a:graphicData uri="http://schemas.openxmlformats.org/presentationml/2006/ole">
            <mc:AlternateContent xmlns:mc="http://schemas.openxmlformats.org/markup-compatibility/2006">
              <mc:Choice xmlns:v="urn:schemas-microsoft-com:vml" Requires="v">
                <p:oleObj spid="_x0000_s57093" r:id="rId3" imgW="871582" imgH="920186" progId="">
                  <p:embed/>
                </p:oleObj>
              </mc:Choice>
              <mc:Fallback>
                <p:oleObj r:id="rId3" imgW="871582" imgH="92018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387902"/>
                        <a:ext cx="4776686" cy="5045728"/>
                      </a:xfrm>
                      <a:prstGeom prst="rect">
                        <a:avLst/>
                      </a:prstGeom>
                      <a:noFill/>
                      <a:ln>
                        <a:noFill/>
                      </a:ln>
                      <a:effectLst/>
                      <a:extLst/>
                    </p:spPr>
                  </p:pic>
                </p:oleObj>
              </mc:Fallback>
            </mc:AlternateContent>
          </a:graphicData>
        </a:graphic>
      </p:graphicFrame>
      <p:sp>
        <p:nvSpPr>
          <p:cNvPr id="13"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4000" dirty="0" smtClean="0">
                <a:latin typeface="Arial"/>
                <a:cs typeface="Arial"/>
              </a:rPr>
              <a:t>Different levels have different GO categories</a:t>
            </a:r>
          </a:p>
        </p:txBody>
      </p:sp>
    </p:spTree>
    <p:extLst>
      <p:ext uri="{BB962C8B-B14F-4D97-AF65-F5344CB8AC3E}">
        <p14:creationId xmlns:p14="http://schemas.microsoft.com/office/powerpoint/2010/main" val="2803685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Effects of protein knockout</a:t>
            </a:r>
          </a:p>
        </p:txBody>
      </p:sp>
      <p:sp>
        <p:nvSpPr>
          <p:cNvPr id="29702" name="Rectangle 5"/>
          <p:cNvSpPr>
            <a:spLocks noGrp="1" noChangeArrowheads="1"/>
          </p:cNvSpPr>
          <p:nvPr>
            <p:ph idx="1"/>
          </p:nvPr>
        </p:nvSpPr>
        <p:spPr>
          <a:xfrm>
            <a:off x="381000" y="1981200"/>
            <a:ext cx="7808913" cy="1752600"/>
          </a:xfrm>
          <a:noFill/>
        </p:spPr>
        <p:txBody>
          <a:bodyPr lIns="90000" tIns="46800" rIns="90000" bIns="46800">
            <a:normAutofit fontScale="92500"/>
          </a:bodyPr>
          <a:lstStyle/>
          <a:p>
            <a:pPr marL="339725" indent="-339725"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a:latin typeface="Tahoma" charset="0"/>
                <a:ea typeface="ＭＳ Ｐゴシック" charset="0"/>
                <a:cs typeface="ＭＳ Ｐゴシック" charset="0"/>
              </a:rPr>
              <a:t>Find the equilibrium concentrations of the system</a:t>
            </a:r>
          </a:p>
          <a:p>
            <a:pPr marL="339725" indent="-339725"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a:latin typeface="Tahoma" charset="0"/>
                <a:ea typeface="ＭＳ Ｐゴシック" charset="0"/>
                <a:cs typeface="ＭＳ Ｐゴシック" charset="0"/>
              </a:rPr>
              <a:t>Set the total concentration of a protein </a:t>
            </a:r>
            <a:r>
              <a:rPr lang="en-GB" sz="2800">
                <a:solidFill>
                  <a:srgbClr val="FF0000"/>
                </a:solidFill>
                <a:latin typeface="Tahoma" charset="0"/>
                <a:ea typeface="ＭＳ Ｐゴシック" charset="0"/>
                <a:cs typeface="ＭＳ Ｐゴシック" charset="0"/>
              </a:rPr>
              <a:t>C</a:t>
            </a:r>
            <a:r>
              <a:rPr lang="en-GB" sz="2800" baseline="-25000">
                <a:solidFill>
                  <a:srgbClr val="FF0000"/>
                </a:solidFill>
                <a:latin typeface="Tahoma" charset="0"/>
                <a:ea typeface="ＭＳ Ｐゴシック" charset="0"/>
                <a:cs typeface="ＭＳ Ｐゴシック" charset="0"/>
              </a:rPr>
              <a:t>j</a:t>
            </a:r>
            <a:r>
              <a:rPr lang="en-GB" sz="2800">
                <a:solidFill>
                  <a:srgbClr val="FF0000"/>
                </a:solidFill>
                <a:latin typeface="Tahoma" charset="0"/>
                <a:ea typeface="ＭＳ Ｐゴシック" charset="0"/>
                <a:cs typeface="ＭＳ Ｐゴシック" charset="0"/>
              </a:rPr>
              <a:t>=0</a:t>
            </a:r>
            <a:r>
              <a:rPr lang="en-GB" sz="2800">
                <a:latin typeface="Tahoma" charset="0"/>
                <a:ea typeface="ＭＳ Ｐゴシック" charset="0"/>
                <a:cs typeface="ＭＳ Ｐゴシック" charset="0"/>
              </a:rPr>
              <a:t>, and </a:t>
            </a:r>
            <a:r>
              <a:rPr lang="en-GB" sz="2800">
                <a:solidFill>
                  <a:srgbClr val="FF0000"/>
                </a:solidFill>
                <a:latin typeface="Tahoma" charset="0"/>
                <a:ea typeface="ＭＳ Ｐゴシック" charset="0"/>
                <a:cs typeface="ＭＳ Ｐゴシック" charset="0"/>
              </a:rPr>
              <a:t>recalculate</a:t>
            </a:r>
            <a:r>
              <a:rPr lang="en-GB" sz="2800">
                <a:latin typeface="Tahoma" charset="0"/>
                <a:ea typeface="ＭＳ Ｐゴシック" charset="0"/>
                <a:cs typeface="ＭＳ Ｐゴシック" charset="0"/>
              </a:rPr>
              <a:t> the equilibrium concentrations</a:t>
            </a:r>
          </a:p>
          <a:p>
            <a:pPr marL="339725" indent="-339725" defTabSz="457200" eaLnBrk="1" hangingPunct="1">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a:latin typeface="Tahoma" charset="0"/>
                <a:ea typeface="ＭＳ Ｐゴシック" charset="0"/>
                <a:cs typeface="ＭＳ Ｐゴシック" charset="0"/>
              </a:rPr>
              <a:t>Protein</a:t>
            </a:r>
            <a:r>
              <a:rPr lang="en-GB" sz="2800">
                <a:solidFill>
                  <a:srgbClr val="FF0000"/>
                </a:solidFill>
                <a:latin typeface="Tahoma" charset="0"/>
                <a:ea typeface="ＭＳ Ｐゴシック" charset="0"/>
                <a:cs typeface="ＭＳ Ｐゴシック" charset="0"/>
              </a:rPr>
              <a:t> susceptibility S</a:t>
            </a:r>
          </a:p>
        </p:txBody>
      </p:sp>
      <p:graphicFrame>
        <p:nvGraphicFramePr>
          <p:cNvPr id="29698" name="Object 2"/>
          <p:cNvGraphicFramePr>
            <a:graphicFrameLocks noChangeAspect="1"/>
          </p:cNvGraphicFramePr>
          <p:nvPr/>
        </p:nvGraphicFramePr>
        <p:xfrm>
          <a:off x="2590800" y="4419600"/>
          <a:ext cx="3810000" cy="1484313"/>
        </p:xfrm>
        <a:graphic>
          <a:graphicData uri="http://schemas.openxmlformats.org/presentationml/2006/ole">
            <mc:AlternateContent xmlns:mc="http://schemas.openxmlformats.org/markup-compatibility/2006">
              <mc:Choice xmlns:v="urn:schemas-microsoft-com:vml" Requires="v">
                <p:oleObj spid="_x0000_s259572" name="Equation" r:id="rId4" imgW="1206500" imgH="469900" progId="Equation.3">
                  <p:embed/>
                </p:oleObj>
              </mc:Choice>
              <mc:Fallback>
                <p:oleObj name="Equation" r:id="rId4" imgW="12065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419600"/>
                        <a:ext cx="3810000" cy="148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9699" name="Object 3"/>
          <p:cNvGraphicFramePr>
            <a:graphicFrameLocks noChangeAspect="1"/>
          </p:cNvGraphicFramePr>
          <p:nvPr/>
        </p:nvGraphicFramePr>
        <p:xfrm>
          <a:off x="2057400" y="2362200"/>
          <a:ext cx="685800" cy="457200"/>
        </p:xfrm>
        <a:graphic>
          <a:graphicData uri="http://schemas.openxmlformats.org/presentationml/2006/ole">
            <mc:AlternateContent xmlns:mc="http://schemas.openxmlformats.org/markup-compatibility/2006">
              <mc:Choice xmlns:v="urn:schemas-microsoft-com:vml" Requires="v">
                <p:oleObj spid="_x0000_s259573" name="Equation" r:id="rId6" imgW="304800" imgH="203200" progId="Equation.3">
                  <p:embed/>
                </p:oleObj>
              </mc:Choice>
              <mc:Fallback>
                <p:oleObj name="Equation" r:id="rId6" imgW="3048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23622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9700" name="Object 4"/>
          <p:cNvGraphicFramePr>
            <a:graphicFrameLocks noChangeAspect="1"/>
          </p:cNvGraphicFramePr>
          <p:nvPr/>
        </p:nvGraphicFramePr>
        <p:xfrm>
          <a:off x="8196263" y="3200400"/>
          <a:ext cx="600075" cy="457200"/>
        </p:xfrm>
        <a:graphic>
          <a:graphicData uri="http://schemas.openxmlformats.org/presentationml/2006/ole">
            <mc:AlternateContent xmlns:mc="http://schemas.openxmlformats.org/markup-compatibility/2006">
              <mc:Choice xmlns:v="urn:schemas-microsoft-com:vml" Requires="v">
                <p:oleObj spid="_x0000_s259574" name="Equation" r:id="rId8" imgW="266700" imgH="203200" progId="Equation.3">
                  <p:embed/>
                </p:oleObj>
              </mc:Choice>
              <mc:Fallback>
                <p:oleObj name="Equation" r:id="rId8" imgW="266700" imgH="203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6263" y="3200400"/>
                        <a:ext cx="6000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4920989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atin typeface="Tahoma" charset="0"/>
                <a:ea typeface="ＭＳ Ｐゴシック" charset="0"/>
                <a:cs typeface="ＭＳ Ｐゴシック" charset="0"/>
              </a:rPr>
              <a:t>Essential proteins are less susceptible despite their centrality</a:t>
            </a:r>
          </a:p>
        </p:txBody>
      </p:sp>
      <p:pic>
        <p:nvPicPr>
          <p:cNvPr id="317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57400"/>
            <a:ext cx="50149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95600"/>
            <a:ext cx="3962400"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1998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itle 1"/>
          <p:cNvSpPr>
            <a:spLocks noGrp="1"/>
          </p:cNvSpPr>
          <p:nvPr>
            <p:ph type="title"/>
          </p:nvPr>
        </p:nvSpPr>
        <p:spPr/>
        <p:txBody>
          <a:bodyPr/>
          <a:lstStyle/>
          <a:p>
            <a:r>
              <a:rPr lang="en-US">
                <a:latin typeface="Tahoma" charset="0"/>
                <a:ea typeface="ＭＳ Ｐゴシック" charset="0"/>
                <a:cs typeface="ＭＳ Ｐゴシック" charset="0"/>
              </a:rPr>
              <a:t>Concentration gradient as a proxy of susceptibility</a:t>
            </a:r>
          </a:p>
        </p:txBody>
      </p:sp>
      <p:pic>
        <p:nvPicPr>
          <p:cNvPr id="3379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35052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708150"/>
            <a:ext cx="54864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794" name="Object 2"/>
          <p:cNvGraphicFramePr>
            <a:graphicFrameLocks noChangeAspect="1"/>
          </p:cNvGraphicFramePr>
          <p:nvPr/>
        </p:nvGraphicFramePr>
        <p:xfrm>
          <a:off x="381000" y="4724400"/>
          <a:ext cx="1066800" cy="1101725"/>
        </p:xfrm>
        <a:graphic>
          <a:graphicData uri="http://schemas.openxmlformats.org/presentationml/2006/ole">
            <mc:AlternateContent xmlns:mc="http://schemas.openxmlformats.org/markup-compatibility/2006">
              <mc:Choice xmlns:v="urn:schemas-microsoft-com:vml" Requires="v">
                <p:oleObj spid="_x0000_s260430" name="Equation" r:id="rId6" imgW="393700" imgH="406400" progId="Equation.3">
                  <p:embed/>
                </p:oleObj>
              </mc:Choice>
              <mc:Fallback>
                <p:oleObj name="Equation" r:id="rId6" imgW="393700" imgH="40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724400"/>
                        <a:ext cx="1066800"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3795" name="Object 3"/>
          <p:cNvGraphicFramePr>
            <a:graphicFrameLocks noChangeAspect="1"/>
          </p:cNvGraphicFramePr>
          <p:nvPr/>
        </p:nvGraphicFramePr>
        <p:xfrm>
          <a:off x="2041525" y="4765675"/>
          <a:ext cx="1100138" cy="1101725"/>
        </p:xfrm>
        <a:graphic>
          <a:graphicData uri="http://schemas.openxmlformats.org/presentationml/2006/ole">
            <mc:AlternateContent xmlns:mc="http://schemas.openxmlformats.org/markup-compatibility/2006">
              <mc:Choice xmlns:v="urn:schemas-microsoft-com:vml" Requires="v">
                <p:oleObj spid="_x0000_s260431" name="Equation" r:id="rId8" imgW="406400" imgH="406400" progId="Equation.3">
                  <p:embed/>
                </p:oleObj>
              </mc:Choice>
              <mc:Fallback>
                <p:oleObj name="Equation" r:id="rId8" imgW="406400" imgH="40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41525" y="4765675"/>
                        <a:ext cx="1100138"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5583382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solidFill>
                  <a:schemeClr val="tx1"/>
                </a:solidFill>
                <a:latin typeface="Arial"/>
                <a:cs typeface="Arial"/>
              </a:rPr>
              <a:t>Organization principles of biological regulatory networks in comparison with commonplace networks </a:t>
            </a:r>
          </a:p>
          <a:p>
            <a:r>
              <a:rPr lang="en-US" dirty="0" smtClean="0">
                <a:solidFill>
                  <a:schemeClr val="tx1"/>
                </a:solidFill>
                <a:latin typeface="Arial"/>
                <a:cs typeface="Arial"/>
              </a:rPr>
              <a:t>Construction and analysis of multi-level regulatory networks in higher eukaryotes via systematic data integration</a:t>
            </a:r>
          </a:p>
          <a:p>
            <a:r>
              <a:rPr lang="en-US" dirty="0" smtClean="0">
                <a:solidFill>
                  <a:schemeClr val="tx1"/>
                </a:solidFill>
                <a:latin typeface="Arial"/>
                <a:cs typeface="Arial"/>
              </a:rPr>
              <a:t>Fluctuations and dynamics in protein binding network</a:t>
            </a:r>
          </a:p>
          <a:p>
            <a:endParaRPr lang="en-US" dirty="0" smtClean="0">
              <a:latin typeface="Arial"/>
              <a:cs typeface="Arial"/>
            </a:endParaRPr>
          </a:p>
          <a:p>
            <a:endParaRPr lang="en-US" dirty="0">
              <a:latin typeface="Arial"/>
              <a:cs typeface="Aria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pPr/>
              <a:t>5</a:t>
            </a:fld>
            <a:endParaRPr lang="en-US" dirty="0"/>
          </a:p>
        </p:txBody>
      </p:sp>
      <p:sp>
        <p:nvSpPr>
          <p:cNvPr id="6" name="Title 1"/>
          <p:cNvSpPr txBox="1">
            <a:spLocks/>
          </p:cNvSpPr>
          <p:nvPr/>
        </p:nvSpPr>
        <p:spPr>
          <a:xfrm>
            <a:off x="1" y="0"/>
            <a:ext cx="9105252" cy="1296988"/>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smtClean="0">
                <a:latin typeface="Arial"/>
                <a:cs typeface="Arial"/>
              </a:rPr>
              <a:t>Outline</a:t>
            </a:r>
            <a:endParaRPr lang="en-US" sz="4000" dirty="0">
              <a:latin typeface="Arial"/>
              <a:cs typeface="Arial"/>
            </a:endParaRPr>
          </a:p>
        </p:txBody>
      </p:sp>
    </p:spTree>
    <p:extLst>
      <p:ext uri="{BB962C8B-B14F-4D97-AF65-F5344CB8AC3E}">
        <p14:creationId xmlns:p14="http://schemas.microsoft.com/office/powerpoint/2010/main" val="11508322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atin typeface="Tahoma" charset="0"/>
                <a:ea typeface="ＭＳ Ｐゴシック" charset="0"/>
                <a:cs typeface="ＭＳ Ｐゴシック" charset="0"/>
              </a:rPr>
              <a:t>Comparison with null models </a:t>
            </a:r>
          </a:p>
        </p:txBody>
      </p:sp>
      <p:pic>
        <p:nvPicPr>
          <p:cNvPr id="35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4813"/>
            <a:ext cx="586740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7907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6240"/>
            <a:ext cx="8229600" cy="1600200"/>
          </a:xfrm>
        </p:spPr>
        <p:txBody>
          <a:bodyPr/>
          <a:lstStyle/>
          <a:p>
            <a:r>
              <a:rPr lang="en-US" sz="2400" dirty="0"/>
              <a:t>Organization principles of biological regulatory networks in comparison with commonplace networks </a:t>
            </a:r>
          </a:p>
        </p:txBody>
      </p:sp>
      <p:sp>
        <p:nvSpPr>
          <p:cNvPr id="4" name="Slide Number Placeholder 3"/>
          <p:cNvSpPr>
            <a:spLocks noGrp="1"/>
          </p:cNvSpPr>
          <p:nvPr>
            <p:ph type="sldNum" sz="quarter" idx="12"/>
          </p:nvPr>
        </p:nvSpPr>
        <p:spPr/>
        <p:txBody>
          <a:bodyPr/>
          <a:lstStyle/>
          <a:p>
            <a:fld id="{BA9B540C-44DA-4F69-89C9-7C84606640D3}" type="slidenum">
              <a:rPr lang="en-US" smtClean="0"/>
              <a:pPr/>
              <a:t>6</a:t>
            </a:fld>
            <a:endParaRPr lang="en-US"/>
          </a:p>
        </p:txBody>
      </p:sp>
      <p:sp>
        <p:nvSpPr>
          <p:cNvPr id="5" name="TextBox 4"/>
          <p:cNvSpPr txBox="1"/>
          <p:nvPr/>
        </p:nvSpPr>
        <p:spPr>
          <a:xfrm>
            <a:off x="5242299" y="5908785"/>
            <a:ext cx="3300979" cy="461665"/>
          </a:xfrm>
          <a:prstGeom prst="rect">
            <a:avLst/>
          </a:prstGeom>
          <a:noFill/>
        </p:spPr>
        <p:txBody>
          <a:bodyPr wrap="none" rtlCol="0">
            <a:spAutoFit/>
          </a:bodyPr>
          <a:lstStyle/>
          <a:p>
            <a:r>
              <a:rPr lang="en-US" sz="1200" dirty="0" smtClean="0">
                <a:latin typeface="Arial"/>
                <a:cs typeface="Arial"/>
              </a:rPr>
              <a:t>Yan KK </a:t>
            </a:r>
            <a:r>
              <a:rPr lang="en-US" sz="1200" dirty="0" err="1" smtClean="0">
                <a:latin typeface="Arial"/>
                <a:cs typeface="Arial"/>
              </a:rPr>
              <a:t>et.al</a:t>
            </a:r>
            <a:r>
              <a:rPr lang="en-US" sz="1200" dirty="0" smtClean="0">
                <a:latin typeface="Arial"/>
                <a:cs typeface="Arial"/>
              </a:rPr>
              <a:t>. Gerstein M, PNAS 2010</a:t>
            </a:r>
          </a:p>
          <a:p>
            <a:r>
              <a:rPr lang="en-US" sz="1200" dirty="0" err="1" smtClean="0">
                <a:latin typeface="Arial"/>
                <a:cs typeface="Arial"/>
              </a:rPr>
              <a:t>Bhardwaj</a:t>
            </a:r>
            <a:r>
              <a:rPr lang="en-US" sz="1200" dirty="0" smtClean="0">
                <a:latin typeface="Arial"/>
                <a:cs typeface="Arial"/>
              </a:rPr>
              <a:t> N, Yan </a:t>
            </a:r>
            <a:r>
              <a:rPr lang="en-US" sz="1200" dirty="0">
                <a:latin typeface="Arial"/>
                <a:cs typeface="Arial"/>
              </a:rPr>
              <a:t>KK</a:t>
            </a:r>
            <a:r>
              <a:rPr lang="en-US" sz="1200" dirty="0" smtClean="0">
                <a:latin typeface="Arial"/>
                <a:cs typeface="Arial"/>
              </a:rPr>
              <a:t>, Gerstein</a:t>
            </a:r>
            <a:r>
              <a:rPr lang="en-US" sz="1200" dirty="0">
                <a:latin typeface="Arial"/>
                <a:cs typeface="Arial"/>
              </a:rPr>
              <a:t> </a:t>
            </a:r>
            <a:r>
              <a:rPr lang="en-US" sz="1200" dirty="0" smtClean="0">
                <a:latin typeface="Arial"/>
                <a:cs typeface="Arial"/>
              </a:rPr>
              <a:t>M. PNAS 2010</a:t>
            </a:r>
          </a:p>
        </p:txBody>
      </p:sp>
    </p:spTree>
    <p:extLst>
      <p:ext uri="{BB962C8B-B14F-4D97-AF65-F5344CB8AC3E}">
        <p14:creationId xmlns:p14="http://schemas.microsoft.com/office/powerpoint/2010/main" val="26757496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t>Preferred directionality in networks </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7</a:t>
            </a:fld>
            <a:endParaRPr lang="en-US" dirty="0"/>
          </a:p>
        </p:txBody>
      </p:sp>
      <p:pic>
        <p:nvPicPr>
          <p:cNvPr id="4" name="Picture 3"/>
          <p:cNvPicPr>
            <a:picLocks noChangeAspect="1"/>
          </p:cNvPicPr>
          <p:nvPr/>
        </p:nvPicPr>
        <p:blipFill>
          <a:blip r:embed="rId3"/>
          <a:stretch>
            <a:fillRect/>
          </a:stretch>
        </p:blipFill>
        <p:spPr>
          <a:xfrm>
            <a:off x="4936663" y="3668940"/>
            <a:ext cx="2592891" cy="2892816"/>
          </a:xfrm>
          <a:prstGeom prst="rect">
            <a:avLst/>
          </a:prstGeom>
        </p:spPr>
      </p:pic>
      <p:pic>
        <p:nvPicPr>
          <p:cNvPr id="5" name="Picture 9" descr="food_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585" y="1349359"/>
            <a:ext cx="2410274" cy="230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654835" y="1411068"/>
            <a:ext cx="2365039" cy="2212837"/>
          </a:xfrm>
          <a:prstGeom prst="rect">
            <a:avLst/>
          </a:prstGeom>
        </p:spPr>
      </p:pic>
      <p:pic>
        <p:nvPicPr>
          <p:cNvPr id="7" name="Picture 6" descr="e_coli_re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2982" y="1330005"/>
            <a:ext cx="2379894" cy="23358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1565988" y="3665847"/>
            <a:ext cx="3000390" cy="2880375"/>
          </a:xfrm>
          <a:prstGeom prst="rect">
            <a:avLst/>
          </a:prstGeom>
        </p:spPr>
      </p:pic>
    </p:spTree>
    <p:extLst>
      <p:ext uri="{BB962C8B-B14F-4D97-AF65-F5344CB8AC3E}">
        <p14:creationId xmlns:p14="http://schemas.microsoft.com/office/powerpoint/2010/main" val="32760356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Collaboration among nodes in a hierarchical organization</a:t>
            </a:r>
            <a:r>
              <a:rPr lang="en-US" dirty="0"/>
              <a:t> </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8</a:t>
            </a:fld>
            <a:endParaRPr lang="en-US" dirty="0"/>
          </a:p>
        </p:txBody>
      </p:sp>
      <p:pic>
        <p:nvPicPr>
          <p:cNvPr id="9" name="Picture 14" descr="collaborative_fr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5514" y="4521913"/>
            <a:ext cx="5596192" cy="17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a:xfrm>
            <a:off x="113861" y="5482897"/>
            <a:ext cx="2837793" cy="332390"/>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80000"/>
              </a:lnSpc>
              <a:buFontTx/>
              <a:buNone/>
            </a:pPr>
            <a:r>
              <a:rPr lang="en-US" sz="1600" dirty="0" smtClean="0">
                <a:solidFill>
                  <a:schemeClr val="tx1"/>
                </a:solidFill>
                <a:latin typeface="Arial" charset="0"/>
                <a:ea typeface="ＭＳ Ｐゴシック" charset="0"/>
                <a:cs typeface="ＭＳ Ｐゴシック" charset="0"/>
              </a:rPr>
              <a:t>regulator: </a:t>
            </a:r>
          </a:p>
          <a:p>
            <a:pPr>
              <a:lnSpc>
                <a:spcPct val="80000"/>
              </a:lnSpc>
              <a:buFontTx/>
              <a:buNone/>
            </a:pPr>
            <a:r>
              <a:rPr lang="en-US" sz="1600" dirty="0" smtClean="0">
                <a:solidFill>
                  <a:schemeClr val="tx1"/>
                </a:solidFill>
                <a:latin typeface="Arial" charset="0"/>
                <a:ea typeface="ＭＳ Ｐゴシック" charset="0"/>
                <a:cs typeface="ＭＳ Ｐゴシック" charset="0"/>
              </a:rPr>
              <a:t>Degree of Collaboration</a:t>
            </a:r>
          </a:p>
          <a:p>
            <a:pPr>
              <a:lnSpc>
                <a:spcPct val="80000"/>
              </a:lnSpc>
              <a:buFontTx/>
              <a:buNone/>
            </a:pPr>
            <a:endParaRPr lang="en-US" sz="2000" dirty="0">
              <a:latin typeface="Arial" charset="0"/>
              <a:ea typeface="ＭＳ Ｐゴシック" charset="0"/>
              <a:cs typeface="ＭＳ Ｐゴシック" charset="0"/>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3884830534"/>
              </p:ext>
            </p:extLst>
          </p:nvPr>
        </p:nvGraphicFramePr>
        <p:xfrm>
          <a:off x="841320" y="4898697"/>
          <a:ext cx="914400" cy="584200"/>
        </p:xfrm>
        <a:graphic>
          <a:graphicData uri="http://schemas.openxmlformats.org/presentationml/2006/ole">
            <mc:AlternateContent xmlns:mc="http://schemas.openxmlformats.org/markup-compatibility/2006">
              <mc:Choice xmlns:v="urn:schemas-microsoft-com:vml" Requires="v">
                <p:oleObj spid="_x0000_s207211" name="Equation" r:id="rId5" imgW="380835" imgH="241195" progId="Equation.3">
                  <p:embed/>
                </p:oleObj>
              </mc:Choice>
              <mc:Fallback>
                <p:oleObj name="Equation" r:id="rId5" imgW="380835"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20" y="4898697"/>
                        <a:ext cx="9144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 Box 10"/>
          <p:cNvSpPr txBox="1">
            <a:spLocks noChangeArrowheads="1"/>
          </p:cNvSpPr>
          <p:nvPr/>
        </p:nvSpPr>
        <p:spPr bwMode="auto">
          <a:xfrm>
            <a:off x="3177627" y="4348528"/>
            <a:ext cx="11841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dirty="0">
                <a:solidFill>
                  <a:srgbClr val="FF0000"/>
                </a:solidFill>
              </a:rPr>
              <a:t>Autonomous</a:t>
            </a:r>
          </a:p>
        </p:txBody>
      </p:sp>
      <p:sp>
        <p:nvSpPr>
          <p:cNvPr id="13" name="Text Box 11"/>
          <p:cNvSpPr txBox="1">
            <a:spLocks noChangeArrowheads="1"/>
          </p:cNvSpPr>
          <p:nvPr/>
        </p:nvSpPr>
        <p:spPr bwMode="auto">
          <a:xfrm>
            <a:off x="5849757" y="4357287"/>
            <a:ext cx="12220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dirty="0">
                <a:solidFill>
                  <a:srgbClr val="0000FF"/>
                </a:solidFill>
              </a:rPr>
              <a:t>Collaborative</a:t>
            </a:r>
          </a:p>
        </p:txBody>
      </p:sp>
      <p:sp>
        <p:nvSpPr>
          <p:cNvPr id="14" name="AutoShape 12"/>
          <p:cNvSpPr>
            <a:spLocks/>
          </p:cNvSpPr>
          <p:nvPr/>
        </p:nvSpPr>
        <p:spPr bwMode="auto">
          <a:xfrm rot="5400000">
            <a:off x="3749565" y="5590299"/>
            <a:ext cx="304800" cy="1655380"/>
          </a:xfrm>
          <a:prstGeom prst="rightBrace">
            <a:avLst>
              <a:gd name="adj1" fmla="val 68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Text Box 15"/>
          <p:cNvSpPr txBox="1">
            <a:spLocks noChangeArrowheads="1"/>
          </p:cNvSpPr>
          <p:nvPr/>
        </p:nvSpPr>
        <p:spPr bwMode="auto">
          <a:xfrm>
            <a:off x="3491162" y="6515740"/>
            <a:ext cx="976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solidFill>
                  <a:srgbClr val="FF0000"/>
                </a:solidFill>
              </a:rPr>
              <a:t>1/6=0.16</a:t>
            </a:r>
          </a:p>
        </p:txBody>
      </p:sp>
      <p:sp>
        <p:nvSpPr>
          <p:cNvPr id="16" name="AutoShape 16"/>
          <p:cNvSpPr>
            <a:spLocks/>
          </p:cNvSpPr>
          <p:nvPr/>
        </p:nvSpPr>
        <p:spPr bwMode="auto">
          <a:xfrm rot="5400000">
            <a:off x="6177428" y="5813617"/>
            <a:ext cx="228600" cy="1132545"/>
          </a:xfrm>
          <a:prstGeom prst="rightBrace">
            <a:avLst>
              <a:gd name="adj1" fmla="val 5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Text Box 17"/>
          <p:cNvSpPr txBox="1">
            <a:spLocks noChangeArrowheads="1"/>
          </p:cNvSpPr>
          <p:nvPr/>
        </p:nvSpPr>
        <p:spPr bwMode="auto">
          <a:xfrm>
            <a:off x="6067922" y="6420621"/>
            <a:ext cx="6763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solidFill>
                  <a:srgbClr val="0000FF"/>
                </a:solidFill>
              </a:rPr>
              <a:t>4/4=1</a:t>
            </a:r>
          </a:p>
        </p:txBody>
      </p:sp>
      <p:pic>
        <p:nvPicPr>
          <p:cNvPr id="18" name="Picture 17"/>
          <p:cNvPicPr>
            <a:picLocks noChangeAspect="1"/>
          </p:cNvPicPr>
          <p:nvPr/>
        </p:nvPicPr>
        <p:blipFill>
          <a:blip r:embed="rId7"/>
          <a:stretch>
            <a:fillRect/>
          </a:stretch>
        </p:blipFill>
        <p:spPr>
          <a:xfrm>
            <a:off x="5566054" y="1675374"/>
            <a:ext cx="3011500" cy="1963611"/>
          </a:xfrm>
          <a:prstGeom prst="rect">
            <a:avLst/>
          </a:prstGeom>
        </p:spPr>
      </p:pic>
      <p:pic>
        <p:nvPicPr>
          <p:cNvPr id="19" name="Picture 18"/>
          <p:cNvPicPr>
            <a:picLocks noChangeAspect="1"/>
          </p:cNvPicPr>
          <p:nvPr/>
        </p:nvPicPr>
        <p:blipFill>
          <a:blip r:embed="rId8"/>
          <a:stretch>
            <a:fillRect/>
          </a:stretch>
        </p:blipFill>
        <p:spPr>
          <a:xfrm>
            <a:off x="391024" y="1601473"/>
            <a:ext cx="3100138" cy="2037512"/>
          </a:xfrm>
          <a:prstGeom prst="rect">
            <a:avLst/>
          </a:prstGeom>
        </p:spPr>
      </p:pic>
      <p:sp>
        <p:nvSpPr>
          <p:cNvPr id="21" name="TextBox 20"/>
          <p:cNvSpPr txBox="1"/>
          <p:nvPr/>
        </p:nvSpPr>
        <p:spPr>
          <a:xfrm>
            <a:off x="1276805" y="3638985"/>
            <a:ext cx="1074232" cy="338554"/>
          </a:xfrm>
          <a:prstGeom prst="rect">
            <a:avLst/>
          </a:prstGeom>
          <a:noFill/>
        </p:spPr>
        <p:txBody>
          <a:bodyPr wrap="none" rtlCol="0">
            <a:spAutoFit/>
          </a:bodyPr>
          <a:lstStyle/>
          <a:p>
            <a:r>
              <a:rPr lang="en-US" sz="1600" dirty="0" smtClean="0">
                <a:latin typeface="Arial"/>
                <a:cs typeface="Arial"/>
              </a:rPr>
              <a:t>autocratic</a:t>
            </a:r>
            <a:endParaRPr lang="en-US" sz="1600" dirty="0">
              <a:latin typeface="Arial"/>
              <a:cs typeface="Arial"/>
            </a:endParaRPr>
          </a:p>
        </p:txBody>
      </p:sp>
      <p:sp>
        <p:nvSpPr>
          <p:cNvPr id="22" name="TextBox 21"/>
          <p:cNvSpPr txBox="1"/>
          <p:nvPr/>
        </p:nvSpPr>
        <p:spPr>
          <a:xfrm>
            <a:off x="6453623" y="3562479"/>
            <a:ext cx="1188146" cy="338554"/>
          </a:xfrm>
          <a:prstGeom prst="rect">
            <a:avLst/>
          </a:prstGeom>
          <a:noFill/>
        </p:spPr>
        <p:txBody>
          <a:bodyPr wrap="none" rtlCol="0">
            <a:spAutoFit/>
          </a:bodyPr>
          <a:lstStyle/>
          <a:p>
            <a:r>
              <a:rPr lang="en-US" sz="1600" dirty="0" smtClean="0">
                <a:latin typeface="Arial"/>
                <a:cs typeface="Arial"/>
              </a:rPr>
              <a:t>democratic</a:t>
            </a:r>
            <a:endParaRPr lang="en-US" sz="1600" dirty="0">
              <a:latin typeface="Arial"/>
              <a:cs typeface="Arial"/>
            </a:endParaRPr>
          </a:p>
        </p:txBody>
      </p:sp>
      <p:sp>
        <p:nvSpPr>
          <p:cNvPr id="23" name="Rectangle 22"/>
          <p:cNvSpPr/>
          <p:nvPr/>
        </p:nvSpPr>
        <p:spPr>
          <a:xfrm>
            <a:off x="6453623" y="3977539"/>
            <a:ext cx="2151926" cy="276999"/>
          </a:xfrm>
          <a:prstGeom prst="rect">
            <a:avLst/>
          </a:prstGeom>
        </p:spPr>
        <p:txBody>
          <a:bodyPr wrap="none">
            <a:spAutoFit/>
          </a:bodyPr>
          <a:lstStyle/>
          <a:p>
            <a:r>
              <a:rPr lang="en-US" sz="1200" dirty="0"/>
              <a:t>http://</a:t>
            </a:r>
            <a:r>
              <a:rPr lang="en-US" sz="1200" dirty="0" err="1"/>
              <a:t>www.bonkersworld.net</a:t>
            </a:r>
            <a:r>
              <a:rPr lang="en-US" sz="1200" dirty="0"/>
              <a:t>/</a:t>
            </a:r>
          </a:p>
        </p:txBody>
      </p:sp>
    </p:spTree>
    <p:extLst>
      <p:ext uri="{BB962C8B-B14F-4D97-AF65-F5344CB8AC3E}">
        <p14:creationId xmlns:p14="http://schemas.microsoft.com/office/powerpoint/2010/main" val="14769856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2" cy="1296988"/>
          </a:xfrm>
        </p:spPr>
        <p:txBody>
          <a:bodyPr anchor="ctr"/>
          <a:lstStyle/>
          <a:p>
            <a:r>
              <a:rPr lang="en-US" dirty="0">
                <a:latin typeface="Arial" charset="0"/>
                <a:ea typeface="ＭＳ Ｐゴシック" charset="0"/>
                <a:cs typeface="ＭＳ Ｐゴシック" charset="0"/>
              </a:rPr>
              <a:t>Higher species have more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collaborative nodes</a:t>
            </a:r>
            <a:endParaRPr lang="en-US" sz="4000" dirty="0"/>
          </a:p>
        </p:txBody>
      </p:sp>
      <p:sp>
        <p:nvSpPr>
          <p:cNvPr id="20" name="Slide Number Placeholder 3"/>
          <p:cNvSpPr txBox="1">
            <a:spLocks/>
          </p:cNvSpPr>
          <p:nvPr/>
        </p:nvSpPr>
        <p:spPr>
          <a:xfrm>
            <a:off x="8695678" y="6508750"/>
            <a:ext cx="561975" cy="365125"/>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9</a:t>
            </a:fld>
            <a:endParaRPr lang="en-US" dirty="0"/>
          </a:p>
        </p:txBody>
      </p:sp>
      <p:pic>
        <p:nvPicPr>
          <p:cNvPr id="4" name="Picture 22" descr="Fig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524" y="2268486"/>
            <a:ext cx="4847794" cy="337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03081" y="1832530"/>
            <a:ext cx="3251997" cy="4183992"/>
            <a:chOff x="403081" y="1832530"/>
            <a:chExt cx="3251997" cy="4183992"/>
          </a:xfrm>
        </p:grpSpPr>
        <p:pic>
          <p:nvPicPr>
            <p:cNvPr id="6" name="Picture 5"/>
            <p:cNvPicPr>
              <a:picLocks noChangeAspect="1"/>
            </p:cNvPicPr>
            <p:nvPr/>
          </p:nvPicPr>
          <p:blipFill>
            <a:blip r:embed="rId3"/>
            <a:stretch>
              <a:fillRect/>
            </a:stretch>
          </p:blipFill>
          <p:spPr>
            <a:xfrm>
              <a:off x="403081" y="1832530"/>
              <a:ext cx="3171467" cy="1905438"/>
            </a:xfrm>
            <a:prstGeom prst="rect">
              <a:avLst/>
            </a:prstGeom>
          </p:spPr>
        </p:pic>
        <p:pic>
          <p:nvPicPr>
            <p:cNvPr id="7" name="Picture 6"/>
            <p:cNvPicPr>
              <a:picLocks noChangeAspect="1"/>
            </p:cNvPicPr>
            <p:nvPr/>
          </p:nvPicPr>
          <p:blipFill>
            <a:blip r:embed="rId4"/>
            <a:stretch>
              <a:fillRect/>
            </a:stretch>
          </p:blipFill>
          <p:spPr>
            <a:xfrm>
              <a:off x="411840" y="3652354"/>
              <a:ext cx="3243238" cy="2364168"/>
            </a:xfrm>
            <a:prstGeom prst="rect">
              <a:avLst/>
            </a:prstGeom>
          </p:spPr>
        </p:pic>
      </p:grpSp>
    </p:spTree>
    <p:extLst>
      <p:ext uri="{BB962C8B-B14F-4D97-AF65-F5344CB8AC3E}">
        <p14:creationId xmlns:p14="http://schemas.microsoft.com/office/powerpoint/2010/main" val="87542107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KY_Talk">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KKY_Talk.thmx</Template>
  <TotalTime>45120</TotalTime>
  <Words>3563</Words>
  <Application>Microsoft Macintosh PowerPoint</Application>
  <PresentationFormat>On-screen Show (4:3)</PresentationFormat>
  <Paragraphs>586</Paragraphs>
  <Slides>50</Slides>
  <Notes>40</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50</vt:i4>
      </vt:variant>
    </vt:vector>
  </HeadingPairs>
  <TitlesOfParts>
    <vt:vector size="54" baseType="lpstr">
      <vt:lpstr>KKY_Talk</vt:lpstr>
      <vt:lpstr>???</vt:lpstr>
      <vt:lpstr>Image</vt:lpstr>
      <vt:lpstr>Equation</vt:lpstr>
      <vt:lpstr>Biological Networks: construction, topology and dynamics</vt:lpstr>
      <vt:lpstr>Networks as a common framework of complex interacting systems</vt:lpstr>
      <vt:lpstr>PowerPoint Presentation</vt:lpstr>
      <vt:lpstr>Molecular Networks</vt:lpstr>
      <vt:lpstr>PowerPoint Presentation</vt:lpstr>
      <vt:lpstr>Organization principles of biological regulatory networks in comparison with commonplace networks </vt:lpstr>
      <vt:lpstr>Preferred directionality in networks </vt:lpstr>
      <vt:lpstr>Collaboration among nodes in a hierarchical organization </vt:lpstr>
      <vt:lpstr>Higher species have more  collaborative nodes</vt:lpstr>
      <vt:lpstr>Collaborative Nature of individual Levels</vt:lpstr>
      <vt:lpstr>Collaborative Nature between Levels</vt:lpstr>
      <vt:lpstr>Higher species have more  collaborative nodes</vt:lpstr>
      <vt:lpstr>Co-regulation instantiates certain network motifs</vt:lpstr>
      <vt:lpstr>Summary</vt:lpstr>
      <vt:lpstr>Complex adaptive systems</vt:lpstr>
      <vt:lpstr>Hierarchical organization</vt:lpstr>
      <vt:lpstr>Organization of modules</vt:lpstr>
      <vt:lpstr>Tradeoff between reuse and robustness</vt:lpstr>
      <vt:lpstr>Tinkering versus Design</vt:lpstr>
      <vt:lpstr>Bottom up versus Top down</vt:lpstr>
      <vt:lpstr>Summary</vt:lpstr>
      <vt:lpstr>PowerPoint Presentation</vt:lpstr>
      <vt:lpstr>Construction and analysis of multi-level regulatory networks in higher eukaryotes via systematic data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Networks: dynamics and fluctuations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protein knockout</vt:lpstr>
      <vt:lpstr>Essential proteins are less susceptible despite their centrality</vt:lpstr>
      <vt:lpstr>Concentration gradient as a proxy of susceptibility</vt:lpstr>
      <vt:lpstr>Comparison with null models </vt:lpstr>
    </vt:vector>
  </TitlesOfParts>
  <Company>Gerstein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Koon-Kiu Yan</dc:creator>
  <cp:lastModifiedBy>Koon-Kiu Yan</cp:lastModifiedBy>
  <cp:revision>758</cp:revision>
  <dcterms:created xsi:type="dcterms:W3CDTF">2011-11-04T18:55:37Z</dcterms:created>
  <dcterms:modified xsi:type="dcterms:W3CDTF">2012-01-25T02:57:21Z</dcterms:modified>
</cp:coreProperties>
</file>