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1" r:id="rId4"/>
    <p:sldId id="262" r:id="rId5"/>
    <p:sldId id="263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66" autoAdjust="0"/>
    <p:restoredTop sz="94660"/>
  </p:normalViewPr>
  <p:slideViewPr>
    <p:cSldViewPr snapToGrid="0" snapToObjects="1">
      <p:cViewPr varScale="1">
        <p:scale>
          <a:sx n="151" d="100"/>
          <a:sy n="151" d="100"/>
        </p:scale>
        <p:origin x="-11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theme" Target="theme/theme1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E6FB60-125F-3D43-BBCE-F9D144DA9D56}" type="datetimeFigureOut">
              <a:rPr lang="en-US" smtClean="0"/>
              <a:t>18/01/2012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B3D341-D346-3D45-8E75-860FCC530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0074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444102-757C-5D43-AFBE-4430268FC2FD}" type="datetimeFigureOut">
              <a:rPr lang="en-US" smtClean="0"/>
              <a:t>18/01/2012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B4B9C8-F5CF-7B46-A119-A525DDC6D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79768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800" b="1">
                <a:latin typeface="Helvetica"/>
                <a:cs typeface="Helvetica"/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79C06-9008-924D-8876-D55F2D545633}" type="datetime1">
              <a:rPr lang="en-GB" smtClean="0"/>
              <a:t>18/01/2012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D0C1D-EFC0-FE48-A278-714F356E5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827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A0DF5-0EFB-FB4F-AE16-B91031424E9E}" type="datetime1">
              <a:rPr lang="en-GB" smtClean="0"/>
              <a:t>18/01/2012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D0C1D-EFC0-FE48-A278-714F356E5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943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B23C7-298B-9541-8B20-471A9A80E41A}" type="datetime1">
              <a:rPr lang="en-GB" smtClean="0"/>
              <a:t>18/01/2012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D0C1D-EFC0-FE48-A278-714F356E5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372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800" b="1"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300"/>
            </a:lvl4pPr>
            <a:lvl5pPr>
              <a:defRPr sz="1000"/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83998-092A-794E-AA40-A71F7E1A499F}" type="datetime1">
              <a:rPr lang="en-GB" smtClean="0"/>
              <a:t>18/01/2012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D0C1D-EFC0-FE48-A278-714F356E5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05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DF1EB-903B-3145-B98F-C00C2FFBDBBD}" type="datetime1">
              <a:rPr lang="en-GB" smtClean="0"/>
              <a:t>18/01/2012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D0C1D-EFC0-FE48-A278-714F356E5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35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9C1BB-C717-064D-BCC3-AACD68B9D99E}" type="datetime1">
              <a:rPr lang="en-GB" smtClean="0"/>
              <a:t>18/01/2012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D0C1D-EFC0-FE48-A278-714F356E5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286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65B3C-43A4-9E42-8340-2A098F51D48B}" type="datetime1">
              <a:rPr lang="en-GB" smtClean="0"/>
              <a:t>18/01/2012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D0C1D-EFC0-FE48-A278-714F356E5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921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8B8F3-F252-9342-8479-28EFFC3E47AE}" type="datetime1">
              <a:rPr lang="en-GB" smtClean="0"/>
              <a:t>18/01/2012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D0C1D-EFC0-FE48-A278-714F356E5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557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2E55-5368-0340-98A4-CF45999F71C5}" type="datetime1">
              <a:rPr lang="en-GB" smtClean="0"/>
              <a:t>18/01/2012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D0C1D-EFC0-FE48-A278-714F356E5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343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64829-DC16-0B4F-9B54-23CF424BD76C}" type="datetime1">
              <a:rPr lang="en-GB" smtClean="0"/>
              <a:t>18/01/2012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D0C1D-EFC0-FE48-A278-714F356E5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77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42AA5-7653-0D47-AAF2-F002F92BD35B}" type="datetime1">
              <a:rPr lang="en-GB" smtClean="0"/>
              <a:t>18/01/2012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D0C1D-EFC0-FE48-A278-714F356E5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116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7C9E0-0B48-0648-B05B-27565B9BCE84}" type="datetime1">
              <a:rPr lang="en-GB" smtClean="0"/>
              <a:t>18/01/2012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D0C1D-EFC0-FE48-A278-714F356E5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438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3800" b="1" kern="1200">
          <a:solidFill>
            <a:schemeClr val="tx1"/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Helvetica"/>
          <a:ea typeface="+mn-ea"/>
          <a:cs typeface="Helvetic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Helvetica"/>
          <a:ea typeface="+mn-ea"/>
          <a:cs typeface="Helvetic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300" kern="1200">
          <a:solidFill>
            <a:schemeClr val="tx1"/>
          </a:solidFill>
          <a:latin typeface="Helvetica"/>
          <a:ea typeface="+mn-ea"/>
          <a:cs typeface="Helvetic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000" kern="1200">
          <a:solidFill>
            <a:schemeClr val="tx1"/>
          </a:solidFill>
          <a:latin typeface="Helvetica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Helvetica"/>
                <a:cs typeface="Helvetica"/>
              </a:rPr>
              <a:t>ENSEMBL Regulatory Segmentation</a:t>
            </a:r>
            <a:endParaRPr lang="en-US" sz="3600" b="1" dirty="0">
              <a:latin typeface="Helvetica"/>
              <a:cs typeface="Helvetic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082895"/>
          </a:xfrm>
        </p:spPr>
        <p:txBody>
          <a:bodyPr>
            <a:normAutofit/>
          </a:bodyPr>
          <a:lstStyle/>
          <a:p>
            <a:r>
              <a:rPr lang="en-US" sz="3000" dirty="0" smtClean="0">
                <a:latin typeface="Helvetica"/>
                <a:cs typeface="Helvetica"/>
              </a:rPr>
              <a:t>Cristina Sisu</a:t>
            </a:r>
            <a:endParaRPr lang="en-US" sz="3000" dirty="0">
              <a:latin typeface="Helvetica"/>
              <a:cs typeface="Helvetica"/>
            </a:endParaRPr>
          </a:p>
          <a:p>
            <a:r>
              <a:rPr lang="en-US" sz="2000" dirty="0" smtClean="0">
                <a:latin typeface="Helvetica"/>
                <a:cs typeface="Helvetica"/>
              </a:rPr>
              <a:t>Annotation 18</a:t>
            </a:r>
            <a:r>
              <a:rPr lang="en-US" sz="2000" baseline="30000" dirty="0" smtClean="0">
                <a:latin typeface="Helvetica"/>
                <a:cs typeface="Helvetica"/>
              </a:rPr>
              <a:t>th</a:t>
            </a:r>
            <a:r>
              <a:rPr lang="en-US" sz="2000" dirty="0" smtClean="0">
                <a:latin typeface="Helvetica"/>
                <a:cs typeface="Helvetica"/>
              </a:rPr>
              <a:t> Jan 2011</a:t>
            </a:r>
            <a:endParaRPr lang="en-US" sz="2000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011671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Input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85278"/>
            <a:ext cx="8229600" cy="4525963"/>
          </a:xfrm>
        </p:spPr>
        <p:txBody>
          <a:bodyPr/>
          <a:lstStyle/>
          <a:p>
            <a:r>
              <a:rPr lang="en-US" dirty="0" smtClean="0"/>
              <a:t>Cell lines: GM12878, K562, H1-hESC, HepG2, HeLa-S3 </a:t>
            </a:r>
            <a:r>
              <a:rPr lang="en-US" dirty="0"/>
              <a:t>&amp;</a:t>
            </a:r>
            <a:r>
              <a:rPr lang="en-US" dirty="0" smtClean="0"/>
              <a:t> HUVEC</a:t>
            </a:r>
            <a:endParaRPr lang="en-US" dirty="0" smtClean="0"/>
          </a:p>
          <a:p>
            <a:r>
              <a:rPr lang="en-US" dirty="0" smtClean="0"/>
              <a:t>Types:</a:t>
            </a:r>
          </a:p>
          <a:p>
            <a:pPr lvl="1"/>
            <a:r>
              <a:rPr lang="en-US" dirty="0" smtClean="0"/>
              <a:t>Open chromatin 	    ---  DNase1 hypersensitivity and FAIRE</a:t>
            </a:r>
          </a:p>
          <a:p>
            <a:pPr lvl="1"/>
            <a:r>
              <a:rPr lang="en-US" dirty="0" smtClean="0"/>
              <a:t>Transcription factors   ---  Pol2 and CTCF</a:t>
            </a:r>
          </a:p>
          <a:p>
            <a:pPr lvl="1"/>
            <a:r>
              <a:rPr lang="en-US" dirty="0" smtClean="0"/>
              <a:t>Histone modifications ---  </a:t>
            </a:r>
            <a:r>
              <a:rPr lang="en-US" dirty="0" smtClean="0"/>
              <a:t>H2k4me1</a:t>
            </a:r>
            <a:endParaRPr lang="en-US" dirty="0" smtClean="0"/>
          </a:p>
          <a:p>
            <a:r>
              <a:rPr lang="en-US" dirty="0" smtClean="0"/>
              <a:t>Combining 2 unsupervised segmentation </a:t>
            </a:r>
            <a:r>
              <a:rPr lang="en-US" dirty="0" smtClean="0"/>
              <a:t>methods (25 labels each):</a:t>
            </a:r>
            <a:endParaRPr lang="en-US" dirty="0" smtClean="0"/>
          </a:p>
          <a:p>
            <a:pPr lvl="1"/>
            <a:r>
              <a:rPr lang="en-US" dirty="0" err="1" smtClean="0"/>
              <a:t>ChromHMM</a:t>
            </a:r>
            <a:endParaRPr lang="en-US" dirty="0" smtClean="0"/>
          </a:p>
          <a:p>
            <a:pPr lvl="1"/>
            <a:r>
              <a:rPr lang="en-US" dirty="0" smtClean="0"/>
              <a:t>Segway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D0C1D-EFC0-FE48-A278-714F356E5FDE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344861"/>
              </p:ext>
            </p:extLst>
          </p:nvPr>
        </p:nvGraphicFramePr>
        <p:xfrm>
          <a:off x="1710322" y="3839382"/>
          <a:ext cx="5900917" cy="2383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2122"/>
                <a:gridCol w="4608795"/>
              </a:tblGrid>
              <a:tr h="297902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Segment Class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Description</a:t>
                      </a:r>
                      <a:endParaRPr lang="en-US" sz="1300" dirty="0"/>
                    </a:p>
                  </a:txBody>
                  <a:tcPr/>
                </a:tc>
              </a:tr>
              <a:tr h="297902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CTCF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CTCF enriched element</a:t>
                      </a:r>
                      <a:endParaRPr lang="en-US" sz="1300" dirty="0"/>
                    </a:p>
                  </a:txBody>
                  <a:tcPr/>
                </a:tc>
              </a:tr>
              <a:tr h="297902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WE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Predicted</a:t>
                      </a:r>
                      <a:r>
                        <a:rPr lang="en-US" sz="1300" baseline="0" dirty="0" smtClean="0"/>
                        <a:t> weak enhancer or open chromatin </a:t>
                      </a:r>
                      <a:r>
                        <a:rPr lang="en-US" sz="1300" baseline="0" dirty="0" err="1" smtClean="0"/>
                        <a:t>cis</a:t>
                      </a:r>
                      <a:r>
                        <a:rPr lang="en-US" sz="1300" baseline="0" dirty="0" smtClean="0"/>
                        <a:t> </a:t>
                      </a:r>
                      <a:r>
                        <a:rPr lang="en-US" sz="1300" baseline="0" dirty="0" err="1" smtClean="0"/>
                        <a:t>reg</a:t>
                      </a:r>
                      <a:r>
                        <a:rPr lang="en-US" sz="1300" baseline="0" dirty="0" smtClean="0"/>
                        <a:t> element</a:t>
                      </a:r>
                      <a:endParaRPr lang="en-US" sz="1300" dirty="0"/>
                    </a:p>
                  </a:txBody>
                  <a:tcPr/>
                </a:tc>
              </a:tr>
              <a:tr h="297902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T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Predicted transcribed</a:t>
                      </a:r>
                      <a:r>
                        <a:rPr lang="en-US" sz="1300" baseline="0" dirty="0" smtClean="0"/>
                        <a:t> region</a:t>
                      </a:r>
                      <a:endParaRPr lang="en-US" sz="1300" dirty="0"/>
                    </a:p>
                  </a:txBody>
                  <a:tcPr/>
                </a:tc>
              </a:tr>
              <a:tr h="297902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E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Predicted</a:t>
                      </a:r>
                      <a:r>
                        <a:rPr lang="en-US" sz="1300" baseline="0" dirty="0" smtClean="0"/>
                        <a:t> enhancer</a:t>
                      </a:r>
                      <a:endParaRPr lang="en-US" sz="1300" dirty="0"/>
                    </a:p>
                  </a:txBody>
                  <a:tcPr/>
                </a:tc>
              </a:tr>
              <a:tr h="297902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PF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Predicted promoter flanking region</a:t>
                      </a:r>
                      <a:endParaRPr lang="en-US" sz="1300" dirty="0"/>
                    </a:p>
                  </a:txBody>
                  <a:tcPr/>
                </a:tc>
              </a:tr>
              <a:tr h="297902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R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Predicted repressed or low activity region</a:t>
                      </a:r>
                      <a:endParaRPr lang="en-US" sz="1300" dirty="0"/>
                    </a:p>
                  </a:txBody>
                  <a:tcPr/>
                </a:tc>
              </a:tr>
              <a:tr h="297902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TSS 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Predicted promoter region including</a:t>
                      </a:r>
                      <a:r>
                        <a:rPr lang="en-US" sz="1300" baseline="0" dirty="0" smtClean="0"/>
                        <a:t> transcription start site</a:t>
                      </a:r>
                      <a:endParaRPr lang="en-US" sz="13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9786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-1703" r="-1503"/>
          <a:stretch/>
        </p:blipFill>
        <p:spPr>
          <a:xfrm>
            <a:off x="247748" y="643979"/>
            <a:ext cx="8439051" cy="6040308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199" y="0"/>
            <a:ext cx="8229600" cy="6439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800" b="1" kern="1200">
                <a:solidFill>
                  <a:schemeClr val="tx1"/>
                </a:solidFill>
                <a:latin typeface="Helvetica"/>
                <a:ea typeface="+mj-ea"/>
                <a:cs typeface="Helvetica"/>
              </a:defRPr>
            </a:lvl1pPr>
          </a:lstStyle>
          <a:p>
            <a:r>
              <a:rPr lang="en-US" sz="2000" dirty="0" smtClean="0"/>
              <a:t>Genome Browser</a:t>
            </a:r>
            <a:br>
              <a:rPr lang="en-US" sz="2000" dirty="0" smtClean="0"/>
            </a:br>
            <a:r>
              <a:rPr lang="en-US" sz="2000" dirty="0" smtClean="0"/>
              <a:t>Chr2:243007681-243062019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D0C1D-EFC0-FE48-A278-714F356E5FD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390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-1118" r="-1061"/>
          <a:stretch/>
        </p:blipFill>
        <p:spPr>
          <a:xfrm>
            <a:off x="476317" y="503207"/>
            <a:ext cx="8210483" cy="6092133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185198"/>
            <a:ext cx="8229600" cy="387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800" b="1" kern="1200">
                <a:solidFill>
                  <a:schemeClr val="tx1"/>
                </a:solidFill>
                <a:latin typeface="Helvetica"/>
                <a:ea typeface="+mj-ea"/>
                <a:cs typeface="Helvetica"/>
              </a:defRPr>
            </a:lvl1pPr>
          </a:lstStyle>
          <a:p>
            <a:r>
              <a:rPr lang="en-US" sz="2000" smtClean="0"/>
              <a:t>Ensembl Browser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D0C1D-EFC0-FE48-A278-714F356E5FD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752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9858914"/>
              </p:ext>
            </p:extLst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Combined Segmentation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Segway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#</a:t>
                      </a:r>
                      <a:r>
                        <a:rPr lang="en-US" baseline="0" dirty="0" smtClean="0"/>
                        <a:t> L</a:t>
                      </a:r>
                      <a:r>
                        <a:rPr lang="en-US" dirty="0" smtClean="0"/>
                        <a:t>abels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Analysis</a:t>
                      </a:r>
                      <a:r>
                        <a:rPr lang="en-US" baseline="0" dirty="0" smtClean="0"/>
                        <a:t> depth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higher level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detailed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Genome browser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Ensembl</a:t>
                      </a:r>
                      <a:r>
                        <a:rPr lang="en-US" baseline="0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UCSC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# Cell line visualized</a:t>
                      </a:r>
                      <a:r>
                        <a:rPr lang="en-US" baseline="0" dirty="0" smtClean="0"/>
                        <a:t> in GB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Focus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regulatory elements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universal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D0C1D-EFC0-FE48-A278-714F356E5FD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31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5753"/>
            <a:ext cx="8229600" cy="834448"/>
          </a:xfrm>
        </p:spPr>
        <p:txBody>
          <a:bodyPr>
            <a:normAutofit/>
          </a:bodyPr>
          <a:lstStyle/>
          <a:p>
            <a:r>
              <a:rPr lang="en-US" sz="2000" dirty="0" smtClean="0"/>
              <a:t>Genome Browser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Chr1:13632346-13635279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790" y="1082254"/>
            <a:ext cx="8742909" cy="5048325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D0C1D-EFC0-FE48-A278-714F356E5FD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0544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87236"/>
          </a:xfrm>
        </p:spPr>
        <p:txBody>
          <a:bodyPr>
            <a:normAutofit fontScale="90000"/>
          </a:bodyPr>
          <a:lstStyle/>
          <a:p>
            <a:r>
              <a:rPr lang="en-US" sz="2000" dirty="0" err="1" smtClean="0"/>
              <a:t>Ensembl</a:t>
            </a:r>
            <a:r>
              <a:rPr lang="en-US" sz="2000" dirty="0" smtClean="0"/>
              <a:t> Browser</a:t>
            </a:r>
            <a:endParaRPr lang="en-US" sz="2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15" r="-956"/>
          <a:stretch/>
        </p:blipFill>
        <p:spPr>
          <a:xfrm>
            <a:off x="323987" y="707002"/>
            <a:ext cx="8820013" cy="6089248"/>
          </a:xfr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D0C1D-EFC0-FE48-A278-714F356E5FD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5229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2818</TotalTime>
  <Words>120</Words>
  <Application>Microsoft Macintosh PowerPoint</Application>
  <PresentationFormat>On-screen Show (4:3)</PresentationFormat>
  <Paragraphs>56</Paragraphs>
  <Slides>7</Slides>
  <Notes>0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ENSEMBL Regulatory Segmentation</vt:lpstr>
      <vt:lpstr>Input Data</vt:lpstr>
      <vt:lpstr>PowerPoint Presentation</vt:lpstr>
      <vt:lpstr>PowerPoint Presentation</vt:lpstr>
      <vt:lpstr>Conclusions</vt:lpstr>
      <vt:lpstr>Genome Browser Chr1:13632346-13635279</vt:lpstr>
      <vt:lpstr>Ensembl Browser</vt:lpstr>
    </vt:vector>
  </TitlesOfParts>
  <Company>Molecular Biophysics and Biochemistry 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ENSEMBL Regulatory Segmentation</dc:title>
  <dc:creator>Cristina Sisu</dc:creator>
  <cp:lastModifiedBy>Cristina Sisu</cp:lastModifiedBy>
  <cp:revision>9</cp:revision>
  <dcterms:created xsi:type="dcterms:W3CDTF">2012-01-16T17:10:35Z</dcterms:created>
  <dcterms:modified xsi:type="dcterms:W3CDTF">2012-01-18T21:04:46Z</dcterms:modified>
</cp:coreProperties>
</file>