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7" r:id="rId3"/>
    <p:sldId id="279" r:id="rId4"/>
    <p:sldId id="281" r:id="rId5"/>
    <p:sldId id="273" r:id="rId6"/>
    <p:sldId id="270" r:id="rId7"/>
    <p:sldId id="271" r:id="rId8"/>
    <p:sldId id="274" r:id="rId9"/>
    <p:sldId id="272" r:id="rId10"/>
    <p:sldId id="283" r:id="rId11"/>
    <p:sldId id="275" r:id="rId12"/>
    <p:sldId id="276" r:id="rId13"/>
    <p:sldId id="282" r:id="rId14"/>
    <p:sldId id="280" r:id="rId15"/>
    <p:sldId id="284" r:id="rId16"/>
    <p:sldId id="265" r:id="rId17"/>
    <p:sldId id="264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Regulatory Build</c:v>
                </c:pt>
                <c:pt idx="1">
                  <c:v>Fruitfly</c:v>
                </c:pt>
                <c:pt idx="2">
                  <c:v>Others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</c:v>
                </c:pt>
                <c:pt idx="1">
                  <c:v>25</c:v>
                </c:pt>
                <c:pt idx="2">
                  <c:v>50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754A3-10B8-48AF-BBA8-0B070BF5348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03AB0-E925-4D25-BA13-73E6C7A2B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03AB0-E925-4D25-BA13-73E6C7A2BC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DNaseI</a:t>
            </a:r>
            <a:r>
              <a:rPr lang="en-US" dirty="0" smtClean="0"/>
              <a:t> marks accessible chromatin</a:t>
            </a:r>
          </a:p>
          <a:p>
            <a:r>
              <a:rPr lang="en-US" dirty="0" smtClean="0"/>
              <a:t>TFBS</a:t>
            </a:r>
            <a:r>
              <a:rPr lang="en-US" baseline="0" dirty="0" smtClean="0"/>
              <a:t> marks promoters/DNA binding domains/motifs</a:t>
            </a:r>
          </a:p>
          <a:p>
            <a:r>
              <a:rPr lang="en-US" baseline="0" dirty="0" smtClean="0"/>
              <a:t>CTCF marks </a:t>
            </a:r>
            <a:r>
              <a:rPr lang="en-US" baseline="0" smtClean="0"/>
              <a:t>enhancer/insulator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03AB0-E925-4D25-BA13-73E6C7A2BC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Multicell</a:t>
            </a:r>
            <a:r>
              <a:rPr lang="en-US" dirty="0" smtClean="0"/>
              <a:t>”</a:t>
            </a:r>
            <a:r>
              <a:rPr lang="en-US" baseline="0" dirty="0" smtClean="0"/>
              <a:t> summary set of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03AB0-E925-4D25-BA13-73E6C7A2BC2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2007 press release cell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03AB0-E925-4D25-BA13-73E6C7A2BC2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FFDB-098F-4C55-B2F4-7AA63C1F955B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820A-73F5-4C77-8A2E-7C548C853819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5013-AF2C-4C3E-902A-ACF1D919F527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8589-257C-4A73-8901-4B63958860CD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909E-018E-4CAE-9A7E-B72638ED23ED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FEB5-7CE7-4F20-821E-EE621B1F5EFE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CD80-8EB2-423B-8A8A-9898678A5925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EF32-79ED-48D2-8E46-E04073153555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1FFB6-7096-41EB-965E-DAD59765E97F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3E8A-262B-4BAA-99E0-6A6B527454EB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DF7E8-558B-4A12-9FB2-4F470ADD3B32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A2054-E124-4715-BF37-F11B982F14A0}" type="datetime1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C7CC4-3B88-42BA-8D29-2B50193EB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seast.ensembl.org/Homo_sapiens/Search/Results?species=Homo_sapiens;idx=;q=ENSR0000051591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useast.ensembl.org/info/docs/funcgen/regulatory_segmentation.html" TargetMode="External"/><Relationship Id="rId3" Type="http://schemas.openxmlformats.org/officeDocument/2006/relationships/hyperlink" Target="http://useast.ensembl.org/info/docs/funcgen/regulatory_build.html" TargetMode="External"/><Relationship Id="rId7" Type="http://schemas.openxmlformats.org/officeDocument/2006/relationships/hyperlink" Target="http://useast.ensembl.org/Homo_sapiens/encode.html" TargetMode="External"/><Relationship Id="rId2" Type="http://schemas.openxmlformats.org/officeDocument/2006/relationships/hyperlink" Target="http://useast.ensembl.org/info/about/release_cycl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sembl.info/blog/2010/08/16/regulatory-build-now-cell-type-specific/" TargetMode="External"/><Relationship Id="rId11" Type="http://schemas.openxmlformats.org/officeDocument/2006/relationships/hyperlink" Target="http://www.flyreg.org/" TargetMode="External"/><Relationship Id="rId5" Type="http://schemas.openxmlformats.org/officeDocument/2006/relationships/hyperlink" Target="http://ensembl.murdoch.edu.au/info/docs/api/funcgen/index.html" TargetMode="External"/><Relationship Id="rId10" Type="http://schemas.openxmlformats.org/officeDocument/2006/relationships/hyperlink" Target="http://www.ebi.ac.uk/industry/Documents/workshop-materials/Epigenetics210909/Emerging_Topics_in_Computational_Epigenomics-Paul_Flicek.pdf" TargetMode="External"/><Relationship Id="rId4" Type="http://schemas.openxmlformats.org/officeDocument/2006/relationships/hyperlink" Target="http://ensembl.murdoch.edu.au/info/docs/funcgen/index.html" TargetMode="External"/><Relationship Id="rId9" Type="http://schemas.openxmlformats.org/officeDocument/2006/relationships/hyperlink" Target="http://bioinfo.cnio.es/files/training/Fifth_Genome_Browsing_2011/Regulation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Ensembl</a:t>
            </a:r>
            <a:r>
              <a:rPr lang="en-US" dirty="0" smtClean="0"/>
              <a:t> Regulatory Build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Jan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2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Annotation is performed by considering the genome position of the </a:t>
            </a:r>
            <a:r>
              <a:rPr lang="en-US" b="1" u="sng" dirty="0" smtClean="0"/>
              <a:t>regulatory features (</a:t>
            </a:r>
            <a:r>
              <a:rPr lang="en-US" b="1" u="sng" dirty="0" err="1" smtClean="0"/>
              <a:t>regfeat</a:t>
            </a:r>
            <a:r>
              <a:rPr lang="en-US" b="1" u="sng" dirty="0" smtClean="0"/>
              <a:t>) </a:t>
            </a:r>
            <a:r>
              <a:rPr lang="en-US" dirty="0" smtClean="0"/>
              <a:t>in relation to other </a:t>
            </a:r>
            <a:r>
              <a:rPr lang="en-US" b="1" u="sng" dirty="0" smtClean="0"/>
              <a:t>classes of genomic feature</a:t>
            </a:r>
            <a:r>
              <a:rPr lang="en-US" u="sng" dirty="0" smtClean="0"/>
              <a:t> </a:t>
            </a:r>
            <a:r>
              <a:rPr lang="en-US" b="1" u="sng" dirty="0" smtClean="0"/>
              <a:t>(</a:t>
            </a:r>
            <a:r>
              <a:rPr lang="en-US" b="1" u="sng" dirty="0" err="1" smtClean="0"/>
              <a:t>genfeat</a:t>
            </a:r>
            <a:r>
              <a:rPr lang="en-US" b="1" u="sng" dirty="0" smtClean="0"/>
              <a:t>)</a:t>
            </a:r>
            <a:r>
              <a:rPr lang="en-US" u="sng" dirty="0" smtClean="0"/>
              <a:t> </a:t>
            </a:r>
            <a:r>
              <a:rPr lang="en-US" dirty="0" smtClean="0"/>
              <a:t>(such as genes, repeats etc.).</a:t>
            </a:r>
          </a:p>
          <a:p>
            <a:r>
              <a:rPr lang="en-US" dirty="0" smtClean="0"/>
              <a:t>Annotate overrepresented patterns across the genome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Build (RB) Process</a:t>
            </a:r>
            <a:br>
              <a:rPr lang="en-US" dirty="0" smtClean="0"/>
            </a:br>
            <a:r>
              <a:rPr lang="en-US" dirty="0" smtClean="0"/>
              <a:t>Regulatory Feature Annotation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Build (RB) Process</a:t>
            </a:r>
            <a:br>
              <a:rPr lang="en-US" dirty="0" smtClean="0"/>
            </a:br>
            <a:r>
              <a:rPr lang="en-US" dirty="0" smtClean="0"/>
              <a:t>Regulatory Feature Annotation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752600"/>
          <a:ext cx="80010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8780"/>
                <a:gridCol w="524222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Classification of </a:t>
                      </a:r>
                      <a:r>
                        <a:rPr lang="en-US" dirty="0" err="1" smtClean="0"/>
                        <a:t>regfeat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 associated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Patterns overrepresented</a:t>
                      </a:r>
                      <a:r>
                        <a:rPr lang="en-US" baseline="0" dirty="0" smtClean="0"/>
                        <a:t> in the region of the TSS ± 2500 </a:t>
                      </a:r>
                      <a:r>
                        <a:rPr lang="en-US" baseline="0" dirty="0" err="1" smtClean="0"/>
                        <a:t>bp</a:t>
                      </a:r>
                      <a:r>
                        <a:rPr lang="en-US" baseline="0" dirty="0" smtClean="0"/>
                        <a:t> upstream of protein coding genes but not in downstream gene body.</a:t>
                      </a:r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Gene associated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Patterns overrepresented</a:t>
                      </a:r>
                      <a:r>
                        <a:rPr lang="en-US" baseline="0" dirty="0" smtClean="0"/>
                        <a:t> in gene bodies, often regulates gene’s transcriptional activity.</a:t>
                      </a:r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Non-gene associated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Patterns</a:t>
                      </a:r>
                      <a:r>
                        <a:rPr lang="en-US" baseline="0" dirty="0" smtClean="0"/>
                        <a:t> overrepresented in gene regions, likely to correspond to distal regulatory element (</a:t>
                      </a:r>
                      <a:r>
                        <a:rPr lang="en-US" baseline="0" dirty="0" err="1" smtClean="0"/>
                        <a:t>eg</a:t>
                      </a:r>
                      <a:r>
                        <a:rPr lang="en-US" baseline="0" dirty="0" smtClean="0"/>
                        <a:t> insulator or enhancer)</a:t>
                      </a:r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Polymerase</a:t>
                      </a:r>
                      <a:r>
                        <a:rPr lang="en-US" baseline="0" dirty="0" smtClean="0"/>
                        <a:t> III associated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Patterns overrepresented</a:t>
                      </a:r>
                      <a:r>
                        <a:rPr lang="en-US" baseline="0" dirty="0" smtClean="0"/>
                        <a:t> in regions 2500bp upstream of </a:t>
                      </a:r>
                      <a:r>
                        <a:rPr lang="en-US" baseline="0" dirty="0" err="1" smtClean="0"/>
                        <a:t>PolIII</a:t>
                      </a:r>
                      <a:r>
                        <a:rPr lang="en-US" baseline="0" dirty="0" smtClean="0"/>
                        <a:t> transcribed regions </a:t>
                      </a:r>
                      <a:r>
                        <a:rPr lang="en-US" baseline="0" dirty="0" err="1" smtClean="0"/>
                        <a:t>eg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tRNAs</a:t>
                      </a:r>
                      <a:r>
                        <a:rPr lang="en-US" baseline="0" dirty="0" smtClean="0"/>
                        <a:t>, likely to correspond to a proximal regulatory element specifically associated to </a:t>
                      </a:r>
                      <a:r>
                        <a:rPr lang="en-US" baseline="0" dirty="0" err="1" smtClean="0"/>
                        <a:t>PolIII</a:t>
                      </a:r>
                      <a:r>
                        <a:rPr lang="en-US" baseline="0" dirty="0" smtClean="0"/>
                        <a:t> transcription</a:t>
                      </a:r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Unclassified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Patterns that are</a:t>
                      </a:r>
                      <a:r>
                        <a:rPr lang="en-US" baseline="0" dirty="0" smtClean="0"/>
                        <a:t> currently unclassifiable.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Build (RB) Process</a:t>
            </a:r>
            <a:br>
              <a:rPr lang="en-US" dirty="0" smtClean="0"/>
            </a:br>
            <a:r>
              <a:rPr lang="en-US" dirty="0" smtClean="0"/>
              <a:t>TFBS Annotation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ChIP-seq</a:t>
            </a:r>
            <a:r>
              <a:rPr lang="en-US" dirty="0" smtClean="0"/>
              <a:t> data and PWM (from JASPAR)</a:t>
            </a:r>
          </a:p>
          <a:p>
            <a:r>
              <a:rPr lang="en-US" dirty="0" smtClean="0"/>
              <a:t>PWM are mapped onto the genome using MOODS software.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Species specific</a:t>
            </a:r>
          </a:p>
          <a:p>
            <a:r>
              <a:rPr lang="en-US" dirty="0" smtClean="0"/>
              <a:t>Cell-type/line specific</a:t>
            </a:r>
          </a:p>
          <a:p>
            <a:r>
              <a:rPr lang="en-US" dirty="0" smtClean="0"/>
              <a:t>Each cell type has ‘regulatory features’ (RF)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defined as sites of open chromatin which are potentially involved in gene regulation</a:t>
            </a:r>
          </a:p>
          <a:p>
            <a:r>
              <a:rPr lang="en-US" dirty="0" smtClean="0"/>
              <a:t>Each RF is assigned a classification (e.g. gene- or promoter-associated - </a:t>
            </a:r>
            <a:r>
              <a:rPr lang="en-US" dirty="0" smtClean="0">
                <a:hlinkClick r:id="rId3"/>
              </a:rPr>
              <a:t>ENSR00000515919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 2009, 175K features in human regulatory build and 140K features in mouse regulatory build.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visualization also includes</a:t>
            </a:r>
            <a:br>
              <a:rPr lang="en-US" dirty="0" smtClean="0"/>
            </a:br>
            <a:r>
              <a:rPr lang="en-US" dirty="0" smtClean="0"/>
              <a:t>ENCODE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ENCODE classifies genome into regions of similar signals over 14 assays to obtain for six ENCODE cell types (GM12878, K562, H1-hESC, HepG2, HeLa-S3, HUVEC) a single-track summary of the functional architecture of the human genome.</a:t>
            </a:r>
          </a:p>
          <a:p>
            <a:r>
              <a:rPr lang="en-US" dirty="0" smtClean="0"/>
              <a:t>3 classes of data – </a:t>
            </a:r>
            <a:br>
              <a:rPr lang="en-US" dirty="0" smtClean="0"/>
            </a:br>
            <a:r>
              <a:rPr lang="en-US" dirty="0" smtClean="0"/>
              <a:t>1) Open chromatin, probed by </a:t>
            </a:r>
            <a:r>
              <a:rPr lang="en-US" dirty="0" err="1" smtClean="0"/>
              <a:t>DNaseI</a:t>
            </a:r>
            <a:r>
              <a:rPr lang="en-US" dirty="0" smtClean="0"/>
              <a:t> hypersensitivity sites and FAIRE, </a:t>
            </a:r>
            <a:br>
              <a:rPr lang="en-US" dirty="0" smtClean="0"/>
            </a:br>
            <a:r>
              <a:rPr lang="en-US" dirty="0" smtClean="0"/>
              <a:t>2) transcription factors, from </a:t>
            </a:r>
            <a:r>
              <a:rPr lang="en-US" dirty="0" err="1" smtClean="0"/>
              <a:t>PolII</a:t>
            </a:r>
            <a:r>
              <a:rPr lang="en-US" dirty="0" smtClean="0"/>
              <a:t> and CTCF binding sites</a:t>
            </a:r>
            <a:br>
              <a:rPr lang="en-US" dirty="0" smtClean="0"/>
            </a:br>
            <a:r>
              <a:rPr lang="en-US" dirty="0" smtClean="0"/>
              <a:t>3) </a:t>
            </a:r>
            <a:r>
              <a:rPr lang="en-US" dirty="0" err="1" smtClean="0"/>
              <a:t>histone</a:t>
            </a:r>
            <a:r>
              <a:rPr lang="en-US" dirty="0" smtClean="0"/>
              <a:t> modifications, from </a:t>
            </a:r>
            <a:r>
              <a:rPr lang="pt-BR" dirty="0" smtClean="0"/>
              <a:t>H3k4me1</a:t>
            </a:r>
            <a:r>
              <a:rPr lang="pt-BR" dirty="0"/>
              <a:t>, H3k4me2, H3k4me3, H3k9ac, H3k27ac, H3k27me3, H3k36me3, </a:t>
            </a:r>
            <a:r>
              <a:rPr lang="pt-BR" dirty="0" smtClean="0"/>
              <a:t>H4k20me1</a:t>
            </a:r>
          </a:p>
          <a:p>
            <a:endParaRPr lang="pt-BR" dirty="0" smtClean="0"/>
          </a:p>
          <a:p>
            <a:r>
              <a:rPr lang="pt-BR" dirty="0" smtClean="0"/>
              <a:t>Unsupervised segmentation programs: Segway and ChromHMM</a:t>
            </a:r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Use these information to predict and classify regulatory regions: CTCF enriched, predicted weak enhancer, transcribed region, enhancer, promoter flank, repressed activity, and promoter with TSS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457200"/>
            <a:ext cx="2667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ENCODE Experimental data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276600"/>
            <a:ext cx="1981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Ensembl</a:t>
            </a:r>
            <a:r>
              <a:rPr lang="en-US" dirty="0" smtClean="0"/>
              <a:t> Regulatory Build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14800" y="4724400"/>
            <a:ext cx="1981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Segway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0" y="4724400"/>
            <a:ext cx="1981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ChromHMM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5" idx="2"/>
            <a:endCxn id="8" idx="0"/>
          </p:cNvCxnSpPr>
          <p:nvPr/>
        </p:nvCxnSpPr>
        <p:spPr>
          <a:xfrm flipH="1">
            <a:off x="1447800" y="1752600"/>
            <a:ext cx="51435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  <a:endCxn id="12" idx="0"/>
          </p:cNvCxnSpPr>
          <p:nvPr/>
        </p:nvCxnSpPr>
        <p:spPr>
          <a:xfrm flipH="1">
            <a:off x="5105400" y="1752600"/>
            <a:ext cx="1485900" cy="297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3" idx="0"/>
          </p:cNvCxnSpPr>
          <p:nvPr/>
        </p:nvCxnSpPr>
        <p:spPr>
          <a:xfrm>
            <a:off x="6591300" y="1752600"/>
            <a:ext cx="1257300" cy="297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81400" y="30480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57800" y="6096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ENCODE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09600" y="4648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Ensembl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914400" y="457200"/>
            <a:ext cx="2667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Roadmap </a:t>
            </a:r>
            <a:r>
              <a:rPr lang="en-US" dirty="0" err="1" smtClean="0"/>
              <a:t>Epigenomics</a:t>
            </a:r>
            <a:endParaRPr lang="en-US" dirty="0" smtClean="0"/>
          </a:p>
          <a:p>
            <a:pPr algn="ctr"/>
            <a:r>
              <a:rPr lang="en-US" dirty="0" smtClean="0"/>
              <a:t>Experimental data</a:t>
            </a:r>
          </a:p>
        </p:txBody>
      </p:sp>
      <p:cxnSp>
        <p:nvCxnSpPr>
          <p:cNvPr id="32" name="Straight Arrow Connector 31"/>
          <p:cNvCxnSpPr>
            <a:stCxn id="31" idx="2"/>
            <a:endCxn id="8" idx="0"/>
          </p:cNvCxnSpPr>
          <p:nvPr/>
        </p:nvCxnSpPr>
        <p:spPr>
          <a:xfrm flipH="1">
            <a:off x="1447800" y="1752600"/>
            <a:ext cx="8001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Regulatory Build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" y="1320800"/>
          <a:ext cx="8991600" cy="168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697"/>
                <a:gridCol w="2539612"/>
                <a:gridCol w="1029573"/>
                <a:gridCol w="308871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Cell 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Focus Sets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Data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Reference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GM06990 (</a:t>
                      </a:r>
                      <a:r>
                        <a:rPr lang="en-US" sz="1600" dirty="0" err="1" smtClean="0"/>
                        <a:t>Coriell</a:t>
                      </a:r>
                      <a:r>
                        <a:rPr lang="en-US" sz="1600" dirty="0" smtClean="0"/>
                        <a:t> cell line CEPH, female, B Lymphocyte cells)</a:t>
                      </a:r>
                      <a:r>
                        <a:rPr lang="en-US" sz="1600" baseline="0" dirty="0" smtClean="0"/>
                        <a:t> and CD4+ T cells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1) </a:t>
                      </a:r>
                      <a:r>
                        <a:rPr lang="en-US" sz="1600" dirty="0" err="1" smtClean="0"/>
                        <a:t>DNAaseI</a:t>
                      </a:r>
                      <a:r>
                        <a:rPr lang="en-US" sz="1600" dirty="0" smtClean="0"/>
                        <a:t> hypersensitive site experiments (Greg Crawford </a:t>
                      </a:r>
                      <a:r>
                        <a:rPr lang="en-US" sz="1600" dirty="0" err="1" smtClean="0"/>
                        <a:t>Lab@Duke</a:t>
                      </a:r>
                      <a:r>
                        <a:rPr lang="en-US" sz="1600" dirty="0" smtClean="0"/>
                        <a:t>)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2) CTCF binding experiments (Bing </a:t>
                      </a:r>
                      <a:r>
                        <a:rPr lang="en-US" sz="1600" dirty="0" err="1" smtClean="0"/>
                        <a:t>Ren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Lab@UCSD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ChIP-Seq</a:t>
                      </a:r>
                      <a:endParaRPr lang="en-US" sz="1600" dirty="0" smtClean="0"/>
                    </a:p>
                    <a:p>
                      <a:pPr algn="l"/>
                      <a:endParaRPr lang="en-US" sz="1600" dirty="0" smtClean="0"/>
                    </a:p>
                    <a:p>
                      <a:pPr algn="l"/>
                      <a:endParaRPr lang="en-US" sz="1600" dirty="0" smtClean="0"/>
                    </a:p>
                    <a:p>
                      <a:pPr algn="l"/>
                      <a:r>
                        <a:rPr lang="en-US" sz="1600" dirty="0" err="1" smtClean="0"/>
                        <a:t>ChIP</a:t>
                      </a:r>
                      <a:r>
                        <a:rPr lang="en-US" sz="1600" dirty="0" smtClean="0"/>
                        <a:t>-Chip</a:t>
                      </a:r>
                    </a:p>
                    <a:p>
                      <a:pPr algn="l"/>
                      <a:r>
                        <a:rPr lang="en-US" sz="1600" dirty="0" err="1" smtClean="0"/>
                        <a:t>ChIP-Seq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Ensembl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David </a:t>
                      </a:r>
                      <a:r>
                        <a:rPr lang="en-US" sz="1600" dirty="0" err="1" smtClean="0"/>
                        <a:t>Adams@Sanger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Greg </a:t>
                      </a:r>
                      <a:r>
                        <a:rPr lang="en-US" sz="1600" dirty="0" err="1" smtClean="0"/>
                        <a:t>Crawford@Duke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Barski</a:t>
                      </a:r>
                      <a:r>
                        <a:rPr lang="en-US" sz="1600" baseline="0" dirty="0" smtClean="0"/>
                        <a:t> et. al. (2007)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" y="3505200"/>
          <a:ext cx="6657903" cy="180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9612"/>
                <a:gridCol w="1029573"/>
                <a:gridCol w="308871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Attributes Sets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Data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Reference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Histone</a:t>
                      </a:r>
                      <a:r>
                        <a:rPr lang="en-US" sz="1600" dirty="0" smtClean="0"/>
                        <a:t> modifications</a:t>
                      </a:r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PolII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ChIP</a:t>
                      </a:r>
                      <a:r>
                        <a:rPr lang="en-US" sz="1600" dirty="0" smtClean="0"/>
                        <a:t>-Chip</a:t>
                      </a:r>
                    </a:p>
                    <a:p>
                      <a:pPr algn="l"/>
                      <a:r>
                        <a:rPr lang="en-US" sz="1600" dirty="0" err="1" smtClean="0"/>
                        <a:t>ChIP-Seq</a:t>
                      </a:r>
                      <a:endParaRPr lang="en-US" sz="1600" dirty="0" smtClean="0"/>
                    </a:p>
                    <a:p>
                      <a:pPr algn="l"/>
                      <a:endParaRPr lang="en-US" sz="1600" dirty="0" smtClean="0"/>
                    </a:p>
                    <a:p>
                      <a:pPr algn="l"/>
                      <a:r>
                        <a:rPr lang="en-US" sz="1600" dirty="0" err="1" smtClean="0"/>
                        <a:t>ChIP-Seq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Hirst</a:t>
                      </a:r>
                      <a:r>
                        <a:rPr lang="en-US" sz="1600" baseline="0" dirty="0" smtClean="0"/>
                        <a:t> et. </a:t>
                      </a:r>
                      <a:r>
                        <a:rPr lang="en-US" sz="1600" baseline="0" dirty="0" err="1" smtClean="0"/>
                        <a:t>al.@BCCG</a:t>
                      </a:r>
                      <a:r>
                        <a:rPr lang="en-US" sz="1600" baseline="0" dirty="0" smtClean="0"/>
                        <a:t> , Vancouver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/>
                        <a:t>Barski</a:t>
                      </a:r>
                      <a:r>
                        <a:rPr lang="en-US" sz="1600" baseline="0" dirty="0" smtClean="0"/>
                        <a:t> et. al. (2007)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CD4+ </a:t>
                      </a:r>
                      <a:r>
                        <a:rPr lang="en-US" sz="1600" dirty="0" err="1" smtClean="0"/>
                        <a:t>histone</a:t>
                      </a:r>
                      <a:r>
                        <a:rPr lang="en-US" sz="1600" dirty="0" smtClean="0"/>
                        <a:t> modifications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ChIP-seq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Wang et.</a:t>
                      </a:r>
                      <a:r>
                        <a:rPr lang="en-US" sz="1600" baseline="0" dirty="0" smtClean="0"/>
                        <a:t> al. (2008)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594360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is from th</a:t>
            </a:r>
            <a:r>
              <a:rPr lang="en-US" sz="2400" dirty="0" smtClean="0"/>
              <a:t>e original 2007 version. M</a:t>
            </a:r>
            <a:r>
              <a:rPr lang="en-US" sz="2400" dirty="0" smtClean="0"/>
              <a:t>any </a:t>
            </a:r>
            <a:r>
              <a:rPr lang="en-US" sz="2400" dirty="0" smtClean="0"/>
              <a:t>of the datasets are published.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Regulatory Build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1447800"/>
          <a:ext cx="8991600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697"/>
                <a:gridCol w="2539612"/>
                <a:gridCol w="1029573"/>
                <a:gridCol w="308871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Cell 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Focus Sets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Data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Reference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Embryonic stem (ES) cells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DnaseI</a:t>
                      </a:r>
                      <a:r>
                        <a:rPr lang="en-US" sz="1600" dirty="0" smtClean="0"/>
                        <a:t> hypersensitivity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ChIP-Seq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Ensembl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David </a:t>
                      </a:r>
                      <a:r>
                        <a:rPr lang="en-US" sz="1600" dirty="0" err="1" smtClean="0"/>
                        <a:t>Adams@Sanger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Greg </a:t>
                      </a:r>
                      <a:r>
                        <a:rPr lang="en-US" sz="1600" dirty="0" err="1" smtClean="0"/>
                        <a:t>Crawford@Duke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" y="3352800"/>
          <a:ext cx="8915401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1531"/>
                <a:gridCol w="2772015"/>
                <a:gridCol w="1123790"/>
                <a:gridCol w="1798065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Cell</a:t>
                      </a:r>
                      <a:r>
                        <a:rPr lang="en-US" sz="1600" baseline="0" dirty="0" smtClean="0"/>
                        <a:t> 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Attribute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Sets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Data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Reference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ES: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pt-BR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H3me, H3K4me3, H3K9me3, H3K27me3, H3K36me3, H4K20me3, PolII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ChIP-Seq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Mikkelsen</a:t>
                      </a:r>
                      <a:r>
                        <a:rPr lang="en-US" sz="1600" dirty="0" smtClean="0"/>
                        <a:t> et.</a:t>
                      </a:r>
                      <a:r>
                        <a:rPr lang="en-US" sz="1600" baseline="0" dirty="0" smtClean="0"/>
                        <a:t> al.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ES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ES hybrid: 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H3K4me3, H3K9me3, H3K36me3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ChIP-Seq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Mikkelsen</a:t>
                      </a:r>
                      <a:r>
                        <a:rPr lang="en-US" sz="1600" dirty="0" smtClean="0"/>
                        <a:t> et.</a:t>
                      </a:r>
                      <a:r>
                        <a:rPr lang="en-US" sz="1600" baseline="0" dirty="0" smtClean="0"/>
                        <a:t> al.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mouse embryo fibroblast (MEF)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H3K4me3, H3K27me3, H3K36me3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ChIP-Seq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Mikkelsen</a:t>
                      </a:r>
                      <a:r>
                        <a:rPr lang="en-US" sz="1600" dirty="0" smtClean="0"/>
                        <a:t> et.</a:t>
                      </a:r>
                      <a:r>
                        <a:rPr lang="en-US" sz="1600" baseline="0" dirty="0" smtClean="0"/>
                        <a:t> al.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nasopharyngeal carcinoma (NPC) tumor cells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H3K4me3, H3K9me3, H3K36me3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ChIP-Seq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Mikkelsen</a:t>
                      </a:r>
                      <a:r>
                        <a:rPr lang="en-US" sz="1600" dirty="0" smtClean="0"/>
                        <a:t> et.</a:t>
                      </a:r>
                      <a:r>
                        <a:rPr lang="en-US" sz="1600" baseline="0" dirty="0" smtClean="0"/>
                        <a:t> al.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86800" cy="55626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 err="1" smtClean="0"/>
              <a:t>Ensembl</a:t>
            </a:r>
            <a:r>
              <a:rPr lang="en-US" sz="1600" dirty="0" smtClean="0"/>
              <a:t> sites</a:t>
            </a:r>
            <a:br>
              <a:rPr lang="en-US" sz="1600" dirty="0" smtClean="0"/>
            </a:br>
            <a:r>
              <a:rPr lang="en-US" sz="1600" dirty="0" smtClean="0"/>
              <a:t>-</a:t>
            </a:r>
            <a:r>
              <a:rPr lang="en-US" sz="1600" dirty="0" err="1" smtClean="0"/>
              <a:t>Ensembl</a:t>
            </a:r>
            <a:r>
              <a:rPr lang="en-US" sz="1600" dirty="0" smtClean="0"/>
              <a:t> release cycle</a:t>
            </a:r>
            <a:br>
              <a:rPr lang="en-US" sz="1600" dirty="0" smtClean="0"/>
            </a:br>
            <a:r>
              <a:rPr lang="en-US" sz="1600" dirty="0" smtClean="0">
                <a:hlinkClick r:id="rId2"/>
              </a:rPr>
              <a:t>http://useast.ensembl.org/info/about/release_cycle.html</a:t>
            </a:r>
            <a:br>
              <a:rPr lang="en-US" sz="1600" dirty="0" smtClean="0">
                <a:hlinkClick r:id="rId2"/>
              </a:rPr>
            </a:br>
            <a:r>
              <a:rPr lang="en-US" sz="1600" dirty="0" smtClean="0"/>
              <a:t>-Regulatory Build </a:t>
            </a:r>
            <a:br>
              <a:rPr lang="en-US" sz="1600" dirty="0" smtClean="0"/>
            </a:br>
            <a:r>
              <a:rPr lang="en-US" sz="1600" dirty="0" smtClean="0">
                <a:hlinkClick r:id="rId3"/>
              </a:rPr>
              <a:t>http://useast.ensembl.org/info/docs/funcgen/regulatory_build.html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4"/>
              </a:rPr>
              <a:t>http://ensembl.murdoch.edu.au/info/docs/funcgen/index.html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-Functional Genomics Database</a:t>
            </a:r>
            <a:br>
              <a:rPr lang="en-US" sz="1600" dirty="0" smtClean="0"/>
            </a:br>
            <a:r>
              <a:rPr lang="en-US" sz="1600" dirty="0" smtClean="0">
                <a:hlinkClick r:id="rId5"/>
              </a:rPr>
              <a:t>http://ensembl.murdoch.edu.au/info/docs/api/funcgen/index.html#est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-</a:t>
            </a:r>
            <a:r>
              <a:rPr lang="en-US" sz="1600" dirty="0" err="1" smtClean="0"/>
              <a:t>Ensembl</a:t>
            </a:r>
            <a:r>
              <a:rPr lang="en-US" sz="1600" dirty="0" smtClean="0"/>
              <a:t> Blog RB vignettes</a:t>
            </a:r>
            <a:br>
              <a:rPr lang="en-US" sz="1600" dirty="0" smtClean="0"/>
            </a:br>
            <a:r>
              <a:rPr lang="en-US" sz="1600" dirty="0" smtClean="0">
                <a:hlinkClick r:id="rId6"/>
              </a:rPr>
              <a:t> http://www.ensembl.info/blog/2010/08/16/regulatory-build-now-cell-type-specific/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 -ENCODE resources at </a:t>
            </a:r>
            <a:r>
              <a:rPr lang="en-US" sz="1600" dirty="0" err="1" smtClean="0"/>
              <a:t>Ensembl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7"/>
              </a:rPr>
              <a:t>http://useast.ensembl.org/Homo_sapiens/encode.html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8"/>
              </a:rPr>
              <a:t> http://useast.ensembl.org/info/docs/funcgen/regulatory_segmentation.html</a:t>
            </a: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2010 Presentation by </a:t>
            </a:r>
            <a:r>
              <a:rPr lang="en-US" sz="1600" dirty="0" err="1" smtClean="0"/>
              <a:t>Ensembl</a:t>
            </a:r>
            <a:r>
              <a:rPr lang="en-US" sz="1600" dirty="0" smtClean="0"/>
              <a:t> </a:t>
            </a:r>
            <a:r>
              <a:rPr lang="en-US" sz="1600" dirty="0" err="1" smtClean="0"/>
              <a:t>Funcgen</a:t>
            </a:r>
            <a:r>
              <a:rPr lang="en-US" sz="1600" dirty="0" smtClean="0"/>
              <a:t> team and ENCODE</a:t>
            </a:r>
            <a:br>
              <a:rPr lang="en-US" sz="1600" dirty="0" smtClean="0"/>
            </a:br>
            <a:r>
              <a:rPr lang="en-US" sz="1600" dirty="0" smtClean="0">
                <a:hlinkClick r:id="rId9"/>
              </a:rPr>
              <a:t> http://bioinfo.cnio.es/files/training/Fifth_Genome_Browsing_2011/Regulation.pdf</a:t>
            </a: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2009 Presentation by Paul </a:t>
            </a:r>
            <a:r>
              <a:rPr lang="en-US" sz="1600" dirty="0" err="1" smtClean="0"/>
              <a:t>Flicek</a:t>
            </a:r>
            <a:r>
              <a:rPr lang="en-US" sz="1600" dirty="0" smtClean="0"/>
              <a:t> (ENCODE, ENSEMBL Vertebrate Genomics)</a:t>
            </a:r>
            <a:br>
              <a:rPr lang="en-US" sz="1600" dirty="0" smtClean="0"/>
            </a:br>
            <a:r>
              <a:rPr lang="en-US" sz="1600" dirty="0" smtClean="0">
                <a:hlinkClick r:id="rId10"/>
              </a:rPr>
              <a:t> http://www.ebi.ac.uk/industry/Documents/workshop-materials/Epigenetics210909/Emerging_Topics_in_Computational_Epigenomics-Paul_Flicek.pdf</a:t>
            </a: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 smtClean="0"/>
              <a:t>FlyReg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11"/>
              </a:rPr>
              <a:t> http://www.flyreg.org/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28600" y="1447800"/>
            <a:ext cx="5334000" cy="213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err="1" smtClean="0"/>
              <a:t>Ensembl</a:t>
            </a:r>
            <a:r>
              <a:rPr lang="en-US" dirty="0" smtClean="0"/>
              <a:t> Gene Build pipeline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Ensembl</a:t>
            </a:r>
            <a:r>
              <a:rPr lang="en-US" dirty="0" smtClean="0"/>
              <a:t> Organization/Release Cycle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81200" y="2057400"/>
            <a:ext cx="1371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</a:p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19200" y="2057400"/>
            <a:ext cx="990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cDNA</a:t>
            </a:r>
            <a:r>
              <a:rPr lang="en-US" dirty="0" smtClean="0"/>
              <a:t> db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219200" y="2819400"/>
            <a:ext cx="990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Other  Features db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1143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species/organism,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52800" y="1905000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-STS marker info</a:t>
            </a:r>
          </a:p>
          <a:p>
            <a:r>
              <a:rPr lang="en-US" sz="1400" dirty="0" smtClean="0"/>
              <a:t>-Microarray probe sets</a:t>
            </a:r>
          </a:p>
          <a:p>
            <a:r>
              <a:rPr lang="en-US" sz="1400" dirty="0" smtClean="0"/>
              <a:t>-Nr annotated set of genes, transcripts and proteins</a:t>
            </a:r>
          </a:p>
          <a:p>
            <a:r>
              <a:rPr lang="en-US" sz="1400" dirty="0" smtClean="0"/>
              <a:t>-CAGE, PET data…</a:t>
            </a:r>
          </a:p>
          <a:p>
            <a:r>
              <a:rPr lang="en-US" sz="1400" dirty="0" smtClean="0"/>
              <a:t>-</a:t>
            </a:r>
            <a:r>
              <a:rPr lang="en-US" sz="1400" dirty="0" err="1" smtClean="0"/>
              <a:t>nc</a:t>
            </a:r>
            <a:r>
              <a:rPr lang="en-US" sz="1400" dirty="0" smtClean="0"/>
              <a:t> elements </a:t>
            </a:r>
            <a:br>
              <a:rPr lang="en-US" sz="1400" dirty="0" smtClean="0"/>
            </a:br>
            <a:r>
              <a:rPr lang="en-US" sz="1400" dirty="0" smtClean="0"/>
              <a:t>-</a:t>
            </a:r>
            <a:r>
              <a:rPr lang="en-US" sz="1400" dirty="0" err="1" smtClean="0"/>
              <a:t>pseudogenes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2385536"/>
            <a:ext cx="99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 smtClean="0"/>
              <a:t>cDNAs</a:t>
            </a:r>
            <a:r>
              <a:rPr lang="en-US" sz="1400" dirty="0" smtClean="0"/>
              <a:t> &amp; EST alignments(optional)</a:t>
            </a:r>
            <a:endParaRPr lang="en-US" sz="1400" dirty="0"/>
          </a:p>
        </p:txBody>
      </p:sp>
      <p:sp>
        <p:nvSpPr>
          <p:cNvPr id="19" name="Oval 18"/>
          <p:cNvSpPr/>
          <p:nvPr/>
        </p:nvSpPr>
        <p:spPr>
          <a:xfrm>
            <a:off x="304800" y="4038600"/>
            <a:ext cx="1524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Compara</a:t>
            </a:r>
            <a:r>
              <a:rPr lang="en-US" dirty="0" smtClean="0"/>
              <a:t> db</a:t>
            </a:r>
          </a:p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133600" y="4191000"/>
            <a:ext cx="1524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Variation </a:t>
            </a:r>
            <a:r>
              <a:rPr lang="en-US" dirty="0" err="1" smtClean="0"/>
              <a:t>dbs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962400" y="4038600"/>
            <a:ext cx="1676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Regulation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Funcgen</a:t>
            </a:r>
            <a:r>
              <a:rPr lang="en-US" dirty="0" smtClean="0"/>
              <a:t>)db</a:t>
            </a:r>
          </a:p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295400" y="5943600"/>
            <a:ext cx="20574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new </a:t>
            </a:r>
            <a:r>
              <a:rPr lang="en-US" dirty="0" err="1" smtClean="0">
                <a:solidFill>
                  <a:schemeClr val="tx1"/>
                </a:solidFill>
              </a:rPr>
              <a:t>var</a:t>
            </a:r>
            <a:r>
              <a:rPr lang="en-US" dirty="0" smtClean="0">
                <a:solidFill>
                  <a:schemeClr val="tx1"/>
                </a:solidFill>
              </a:rPr>
              <a:t> from </a:t>
            </a:r>
            <a:r>
              <a:rPr lang="en-US" dirty="0" err="1" smtClean="0">
                <a:solidFill>
                  <a:schemeClr val="tx1"/>
                </a:solidFill>
              </a:rPr>
              <a:t>reseq</a:t>
            </a:r>
            <a:r>
              <a:rPr lang="en-US" dirty="0" smtClean="0">
                <a:solidFill>
                  <a:schemeClr val="tx1"/>
                </a:solidFill>
              </a:rPr>
              <a:t> data, </a:t>
            </a:r>
            <a:r>
              <a:rPr lang="en-US" dirty="0" err="1" smtClean="0">
                <a:solidFill>
                  <a:schemeClr val="tx1"/>
                </a:solidFill>
              </a:rPr>
              <a:t>dbSNP</a:t>
            </a:r>
            <a:r>
              <a:rPr lang="en-US" dirty="0" smtClean="0">
                <a:solidFill>
                  <a:schemeClr val="tx1"/>
                </a:solidFill>
              </a:rPr>
              <a:t> etc…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86200" y="5867400"/>
            <a:ext cx="4114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Experimental data: </a:t>
            </a:r>
            <a:r>
              <a:rPr lang="en-US" dirty="0" err="1" smtClean="0">
                <a:solidFill>
                  <a:schemeClr val="tx1"/>
                </a:solidFill>
              </a:rPr>
              <a:t>ChIP</a:t>
            </a:r>
            <a:r>
              <a:rPr lang="en-US" dirty="0" smtClean="0">
                <a:solidFill>
                  <a:schemeClr val="tx1"/>
                </a:solidFill>
              </a:rPr>
              <a:t>-chip, </a:t>
            </a:r>
            <a:r>
              <a:rPr lang="en-US" dirty="0" err="1" smtClean="0">
                <a:solidFill>
                  <a:schemeClr val="tx1"/>
                </a:solidFill>
              </a:rPr>
              <a:t>ChIP-seq</a:t>
            </a:r>
            <a:r>
              <a:rPr lang="en-US" dirty="0" smtClean="0">
                <a:solidFill>
                  <a:schemeClr val="tx1"/>
                </a:solidFill>
              </a:rPr>
              <a:t>, microarray mapping etc... (ENCODE and Roadmap </a:t>
            </a:r>
            <a:r>
              <a:rPr lang="en-US" dirty="0" err="1" smtClean="0">
                <a:solidFill>
                  <a:schemeClr val="tx1"/>
                </a:solidFill>
              </a:rPr>
              <a:t>epigenomics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1" name="Oval 90"/>
          <p:cNvSpPr/>
          <p:nvPr/>
        </p:nvSpPr>
        <p:spPr>
          <a:xfrm>
            <a:off x="7010400" y="3962400"/>
            <a:ext cx="1828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Regulatory </a:t>
            </a:r>
          </a:p>
          <a:p>
            <a:pPr algn="ctr"/>
            <a:r>
              <a:rPr lang="en-US" dirty="0" smtClean="0"/>
              <a:t>Build</a:t>
            </a:r>
            <a:endParaRPr lang="en-US" dirty="0"/>
          </a:p>
        </p:txBody>
      </p:sp>
      <p:cxnSp>
        <p:nvCxnSpPr>
          <p:cNvPr id="96" name="Elbow Connector 95"/>
          <p:cNvCxnSpPr>
            <a:stCxn id="14" idx="2"/>
            <a:endCxn id="19" idx="0"/>
          </p:cNvCxnSpPr>
          <p:nvPr/>
        </p:nvCxnSpPr>
        <p:spPr>
          <a:xfrm rot="5400000">
            <a:off x="1752600" y="2895600"/>
            <a:ext cx="457200" cy="18288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14" idx="2"/>
            <a:endCxn id="23" idx="0"/>
          </p:cNvCxnSpPr>
          <p:nvPr/>
        </p:nvCxnSpPr>
        <p:spPr>
          <a:xfrm rot="16200000" flipH="1">
            <a:off x="3619500" y="2857500"/>
            <a:ext cx="457200" cy="19050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23" idx="6"/>
            <a:endCxn id="91" idx="2"/>
          </p:cNvCxnSpPr>
          <p:nvPr/>
        </p:nvCxnSpPr>
        <p:spPr>
          <a:xfrm flipV="1">
            <a:off x="5638800" y="4305300"/>
            <a:ext cx="1371600" cy="5334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4" idx="2"/>
            <a:endCxn id="22" idx="0"/>
          </p:cNvCxnSpPr>
          <p:nvPr/>
        </p:nvCxnSpPr>
        <p:spPr>
          <a:xfrm>
            <a:off x="2895600" y="3581400"/>
            <a:ext cx="0" cy="6096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134"/>
          <p:cNvCxnSpPr>
            <a:stCxn id="23" idx="4"/>
            <a:endCxn id="51" idx="0"/>
          </p:cNvCxnSpPr>
          <p:nvPr/>
        </p:nvCxnSpPr>
        <p:spPr>
          <a:xfrm rot="16200000" flipH="1">
            <a:off x="5257800" y="5181600"/>
            <a:ext cx="228600" cy="1143000"/>
          </a:xfrm>
          <a:prstGeom prst="bentConnector3">
            <a:avLst>
              <a:gd name="adj1" fmla="val 50000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/>
          <p:cNvCxnSpPr>
            <a:stCxn id="22" idx="4"/>
            <a:endCxn id="40" idx="0"/>
          </p:cNvCxnSpPr>
          <p:nvPr/>
        </p:nvCxnSpPr>
        <p:spPr>
          <a:xfrm rot="5400000">
            <a:off x="2457450" y="5505450"/>
            <a:ext cx="304800" cy="571500"/>
          </a:xfrm>
          <a:prstGeom prst="bentConnector3">
            <a:avLst>
              <a:gd name="adj1" fmla="val 50000"/>
            </a:avLst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7848600" y="1905000"/>
            <a:ext cx="7620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Mart</a:t>
            </a:r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7848600" y="2514600"/>
            <a:ext cx="7620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</a:t>
            </a:r>
            <a:endParaRPr lang="en-US" dirty="0"/>
          </a:p>
        </p:txBody>
      </p:sp>
      <p:sp>
        <p:nvSpPr>
          <p:cNvPr id="149" name="Slide Number Placeholder 1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3" grpId="0" animBg="1"/>
      <p:bldP spid="40" grpId="0" animBg="1"/>
      <p:bldP spid="51" grpId="0" animBg="1"/>
      <p:bldP spid="91" grpId="0" animBg="1"/>
      <p:bldP spid="142" grpId="0" animBg="1"/>
      <p:bldP spid="1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Build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Currently only human and mouse have a </a:t>
            </a:r>
            <a:r>
              <a:rPr lang="en-US" sz="2800" b="1" u="sng" dirty="0" smtClean="0"/>
              <a:t>Regulatory Build </a:t>
            </a:r>
            <a:r>
              <a:rPr lang="en-US" sz="2800" dirty="0" smtClean="0"/>
              <a:t>(RB)</a:t>
            </a:r>
          </a:p>
          <a:p>
            <a:r>
              <a:rPr lang="en-US" sz="2800" dirty="0" smtClean="0"/>
              <a:t>Regulation information for </a:t>
            </a:r>
            <a:r>
              <a:rPr lang="en-US" sz="2800" dirty="0" err="1"/>
              <a:t>f</a:t>
            </a:r>
            <a:r>
              <a:rPr lang="en-US" sz="2800" dirty="0" err="1" smtClean="0"/>
              <a:t>ruitfly</a:t>
            </a:r>
            <a:r>
              <a:rPr lang="en-US" sz="2800" dirty="0" smtClean="0"/>
              <a:t> is derived from </a:t>
            </a:r>
            <a:r>
              <a:rPr lang="en-US" sz="2800" dirty="0" err="1" smtClean="0"/>
              <a:t>FlyReg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Other functional genomics (</a:t>
            </a:r>
            <a:r>
              <a:rPr lang="en-US" sz="2800" dirty="0" err="1"/>
              <a:t>f</a:t>
            </a:r>
            <a:r>
              <a:rPr lang="en-US" sz="2800" dirty="0" err="1" smtClean="0"/>
              <a:t>uncgen</a:t>
            </a:r>
            <a:r>
              <a:rPr lang="en-US" sz="2800" dirty="0" smtClean="0"/>
              <a:t>) databases for other species to support microarray mapping data.</a:t>
            </a:r>
            <a:endParaRPr lang="en-US" sz="28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3048000" y="4800600"/>
          <a:ext cx="609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2400" y="6248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/>
              <a:t>Funcgen</a:t>
            </a:r>
            <a:r>
              <a:rPr lang="en-US" b="1" dirty="0" smtClean="0"/>
              <a:t> DB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24800" y="48006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Human</a:t>
            </a:r>
          </a:p>
          <a:p>
            <a:pPr>
              <a:buFontTx/>
              <a:buChar char="-"/>
            </a:pPr>
            <a:r>
              <a:rPr lang="en-US" dirty="0" smtClean="0"/>
              <a:t>Mouse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Build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Discover and annotate all regulatory elements in the genome based </a:t>
            </a:r>
            <a:r>
              <a:rPr lang="en-US" b="1" u="sng" dirty="0" smtClean="0"/>
              <a:t>strictly</a:t>
            </a:r>
            <a:r>
              <a:rPr lang="en-US" dirty="0" smtClean="0"/>
              <a:t> on experimental data, in an automated fashion</a:t>
            </a:r>
          </a:p>
          <a:p>
            <a:r>
              <a:rPr lang="en-US" dirty="0" smtClean="0"/>
              <a:t>Provides a single “best guess” set of regulatory elements, with growing annotation of these elements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Regulation Feature 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Regulation Feature Annotation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Transcription Factor Binding Site Annotation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Regulatory Build (RB) 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Build (RB) Process</a:t>
            </a:r>
            <a:br>
              <a:rPr lang="en-US" dirty="0" smtClean="0"/>
            </a:br>
            <a:r>
              <a:rPr lang="en-US" dirty="0" smtClean="0"/>
              <a:t>Regulatory Feature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STAGE 1 – binding sites </a:t>
            </a:r>
          </a:p>
          <a:p>
            <a:r>
              <a:rPr lang="en-US" dirty="0" smtClean="0"/>
              <a:t>For ALL available cell types</a:t>
            </a:r>
          </a:p>
          <a:p>
            <a:r>
              <a:rPr lang="en-US" dirty="0" smtClean="0"/>
              <a:t>Use </a:t>
            </a:r>
            <a:r>
              <a:rPr lang="en-US" b="1" u="sng" dirty="0" smtClean="0"/>
              <a:t>focus features </a:t>
            </a:r>
            <a:r>
              <a:rPr lang="en-US" dirty="0" smtClean="0"/>
              <a:t>(</a:t>
            </a:r>
            <a:r>
              <a:rPr lang="en-US" dirty="0" smtClean="0">
                <a:sym typeface="Wingdings" pitchFamily="2" charset="2"/>
              </a:rPr>
              <a:t>include </a:t>
            </a:r>
            <a:r>
              <a:rPr lang="en-US" dirty="0" err="1" smtClean="0">
                <a:sym typeface="Wingdings" pitchFamily="2" charset="2"/>
              </a:rPr>
              <a:t>DNaseI</a:t>
            </a:r>
            <a:r>
              <a:rPr lang="en-US" dirty="0" smtClean="0">
                <a:sym typeface="Wingdings" pitchFamily="2" charset="2"/>
              </a:rPr>
              <a:t>, TFBS and CTCF binding sites) to i</a:t>
            </a:r>
            <a:r>
              <a:rPr lang="en-US" dirty="0" smtClean="0"/>
              <a:t>dentify </a:t>
            </a:r>
            <a:r>
              <a:rPr lang="en-US" b="1" u="sng" dirty="0" smtClean="0"/>
              <a:t>core regions of regulatory features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ff ≤ 2kb. ff=cr.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If ff overlaps with another ff, extend to form cr.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ff ≥ 2kb, it becomes an </a:t>
            </a:r>
            <a:r>
              <a:rPr lang="en-US" b="1" u="sng" dirty="0" smtClean="0">
                <a:sym typeface="Wingdings" pitchFamily="2" charset="2"/>
              </a:rPr>
              <a:t>attribute feature</a:t>
            </a:r>
            <a:r>
              <a:rPr lang="en-US" dirty="0" smtClean="0">
                <a:sym typeface="Wingdings" pitchFamily="2" charset="2"/>
              </a:rPr>
              <a:t>, to be used in STAGE 2, and no extension.</a:t>
            </a:r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idea is that core regions are likely to be around potential regulatory elements/motifs (ff)</a:t>
            </a:r>
          </a:p>
          <a:p>
            <a:r>
              <a:rPr lang="en-US" dirty="0" smtClean="0">
                <a:sym typeface="Wingdings" pitchFamily="2" charset="2"/>
              </a:rPr>
              <a:t>assign function to regions of open chromatin by nearby patterns of </a:t>
            </a:r>
            <a:r>
              <a:rPr lang="en-US" dirty="0" err="1" smtClean="0">
                <a:sym typeface="Wingdings" pitchFamily="2" charset="2"/>
              </a:rPr>
              <a:t>epigenomic</a:t>
            </a:r>
            <a:r>
              <a:rPr lang="en-US" dirty="0" smtClean="0">
                <a:sym typeface="Wingdings" pitchFamily="2" charset="2"/>
              </a:rPr>
              <a:t> modification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6324600"/>
            <a:ext cx="594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09800" y="6248400"/>
            <a:ext cx="1295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33800" y="6248400"/>
            <a:ext cx="1295400" cy="152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6248400"/>
            <a:ext cx="1295400" cy="1524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6248400"/>
            <a:ext cx="2438400" cy="152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STAGE 2 – sites of </a:t>
            </a:r>
            <a:r>
              <a:rPr lang="en-US" dirty="0" err="1" smtClean="0"/>
              <a:t>histone</a:t>
            </a:r>
            <a:r>
              <a:rPr lang="en-US" dirty="0" smtClean="0"/>
              <a:t> modification</a:t>
            </a:r>
          </a:p>
          <a:p>
            <a:r>
              <a:rPr lang="en-US" dirty="0" smtClean="0"/>
              <a:t>For each cell type</a:t>
            </a:r>
          </a:p>
          <a:p>
            <a:r>
              <a:rPr lang="en-US" dirty="0" smtClean="0"/>
              <a:t>Attribute features are non-binding sites and include long-ranging features particularly </a:t>
            </a:r>
            <a:r>
              <a:rPr lang="en-US" dirty="0" err="1" smtClean="0"/>
              <a:t>histone</a:t>
            </a:r>
            <a:r>
              <a:rPr lang="en-US" dirty="0" smtClean="0"/>
              <a:t> modifications.</a:t>
            </a:r>
          </a:p>
          <a:p>
            <a:r>
              <a:rPr lang="en-US" dirty="0" smtClean="0"/>
              <a:t>Overlapping attribute features are extended.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one degree of separation: when attribute features directly overlap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two degrees of separation: only included if they are entirely contained within longer attribute features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Build (RB) Process</a:t>
            </a:r>
            <a:br>
              <a:rPr lang="en-US" dirty="0" smtClean="0"/>
            </a:br>
            <a:r>
              <a:rPr lang="en-US" dirty="0" smtClean="0"/>
              <a:t>Regulatory Feature Construction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Build (RB) Process</a:t>
            </a:r>
            <a:br>
              <a:rPr lang="en-US" dirty="0" smtClean="0"/>
            </a:br>
            <a:r>
              <a:rPr lang="en-US" dirty="0" smtClean="0"/>
              <a:t>Regulatory Feature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In some cases, where there is no core data, but has other ‘attribute feature’ data, a projection build method is used.</a:t>
            </a:r>
          </a:p>
          <a:p>
            <a:r>
              <a:rPr lang="en-US" dirty="0" smtClean="0"/>
              <a:t>Projection build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the core regions defined by other cell lines are projected instead and STAGE 2 is then performed on these core regions.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2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Annotation is performed by considering the genome position of the </a:t>
            </a:r>
            <a:r>
              <a:rPr lang="en-US" b="1" u="sng" dirty="0" smtClean="0"/>
              <a:t>regulatory features (</a:t>
            </a:r>
            <a:r>
              <a:rPr lang="en-US" b="1" u="sng" dirty="0" err="1" smtClean="0"/>
              <a:t>regfeat</a:t>
            </a:r>
            <a:r>
              <a:rPr lang="en-US" b="1" u="sng" dirty="0" smtClean="0"/>
              <a:t>) </a:t>
            </a:r>
            <a:r>
              <a:rPr lang="en-US" dirty="0" smtClean="0"/>
              <a:t>in relation to other </a:t>
            </a:r>
            <a:r>
              <a:rPr lang="en-US" b="1" u="sng" dirty="0" smtClean="0"/>
              <a:t>classes of genomic feature</a:t>
            </a:r>
            <a:r>
              <a:rPr lang="en-US" u="sng" dirty="0" smtClean="0"/>
              <a:t> </a:t>
            </a:r>
            <a:r>
              <a:rPr lang="en-US" b="1" u="sng" dirty="0" smtClean="0"/>
              <a:t>(</a:t>
            </a:r>
            <a:r>
              <a:rPr lang="en-US" b="1" u="sng" dirty="0" err="1" smtClean="0"/>
              <a:t>genfeat</a:t>
            </a:r>
            <a:r>
              <a:rPr lang="en-US" b="1" u="sng" dirty="0" smtClean="0"/>
              <a:t>)</a:t>
            </a:r>
            <a:r>
              <a:rPr lang="en-US" u="sng" dirty="0" smtClean="0"/>
              <a:t> </a:t>
            </a:r>
            <a:r>
              <a:rPr lang="en-US" dirty="0" smtClean="0"/>
              <a:t>(such as genes, repeats etc.) and binary string patterns.</a:t>
            </a:r>
          </a:p>
          <a:p>
            <a:r>
              <a:rPr lang="en-US" dirty="0" smtClean="0"/>
              <a:t>Compare with a set of random distributed features corresponding to </a:t>
            </a:r>
            <a:r>
              <a:rPr lang="en-US" dirty="0" err="1" smtClean="0"/>
              <a:t>regfeats</a:t>
            </a:r>
            <a:r>
              <a:rPr lang="en-US" dirty="0" smtClean="0"/>
              <a:t> in terms of length and chromosome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using chi-square statistics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to see if this </a:t>
            </a:r>
            <a:r>
              <a:rPr lang="en-US" dirty="0" err="1" smtClean="0"/>
              <a:t>regfeat</a:t>
            </a:r>
            <a:r>
              <a:rPr lang="en-US" dirty="0" smtClean="0"/>
              <a:t> is associated with a class of </a:t>
            </a:r>
            <a:r>
              <a:rPr lang="en-US" dirty="0" err="1" smtClean="0"/>
              <a:t>genfeat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7CC4-3B88-42BA-8D29-2B50193EBAE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Build (RB) Process</a:t>
            </a:r>
            <a:br>
              <a:rPr lang="en-US" dirty="0" smtClean="0"/>
            </a:br>
            <a:r>
              <a:rPr lang="en-US" dirty="0" smtClean="0"/>
              <a:t>Regulatory Feature Annotation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0600" y="5334000"/>
            <a:ext cx="624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0200" y="5257800"/>
            <a:ext cx="2133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600200" y="5257800"/>
            <a:ext cx="304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5257800"/>
            <a:ext cx="304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9800" y="5257800"/>
            <a:ext cx="304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4600" y="5257800"/>
            <a:ext cx="304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19400" y="5257800"/>
            <a:ext cx="3048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124200" y="5257800"/>
            <a:ext cx="304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29000" y="5257800"/>
            <a:ext cx="304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124200" y="5257800"/>
            <a:ext cx="3048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429000" y="5257800"/>
            <a:ext cx="3048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33800" y="5257800"/>
            <a:ext cx="3048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38600" y="5257800"/>
            <a:ext cx="3048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43400" y="5257800"/>
            <a:ext cx="3048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48200" y="5257800"/>
            <a:ext cx="3048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953000" y="5257800"/>
            <a:ext cx="3048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600200" y="5867400"/>
            <a:ext cx="2743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895600" y="6248400"/>
            <a:ext cx="2362200" cy="0"/>
          </a:xfrm>
          <a:prstGeom prst="straightConnector1">
            <a:avLst/>
          </a:prstGeom>
          <a:ln w="127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33800" y="62484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2"/>
                </a:solidFill>
              </a:rPr>
              <a:t>genfeatXYZ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52600" y="58674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regfeatXX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4162</TotalTime>
  <Words>902</Words>
  <Application>Microsoft Office PowerPoint</Application>
  <PresentationFormat>On-screen Show (4:3)</PresentationFormat>
  <Paragraphs>212</Paragraphs>
  <Slides>18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Ensembl Regulatory Build</vt:lpstr>
      <vt:lpstr>Ensembl Organization/Release Cycle</vt:lpstr>
      <vt:lpstr>Regulatory Build</vt:lpstr>
      <vt:lpstr>Regulatory Build</vt:lpstr>
      <vt:lpstr>Regulatory Build (RB) Process</vt:lpstr>
      <vt:lpstr>Regulatory Build (RB) Process Regulatory Feature Construction</vt:lpstr>
      <vt:lpstr>Regulatory Build (RB) Process Regulatory Feature Construction</vt:lpstr>
      <vt:lpstr>Regulatory Build (RB) Process Regulatory Feature Construction</vt:lpstr>
      <vt:lpstr>Regulatory Build (RB) Process Regulatory Feature Annotation</vt:lpstr>
      <vt:lpstr>Regulatory Build (RB) Process Regulatory Feature Annotation</vt:lpstr>
      <vt:lpstr>Regulatory Build (RB) Process Regulatory Feature Annotation</vt:lpstr>
      <vt:lpstr>Regulatory Build (RB) Process TFBS Annotation</vt:lpstr>
      <vt:lpstr>RB summary</vt:lpstr>
      <vt:lpstr>Data visualization also includes ENCODE segmentation</vt:lpstr>
      <vt:lpstr>Slide 15</vt:lpstr>
      <vt:lpstr>Human Regulatory Build</vt:lpstr>
      <vt:lpstr>Mouse Regulatory Build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266</cp:revision>
  <dcterms:created xsi:type="dcterms:W3CDTF">2012-01-16T05:39:22Z</dcterms:created>
  <dcterms:modified xsi:type="dcterms:W3CDTF">2012-01-19T04:02:52Z</dcterms:modified>
</cp:coreProperties>
</file>