
<file path=[Content_Types].xml><?xml version="1.0" encoding="utf-8"?>
<Types xmlns="http://schemas.openxmlformats.org/package/2006/content-types">
  <Override PartName="/ppt/slides/slide14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52.xml" ContentType="application/vnd.openxmlformats-officedocument.presentationml.slide+xml"/>
  <Override PartName="/ppt/slides/slide49.xml" ContentType="application/vnd.openxmlformats-officedocument.presentationml.slide+xml"/>
  <Override PartName="/ppt/slides/slide68.xml" ContentType="application/vnd.openxmlformats-officedocument.presentationml.slide+xml"/>
  <Override PartName="/ppt/slides/slide33.xml" ContentType="application/vnd.openxmlformats-officedocument.presentationml.slide+xml"/>
  <Default Extension="bin" ContentType="application/vnd.openxmlformats-officedocument.presentationml.printerSettings"/>
  <Override PartName="/ppt/notesSlides/notesSlide2.xml" ContentType="application/vnd.openxmlformats-officedocument.presentationml.notesSlide+xml"/>
  <Override PartName="/ppt/slides/slide18.xml" ContentType="application/vnd.openxmlformats-officedocument.presentationml.slide+xml"/>
  <Override PartName="/ppt/slides/slide37.xml" ContentType="application/vnd.openxmlformats-officedocument.presentationml.slide+xml"/>
  <Override PartName="/ppt/slides/slide56.xml" ContentType="application/vnd.openxmlformats-officedocument.presentationml.slide+xml"/>
  <Override PartName="/ppt/slides/slide75.xml" ContentType="application/vnd.openxmlformats-officedocument.presentationml.slide+xml"/>
  <Override PartName="/ppt/slides/slide3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23.xml" ContentType="application/vnd.openxmlformats-officedocument.presentationml.slide+xml"/>
  <Override PartName="/ppt/slides/slide42.xml" ContentType="application/vnd.openxmlformats-officedocument.presentationml.slide+xml"/>
  <Override PartName="/ppt/slides/slide61.xml" ContentType="application/vnd.openxmlformats-officedocument.presentationml.slide+xml"/>
  <Override PartName="/ppt/slides/slide80.xml" ContentType="application/vnd.openxmlformats-officedocument.presentationml.slide+xml"/>
  <Override PartName="/ppt/theme/theme1.xml" ContentType="application/vnd.openxmlformats-officedocument.theme+xml"/>
  <Override PartName="/ppt/slideLayouts/slideLayout10.xml" ContentType="application/vnd.openxmlformats-officedocument.presentationml.slideLayout+xml"/>
  <Override PartName="/ppt/notesSlides/notesSlide6.xml" ContentType="application/vnd.openxmlformats-officedocument.presentationml.notesSlide+xml"/>
  <Override PartName="/ppt/slides/slide79.xml" ContentType="application/vnd.openxmlformats-officedocument.presentationml.slide+xml"/>
  <Override PartName="/ppt/slides/slide7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30.xml" ContentType="application/vnd.openxmlformats-officedocument.presentationml.slide+xml"/>
  <Default Extension="gif" ContentType="image/gif"/>
  <Override PartName="/ppt/slides/slide27.xml" ContentType="application/vnd.openxmlformats-officedocument.presentationml.slide+xml"/>
  <Override PartName="/ppt/slides/slide11.xml" ContentType="application/vnd.openxmlformats-officedocument.presentationml.slide+xml"/>
  <Override PartName="/ppt/slides/slide65.xml" ContentType="application/vnd.openxmlformats-officedocument.presentationml.slide+xml"/>
  <Default Extension="tiff" ContentType="image/tiff"/>
  <Override PartName="/ppt/slides/slide46.xml" ContentType="application/vnd.openxmlformats-officedocument.presentationml.slide+xml"/>
  <Override PartName="/ppt/slides/slide70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34.xml" ContentType="application/vnd.openxmlformats-officedocument.presentationml.slide+xml"/>
  <Override PartName="/ppt/slides/slide53.xml" ContentType="application/vnd.openxmlformats-officedocument.presentationml.slide+xml"/>
  <Override PartName="/ppt/slides/slide15.xml" ContentType="application/vnd.openxmlformats-officedocument.presentationml.slide+xml"/>
  <Override PartName="/ppt/slides/slide69.xml" ContentType="application/vnd.openxmlformats-officedocument.presentationml.slide+xml"/>
  <Override PartName="/ppt/slides/slide72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notesSlides/notesSlide3.xml" ContentType="application/vnd.openxmlformats-officedocument.presentationml.notesSlide+xml"/>
  <Override PartName="/ppt/slides/slide19.xml" ContentType="application/vnd.openxmlformats-officedocument.presentationml.slide+xml"/>
  <Override PartName="/ppt/slides/slide38.xml" ContentType="application/vnd.openxmlformats-officedocument.presentationml.slide+xml"/>
  <Override PartName="/ppt/slides/slide57.xml" ContentType="application/vnd.openxmlformats-officedocument.presentationml.slide+xml"/>
  <Override PartName="/ppt/slides/slide76.xml" ContentType="application/vnd.openxmlformats-officedocument.presentationml.slide+xml"/>
  <Override PartName="/ppt/slides/slide4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24.xml" ContentType="application/vnd.openxmlformats-officedocument.presentationml.slide+xml"/>
  <Override PartName="/ppt/slides/slide43.xml" ContentType="application/vnd.openxmlformats-officedocument.presentationml.slide+xml"/>
  <Override PartName="/ppt/slides/slide62.xml" ContentType="application/vnd.openxmlformats-officedocument.presentationml.slide+xml"/>
  <Override PartName="/ppt/slides/slide81.xml" ContentType="application/vnd.openxmlformats-officedocument.presentationml.slide+xml"/>
  <Override PartName="/ppt/handoutMasters/handoutMaster1.xml" ContentType="application/vnd.openxmlformats-officedocument.presentationml.handoutMaster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Default Extension="jpeg" ContentType="image/jpeg"/>
  <Override PartName="/ppt/slides/slide8.xml" ContentType="application/vnd.openxmlformats-officedocument.presentationml.slide+xml"/>
  <Override PartName="/ppt/slides/slide12.xml" ContentType="application/vnd.openxmlformats-officedocument.presentationml.slide+xml"/>
  <Override PartName="/ppt/slides/slide31.xml" ContentType="application/vnd.openxmlformats-officedocument.presentationml.slide+xml"/>
  <Override PartName="/ppt/slides/slide28.xml" ContentType="application/vnd.openxmlformats-officedocument.presentationml.slide+xml"/>
  <Override PartName="/ppt/slides/slide50.xml" ContentType="application/vnd.openxmlformats-officedocument.presentationml.slide+xml"/>
  <Override PartName="/ppt/slides/slide66.xml" ContentType="application/vnd.openxmlformats-officedocument.presentationml.slide+xml"/>
  <Override PartName="/ppt/slides/slide47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71.xml" ContentType="application/vnd.openxmlformats-officedocument.presentationml.slide+xml"/>
  <Default Extension="emf" ContentType="image/x-emf"/>
  <Default Extension="rels" ContentType="application/vnd.openxmlformats-package.relationships+xml"/>
  <Override PartName="/ppt/slides/slide16.xml" ContentType="application/vnd.openxmlformats-officedocument.presentationml.slide+xml"/>
  <Override PartName="/ppt/slides/slide35.xml" ContentType="application/vnd.openxmlformats-officedocument.presentationml.slide+xml"/>
  <Override PartName="/ppt/slides/slide54.xml" ContentType="application/vnd.openxmlformats-officedocument.presentationml.slide+xml"/>
  <Override PartName="/ppt/slides/slide73.xml" ContentType="application/vnd.openxmlformats-officedocument.presentationml.slide+xml"/>
  <Override PartName="/ppt/slides/slide1.xml" ContentType="application/vnd.openxmlformats-officedocument.presentationml.slide+xml"/>
  <Override PartName="/ppt/slides/slide21.xml" ContentType="application/vnd.openxmlformats-officedocument.presentationml.slide+xml"/>
  <Override PartName="/ppt/slides/slide40.xml" ContentType="application/vnd.openxmlformats-officedocument.presentationml.slide+xml"/>
  <Override PartName="/ppt/notesSlides/notesSlide4.xml" ContentType="application/vnd.openxmlformats-officedocument.presentationml.notesSlide+xml"/>
  <Override PartName="/ppt/slides/slide39.xml" ContentType="application/vnd.openxmlformats-officedocument.presentationml.slide+xml"/>
  <Override PartName="/ppt/slides/slide58.xml" ContentType="application/vnd.openxmlformats-officedocument.presentationml.slide+xml"/>
  <Override PartName="/ppt/slides/slide77.xml" ContentType="application/vnd.openxmlformats-officedocument.presentationml.slide+xml"/>
  <Override PartName="/ppt/slides/slide5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3.xml" ContentType="application/vnd.openxmlformats-officedocument.presentationml.slideLayout+xml"/>
  <Override PartName="/ppt/slides/slide25.xml" ContentType="application/vnd.openxmlformats-officedocument.presentationml.slide+xml"/>
  <Override PartName="/ppt/slides/slide44.xml" ContentType="application/vnd.openxmlformats-officedocument.presentationml.slide+xml"/>
  <Override PartName="/ppt/theme/theme3.xml" ContentType="application/vnd.openxmlformats-officedocument.theme+xml"/>
  <Override PartName="/ppt/slides/slide82.xml" ContentType="application/vnd.openxmlformats-officedocument.presentationml.slide+xml"/>
  <Override PartName="/ppt/slides/slide63.xml" ContentType="application/vnd.openxmlformats-officedocument.presentationml.slide+xml"/>
  <Override PartName="/ppt/slides/slide9.xml" ContentType="application/vnd.openxmlformats-officedocument.presentationml.slide+xml"/>
  <Override PartName="/ppt/slides/slide13.xml" ContentType="application/vnd.openxmlformats-officedocument.presentationml.slide+xml"/>
  <Default Extension="xml" ContentType="application/xml"/>
  <Override PartName="/ppt/tableStyles.xml" ContentType="application/vnd.openxmlformats-officedocument.presentationml.tableStyles+xml"/>
  <Override PartName="/ppt/slides/slide51.xml" ContentType="application/vnd.openxmlformats-officedocument.presentationml.slide+xml"/>
  <Override PartName="/ppt/slides/slide67.xml" ContentType="application/vnd.openxmlformats-officedocument.presentationml.slide+xml"/>
  <Override PartName="/ppt/slides/slide48.xml" ContentType="application/vnd.openxmlformats-officedocument.presentationml.slide+xml"/>
  <Override PartName="/docProps/app.xml" ContentType="application/vnd.openxmlformats-officedocument.extended-properties+xml"/>
  <Override PartName="/ppt/slides/slide32.xml" ContentType="application/vnd.openxmlformats-officedocument.presentationml.slide+xml"/>
  <Override PartName="/ppt/viewProps.xml" ContentType="application/vnd.openxmlformats-officedocument.presentationml.viewProps+xml"/>
  <Override PartName="/ppt/slideLayouts/slideLayout7.xml" ContentType="application/vnd.openxmlformats-officedocument.presentationml.slideLayout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slides/slide17.xml" ContentType="application/vnd.openxmlformats-officedocument.presentationml.slide+xml"/>
  <Override PartName="/ppt/slides/slide36.xml" ContentType="application/vnd.openxmlformats-officedocument.presentationml.slide+xml"/>
  <Override PartName="/ppt/slides/slide55.xml" ContentType="application/vnd.openxmlformats-officedocument.presentationml.slide+xml"/>
  <Override PartName="/ppt/slides/slide74.xml" ContentType="application/vnd.openxmlformats-officedocument.presentationml.slide+xml"/>
  <Override PartName="/ppt/slides/slide2.xml" ContentType="application/vnd.openxmlformats-officedocument.presentationml.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41.xml" ContentType="application/vnd.openxmlformats-officedocument.presentationml.slide+xml"/>
  <Override PartName="/ppt/slides/slide60.xml" ContentType="application/vnd.openxmlformats-officedocument.presentationml.slide+xml"/>
  <Override PartName="/ppt/notesSlides/notesSlide5.xml" ContentType="application/vnd.openxmlformats-officedocument.presentationml.notesSlide+xml"/>
  <Override PartName="/ppt/slides/slide59.xml" ContentType="application/vnd.openxmlformats-officedocument.presentationml.slide+xml"/>
  <Override PartName="/ppt/slides/slide78.xml" ContentType="application/vnd.openxmlformats-officedocument.presentationml.slide+xml"/>
  <Override PartName="/ppt/slides/slide6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10.xml" ContentType="application/vnd.openxmlformats-officedocument.presentationml.slide+xml"/>
  <Override PartName="/ppt/slides/slide26.xml" ContentType="application/vnd.openxmlformats-officedocument.presentationml.slide+xml"/>
  <Override PartName="/ppt/slides/slide45.xml" ContentType="application/vnd.openxmlformats-officedocument.presentationml.slide+xml"/>
  <Override PartName="/ppt/slides/slide64.xml" ContentType="application/vnd.openxmlformats-officedocument.presentationml.slide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notesMasterIdLst>
    <p:notesMasterId r:id="rId84"/>
  </p:notesMasterIdLst>
  <p:handoutMasterIdLst>
    <p:handoutMasterId r:id="rId85"/>
  </p:handoutMasterIdLst>
  <p:sldIdLst>
    <p:sldId id="256" r:id="rId2"/>
    <p:sldId id="269" r:id="rId3"/>
    <p:sldId id="276" r:id="rId4"/>
    <p:sldId id="257" r:id="rId5"/>
    <p:sldId id="277" r:id="rId6"/>
    <p:sldId id="275" r:id="rId7"/>
    <p:sldId id="278" r:id="rId8"/>
    <p:sldId id="287" r:id="rId9"/>
    <p:sldId id="282" r:id="rId10"/>
    <p:sldId id="283" r:id="rId11"/>
    <p:sldId id="304" r:id="rId12"/>
    <p:sldId id="328" r:id="rId13"/>
    <p:sldId id="290" r:id="rId14"/>
    <p:sldId id="291" r:id="rId15"/>
    <p:sldId id="288" r:id="rId16"/>
    <p:sldId id="284" r:id="rId17"/>
    <p:sldId id="285" r:id="rId18"/>
    <p:sldId id="279" r:id="rId19"/>
    <p:sldId id="299" r:id="rId20"/>
    <p:sldId id="281" r:id="rId21"/>
    <p:sldId id="286" r:id="rId22"/>
    <p:sldId id="301" r:id="rId23"/>
    <p:sldId id="293" r:id="rId24"/>
    <p:sldId id="294" r:id="rId25"/>
    <p:sldId id="295" r:id="rId26"/>
    <p:sldId id="344" r:id="rId27"/>
    <p:sldId id="272" r:id="rId28"/>
    <p:sldId id="300" r:id="rId29"/>
    <p:sldId id="303" r:id="rId30"/>
    <p:sldId id="302" r:id="rId31"/>
    <p:sldId id="258" r:id="rId32"/>
    <p:sldId id="259" r:id="rId33"/>
    <p:sldId id="260" r:id="rId34"/>
    <p:sldId id="261" r:id="rId35"/>
    <p:sldId id="262" r:id="rId36"/>
    <p:sldId id="263" r:id="rId37"/>
    <p:sldId id="264" r:id="rId38"/>
    <p:sldId id="265" r:id="rId39"/>
    <p:sldId id="266" r:id="rId40"/>
    <p:sldId id="267" r:id="rId41"/>
    <p:sldId id="268" r:id="rId42"/>
    <p:sldId id="273" r:id="rId43"/>
    <p:sldId id="319" r:id="rId44"/>
    <p:sldId id="318" r:id="rId45"/>
    <p:sldId id="320" r:id="rId46"/>
    <p:sldId id="322" r:id="rId47"/>
    <p:sldId id="321" r:id="rId48"/>
    <p:sldId id="325" r:id="rId49"/>
    <p:sldId id="323" r:id="rId50"/>
    <p:sldId id="324" r:id="rId51"/>
    <p:sldId id="326" r:id="rId52"/>
    <p:sldId id="327" r:id="rId53"/>
    <p:sldId id="274" r:id="rId54"/>
    <p:sldId id="314" r:id="rId55"/>
    <p:sldId id="309" r:id="rId56"/>
    <p:sldId id="312" r:id="rId57"/>
    <p:sldId id="313" r:id="rId58"/>
    <p:sldId id="297" r:id="rId59"/>
    <p:sldId id="305" r:id="rId60"/>
    <p:sldId id="306" r:id="rId61"/>
    <p:sldId id="310" r:id="rId62"/>
    <p:sldId id="311" r:id="rId63"/>
    <p:sldId id="307" r:id="rId64"/>
    <p:sldId id="308" r:id="rId65"/>
    <p:sldId id="298" r:id="rId66"/>
    <p:sldId id="315" r:id="rId67"/>
    <p:sldId id="343" r:id="rId68"/>
    <p:sldId id="316" r:id="rId69"/>
    <p:sldId id="317" r:id="rId70"/>
    <p:sldId id="329" r:id="rId71"/>
    <p:sldId id="334" r:id="rId72"/>
    <p:sldId id="330" r:id="rId73"/>
    <p:sldId id="331" r:id="rId74"/>
    <p:sldId id="332" r:id="rId75"/>
    <p:sldId id="333" r:id="rId76"/>
    <p:sldId id="335" r:id="rId77"/>
    <p:sldId id="336" r:id="rId78"/>
    <p:sldId id="337" r:id="rId79"/>
    <p:sldId id="338" r:id="rId80"/>
    <p:sldId id="339" r:id="rId81"/>
    <p:sldId id="340" r:id="rId82"/>
    <p:sldId id="341" r:id="rId8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lrMru>
    <a:srgbClr val="00FF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 horzBarState="maximized">
    <p:restoredLeft sz="15620"/>
    <p:restoredTop sz="83733" autoAdjust="0"/>
  </p:normalViewPr>
  <p:slideViewPr>
    <p:cSldViewPr snapToGrid="0" snapToObjects="1">
      <p:cViewPr varScale="1">
        <p:scale>
          <a:sx n="142" d="100"/>
          <a:sy n="142" d="100"/>
        </p:scale>
        <p:origin x="-176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90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notesMaster" Target="notesMasters/notesMaster1.xml"/><Relationship Id="rId85" Type="http://schemas.openxmlformats.org/officeDocument/2006/relationships/handoutMaster" Target="handoutMasters/handoutMaster1.xml"/><Relationship Id="rId86" Type="http://schemas.openxmlformats.org/officeDocument/2006/relationships/printerSettings" Target="printerSettings/printerSettings1.bin"/><Relationship Id="rId87" Type="http://schemas.openxmlformats.org/officeDocument/2006/relationships/presProps" Target="presProps.xml"/><Relationship Id="rId88" Type="http://schemas.openxmlformats.org/officeDocument/2006/relationships/viewProps" Target="viewProps.xml"/><Relationship Id="rId89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74976F-D0C1-444C-B255-A852A33AF959}" type="datetimeFigureOut">
              <a:rPr lang="en-US" smtClean="0"/>
              <a:pPr/>
              <a:t>12/18/11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E9D3DD-9C98-F443-A71A-6BE4F085728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61B9E1-179E-F74A-BF0C-7A05391967EC}" type="datetimeFigureOut">
              <a:rPr lang="en-US" smtClean="0"/>
              <a:pPr/>
              <a:t>12/18/11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22BDCC-AB1C-A44E-AA5D-2A5EB8FE23F1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727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4745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>
                <a:latin typeface="Arial" charset="0"/>
                <a:ea typeface="ＭＳ Ｐゴシック" charset="-128"/>
                <a:cs typeface="ＭＳ Ｐゴシック" charset="-128"/>
              </a:rPr>
              <a:t>Construction of personal genome by vcf2diplod tool is made by incorporating personal variants into the reference genome. Personal variants may require addition pre-processing, i.e., filtering, genotyping, and/or phasing. The output is the two  (paternal and maternal) haplotypes of personal genome. During the construction step the reference genome is represented as an array of nucleotides with each cell representing a single base. Iteratively the nucleotides in the array are being modified to reflect personal variations. Once all variation have been applied a personal haplotype is constructed by reading though the array. Simultaneously, equivalence map (MAP-file) between personal haplotypes and reference genome is being constructed</a:t>
            </a:r>
            <a:r>
              <a:rPr lang="en-US" dirty="0" smtClean="0">
                <a:latin typeface="Arial" charset="0"/>
                <a:ea typeface="ＭＳ Ｐゴシック" charset="-128"/>
                <a:cs typeface="ＭＳ Ｐゴシック" charset="-128"/>
              </a:rPr>
              <a:t>. </a:t>
            </a:r>
            <a:r>
              <a:rPr lang="en-US" b="1" dirty="0" smtClean="0">
                <a:latin typeface="Arial" charset="0"/>
                <a:ea typeface="ＭＳ Ｐゴシック" charset="-128"/>
                <a:cs typeface="ＭＳ Ｐゴシック" charset="-128"/>
              </a:rPr>
              <a:t>Used by ENCODE</a:t>
            </a:r>
            <a:r>
              <a:rPr lang="en-US" b="1" baseline="0" dirty="0" smtClean="0">
                <a:latin typeface="Arial" charset="0"/>
                <a:ea typeface="ＭＳ Ｐゴシック" charset="-128"/>
                <a:cs typeface="ＭＳ Ｐゴシック" charset="-128"/>
              </a:rPr>
              <a:t> consortium for analysis.</a:t>
            </a:r>
            <a:endParaRPr lang="en-US" b="1" dirty="0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474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6BAA42C-1236-2B47-BCC8-BCF026632EF6}" type="slidenum">
              <a:rPr lang="en-US">
                <a:solidFill>
                  <a:srgbClr val="000000"/>
                </a:solidFill>
              </a:rPr>
              <a:pPr/>
              <a:t>21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727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Most of </a:t>
            </a:r>
            <a:r>
              <a:rPr lang="en-US" dirty="0" err="1" smtClean="0"/>
              <a:t>Ψgenes</a:t>
            </a:r>
            <a:r>
              <a:rPr lang="en-US" dirty="0" smtClean="0"/>
              <a:t> are processed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6D280F-A03D-154B-B1A9-BA01844A518F}" type="slidenum">
              <a:rPr lang="en-US" smtClean="0"/>
              <a:pPr/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Most of </a:t>
            </a:r>
            <a:r>
              <a:rPr lang="en-US" dirty="0" err="1" smtClean="0"/>
              <a:t>Ψgenes</a:t>
            </a:r>
            <a:r>
              <a:rPr lang="en-US" dirty="0" smtClean="0"/>
              <a:t> are processed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6D280F-A03D-154B-B1A9-BA01844A518F}" type="slidenum">
              <a:rPr lang="en-US" smtClean="0"/>
              <a:pPr/>
              <a:t>33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Focus</a:t>
            </a:r>
            <a:r>
              <a:rPr lang="en-US" baseline="0" dirty="0" smtClean="0"/>
              <a:t> on splice-junction, find additional support from insertion point.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6D280F-A03D-154B-B1A9-BA01844A518F}" type="slidenum">
              <a:rPr lang="en-US" smtClean="0"/>
              <a:pPr/>
              <a:t>34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1337F-92D7-5449-921B-18CC95B99251}" type="datetime1">
              <a:rPr lang="en-US" smtClean="0"/>
              <a:pPr/>
              <a:t>12/18/11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051A4-B0BA-074E-BAE7-CB2A9F1E44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8AB54-95CF-7243-9F0C-5CED16F3082D}" type="datetime1">
              <a:rPr lang="en-US" smtClean="0"/>
              <a:pPr/>
              <a:t>12/18/11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051A4-B0BA-074E-BAE7-CB2A9F1E44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623B89-7C4D-B045-96AC-904D12B283C8}" type="datetime1">
              <a:rPr lang="en-US" smtClean="0"/>
              <a:pPr/>
              <a:t>12/18/11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051A4-B0BA-074E-BAE7-CB2A9F1E44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F1C25-23C9-4A46-A323-1E8B53A967DE}" type="datetime1">
              <a:rPr lang="en-US" smtClean="0"/>
              <a:pPr/>
              <a:t>12/18/11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051A4-B0BA-074E-BAE7-CB2A9F1E44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BC780-F1A3-DA4F-B025-6BC19D69CECE}" type="datetime1">
              <a:rPr lang="en-US" smtClean="0"/>
              <a:pPr/>
              <a:t>12/18/11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051A4-B0BA-074E-BAE7-CB2A9F1E44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39AE3-584F-2D42-957A-E5363F1F0EC7}" type="datetime1">
              <a:rPr lang="en-US" smtClean="0"/>
              <a:pPr/>
              <a:t>12/18/11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051A4-B0BA-074E-BAE7-CB2A9F1E44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D3A88-0FA6-5A4A-A2F0-EC9875A2AA8C}" type="datetime1">
              <a:rPr lang="en-US" smtClean="0"/>
              <a:pPr/>
              <a:t>12/18/11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051A4-B0BA-074E-BAE7-CB2A9F1E44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EB2DEA-EB70-B54C-B3E6-71A7D0E2581F}" type="datetime1">
              <a:rPr lang="en-US" smtClean="0"/>
              <a:pPr/>
              <a:t>12/18/11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051A4-B0BA-074E-BAE7-CB2A9F1E44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B36D9D-D7ED-E543-BDFA-C314854FA75A}" type="datetime1">
              <a:rPr lang="en-US" smtClean="0"/>
              <a:pPr/>
              <a:t>12/18/11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051A4-B0BA-074E-BAE7-CB2A9F1E44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52B96-43BC-CF42-BE9D-69A7BD9D6FE5}" type="datetime1">
              <a:rPr lang="en-US" smtClean="0"/>
              <a:pPr/>
              <a:t>12/18/11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051A4-B0BA-074E-BAE7-CB2A9F1E44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6E4143-0677-A34E-B086-69C27C0DC9C8}" type="datetime1">
              <a:rPr lang="en-US" smtClean="0"/>
              <a:pPr/>
              <a:t>12/18/11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051A4-B0BA-074E-BAE7-CB2A9F1E44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0B4EC8-F456-B845-A273-DFFC08C78250}" type="datetime1">
              <a:rPr lang="en-US" smtClean="0"/>
              <a:pPr/>
              <a:t>12/18/11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2051A4-B0BA-074E-BAE7-CB2A9F1E4457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png"/><Relationship Id="rId3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png"/><Relationship Id="rId3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gif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9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e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Relationship Id="rId3" Type="http://schemas.openxmlformats.org/officeDocument/2006/relationships/image" Target="../media/image33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4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e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9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Relationship Id="rId3" Type="http://schemas.openxmlformats.org/officeDocument/2006/relationships/image" Target="../media/image3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Relationship Id="rId3" Type="http://schemas.openxmlformats.org/officeDocument/2006/relationships/image" Target="../media/image43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5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6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47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8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9.tiff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0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image" Target="../media/image16.png"/><Relationship Id="rId7" Type="http://schemas.openxmlformats.org/officeDocument/2006/relationships/image" Target="../media/image17.png"/><Relationship Id="rId8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4" Type="http://schemas.openxmlformats.org/officeDocument/2006/relationships/image" Target="../media/image54.pn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52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gif"/><Relationship Id="rId5" Type="http://schemas.openxmlformats.org/officeDocument/2006/relationships/image" Target="../media/image3.png"/><Relationship Id="rId6" Type="http://schemas.openxmlformats.org/officeDocument/2006/relationships/image" Target="../media/image9.png"/><Relationship Id="rId7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7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8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png"/><Relationship Id="rId3" Type="http://schemas.openxmlformats.org/officeDocument/2006/relationships/image" Target="../media/image6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5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6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7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4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8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1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9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73.png"/><Relationship Id="rId3" Type="http://schemas.openxmlformats.org/officeDocument/2006/relationships/image" Target="../media/image74.jpe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75.pn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6.pn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7.pn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8.pn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9.pn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0.pn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1.pn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2.pn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4.pn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5.png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rcRect l="13919" t="9700" r="2780" b="11343"/>
          <a:stretch>
            <a:fillRect/>
          </a:stretch>
        </p:blipFill>
        <p:spPr bwMode="auto">
          <a:xfrm>
            <a:off x="646558" y="4209542"/>
            <a:ext cx="7573962" cy="221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646558" y="4203192"/>
            <a:ext cx="7573962" cy="2239963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508524"/>
            <a:ext cx="7772400" cy="2693274"/>
          </a:xfrm>
        </p:spPr>
        <p:txBody>
          <a:bodyPr>
            <a:normAutofit fontScale="90000"/>
          </a:bodyPr>
          <a:lstStyle/>
          <a:p>
            <a:r>
              <a:rPr lang="en-US" dirty="0"/>
              <a:t>Using Sequencing for Detection and Analysis of Naturally Occurring and Somatic Genomic Structural Variations in Human Cells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43790" y="3311398"/>
            <a:ext cx="6400800" cy="1752600"/>
          </a:xfrm>
        </p:spPr>
        <p:txBody>
          <a:bodyPr/>
          <a:lstStyle/>
          <a:p>
            <a:r>
              <a:rPr lang="en-US" dirty="0" smtClean="0"/>
              <a:t>Alexej Abyzov</a:t>
            </a:r>
          </a:p>
          <a:p>
            <a:r>
              <a:rPr lang="en-US" dirty="0" smtClean="0"/>
              <a:t>Seminar at MSKCC</a:t>
            </a:r>
          </a:p>
          <a:p>
            <a:r>
              <a:rPr lang="en-US" dirty="0" smtClean="0"/>
              <a:t>12/22/2011                </a:t>
            </a:r>
            <a:endParaRPr lang="en-US" sz="800" u="sn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051A4-B0BA-074E-BAE7-CB2A9F1E4457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22" name="Title 1"/>
          <p:cNvSpPr>
            <a:spLocks noGrp="1"/>
          </p:cNvSpPr>
          <p:nvPr>
            <p:ph type="title"/>
          </p:nvPr>
        </p:nvSpPr>
        <p:spPr>
          <a:xfrm>
            <a:off x="693738" y="244475"/>
            <a:ext cx="77724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dirty="0">
                <a:ea typeface="ＭＳ Ｐゴシック" pitchFamily="-108" charset="-128"/>
                <a:cs typeface="ＭＳ Ｐゴシック" pitchFamily="-108" charset="-128"/>
              </a:rPr>
              <a:t>Example of</a:t>
            </a:r>
            <a:r>
              <a:rPr lang="en-US" dirty="0" smtClean="0">
                <a:ea typeface="ＭＳ Ｐゴシック" pitchFamily="-108" charset="-128"/>
                <a:cs typeface="ＭＳ Ｐゴシック" pitchFamily="-108" charset="-128"/>
              </a:rPr>
              <a:t> application </a:t>
            </a:r>
            <a:r>
              <a:rPr lang="en-US" dirty="0">
                <a:ea typeface="ＭＳ Ｐゴシック" pitchFamily="-108" charset="-128"/>
                <a:cs typeface="ＭＳ Ｐゴシック" pitchFamily="-108" charset="-128"/>
              </a:rPr>
              <a:t/>
            </a:r>
            <a:br>
              <a:rPr lang="en-US" dirty="0">
                <a:ea typeface="ＭＳ Ｐゴシック" pitchFamily="-108" charset="-128"/>
                <a:cs typeface="ＭＳ Ｐゴシック" pitchFamily="-108" charset="-128"/>
              </a:rPr>
            </a:br>
            <a:r>
              <a:rPr lang="en-US" dirty="0">
                <a:ea typeface="ＭＳ Ｐゴシック" pitchFamily="-108" charset="-128"/>
                <a:cs typeface="ＭＳ Ｐゴシック" pitchFamily="-108" charset="-128"/>
              </a:rPr>
              <a:t>of</a:t>
            </a:r>
            <a:r>
              <a:rPr lang="en-US" dirty="0" smtClean="0"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dirty="0" err="1" smtClean="0">
                <a:ea typeface="ＭＳ Ｐゴシック" pitchFamily="-108" charset="-128"/>
                <a:cs typeface="ＭＳ Ｐゴシック" pitchFamily="-108" charset="-128"/>
              </a:rPr>
              <a:t>CNVnator</a:t>
            </a:r>
            <a:r>
              <a:rPr lang="en-US" dirty="0" smtClean="0">
                <a:ea typeface="ＭＳ Ｐゴシック" pitchFamily="-108" charset="-128"/>
                <a:cs typeface="ＭＳ Ｐゴシック" pitchFamily="-108" charset="-128"/>
              </a:rPr>
              <a:t> to </a:t>
            </a:r>
            <a:r>
              <a:rPr lang="en-US" dirty="0">
                <a:ea typeface="ＭＳ Ｐゴシック" pitchFamily="-108" charset="-128"/>
                <a:cs typeface="ＭＳ Ｐゴシック" pitchFamily="-108" charset="-128"/>
              </a:rPr>
              <a:t>RD data</a:t>
            </a:r>
          </a:p>
        </p:txBody>
      </p:sp>
      <p:pic>
        <p:nvPicPr>
          <p:cNvPr id="261123" name="Picture 2"/>
          <p:cNvPicPr>
            <a:picLocks noChangeAspect="1"/>
          </p:cNvPicPr>
          <p:nvPr/>
        </p:nvPicPr>
        <p:blipFill>
          <a:blip r:embed="rId2"/>
          <a:srcRect l="1962" t="6488" r="1471" b="3165"/>
          <a:stretch>
            <a:fillRect/>
          </a:stretch>
        </p:blipFill>
        <p:spPr bwMode="auto">
          <a:xfrm>
            <a:off x="171450" y="1463676"/>
            <a:ext cx="8686800" cy="5038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1124" name="TextBox 3"/>
          <p:cNvSpPr txBox="1">
            <a:spLocks noChangeArrowheads="1"/>
          </p:cNvSpPr>
          <p:nvPr/>
        </p:nvSpPr>
        <p:spPr bwMode="auto">
          <a:xfrm>
            <a:off x="1765090" y="2484053"/>
            <a:ext cx="2059365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40" tIns="45720" rIns="91440" bIns="45720">
            <a:prstTxWarp prst="textNoShape">
              <a:avLst/>
            </a:prstTxWarp>
            <a:spAutoFit/>
          </a:bodyPr>
          <a:lstStyle/>
          <a:p>
            <a:r>
              <a:rPr lang="en-US" sz="1400" dirty="0" smtClean="0">
                <a:latin typeface="Calibri" pitchFamily="-108" charset="0"/>
              </a:rPr>
              <a:t>NA12878</a:t>
            </a:r>
            <a:endParaRPr lang="en-US" sz="1400" dirty="0">
              <a:latin typeface="Calibri" pitchFamily="-108" charset="0"/>
            </a:endParaRPr>
          </a:p>
          <a:p>
            <a:r>
              <a:rPr lang="en-US" sz="1400" dirty="0" err="1" smtClean="0">
                <a:latin typeface="Calibri" pitchFamily="-108" charset="0"/>
              </a:rPr>
              <a:t>Solexa</a:t>
            </a:r>
            <a:r>
              <a:rPr lang="en-US" sz="1400" dirty="0" smtClean="0">
                <a:latin typeface="Calibri" pitchFamily="-108" charset="0"/>
              </a:rPr>
              <a:t> </a:t>
            </a:r>
            <a:r>
              <a:rPr lang="en-US" sz="1400" dirty="0">
                <a:latin typeface="Calibri" pitchFamily="-108" charset="0"/>
              </a:rPr>
              <a:t>36 </a:t>
            </a:r>
            <a:r>
              <a:rPr lang="en-US" sz="1400" dirty="0" err="1">
                <a:latin typeface="Calibri" pitchFamily="-108" charset="0"/>
              </a:rPr>
              <a:t>bp</a:t>
            </a:r>
            <a:r>
              <a:rPr lang="en-US" sz="1400" dirty="0">
                <a:latin typeface="Calibri" pitchFamily="-108" charset="0"/>
              </a:rPr>
              <a:t> paired </a:t>
            </a:r>
            <a:r>
              <a:rPr lang="en-US" sz="1400" dirty="0" smtClean="0">
                <a:latin typeface="Calibri" pitchFamily="-108" charset="0"/>
              </a:rPr>
              <a:t>reads</a:t>
            </a:r>
            <a:endParaRPr lang="en-US" sz="1400" dirty="0">
              <a:latin typeface="Calibri" pitchFamily="-108" charset="0"/>
            </a:endParaRPr>
          </a:p>
          <a:p>
            <a:r>
              <a:rPr lang="en-US" sz="1400" dirty="0" smtClean="0">
                <a:latin typeface="Calibri" pitchFamily="-108" charset="0"/>
              </a:rPr>
              <a:t>30x </a:t>
            </a:r>
            <a:r>
              <a:rPr lang="en-US" sz="1400" dirty="0">
                <a:latin typeface="Calibri" pitchFamily="-108" charset="0"/>
              </a:rPr>
              <a:t>coverage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74168" y="6348512"/>
            <a:ext cx="2551350" cy="246221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r>
              <a:rPr lang="en-US" sz="1000" dirty="0" smtClean="0"/>
              <a:t>Abyzov et al., Genome Res. 21, </a:t>
            </a:r>
            <a:r>
              <a:rPr lang="en-US" sz="1000" dirty="0"/>
              <a:t>974-</a:t>
            </a:r>
            <a:r>
              <a:rPr lang="en-US" sz="1000" dirty="0" smtClean="0"/>
              <a:t>84 (2011)</a:t>
            </a:r>
            <a:endParaRPr lang="en-US" sz="1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dirty="0" smtClean="0">
                <a:ea typeface="ＭＳ Ｐゴシック" pitchFamily="-111" charset="-128"/>
                <a:cs typeface="ＭＳ Ｐゴシック" pitchFamily="-111" charset="-128"/>
              </a:rPr>
              <a:t>Data from 1000 Genomes Project</a:t>
            </a:r>
          </a:p>
        </p:txBody>
      </p:sp>
      <p:sp>
        <p:nvSpPr>
          <p:cNvPr id="124931" name="Text Placeholder 25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/>
          </a:bodyPr>
          <a:lstStyle/>
          <a:p>
            <a:pPr algn="ctr" eaLnBrk="1" hangingPunct="1"/>
            <a:r>
              <a:rPr lang="en-US" dirty="0" smtClean="0">
                <a:ea typeface="ＭＳ Ｐゴシック" pitchFamily="-111" charset="-128"/>
                <a:cs typeface="ＭＳ Ｐゴシック" pitchFamily="-111" charset="-128"/>
              </a:rPr>
              <a:t>Caucasian trio, &gt; 20x ILLUMINA</a:t>
            </a:r>
          </a:p>
        </p:txBody>
      </p:sp>
      <p:sp>
        <p:nvSpPr>
          <p:cNvPr id="124933" name="Text Placeholder 27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 eaLnBrk="1" hangingPunct="1"/>
            <a:r>
              <a:rPr lang="en-US" dirty="0" smtClean="0">
                <a:ea typeface="ＭＳ Ｐゴシック" pitchFamily="-111" charset="-128"/>
                <a:cs typeface="ＭＳ Ｐゴシック" pitchFamily="-111" charset="-128"/>
              </a:rPr>
              <a:t>Yoruba trio, &gt; 20x ILLUMINA</a:t>
            </a:r>
          </a:p>
        </p:txBody>
      </p:sp>
      <p:sp>
        <p:nvSpPr>
          <p:cNvPr id="3" name="Rectangle 2"/>
          <p:cNvSpPr/>
          <p:nvPr/>
        </p:nvSpPr>
        <p:spPr>
          <a:xfrm>
            <a:off x="1323975" y="2830513"/>
            <a:ext cx="914400" cy="914400"/>
          </a:xfrm>
          <a:prstGeom prst="rect">
            <a:avLst/>
          </a:prstGeom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anchor="ctr"/>
          <a:lstStyle/>
          <a:p>
            <a:pPr algn="ctr">
              <a:defRPr/>
            </a:pPr>
            <a:endParaRPr lang="en-US" sz="1400" dirty="0"/>
          </a:p>
        </p:txBody>
      </p:sp>
      <p:sp>
        <p:nvSpPr>
          <p:cNvPr id="4" name="Oval 3"/>
          <p:cNvSpPr/>
          <p:nvPr/>
        </p:nvSpPr>
        <p:spPr>
          <a:xfrm>
            <a:off x="2632075" y="2828925"/>
            <a:ext cx="914400" cy="914400"/>
          </a:xfrm>
          <a:prstGeom prst="ellipse">
            <a:avLst/>
          </a:prstGeom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anchor="ctr"/>
          <a:lstStyle/>
          <a:p>
            <a:pPr algn="ctr">
              <a:defRPr/>
            </a:pPr>
            <a:endParaRPr lang="en-US" sz="1400" dirty="0"/>
          </a:p>
        </p:txBody>
      </p:sp>
      <p:sp>
        <p:nvSpPr>
          <p:cNvPr id="5" name="Oval 4"/>
          <p:cNvSpPr/>
          <p:nvPr/>
        </p:nvSpPr>
        <p:spPr>
          <a:xfrm>
            <a:off x="2000250" y="4262438"/>
            <a:ext cx="914400" cy="914400"/>
          </a:xfrm>
          <a:prstGeom prst="ellips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anchor="ctr"/>
          <a:lstStyle/>
          <a:p>
            <a:pPr algn="ctr">
              <a:defRPr/>
            </a:pPr>
            <a:endParaRPr lang="en-US" sz="1400" dirty="0"/>
          </a:p>
        </p:txBody>
      </p:sp>
      <p:cxnSp>
        <p:nvCxnSpPr>
          <p:cNvPr id="7" name="Elbow Connector 6"/>
          <p:cNvCxnSpPr>
            <a:stCxn id="3" idx="2"/>
            <a:endCxn id="5" idx="0"/>
          </p:cNvCxnSpPr>
          <p:nvPr/>
        </p:nvCxnSpPr>
        <p:spPr>
          <a:xfrm rot="16200000" flipH="1">
            <a:off x="1860551" y="3665538"/>
            <a:ext cx="517525" cy="676275"/>
          </a:xfrm>
          <a:prstGeom prst="bentConnector3">
            <a:avLst>
              <a:gd name="adj1" fmla="val 50000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Elbow Connector 7"/>
          <p:cNvCxnSpPr>
            <a:stCxn id="4" idx="4"/>
            <a:endCxn id="5" idx="0"/>
          </p:cNvCxnSpPr>
          <p:nvPr/>
        </p:nvCxnSpPr>
        <p:spPr>
          <a:xfrm rot="5400000">
            <a:off x="2513806" y="3686970"/>
            <a:ext cx="519113" cy="631825"/>
          </a:xfrm>
          <a:prstGeom prst="bentConnector3">
            <a:avLst>
              <a:gd name="adj1" fmla="val 50000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4940" name="TextBox 11"/>
          <p:cNvSpPr txBox="1">
            <a:spLocks noChangeArrowheads="1"/>
          </p:cNvSpPr>
          <p:nvPr/>
        </p:nvSpPr>
        <p:spPr bwMode="auto">
          <a:xfrm>
            <a:off x="1309688" y="3119439"/>
            <a:ext cx="85941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40" tIns="45720" rIns="91440" bIns="45720">
            <a:prstTxWarp prst="textNoShape">
              <a:avLst/>
            </a:prstTxWarp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NA12891</a:t>
            </a:r>
          </a:p>
        </p:txBody>
      </p:sp>
      <p:sp>
        <p:nvSpPr>
          <p:cNvPr id="124941" name="TextBox 12"/>
          <p:cNvSpPr txBox="1">
            <a:spLocks noChangeArrowheads="1"/>
          </p:cNvSpPr>
          <p:nvPr/>
        </p:nvSpPr>
        <p:spPr bwMode="auto">
          <a:xfrm>
            <a:off x="2619376" y="3125789"/>
            <a:ext cx="85941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40" tIns="45720" rIns="91440" bIns="45720">
            <a:prstTxWarp prst="textNoShape">
              <a:avLst/>
            </a:prstTxWarp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NA12892</a:t>
            </a:r>
          </a:p>
        </p:txBody>
      </p:sp>
      <p:sp>
        <p:nvSpPr>
          <p:cNvPr id="124942" name="TextBox 13"/>
          <p:cNvSpPr txBox="1">
            <a:spLocks noChangeArrowheads="1"/>
          </p:cNvSpPr>
          <p:nvPr/>
        </p:nvSpPr>
        <p:spPr bwMode="auto">
          <a:xfrm>
            <a:off x="1985963" y="4548189"/>
            <a:ext cx="85941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40" tIns="45720" rIns="91440" bIns="45720">
            <a:prstTxWarp prst="textNoShape">
              <a:avLst/>
            </a:prstTxWarp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NA12878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530850" y="2832100"/>
            <a:ext cx="914400" cy="914400"/>
          </a:xfrm>
          <a:prstGeom prst="rect">
            <a:avLst/>
          </a:prstGeom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anchor="ctr"/>
          <a:lstStyle/>
          <a:p>
            <a:pPr algn="ctr">
              <a:defRPr/>
            </a:pPr>
            <a:endParaRPr lang="en-US" sz="1400" dirty="0"/>
          </a:p>
        </p:txBody>
      </p:sp>
      <p:sp>
        <p:nvSpPr>
          <p:cNvPr id="16" name="Oval 15"/>
          <p:cNvSpPr/>
          <p:nvPr/>
        </p:nvSpPr>
        <p:spPr>
          <a:xfrm>
            <a:off x="6838950" y="2830513"/>
            <a:ext cx="914400" cy="914400"/>
          </a:xfrm>
          <a:prstGeom prst="ellipse">
            <a:avLst/>
          </a:prstGeom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anchor="ctr"/>
          <a:lstStyle/>
          <a:p>
            <a:pPr algn="ctr">
              <a:defRPr/>
            </a:pPr>
            <a:endParaRPr lang="en-US" sz="1400" dirty="0"/>
          </a:p>
        </p:txBody>
      </p:sp>
      <p:sp>
        <p:nvSpPr>
          <p:cNvPr id="17" name="Oval 16"/>
          <p:cNvSpPr/>
          <p:nvPr/>
        </p:nvSpPr>
        <p:spPr>
          <a:xfrm>
            <a:off x="6207125" y="4264025"/>
            <a:ext cx="914400" cy="914400"/>
          </a:xfrm>
          <a:prstGeom prst="ellipse">
            <a:avLst/>
          </a:prstGeom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anchor="ctr"/>
          <a:lstStyle/>
          <a:p>
            <a:pPr algn="ctr">
              <a:defRPr/>
            </a:pPr>
            <a:endParaRPr lang="en-US" sz="1400" dirty="0"/>
          </a:p>
        </p:txBody>
      </p:sp>
      <p:cxnSp>
        <p:nvCxnSpPr>
          <p:cNvPr id="18" name="Elbow Connector 17"/>
          <p:cNvCxnSpPr>
            <a:stCxn id="15" idx="2"/>
            <a:endCxn id="17" idx="0"/>
          </p:cNvCxnSpPr>
          <p:nvPr/>
        </p:nvCxnSpPr>
        <p:spPr>
          <a:xfrm rot="16200000" flipH="1">
            <a:off x="6067426" y="3667126"/>
            <a:ext cx="517525" cy="676275"/>
          </a:xfrm>
          <a:prstGeom prst="bentConnector3">
            <a:avLst>
              <a:gd name="adj1" fmla="val 50000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Elbow Connector 18"/>
          <p:cNvCxnSpPr>
            <a:stCxn id="16" idx="4"/>
            <a:endCxn id="17" idx="0"/>
          </p:cNvCxnSpPr>
          <p:nvPr/>
        </p:nvCxnSpPr>
        <p:spPr>
          <a:xfrm rot="5400000">
            <a:off x="6720682" y="3688557"/>
            <a:ext cx="519112" cy="631825"/>
          </a:xfrm>
          <a:prstGeom prst="bentConnector3">
            <a:avLst>
              <a:gd name="adj1" fmla="val 50000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4948" name="TextBox 19"/>
          <p:cNvSpPr txBox="1">
            <a:spLocks noChangeArrowheads="1"/>
          </p:cNvSpPr>
          <p:nvPr/>
        </p:nvSpPr>
        <p:spPr bwMode="auto">
          <a:xfrm>
            <a:off x="5518151" y="3119439"/>
            <a:ext cx="85941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40" tIns="45720" rIns="91440" bIns="45720">
            <a:prstTxWarp prst="textNoShape">
              <a:avLst/>
            </a:prstTxWarp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NA19239</a:t>
            </a:r>
          </a:p>
        </p:txBody>
      </p:sp>
      <p:sp>
        <p:nvSpPr>
          <p:cNvPr id="124949" name="TextBox 20"/>
          <p:cNvSpPr txBox="1">
            <a:spLocks noChangeArrowheads="1"/>
          </p:cNvSpPr>
          <p:nvPr/>
        </p:nvSpPr>
        <p:spPr bwMode="auto">
          <a:xfrm>
            <a:off x="6826251" y="3127376"/>
            <a:ext cx="85941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40" tIns="45720" rIns="91440" bIns="45720">
            <a:prstTxWarp prst="textNoShape">
              <a:avLst/>
            </a:prstTxWarp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NA19238</a:t>
            </a:r>
          </a:p>
        </p:txBody>
      </p:sp>
      <p:sp>
        <p:nvSpPr>
          <p:cNvPr id="124950" name="TextBox 21"/>
          <p:cNvSpPr txBox="1">
            <a:spLocks noChangeArrowheads="1"/>
          </p:cNvSpPr>
          <p:nvPr/>
        </p:nvSpPr>
        <p:spPr bwMode="auto">
          <a:xfrm>
            <a:off x="6194426" y="4549776"/>
            <a:ext cx="85941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40" tIns="45720" rIns="91440" bIns="45720">
            <a:prstTxWarp prst="textNoShape">
              <a:avLst/>
            </a:prstTxWarp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NA19240</a:t>
            </a:r>
          </a:p>
        </p:txBody>
      </p:sp>
      <p:sp>
        <p:nvSpPr>
          <p:cNvPr id="124951" name="TextBox 24"/>
          <p:cNvSpPr txBox="1">
            <a:spLocks noChangeArrowheads="1"/>
          </p:cNvSpPr>
          <p:nvPr/>
        </p:nvSpPr>
        <p:spPr bwMode="auto">
          <a:xfrm>
            <a:off x="991749" y="5619751"/>
            <a:ext cx="718387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40" tIns="45720" rIns="91440" bIns="45720">
            <a:prstTxWarp prst="textNoShape">
              <a:avLst/>
            </a:prstTxWarp>
            <a:spAutoFit/>
          </a:bodyPr>
          <a:lstStyle/>
          <a:p>
            <a:r>
              <a:rPr lang="en-US" sz="2400" dirty="0"/>
              <a:t>+</a:t>
            </a:r>
            <a:r>
              <a:rPr lang="en-US" sz="2400" dirty="0" smtClean="0"/>
              <a:t> </a:t>
            </a:r>
            <a:r>
              <a:rPr lang="en-US" sz="2400" b="1" dirty="0" smtClean="0"/>
              <a:t>&gt;1000 </a:t>
            </a:r>
            <a:r>
              <a:rPr lang="en-US" sz="2400" dirty="0" smtClean="0"/>
              <a:t>individuals </a:t>
            </a:r>
            <a:r>
              <a:rPr lang="en-US" sz="2400" dirty="0"/>
              <a:t>with 1-6x </a:t>
            </a:r>
            <a:r>
              <a:rPr lang="en-US" sz="2400" dirty="0" smtClean="0"/>
              <a:t>coverage in </a:t>
            </a:r>
            <a:r>
              <a:rPr lang="en-US" sz="2400" b="1" dirty="0" smtClean="0"/>
              <a:t>14 population</a:t>
            </a:r>
            <a:endParaRPr lang="en-US" sz="2400" b="1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051A4-B0BA-074E-BAE7-CB2A9F1E4457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CNVnator</a:t>
            </a:r>
            <a:r>
              <a:rPr lang="en-US" dirty="0" smtClean="0"/>
              <a:t> characteristics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High sensitivity, 86</a:t>
            </a:r>
            <a:r>
              <a:rPr lang="en-US" dirty="0" smtClean="0"/>
              <a:t>-96</a:t>
            </a:r>
            <a:r>
              <a:rPr lang="en-US" dirty="0" smtClean="0"/>
              <a:t>% </a:t>
            </a:r>
            <a:r>
              <a:rPr lang="en-US" sz="1600" dirty="0" smtClean="0"/>
              <a:t>(</a:t>
            </a:r>
            <a:r>
              <a:rPr lang="en-US" sz="1600" dirty="0" smtClean="0"/>
              <a:t>for discoverable </a:t>
            </a:r>
            <a:r>
              <a:rPr lang="en-US" sz="1600" dirty="0" err="1" smtClean="0"/>
              <a:t>CNVs</a:t>
            </a:r>
            <a:r>
              <a:rPr lang="en-US" sz="1600" dirty="0" smtClean="0"/>
              <a:t> larger than 1 </a:t>
            </a:r>
            <a:r>
              <a:rPr lang="en-US" sz="1600" dirty="0" err="1" smtClean="0"/>
              <a:t>kpb</a:t>
            </a:r>
            <a:r>
              <a:rPr lang="en-US" sz="1600" dirty="0" smtClean="0"/>
              <a:t>)</a:t>
            </a:r>
          </a:p>
          <a:p>
            <a:r>
              <a:rPr lang="en-US" dirty="0" smtClean="0"/>
              <a:t>Low </a:t>
            </a:r>
            <a:r>
              <a:rPr lang="en-US" dirty="0" smtClean="0"/>
              <a:t>false-discovery </a:t>
            </a:r>
            <a:r>
              <a:rPr lang="en-US" dirty="0" smtClean="0"/>
              <a:t>rate, 3-20%</a:t>
            </a:r>
          </a:p>
          <a:p>
            <a:r>
              <a:rPr lang="en-US" dirty="0" smtClean="0"/>
              <a:t>High </a:t>
            </a:r>
            <a:r>
              <a:rPr lang="en-US" dirty="0" smtClean="0"/>
              <a:t>genotyping </a:t>
            </a:r>
            <a:r>
              <a:rPr lang="en-US" dirty="0" smtClean="0"/>
              <a:t>accuracy, 93</a:t>
            </a:r>
            <a:r>
              <a:rPr lang="en-US" dirty="0" smtClean="0"/>
              <a:t>-95</a:t>
            </a:r>
            <a:r>
              <a:rPr lang="en-US" dirty="0" smtClean="0"/>
              <a:t>%</a:t>
            </a:r>
          </a:p>
          <a:p>
            <a:r>
              <a:rPr lang="en-US" dirty="0" smtClean="0"/>
              <a:t>High </a:t>
            </a:r>
            <a:r>
              <a:rPr lang="en-US" dirty="0" smtClean="0"/>
              <a:t>fidelity in breakpoint </a:t>
            </a:r>
            <a:r>
              <a:rPr lang="en-US" dirty="0" smtClean="0"/>
              <a:t>resolution</a:t>
            </a:r>
          </a:p>
          <a:p>
            <a:r>
              <a:rPr lang="en-US" dirty="0" smtClean="0"/>
              <a:t>Can be used for discovery of </a:t>
            </a:r>
            <a:r>
              <a:rPr lang="en-US" i="1" dirty="0" smtClean="0"/>
              <a:t>de novo</a:t>
            </a:r>
            <a:r>
              <a:rPr lang="en-US" dirty="0" smtClean="0"/>
              <a:t> and multi-allelic </a:t>
            </a:r>
            <a:r>
              <a:rPr lang="en-US" dirty="0" err="1" smtClean="0"/>
              <a:t>CNVs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051A4-B0BA-074E-BAE7-CB2A9F1E4457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Title 1"/>
          <p:cNvSpPr>
            <a:spLocks noGrp="1"/>
          </p:cNvSpPr>
          <p:nvPr>
            <p:ph type="title"/>
          </p:nvPr>
        </p:nvSpPr>
        <p:spPr>
          <a:xfrm>
            <a:off x="457200" y="113358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ea typeface="ＭＳ Ｐゴシック" pitchFamily="-111" charset="-128"/>
                <a:cs typeface="ＭＳ Ｐゴシック" pitchFamily="-111" charset="-128"/>
              </a:rPr>
              <a:t>The best </a:t>
            </a:r>
            <a:r>
              <a:rPr lang="en-US" i="1" dirty="0" smtClean="0">
                <a:ea typeface="ＭＳ Ｐゴシック" pitchFamily="-111" charset="-128"/>
                <a:cs typeface="ＭＳ Ｐゴシック" pitchFamily="-111" charset="-128"/>
              </a:rPr>
              <a:t>de novo</a:t>
            </a:r>
            <a:r>
              <a:rPr lang="en-US" dirty="0" smtClean="0">
                <a:ea typeface="ＭＳ Ｐゴシック" pitchFamily="-111" charset="-128"/>
                <a:cs typeface="ＭＳ Ｐゴシック" pitchFamily="-111" charset="-128"/>
              </a:rPr>
              <a:t> candidate </a:t>
            </a:r>
            <a:br>
              <a:rPr lang="en-US" dirty="0" smtClean="0">
                <a:ea typeface="ＭＳ Ｐゴシック" pitchFamily="-111" charset="-128"/>
                <a:cs typeface="ＭＳ Ｐゴシック" pitchFamily="-111" charset="-128"/>
              </a:rPr>
            </a:br>
            <a:r>
              <a:rPr lang="en-US" sz="2200" dirty="0" smtClean="0">
                <a:ea typeface="ＭＳ Ｐゴシック" pitchFamily="-111" charset="-128"/>
                <a:cs typeface="ＭＳ Ｐゴシック" pitchFamily="-111" charset="-128"/>
              </a:rPr>
              <a:t>(hg18_</a:t>
            </a:r>
            <a:r>
              <a:rPr lang="en-US" sz="2200" dirty="0" smtClean="0"/>
              <a:t>chr12:11396601-11436500 </a:t>
            </a:r>
            <a:r>
              <a:rPr lang="en-US" sz="2200" dirty="0" smtClean="0">
                <a:ea typeface="ＭＳ Ｐゴシック" pitchFamily="-111" charset="-128"/>
                <a:cs typeface="ＭＳ Ｐゴシック" pitchFamily="-111" charset="-128"/>
              </a:rPr>
              <a:t>CEPH child)</a:t>
            </a:r>
          </a:p>
        </p:txBody>
      </p:sp>
      <p:pic>
        <p:nvPicPr>
          <p:cNvPr id="134147" name="Picture 3"/>
          <p:cNvPicPr>
            <a:picLocks noChangeAspect="1"/>
          </p:cNvPicPr>
          <p:nvPr/>
        </p:nvPicPr>
        <p:blipFill>
          <a:blip r:embed="rId2"/>
          <a:srcRect l="7605" r="10120"/>
          <a:stretch>
            <a:fillRect/>
          </a:stretch>
        </p:blipFill>
        <p:spPr bwMode="auto">
          <a:xfrm>
            <a:off x="735897" y="1248963"/>
            <a:ext cx="7772400" cy="547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4148" name="TextBox 4"/>
          <p:cNvSpPr txBox="1">
            <a:spLocks noChangeArrowheads="1"/>
          </p:cNvSpPr>
          <p:nvPr/>
        </p:nvSpPr>
        <p:spPr bwMode="auto">
          <a:xfrm rot="-5400000">
            <a:off x="-46037" y="1560513"/>
            <a:ext cx="655637" cy="36988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91440" tIns="45720" rIns="91440" bIns="45720">
            <a:prstTxWarp prst="textNoShape">
              <a:avLst/>
            </a:prstTxWarp>
            <a:spAutoFit/>
          </a:bodyPr>
          <a:lstStyle/>
          <a:p>
            <a:r>
              <a:rPr lang="en-US"/>
              <a:t>Child</a:t>
            </a:r>
          </a:p>
        </p:txBody>
      </p:sp>
      <p:sp>
        <p:nvSpPr>
          <p:cNvPr id="134149" name="TextBox 5"/>
          <p:cNvSpPr txBox="1">
            <a:spLocks noChangeArrowheads="1"/>
          </p:cNvSpPr>
          <p:nvPr/>
        </p:nvSpPr>
        <p:spPr bwMode="auto">
          <a:xfrm rot="-5400000">
            <a:off x="-125354" y="3366572"/>
            <a:ext cx="795222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91440" tIns="45720" rIns="91440" bIns="45720">
            <a:prstTxWarp prst="textNoShape">
              <a:avLst/>
            </a:prstTxWarp>
            <a:spAutoFit/>
          </a:bodyPr>
          <a:lstStyle/>
          <a:p>
            <a:r>
              <a:rPr lang="en-US"/>
              <a:t>Father</a:t>
            </a:r>
          </a:p>
        </p:txBody>
      </p:sp>
      <p:sp>
        <p:nvSpPr>
          <p:cNvPr id="134150" name="TextBox 6"/>
          <p:cNvSpPr txBox="1">
            <a:spLocks noChangeArrowheads="1"/>
          </p:cNvSpPr>
          <p:nvPr/>
        </p:nvSpPr>
        <p:spPr bwMode="auto">
          <a:xfrm rot="-5400000">
            <a:off x="-167481" y="5303045"/>
            <a:ext cx="898525" cy="36988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91440" tIns="45720" rIns="91440" bIns="45720">
            <a:prstTxWarp prst="textNoShape">
              <a:avLst/>
            </a:prstTxWarp>
            <a:spAutoFit/>
          </a:bodyPr>
          <a:lstStyle/>
          <a:p>
            <a:r>
              <a:rPr lang="en-US"/>
              <a:t>Mother</a:t>
            </a:r>
          </a:p>
        </p:txBody>
      </p:sp>
      <p:sp>
        <p:nvSpPr>
          <p:cNvPr id="134151" name="TextBox 7"/>
          <p:cNvSpPr txBox="1">
            <a:spLocks noChangeArrowheads="1"/>
          </p:cNvSpPr>
          <p:nvPr/>
        </p:nvSpPr>
        <p:spPr bwMode="auto">
          <a:xfrm>
            <a:off x="8450642" y="2785704"/>
            <a:ext cx="363537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40" tIns="45720" rIns="91440" bIns="45720">
            <a:prstTxWarp prst="textNoShape">
              <a:avLst/>
            </a:prstTxWarp>
            <a:spAutoFit/>
          </a:bodyPr>
          <a:lstStyle/>
          <a:p>
            <a:r>
              <a:rPr lang="en-US" sz="1000" dirty="0"/>
              <a:t>Mb</a:t>
            </a:r>
          </a:p>
        </p:txBody>
      </p:sp>
      <p:sp>
        <p:nvSpPr>
          <p:cNvPr id="134152" name="TextBox 8"/>
          <p:cNvSpPr txBox="1">
            <a:spLocks noChangeArrowheads="1"/>
          </p:cNvSpPr>
          <p:nvPr/>
        </p:nvSpPr>
        <p:spPr bwMode="auto">
          <a:xfrm>
            <a:off x="8450642" y="4612917"/>
            <a:ext cx="363537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40" tIns="45720" rIns="91440" bIns="45720">
            <a:prstTxWarp prst="textNoShape">
              <a:avLst/>
            </a:prstTxWarp>
            <a:spAutoFit/>
          </a:bodyPr>
          <a:lstStyle/>
          <a:p>
            <a:r>
              <a:rPr lang="en-US" sz="1000" dirty="0"/>
              <a:t>Mb</a:t>
            </a:r>
          </a:p>
        </p:txBody>
      </p:sp>
      <p:sp>
        <p:nvSpPr>
          <p:cNvPr id="134153" name="TextBox 9"/>
          <p:cNvSpPr txBox="1">
            <a:spLocks noChangeArrowheads="1"/>
          </p:cNvSpPr>
          <p:nvPr/>
        </p:nvSpPr>
        <p:spPr bwMode="auto">
          <a:xfrm>
            <a:off x="8450642" y="6476642"/>
            <a:ext cx="363537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40" tIns="45720" rIns="91440" bIns="45720">
            <a:prstTxWarp prst="textNoShape">
              <a:avLst/>
            </a:prstTxWarp>
            <a:spAutoFit/>
          </a:bodyPr>
          <a:lstStyle/>
          <a:p>
            <a:r>
              <a:rPr lang="en-US" sz="1000" dirty="0"/>
              <a:t>Mb</a:t>
            </a:r>
          </a:p>
        </p:txBody>
      </p:sp>
      <p:sp>
        <p:nvSpPr>
          <p:cNvPr id="10" name="TextBox 9"/>
          <p:cNvSpPr txBox="1"/>
          <p:nvPr/>
        </p:nvSpPr>
        <p:spPr>
          <a:xfrm rot="16200000">
            <a:off x="7745215" y="3639940"/>
            <a:ext cx="2551350" cy="246221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r>
              <a:rPr lang="en-US" sz="1000" dirty="0" smtClean="0"/>
              <a:t>Abyzov et al., Genome Res. 21, </a:t>
            </a:r>
            <a:r>
              <a:rPr lang="en-US" sz="1000" dirty="0"/>
              <a:t>974-</a:t>
            </a:r>
            <a:r>
              <a:rPr lang="en-US" sz="1000" dirty="0" smtClean="0"/>
              <a:t>84 (2011)</a:t>
            </a:r>
            <a:endParaRPr lang="en-US" sz="1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smtClean="0"/>
              <a:t>De novo</a:t>
            </a:r>
            <a:r>
              <a:rPr lang="en-US" dirty="0" smtClean="0"/>
              <a:t> CNV or</a:t>
            </a:r>
            <a:br>
              <a:rPr lang="en-US" dirty="0" smtClean="0"/>
            </a:br>
            <a:r>
              <a:rPr lang="en-US" dirty="0" smtClean="0"/>
              <a:t>multi-allelic locus?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Likely a multi-allelic locus</a:t>
            </a:r>
          </a:p>
          <a:p>
            <a:endParaRPr lang="en-US" dirty="0" smtClean="0"/>
          </a:p>
          <a:p>
            <a:r>
              <a:rPr lang="en-US" dirty="0" smtClean="0"/>
              <a:t>We estimate that </a:t>
            </a:r>
            <a:r>
              <a:rPr lang="en-US" b="1" dirty="0" smtClean="0"/>
              <a:t>&gt;11%</a:t>
            </a:r>
            <a:r>
              <a:rPr lang="en-US" dirty="0" smtClean="0"/>
              <a:t> of CNV loci are multi-allelic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0685" y="296622"/>
            <a:ext cx="5486400" cy="248395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1090" y="2933428"/>
            <a:ext cx="6400800" cy="373532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191116" y="3244334"/>
            <a:ext cx="886406" cy="369332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r>
              <a:rPr lang="en-US" dirty="0" smtClean="0"/>
              <a:t>Neutral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248334" y="4999549"/>
            <a:ext cx="1343337" cy="369332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r>
              <a:rPr lang="en-US" dirty="0" smtClean="0"/>
              <a:t>Duplications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638583" y="4814883"/>
            <a:ext cx="1071252" cy="369332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r>
              <a:rPr lang="en-US" dirty="0" smtClean="0"/>
              <a:t>Deletions</a:t>
            </a:r>
            <a:endParaRPr lang="en-US" dirty="0"/>
          </a:p>
        </p:txBody>
      </p:sp>
      <p:cxnSp>
        <p:nvCxnSpPr>
          <p:cNvPr id="13" name="Straight Arrow Connector 12"/>
          <p:cNvCxnSpPr/>
          <p:nvPr/>
        </p:nvCxnSpPr>
        <p:spPr>
          <a:xfrm rot="10800000" flipV="1">
            <a:off x="6077524" y="5368881"/>
            <a:ext cx="534177" cy="47736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rot="16200000" flipH="1">
            <a:off x="6503432" y="5477149"/>
            <a:ext cx="629766" cy="41323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11" idx="2"/>
          </p:cNvCxnSpPr>
          <p:nvPr/>
        </p:nvCxnSpPr>
        <p:spPr>
          <a:xfrm rot="16200000" flipH="1">
            <a:off x="3389587" y="4968837"/>
            <a:ext cx="184666" cy="61542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rot="5400000">
            <a:off x="2412852" y="5409948"/>
            <a:ext cx="941948" cy="49048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5051046" y="3760129"/>
            <a:ext cx="3313728" cy="369332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r>
              <a:rPr lang="en-US" b="1" dirty="0"/>
              <a:t>h</a:t>
            </a:r>
            <a:r>
              <a:rPr lang="en-US" b="1" dirty="0" smtClean="0"/>
              <a:t>g18_chr12:11396601-11436500</a:t>
            </a:r>
            <a:endParaRPr lang="en-US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199464" y="6385868"/>
            <a:ext cx="2551350" cy="246221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r>
              <a:rPr lang="en-US" sz="1000" dirty="0" smtClean="0"/>
              <a:t>Abyzov et al., Genome Res. 21, </a:t>
            </a:r>
            <a:r>
              <a:rPr lang="en-US" sz="1000" dirty="0"/>
              <a:t>974-</a:t>
            </a:r>
            <a:r>
              <a:rPr lang="en-US" sz="1000" dirty="0" smtClean="0"/>
              <a:t>84 (2011)</a:t>
            </a:r>
            <a:endParaRPr lang="en-US" sz="1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AGE </a:t>
            </a:r>
            <a:r>
              <a:rPr lang="en-US" sz="2200" dirty="0" smtClean="0"/>
              <a:t>(split read)</a:t>
            </a:r>
            <a:endParaRPr lang="en-US" sz="22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051A4-B0BA-074E-BAE7-CB2A9F1E4457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46" name="Picture 3" descr="NW_NS_alignments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2553" y="278830"/>
            <a:ext cx="8535988" cy="4741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4147" name="Title 2"/>
          <p:cNvSpPr>
            <a:spLocks noGrp="1"/>
          </p:cNvSpPr>
          <p:nvPr>
            <p:ph type="title"/>
          </p:nvPr>
        </p:nvSpPr>
        <p:spPr>
          <a:xfrm>
            <a:off x="130732" y="-65373"/>
            <a:ext cx="3779838" cy="1143000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n-US" sz="2400" dirty="0">
                <a:ea typeface="ＭＳ Ｐゴシック" charset="-128"/>
                <a:cs typeface="ＭＳ Ｐゴシック" charset="-128"/>
              </a:rPr>
              <a:t>Difficulties in defining breakpoints</a:t>
            </a:r>
          </a:p>
        </p:txBody>
      </p:sp>
      <p:pic>
        <p:nvPicPr>
          <p:cNvPr id="134149" name="Picture 3" descr="BP_homology.png"/>
          <p:cNvPicPr>
            <a:picLocks noChangeAspect="1"/>
          </p:cNvPicPr>
          <p:nvPr/>
        </p:nvPicPr>
        <p:blipFill>
          <a:blip r:embed="rId3"/>
          <a:srcRect b="36758"/>
          <a:stretch>
            <a:fillRect/>
          </a:stretch>
        </p:blipFill>
        <p:spPr bwMode="auto">
          <a:xfrm>
            <a:off x="290513" y="5226981"/>
            <a:ext cx="8432800" cy="145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4150" name="Rectangle 1"/>
          <p:cNvSpPr>
            <a:spLocks noChangeArrowheads="1"/>
          </p:cNvSpPr>
          <p:nvPr/>
        </p:nvSpPr>
        <p:spPr bwMode="auto">
          <a:xfrm>
            <a:off x="182563" y="3311525"/>
            <a:ext cx="671512" cy="508000"/>
          </a:xfrm>
          <a:prstGeom prst="rect">
            <a:avLst/>
          </a:prstGeom>
          <a:solidFill>
            <a:srgbClr val="FFFFFF"/>
          </a:solidFill>
          <a:ln w="12700">
            <a:noFill/>
            <a:round/>
            <a:headEnd type="none" w="sm" len="sm"/>
            <a:tailEnd type="none" w="sm" len="sm"/>
          </a:ln>
        </p:spPr>
        <p:txBody>
          <a:bodyPr wrap="none" lIns="91440" tIns="45720" rIns="91440" bIns="45720" anchor="ctr">
            <a:prstTxWarp prst="textNoShape">
              <a:avLst/>
            </a:prstTxWarp>
          </a:bodyPr>
          <a:lstStyle/>
          <a:p>
            <a:pPr algn="ctr" defTabSz="912813"/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 rot="16200000">
            <a:off x="7562349" y="3528281"/>
            <a:ext cx="2680216" cy="246221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r>
              <a:rPr lang="en-US" sz="1000" dirty="0" smtClean="0"/>
              <a:t>Abyzov et al., Bioinformatics 27, 595-603 (2011)</a:t>
            </a:r>
            <a:endParaRPr lang="en-US" sz="10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170" name="Picture 4" descr="AGE_matrices.pn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119438" y="0"/>
            <a:ext cx="54864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252414" y="274639"/>
            <a:ext cx="2720975" cy="268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40" tIns="45720" rIns="91440" bIns="45720" anchor="ctr"/>
          <a:lstStyle/>
          <a:p>
            <a:pPr algn="ctr" eaLnBrk="0" hangingPunct="0">
              <a:defRPr/>
            </a:pPr>
            <a:r>
              <a:rPr lang="en-US" sz="3000" b="1" dirty="0">
                <a:latin typeface="+mj-lt"/>
                <a:ea typeface="ＭＳ Ｐゴシック" pitchFamily="-108" charset="-128"/>
                <a:cs typeface="ＭＳ Ｐゴシック" pitchFamily="-108" charset="-128"/>
              </a:rPr>
              <a:t>AGE</a:t>
            </a:r>
            <a:endParaRPr lang="en-US" sz="3000" b="1" dirty="0">
              <a:latin typeface="+mj-lt"/>
              <a:ea typeface="ＭＳ Ｐゴシック" charset="0"/>
              <a:cs typeface="ＭＳ Ｐゴシック" charset="0"/>
            </a:endParaRPr>
          </a:p>
          <a:p>
            <a:pPr eaLnBrk="0" hangingPunct="0">
              <a:defRPr/>
            </a:pPr>
            <a:r>
              <a:rPr lang="en-US" sz="3000" b="1" dirty="0">
                <a:latin typeface="+mj-lt"/>
                <a:ea typeface="ＭＳ Ｐゴシック" pitchFamily="-108" charset="-128"/>
                <a:cs typeface="ＭＳ Ｐゴシック" pitchFamily="-108" charset="-128"/>
              </a:rPr>
              <a:t>A</a:t>
            </a:r>
            <a:r>
              <a:rPr lang="en-US" sz="3000" dirty="0">
                <a:latin typeface="+mj-lt"/>
                <a:ea typeface="ＭＳ Ｐゴシック" pitchFamily="-108" charset="-128"/>
                <a:cs typeface="ＭＳ Ｐゴシック" pitchFamily="-108" charset="-128"/>
              </a:rPr>
              <a:t>lignment </a:t>
            </a:r>
            <a:r>
              <a:rPr lang="en-US" sz="2000" dirty="0">
                <a:latin typeface="+mj-lt"/>
                <a:ea typeface="ＭＳ Ｐゴシック" pitchFamily="-108" charset="-128"/>
                <a:cs typeface="ＭＳ Ｐゴシック" pitchFamily="-108" charset="-128"/>
              </a:rPr>
              <a:t>with </a:t>
            </a:r>
            <a:r>
              <a:rPr lang="en-US" sz="3000" b="1" dirty="0">
                <a:latin typeface="+mj-lt"/>
                <a:ea typeface="ＭＳ Ｐゴシック" charset="0"/>
                <a:cs typeface="ＭＳ Ｐゴシック" charset="0"/>
              </a:rPr>
              <a:t>G</a:t>
            </a:r>
            <a:r>
              <a:rPr lang="en-US" sz="3000" dirty="0">
                <a:latin typeface="+mj-lt"/>
                <a:ea typeface="ＭＳ Ｐゴシック" charset="0"/>
                <a:cs typeface="ＭＳ Ｐゴシック" charset="0"/>
              </a:rPr>
              <a:t>ap </a:t>
            </a:r>
            <a:r>
              <a:rPr lang="en-US" sz="3000" b="1" dirty="0">
                <a:latin typeface="+mj-lt"/>
                <a:ea typeface="ＭＳ Ｐゴシック" pitchFamily="-108" charset="-128"/>
                <a:cs typeface="ＭＳ Ｐゴシック" pitchFamily="-108" charset="-128"/>
              </a:rPr>
              <a:t>E</a:t>
            </a:r>
            <a:r>
              <a:rPr lang="en-US" sz="3000" dirty="0">
                <a:latin typeface="+mj-lt"/>
                <a:ea typeface="ＭＳ Ｐゴシック" pitchFamily="-108" charset="-128"/>
                <a:cs typeface="ＭＳ Ｐゴシック" pitchFamily="-108" charset="-128"/>
              </a:rPr>
              <a:t>xcision</a:t>
            </a:r>
          </a:p>
        </p:txBody>
      </p:sp>
      <p:sp>
        <p:nvSpPr>
          <p:cNvPr id="135173" name="TextBox 1"/>
          <p:cNvSpPr txBox="1">
            <a:spLocks noChangeArrowheads="1"/>
          </p:cNvSpPr>
          <p:nvPr/>
        </p:nvSpPr>
        <p:spPr bwMode="auto">
          <a:xfrm>
            <a:off x="252413" y="2724151"/>
            <a:ext cx="2548915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40" tIns="45720" rIns="91440" bIns="45720">
            <a:prstTxWarp prst="textNoShape">
              <a:avLst/>
            </a:prstTxWarp>
            <a:spAutoFit/>
          </a:bodyPr>
          <a:lstStyle/>
          <a:p>
            <a:r>
              <a:rPr lang="en-US" sz="1600" dirty="0"/>
              <a:t>Given scoring scheme (match, mismatch, gap open, gap extend) find an optimal alignment of two sequences (i.e. with highest score) where ONE gap is NOT penalized</a:t>
            </a:r>
          </a:p>
          <a:p>
            <a:endParaRPr lang="en-US" sz="1600" dirty="0"/>
          </a:p>
        </p:txBody>
      </p:sp>
      <p:sp>
        <p:nvSpPr>
          <p:cNvPr id="6" name="TextBox 5"/>
          <p:cNvSpPr txBox="1"/>
          <p:nvPr/>
        </p:nvSpPr>
        <p:spPr>
          <a:xfrm>
            <a:off x="252412" y="6331540"/>
            <a:ext cx="2680216" cy="246221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r>
              <a:rPr lang="en-US" sz="1000" dirty="0" smtClean="0"/>
              <a:t>Abyzov et al., Bioinformatics 27, 595-603 (2011)</a:t>
            </a:r>
            <a:endParaRPr lang="en-US" sz="10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051A4-B0BA-074E-BAE7-CB2A9F1E4457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55" name="Picture 5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264" y="5400189"/>
            <a:ext cx="7315200" cy="1321286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264" y="1"/>
            <a:ext cx="7315200" cy="5695055"/>
          </a:xfrm>
          <a:prstGeom prst="rect">
            <a:avLst/>
          </a:prstGeom>
        </p:spPr>
      </p:pic>
      <p:sp>
        <p:nvSpPr>
          <p:cNvPr id="56" name="TextBox 55"/>
          <p:cNvSpPr txBox="1"/>
          <p:nvPr/>
        </p:nvSpPr>
        <p:spPr>
          <a:xfrm rot="16200000">
            <a:off x="7439238" y="2188172"/>
            <a:ext cx="2680216" cy="246221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r>
              <a:rPr lang="en-US" sz="1000" dirty="0" smtClean="0"/>
              <a:t>Abyzov et al., Bioinformatics 27, 595-603 (2011)</a:t>
            </a:r>
            <a:endParaRPr lang="en-US" sz="1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481646" cy="4525963"/>
          </a:xfrm>
        </p:spPr>
        <p:txBody>
          <a:bodyPr/>
          <a:lstStyle/>
          <a:p>
            <a:r>
              <a:rPr lang="en-US" dirty="0" smtClean="0"/>
              <a:t>Discovering genomic structural variations (SV) </a:t>
            </a:r>
          </a:p>
          <a:p>
            <a:r>
              <a:rPr lang="en-US" dirty="0" smtClean="0">
                <a:solidFill>
                  <a:schemeClr val="accent6"/>
                </a:solidFill>
              </a:rPr>
              <a:t>Personal genome</a:t>
            </a:r>
          </a:p>
          <a:p>
            <a:pPr lvl="1"/>
            <a:r>
              <a:rPr lang="en-US" dirty="0">
                <a:solidFill>
                  <a:schemeClr val="accent6"/>
                </a:solidFill>
              </a:rPr>
              <a:t>a</a:t>
            </a:r>
            <a:r>
              <a:rPr lang="en-US" dirty="0" smtClean="0">
                <a:solidFill>
                  <a:schemeClr val="accent6"/>
                </a:solidFill>
              </a:rPr>
              <a:t>llele-specific binding &amp; expression</a:t>
            </a:r>
          </a:p>
          <a:p>
            <a:r>
              <a:rPr lang="en-US" dirty="0" smtClean="0"/>
              <a:t>Extending SV discoveries, </a:t>
            </a:r>
            <a:r>
              <a:rPr lang="en-US" dirty="0" err="1" smtClean="0"/>
              <a:t>Ψgenes</a:t>
            </a:r>
            <a:endParaRPr lang="en-US" dirty="0" smtClean="0"/>
          </a:p>
          <a:p>
            <a:r>
              <a:rPr lang="en-US" dirty="0" err="1" smtClean="0"/>
              <a:t>CNVs</a:t>
            </a:r>
            <a:r>
              <a:rPr lang="en-US" dirty="0" smtClean="0"/>
              <a:t> in human </a:t>
            </a:r>
            <a:r>
              <a:rPr lang="en-US" dirty="0" err="1" smtClean="0"/>
              <a:t>iPSC</a:t>
            </a:r>
            <a:r>
              <a:rPr lang="en-US" dirty="0" smtClean="0"/>
              <a:t> and somatic variations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051A4-B0BA-074E-BAE7-CB2A9F1E4457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051A4-B0BA-074E-BAE7-CB2A9F1E4457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3417728"/>
          </a:xfrm>
          <a:prstGeom prst="rect">
            <a:avLst/>
          </a:prstGeom>
        </p:spPr>
      </p:pic>
      <p:pic>
        <p:nvPicPr>
          <p:cNvPr id="9" name="Picture 8" descr="man_gree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5763" y="3585304"/>
            <a:ext cx="400467" cy="914400"/>
          </a:xfrm>
          <a:prstGeom prst="rect">
            <a:avLst/>
          </a:prstGeom>
        </p:spPr>
      </p:pic>
      <p:pic>
        <p:nvPicPr>
          <p:cNvPr id="10" name="Picture 9" descr="man_blu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42151" y="4723909"/>
            <a:ext cx="400467" cy="914400"/>
          </a:xfrm>
          <a:prstGeom prst="rect">
            <a:avLst/>
          </a:prstGeom>
        </p:spPr>
      </p:pic>
      <p:pic>
        <p:nvPicPr>
          <p:cNvPr id="11" name="Picture 10" descr="man_cyan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41918" y="3809509"/>
            <a:ext cx="400467" cy="914400"/>
          </a:xfrm>
          <a:prstGeom prst="rect">
            <a:avLst/>
          </a:prstGeom>
        </p:spPr>
      </p:pic>
      <p:pic>
        <p:nvPicPr>
          <p:cNvPr id="12" name="Picture 11" descr="man_orang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42385" y="3585304"/>
            <a:ext cx="400467" cy="914400"/>
          </a:xfrm>
          <a:prstGeom prst="rect">
            <a:avLst/>
          </a:prstGeom>
        </p:spPr>
      </p:pic>
      <p:pic>
        <p:nvPicPr>
          <p:cNvPr id="13" name="Picture 12" descr="man_r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41451" y="4499704"/>
            <a:ext cx="400467" cy="914400"/>
          </a:xfrm>
          <a:prstGeom prst="rect">
            <a:avLst/>
          </a:prstGeom>
        </p:spPr>
      </p:pic>
      <p:pic>
        <p:nvPicPr>
          <p:cNvPr id="17" name="Picture 16" descr="man_gree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8880" y="3510616"/>
            <a:ext cx="400467" cy="914400"/>
          </a:xfrm>
          <a:prstGeom prst="rect">
            <a:avLst/>
          </a:prstGeom>
        </p:spPr>
      </p:pic>
      <p:pic>
        <p:nvPicPr>
          <p:cNvPr id="18" name="Picture 17" descr="man_blu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88511" y="3510616"/>
            <a:ext cx="400467" cy="914400"/>
          </a:xfrm>
          <a:prstGeom prst="rect">
            <a:avLst/>
          </a:prstGeom>
        </p:spPr>
      </p:pic>
      <p:pic>
        <p:nvPicPr>
          <p:cNvPr id="19" name="Picture 18" descr="man_cyan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96096" y="3510616"/>
            <a:ext cx="400467" cy="914400"/>
          </a:xfrm>
          <a:prstGeom prst="rect">
            <a:avLst/>
          </a:prstGeom>
        </p:spPr>
      </p:pic>
      <p:pic>
        <p:nvPicPr>
          <p:cNvPr id="20" name="Picture 19" descr="man_orang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82093" y="3510616"/>
            <a:ext cx="400467" cy="914400"/>
          </a:xfrm>
          <a:prstGeom prst="rect">
            <a:avLst/>
          </a:prstGeom>
        </p:spPr>
      </p:pic>
      <p:pic>
        <p:nvPicPr>
          <p:cNvPr id="21" name="Picture 20" descr="man_r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75384" y="3510616"/>
            <a:ext cx="400467" cy="914400"/>
          </a:xfrm>
          <a:prstGeom prst="rect">
            <a:avLst/>
          </a:prstGeom>
        </p:spPr>
      </p:pic>
      <p:pic>
        <p:nvPicPr>
          <p:cNvPr id="22" name="Picture 21" descr="dh.gif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95248" y="5751272"/>
            <a:ext cx="1828800" cy="506476"/>
          </a:xfrm>
          <a:prstGeom prst="rect">
            <a:avLst/>
          </a:prstGeom>
        </p:spPr>
      </p:pic>
      <p:pic>
        <p:nvPicPr>
          <p:cNvPr id="23" name="Picture 22" descr="dh.gif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6200000">
            <a:off x="4278398" y="5188712"/>
            <a:ext cx="1828800" cy="506476"/>
          </a:xfrm>
          <a:prstGeom prst="rect">
            <a:avLst/>
          </a:prstGeom>
        </p:spPr>
      </p:pic>
      <p:pic>
        <p:nvPicPr>
          <p:cNvPr id="24" name="Picture 23" descr="dh.gif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6200000">
            <a:off x="5670949" y="5188712"/>
            <a:ext cx="1828800" cy="506476"/>
          </a:xfrm>
          <a:prstGeom prst="rect">
            <a:avLst/>
          </a:prstGeom>
        </p:spPr>
      </p:pic>
      <p:pic>
        <p:nvPicPr>
          <p:cNvPr id="27" name="Picture 26" descr="dh_blu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6200000">
            <a:off x="6880658" y="5188712"/>
            <a:ext cx="1828800" cy="506476"/>
          </a:xfrm>
          <a:prstGeom prst="rect">
            <a:avLst/>
          </a:prstGeom>
        </p:spPr>
      </p:pic>
      <p:pic>
        <p:nvPicPr>
          <p:cNvPr id="28" name="Picture 27" descr="dh_r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6200000">
            <a:off x="4975608" y="5188712"/>
            <a:ext cx="1828800" cy="506476"/>
          </a:xfrm>
          <a:prstGeom prst="rect">
            <a:avLst/>
          </a:prstGeom>
        </p:spPr>
      </p:pic>
      <p:pic>
        <p:nvPicPr>
          <p:cNvPr id="29" name="Picture 28" descr="dh.gif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6200000">
            <a:off x="6278905" y="5188712"/>
            <a:ext cx="1828800" cy="506476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6940066" y="5117524"/>
            <a:ext cx="601754" cy="2743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 rot="16200000">
            <a:off x="7008742" y="5058182"/>
            <a:ext cx="344039" cy="369332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r>
              <a:rPr lang="en-US" dirty="0" smtClean="0">
                <a:solidFill>
                  <a:schemeClr val="accent5"/>
                </a:solidFill>
              </a:rPr>
              <a:t>…</a:t>
            </a:r>
            <a:endParaRPr lang="en-US" dirty="0">
              <a:solidFill>
                <a:schemeClr val="accent5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8"/>
          <p:cNvSpPr/>
          <p:nvPr/>
        </p:nvSpPr>
        <p:spPr>
          <a:xfrm rot="2700000">
            <a:off x="1161256" y="746919"/>
            <a:ext cx="6537326" cy="4005262"/>
          </a:xfrm>
          <a:prstGeom prst="ellipse">
            <a:avLst/>
          </a:prstGeom>
          <a:solidFill>
            <a:srgbClr val="0000FF">
              <a:alpha val="25000"/>
            </a:srgbClr>
          </a:solidFill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0" name="Oval 9"/>
          <p:cNvSpPr/>
          <p:nvPr/>
        </p:nvSpPr>
        <p:spPr>
          <a:xfrm rot="18900000">
            <a:off x="1443038" y="742951"/>
            <a:ext cx="6538912" cy="4003675"/>
          </a:xfrm>
          <a:prstGeom prst="ellipse">
            <a:avLst/>
          </a:prstGeom>
          <a:solidFill>
            <a:srgbClr val="00FF00">
              <a:alpha val="25000"/>
            </a:srgbClr>
          </a:solidFill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" name="Oval 10"/>
          <p:cNvSpPr/>
          <p:nvPr/>
        </p:nvSpPr>
        <p:spPr>
          <a:xfrm rot="2393413">
            <a:off x="79376" y="2152650"/>
            <a:ext cx="6537325" cy="4005263"/>
          </a:xfrm>
          <a:prstGeom prst="ellipse">
            <a:avLst/>
          </a:prstGeom>
          <a:solidFill>
            <a:srgbClr val="FFFF00">
              <a:alpha val="25000"/>
            </a:srgbClr>
          </a:solidFill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" name="Oval 12"/>
          <p:cNvSpPr/>
          <p:nvPr/>
        </p:nvSpPr>
        <p:spPr>
          <a:xfrm rot="19279180">
            <a:off x="2527301" y="2182813"/>
            <a:ext cx="6538913" cy="4005262"/>
          </a:xfrm>
          <a:prstGeom prst="ellipse">
            <a:avLst/>
          </a:prstGeom>
          <a:solidFill>
            <a:srgbClr val="660066">
              <a:alpha val="25000"/>
            </a:srgbClr>
          </a:solidFill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6982" name="TextBox 13"/>
          <p:cNvSpPr txBox="1">
            <a:spLocks noChangeArrowheads="1"/>
          </p:cNvSpPr>
          <p:nvPr/>
        </p:nvSpPr>
        <p:spPr bwMode="auto">
          <a:xfrm>
            <a:off x="928711" y="153988"/>
            <a:ext cx="121112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40" tIns="45720" rIns="91440" bIns="45720">
            <a:prstTxWarp prst="textNoShape">
              <a:avLst/>
            </a:prstTxWarp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  <a:latin typeface="Helvetica" pitchFamily="-111" charset="0"/>
              </a:rPr>
              <a:t>Read Pair</a:t>
            </a:r>
            <a:endParaRPr lang="en-US" dirty="0">
              <a:solidFill>
                <a:srgbClr val="0000FF"/>
              </a:solidFill>
              <a:latin typeface="Helvetica" pitchFamily="-111" charset="0"/>
            </a:endParaRPr>
          </a:p>
        </p:txBody>
      </p:sp>
      <p:sp>
        <p:nvSpPr>
          <p:cNvPr id="126983" name="TextBox 14"/>
          <p:cNvSpPr txBox="1">
            <a:spLocks noChangeArrowheads="1"/>
          </p:cNvSpPr>
          <p:nvPr/>
        </p:nvSpPr>
        <p:spPr bwMode="auto">
          <a:xfrm>
            <a:off x="7292975" y="153988"/>
            <a:ext cx="141659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40" tIns="45720" rIns="91440" bIns="45720">
            <a:prstTxWarp prst="textNoShape">
              <a:avLst/>
            </a:prstTxWarp>
            <a:spAutoFit/>
          </a:bodyPr>
          <a:lstStyle/>
          <a:p>
            <a:r>
              <a:rPr lang="en-US" dirty="0" smtClean="0">
                <a:solidFill>
                  <a:srgbClr val="00FF00"/>
                </a:solidFill>
                <a:latin typeface="Helvetica" pitchFamily="-111" charset="0"/>
              </a:rPr>
              <a:t>Read Depth</a:t>
            </a:r>
            <a:endParaRPr lang="en-US" dirty="0">
              <a:solidFill>
                <a:srgbClr val="00FF00"/>
              </a:solidFill>
              <a:latin typeface="Helvetica" pitchFamily="-111" charset="0"/>
            </a:endParaRPr>
          </a:p>
        </p:txBody>
      </p:sp>
      <p:sp>
        <p:nvSpPr>
          <p:cNvPr id="126984" name="TextBox 15"/>
          <p:cNvSpPr txBox="1">
            <a:spLocks noChangeArrowheads="1"/>
          </p:cNvSpPr>
          <p:nvPr/>
        </p:nvSpPr>
        <p:spPr bwMode="auto">
          <a:xfrm>
            <a:off x="187251" y="1365404"/>
            <a:ext cx="124967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40" tIns="45720" rIns="91440" bIns="45720">
            <a:prstTxWarp prst="textNoShape">
              <a:avLst/>
            </a:prstTxWarp>
            <a:spAutoFit/>
          </a:bodyPr>
          <a:lstStyle/>
          <a:p>
            <a:r>
              <a:rPr lang="en-US" dirty="0" smtClean="0">
                <a:solidFill>
                  <a:srgbClr val="FFD01B"/>
                </a:solidFill>
                <a:latin typeface="Helvetica" pitchFamily="-111" charset="0"/>
              </a:rPr>
              <a:t>Split Read</a:t>
            </a:r>
            <a:endParaRPr lang="en-US" dirty="0">
              <a:solidFill>
                <a:srgbClr val="FFD01B"/>
              </a:solidFill>
              <a:latin typeface="Helvetica" pitchFamily="-111" charset="0"/>
            </a:endParaRPr>
          </a:p>
        </p:txBody>
      </p:sp>
      <p:sp>
        <p:nvSpPr>
          <p:cNvPr id="126985" name="TextBox 16"/>
          <p:cNvSpPr txBox="1">
            <a:spLocks noChangeArrowheads="1"/>
          </p:cNvSpPr>
          <p:nvPr/>
        </p:nvSpPr>
        <p:spPr bwMode="auto">
          <a:xfrm>
            <a:off x="7897501" y="1500104"/>
            <a:ext cx="118520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40" tIns="45720" rIns="91440" bIns="45720">
            <a:prstTxWarp prst="textNoShape">
              <a:avLst/>
            </a:prstTxWarp>
            <a:spAutoFit/>
          </a:bodyPr>
          <a:lstStyle/>
          <a:p>
            <a:r>
              <a:rPr lang="en-US" dirty="0" smtClean="0">
                <a:solidFill>
                  <a:srgbClr val="660066"/>
                </a:solidFill>
                <a:latin typeface="Helvetica" pitchFamily="-111" charset="0"/>
              </a:rPr>
              <a:t>Assembly</a:t>
            </a:r>
            <a:endParaRPr lang="en-US" dirty="0">
              <a:solidFill>
                <a:srgbClr val="660066"/>
              </a:solidFill>
              <a:latin typeface="Helvetica" pitchFamily="-111" charset="0"/>
            </a:endParaRPr>
          </a:p>
        </p:txBody>
      </p:sp>
      <p:sp>
        <p:nvSpPr>
          <p:cNvPr id="126986" name="TextBox 18"/>
          <p:cNvSpPr txBox="1">
            <a:spLocks noChangeArrowheads="1"/>
          </p:cNvSpPr>
          <p:nvPr/>
        </p:nvSpPr>
        <p:spPr bwMode="auto">
          <a:xfrm>
            <a:off x="7366000" y="2703514"/>
            <a:ext cx="12509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40" tIns="45720" rIns="91440" bIns="45720">
            <a:prstTxWarp prst="textNoShape">
              <a:avLst/>
            </a:prstTxWarp>
            <a:spAutoFit/>
          </a:bodyPr>
          <a:lstStyle/>
          <a:p>
            <a:r>
              <a:rPr lang="en-US">
                <a:latin typeface="Helvetica" pitchFamily="-111" charset="0"/>
              </a:rPr>
              <a:t>209 (23%)</a:t>
            </a:r>
          </a:p>
        </p:txBody>
      </p:sp>
      <p:sp>
        <p:nvSpPr>
          <p:cNvPr id="126987" name="TextBox 19"/>
          <p:cNvSpPr txBox="1">
            <a:spLocks noChangeArrowheads="1"/>
          </p:cNvSpPr>
          <p:nvPr/>
        </p:nvSpPr>
        <p:spPr bwMode="auto">
          <a:xfrm>
            <a:off x="665163" y="2703514"/>
            <a:ext cx="13779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40" tIns="45720" rIns="91440" bIns="45720">
            <a:prstTxWarp prst="textNoShape">
              <a:avLst/>
            </a:prstTxWarp>
            <a:spAutoFit/>
          </a:bodyPr>
          <a:lstStyle/>
          <a:p>
            <a:r>
              <a:rPr lang="en-US">
                <a:latin typeface="Helvetica" pitchFamily="-111" charset="0"/>
              </a:rPr>
              <a:t>1205 (27%)</a:t>
            </a:r>
          </a:p>
        </p:txBody>
      </p:sp>
      <p:sp>
        <p:nvSpPr>
          <p:cNvPr id="126988" name="TextBox 20"/>
          <p:cNvSpPr txBox="1">
            <a:spLocks noChangeArrowheads="1"/>
          </p:cNvSpPr>
          <p:nvPr/>
        </p:nvSpPr>
        <p:spPr bwMode="auto">
          <a:xfrm>
            <a:off x="5762625" y="522289"/>
            <a:ext cx="13779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40" tIns="45720" rIns="91440" bIns="45720">
            <a:prstTxWarp prst="textNoShape">
              <a:avLst/>
            </a:prstTxWarp>
            <a:spAutoFit/>
          </a:bodyPr>
          <a:lstStyle/>
          <a:p>
            <a:r>
              <a:rPr lang="en-US">
                <a:latin typeface="Helvetica" pitchFamily="-111" charset="0"/>
              </a:rPr>
              <a:t>1947 (59%)</a:t>
            </a:r>
          </a:p>
        </p:txBody>
      </p:sp>
      <p:sp>
        <p:nvSpPr>
          <p:cNvPr id="126989" name="TextBox 21"/>
          <p:cNvSpPr txBox="1">
            <a:spLocks noChangeArrowheads="1"/>
          </p:cNvSpPr>
          <p:nvPr/>
        </p:nvSpPr>
        <p:spPr bwMode="auto">
          <a:xfrm>
            <a:off x="2301875" y="522289"/>
            <a:ext cx="13779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40" tIns="45720" rIns="91440" bIns="45720">
            <a:prstTxWarp prst="textNoShape">
              <a:avLst/>
            </a:prstTxWarp>
            <a:spAutoFit/>
          </a:bodyPr>
          <a:lstStyle/>
          <a:p>
            <a:r>
              <a:rPr lang="en-US">
                <a:latin typeface="Helvetica" pitchFamily="-111" charset="0"/>
              </a:rPr>
              <a:t>3822 (49%)</a:t>
            </a:r>
          </a:p>
        </p:txBody>
      </p:sp>
      <p:sp>
        <p:nvSpPr>
          <p:cNvPr id="126990" name="TextBox 22"/>
          <p:cNvSpPr txBox="1">
            <a:spLocks noChangeArrowheads="1"/>
          </p:cNvSpPr>
          <p:nvPr/>
        </p:nvSpPr>
        <p:spPr bwMode="auto">
          <a:xfrm>
            <a:off x="4264026" y="5922964"/>
            <a:ext cx="50641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40" tIns="45720" rIns="91440" bIns="45720">
            <a:prstTxWarp prst="textNoShape">
              <a:avLst/>
            </a:prstTxWarp>
            <a:spAutoFit/>
          </a:bodyPr>
          <a:lstStyle/>
          <a:p>
            <a:r>
              <a:rPr lang="en-US">
                <a:latin typeface="Helvetica" pitchFamily="-111" charset="0"/>
              </a:rPr>
              <a:t> 36</a:t>
            </a:r>
          </a:p>
        </p:txBody>
      </p:sp>
      <p:sp>
        <p:nvSpPr>
          <p:cNvPr id="126991" name="TextBox 23"/>
          <p:cNvSpPr txBox="1">
            <a:spLocks noChangeArrowheads="1"/>
          </p:cNvSpPr>
          <p:nvPr/>
        </p:nvSpPr>
        <p:spPr bwMode="auto">
          <a:xfrm>
            <a:off x="4264026" y="3752850"/>
            <a:ext cx="5064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40" tIns="45720" rIns="91440" bIns="45720">
            <a:prstTxWarp prst="textNoShape">
              <a:avLst/>
            </a:prstTxWarp>
            <a:spAutoFit/>
          </a:bodyPr>
          <a:lstStyle/>
          <a:p>
            <a:r>
              <a:rPr lang="en-US">
                <a:latin typeface="Helvetica" pitchFamily="-111" charset="0"/>
              </a:rPr>
              <a:t> 63</a:t>
            </a:r>
          </a:p>
        </p:txBody>
      </p:sp>
      <p:sp>
        <p:nvSpPr>
          <p:cNvPr id="126992" name="TextBox 24"/>
          <p:cNvSpPr txBox="1">
            <a:spLocks noChangeArrowheads="1"/>
          </p:cNvSpPr>
          <p:nvPr/>
        </p:nvSpPr>
        <p:spPr bwMode="auto">
          <a:xfrm>
            <a:off x="6699251" y="1736725"/>
            <a:ext cx="4413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40" tIns="45720" rIns="91440" bIns="45720">
            <a:prstTxWarp prst="textNoShape">
              <a:avLst/>
            </a:prstTxWarp>
            <a:spAutoFit/>
          </a:bodyPr>
          <a:lstStyle/>
          <a:p>
            <a:r>
              <a:rPr lang="en-US">
                <a:latin typeface="Helvetica" pitchFamily="-111" charset="0"/>
              </a:rPr>
              <a:t>21</a:t>
            </a:r>
          </a:p>
        </p:txBody>
      </p:sp>
      <p:sp>
        <p:nvSpPr>
          <p:cNvPr id="126993" name="TextBox 25"/>
          <p:cNvSpPr txBox="1">
            <a:spLocks noChangeArrowheads="1"/>
          </p:cNvSpPr>
          <p:nvPr/>
        </p:nvSpPr>
        <p:spPr bwMode="auto">
          <a:xfrm>
            <a:off x="5610226" y="2519363"/>
            <a:ext cx="44132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40" tIns="45720" rIns="91440" bIns="45720">
            <a:prstTxWarp prst="textNoShape">
              <a:avLst/>
            </a:prstTxWarp>
            <a:spAutoFit/>
          </a:bodyPr>
          <a:lstStyle/>
          <a:p>
            <a:r>
              <a:rPr lang="en-US">
                <a:latin typeface="Helvetica" pitchFamily="-111" charset="0"/>
              </a:rPr>
              <a:t>30</a:t>
            </a:r>
          </a:p>
        </p:txBody>
      </p:sp>
      <p:sp>
        <p:nvSpPr>
          <p:cNvPr id="126994" name="TextBox 26"/>
          <p:cNvSpPr txBox="1">
            <a:spLocks noChangeArrowheads="1"/>
          </p:cNvSpPr>
          <p:nvPr/>
        </p:nvSpPr>
        <p:spPr bwMode="auto">
          <a:xfrm>
            <a:off x="1847850" y="1736725"/>
            <a:ext cx="6985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40" tIns="45720" rIns="91440" bIns="45720">
            <a:prstTxWarp prst="textNoShape">
              <a:avLst/>
            </a:prstTxWarp>
            <a:spAutoFit/>
          </a:bodyPr>
          <a:lstStyle/>
          <a:p>
            <a:r>
              <a:rPr lang="en-US">
                <a:latin typeface="Helvetica" pitchFamily="-111" charset="0"/>
              </a:rPr>
              <a:t>2095</a:t>
            </a:r>
          </a:p>
        </p:txBody>
      </p:sp>
      <p:sp>
        <p:nvSpPr>
          <p:cNvPr id="126995" name="TextBox 27"/>
          <p:cNvSpPr txBox="1">
            <a:spLocks noChangeArrowheads="1"/>
          </p:cNvSpPr>
          <p:nvPr/>
        </p:nvSpPr>
        <p:spPr bwMode="auto">
          <a:xfrm>
            <a:off x="2959101" y="2519363"/>
            <a:ext cx="56991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40" tIns="45720" rIns="91440" bIns="45720">
            <a:prstTxWarp prst="textNoShape">
              <a:avLst/>
            </a:prstTxWarp>
            <a:spAutoFit/>
          </a:bodyPr>
          <a:lstStyle/>
          <a:p>
            <a:r>
              <a:rPr lang="en-US">
                <a:latin typeface="Helvetica" pitchFamily="-111" charset="0"/>
              </a:rPr>
              <a:t>501</a:t>
            </a:r>
          </a:p>
        </p:txBody>
      </p:sp>
      <p:sp>
        <p:nvSpPr>
          <p:cNvPr id="126996" name="TextBox 28"/>
          <p:cNvSpPr txBox="1">
            <a:spLocks noChangeArrowheads="1"/>
          </p:cNvSpPr>
          <p:nvPr/>
        </p:nvSpPr>
        <p:spPr bwMode="auto">
          <a:xfrm>
            <a:off x="4264026" y="1174750"/>
            <a:ext cx="5699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40" tIns="45720" rIns="91440" bIns="45720">
            <a:prstTxWarp prst="textNoShape">
              <a:avLst/>
            </a:prstTxWarp>
            <a:spAutoFit/>
          </a:bodyPr>
          <a:lstStyle/>
          <a:p>
            <a:r>
              <a:rPr lang="en-US">
                <a:latin typeface="Helvetica" pitchFamily="-111" charset="0"/>
              </a:rPr>
              <a:t>736</a:t>
            </a:r>
          </a:p>
        </p:txBody>
      </p:sp>
      <p:sp>
        <p:nvSpPr>
          <p:cNvPr id="126997" name="TextBox 29"/>
          <p:cNvSpPr txBox="1">
            <a:spLocks noChangeArrowheads="1"/>
          </p:cNvSpPr>
          <p:nvPr/>
        </p:nvSpPr>
        <p:spPr bwMode="auto">
          <a:xfrm>
            <a:off x="5429251" y="4843463"/>
            <a:ext cx="56991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40" tIns="45720" rIns="91440" bIns="45720">
            <a:prstTxWarp prst="textNoShape">
              <a:avLst/>
            </a:prstTxWarp>
            <a:spAutoFit/>
          </a:bodyPr>
          <a:lstStyle/>
          <a:p>
            <a:r>
              <a:rPr lang="en-US">
                <a:latin typeface="Helvetica" pitchFamily="-111" charset="0"/>
              </a:rPr>
              <a:t>495</a:t>
            </a:r>
          </a:p>
        </p:txBody>
      </p:sp>
      <p:sp>
        <p:nvSpPr>
          <p:cNvPr id="126998" name="TextBox 30"/>
          <p:cNvSpPr txBox="1">
            <a:spLocks noChangeArrowheads="1"/>
          </p:cNvSpPr>
          <p:nvPr/>
        </p:nvSpPr>
        <p:spPr bwMode="auto">
          <a:xfrm>
            <a:off x="6353176" y="4122738"/>
            <a:ext cx="44132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40" tIns="45720" rIns="91440" bIns="45720">
            <a:prstTxWarp prst="textNoShape">
              <a:avLst/>
            </a:prstTxWarp>
            <a:spAutoFit/>
          </a:bodyPr>
          <a:lstStyle/>
          <a:p>
            <a:r>
              <a:rPr lang="en-US">
                <a:latin typeface="Helvetica" pitchFamily="-111" charset="0"/>
              </a:rPr>
              <a:t>63</a:t>
            </a:r>
          </a:p>
        </p:txBody>
      </p:sp>
      <p:sp>
        <p:nvSpPr>
          <p:cNvPr id="126999" name="TextBox 31"/>
          <p:cNvSpPr txBox="1">
            <a:spLocks noChangeArrowheads="1"/>
          </p:cNvSpPr>
          <p:nvPr/>
        </p:nvSpPr>
        <p:spPr bwMode="auto">
          <a:xfrm>
            <a:off x="2327276" y="4122738"/>
            <a:ext cx="44132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40" tIns="45720" rIns="91440" bIns="45720">
            <a:prstTxWarp prst="textNoShape">
              <a:avLst/>
            </a:prstTxWarp>
            <a:spAutoFit/>
          </a:bodyPr>
          <a:lstStyle/>
          <a:p>
            <a:r>
              <a:rPr lang="en-US">
                <a:latin typeface="Helvetica" pitchFamily="-111" charset="0"/>
              </a:rPr>
              <a:t>25</a:t>
            </a:r>
          </a:p>
        </p:txBody>
      </p:sp>
      <p:sp>
        <p:nvSpPr>
          <p:cNvPr id="127000" name="TextBox 32"/>
          <p:cNvSpPr txBox="1">
            <a:spLocks noChangeArrowheads="1"/>
          </p:cNvSpPr>
          <p:nvPr/>
        </p:nvSpPr>
        <p:spPr bwMode="auto">
          <a:xfrm>
            <a:off x="3311526" y="4843463"/>
            <a:ext cx="31432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40" tIns="45720" rIns="91440" bIns="45720">
            <a:prstTxWarp prst="textNoShape">
              <a:avLst/>
            </a:prstTxWarp>
            <a:spAutoFit/>
          </a:bodyPr>
          <a:lstStyle/>
          <a:p>
            <a:r>
              <a:rPr lang="en-US">
                <a:latin typeface="Helvetica" pitchFamily="-111" charset="0"/>
              </a:rPr>
              <a:t>0</a:t>
            </a:r>
          </a:p>
        </p:txBody>
      </p:sp>
      <p:sp>
        <p:nvSpPr>
          <p:cNvPr id="26" name="TextBox 33"/>
          <p:cNvSpPr txBox="1">
            <a:spLocks noChangeArrowheads="1"/>
          </p:cNvSpPr>
          <p:nvPr/>
        </p:nvSpPr>
        <p:spPr bwMode="auto">
          <a:xfrm>
            <a:off x="89012" y="6087276"/>
            <a:ext cx="222368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40" tIns="45720" rIns="91440" bIns="45720">
            <a:prstTxWarp prst="textNoShape">
              <a:avLst/>
            </a:prstTxWarp>
            <a:spAutoFit/>
          </a:bodyPr>
          <a:lstStyle/>
          <a:p>
            <a:r>
              <a:rPr lang="en-US" dirty="0" smtClean="0"/>
              <a:t>1000 Genome Project</a:t>
            </a:r>
          </a:p>
          <a:p>
            <a:r>
              <a:rPr lang="en-US" dirty="0" smtClean="0"/>
              <a:t>(pilot phase)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6868797" y="6311988"/>
            <a:ext cx="2095746" cy="246221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r>
              <a:rPr lang="en-US" sz="1000" dirty="0" smtClean="0"/>
              <a:t>Mills et al., Nature 470, </a:t>
            </a:r>
            <a:r>
              <a:rPr lang="en-US" sz="1000" dirty="0"/>
              <a:t>59-</a:t>
            </a:r>
            <a:r>
              <a:rPr lang="en-US" sz="1000" dirty="0" smtClean="0"/>
              <a:t>65 (2011)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435" name="Picture 5" descr="Constructing_diploid_fig.pdf"/>
          <p:cNvPicPr>
            <a:picLocks noChangeAspect="1"/>
          </p:cNvPicPr>
          <p:nvPr/>
        </p:nvPicPr>
        <p:blipFill>
          <a:blip r:embed="rId3"/>
          <a:srcRect t="10191"/>
          <a:stretch>
            <a:fillRect/>
          </a:stretch>
        </p:blipFill>
        <p:spPr bwMode="auto">
          <a:xfrm>
            <a:off x="84139" y="522947"/>
            <a:ext cx="8874125" cy="615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252413" y="6200793"/>
            <a:ext cx="3034317" cy="553998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r>
              <a:rPr lang="en-US" sz="1000" dirty="0" err="1" smtClean="0"/>
              <a:t>Rozowsky</a:t>
            </a:r>
            <a:r>
              <a:rPr lang="en-US" sz="1000" dirty="0" smtClean="0"/>
              <a:t> et al., </a:t>
            </a:r>
            <a:r>
              <a:rPr lang="en-US" sz="1000" dirty="0"/>
              <a:t>Mol </a:t>
            </a:r>
            <a:r>
              <a:rPr lang="en-US" sz="1000" dirty="0" err="1"/>
              <a:t>Syst</a:t>
            </a:r>
            <a:r>
              <a:rPr lang="en-US" sz="1000" dirty="0"/>
              <a:t> Biol</a:t>
            </a:r>
            <a:r>
              <a:rPr lang="en-US" sz="1000" dirty="0" smtClean="0"/>
              <a:t>. 7, 522 (2011)</a:t>
            </a:r>
          </a:p>
          <a:p>
            <a:r>
              <a:rPr lang="en-US" sz="1000" dirty="0" smtClean="0"/>
              <a:t>ENCODE consortium, Nature (submitted)</a:t>
            </a:r>
          </a:p>
          <a:p>
            <a:r>
              <a:rPr lang="en-US" sz="1000" dirty="0" smtClean="0"/>
              <a:t>Gerstein at al., Nature (submitted) – companion article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Allele-</a:t>
            </a:r>
            <a:r>
              <a:rPr lang="en-US" dirty="0" smtClean="0"/>
              <a:t>specific</a:t>
            </a:r>
            <a:br>
              <a:rPr lang="en-US" dirty="0" smtClean="0"/>
            </a:br>
            <a:r>
              <a:rPr lang="en-US" dirty="0" smtClean="0"/>
              <a:t>binding </a:t>
            </a:r>
            <a:r>
              <a:rPr lang="en-US" dirty="0" smtClean="0"/>
              <a:t>&amp; expression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051A4-B0BA-074E-BAE7-CB2A9F1E4457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a typeface="ＭＳ Ｐゴシック" charset="-128"/>
                <a:cs typeface="ＭＳ Ｐゴシック" charset="-128"/>
              </a:rPr>
              <a:t>Data </a:t>
            </a:r>
            <a:r>
              <a:rPr lang="en-US" dirty="0">
                <a:ea typeface="ＭＳ Ｐゴシック" charset="-128"/>
                <a:cs typeface="ＭＳ Ｐゴシック" charset="-128"/>
              </a:rPr>
              <a:t>Sets Used</a:t>
            </a:r>
          </a:p>
        </p:txBody>
      </p:sp>
      <p:sp>
        <p:nvSpPr>
          <p:cNvPr id="149507" name="Content Placeholder 4"/>
          <p:cNvSpPr>
            <a:spLocks noGrp="1"/>
          </p:cNvSpPr>
          <p:nvPr>
            <p:ph sz="quarter" idx="4"/>
          </p:nvPr>
        </p:nvSpPr>
        <p:spPr>
          <a:xfrm>
            <a:off x="4848226" y="1871663"/>
            <a:ext cx="4041775" cy="3951287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000" dirty="0" smtClean="0">
                <a:ea typeface="ＭＳ Ｐゴシック" charset="-128"/>
                <a:cs typeface="ＭＳ Ｐゴシック" charset="-128"/>
              </a:rPr>
              <a:t>	NA12878 </a:t>
            </a:r>
            <a:r>
              <a:rPr lang="en-US" sz="2000" dirty="0">
                <a:ea typeface="ＭＳ Ｐゴシック" charset="-128"/>
                <a:cs typeface="ＭＳ Ｐゴシック" charset="-128"/>
              </a:rPr>
              <a:t>is the immortalized </a:t>
            </a:r>
            <a:r>
              <a:rPr lang="en-US" sz="2000" dirty="0" err="1">
                <a:ea typeface="ＭＳ Ｐゴシック" charset="-128"/>
                <a:cs typeface="ＭＳ Ｐゴシック" charset="-128"/>
              </a:rPr>
              <a:t>lymphoblastoid</a:t>
            </a:r>
            <a:r>
              <a:rPr lang="en-US" sz="2000" dirty="0">
                <a:ea typeface="ＭＳ Ｐゴシック" charset="-128"/>
                <a:cs typeface="ＭＳ Ｐゴシック" charset="-128"/>
              </a:rPr>
              <a:t> cell-</a:t>
            </a:r>
            <a:r>
              <a:rPr lang="en-US" sz="2000" dirty="0" smtClean="0">
                <a:ea typeface="ＭＳ Ｐゴシック" charset="-128"/>
                <a:cs typeface="ＭＳ Ｐゴシック" charset="-128"/>
              </a:rPr>
              <a:t>line, </a:t>
            </a:r>
            <a:r>
              <a:rPr lang="en-US" sz="2000" dirty="0">
                <a:ea typeface="ＭＳ Ｐゴシック" charset="-128"/>
                <a:cs typeface="ＭＳ Ｐゴシック" charset="-128"/>
              </a:rPr>
              <a:t>the daughter</a:t>
            </a:r>
            <a:r>
              <a:rPr lang="en-US" sz="2000" dirty="0" smtClean="0">
                <a:ea typeface="ＭＳ Ｐゴシック" charset="-128"/>
                <a:cs typeface="ＭＳ Ｐゴシック" charset="-128"/>
              </a:rPr>
              <a:t> in deeply </a:t>
            </a:r>
            <a:r>
              <a:rPr lang="en-US" sz="2000" dirty="0">
                <a:ea typeface="ＭＳ Ｐゴシック" charset="-128"/>
                <a:cs typeface="ＭＳ Ｐゴシック" charset="-128"/>
              </a:rPr>
              <a:t>sequenced</a:t>
            </a:r>
            <a:r>
              <a:rPr lang="en-US" sz="2000" dirty="0" smtClean="0">
                <a:ea typeface="ＭＳ Ｐゴシック" charset="-128"/>
                <a:cs typeface="ＭＳ Ｐゴシック" charset="-128"/>
              </a:rPr>
              <a:t> by 1000 Genomes  Project trio</a:t>
            </a:r>
          </a:p>
          <a:p>
            <a:endParaRPr lang="en-US" sz="2000" dirty="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149508" name="TextBox 5"/>
          <p:cNvSpPr txBox="1">
            <a:spLocks noChangeArrowheads="1"/>
          </p:cNvSpPr>
          <p:nvPr/>
        </p:nvSpPr>
        <p:spPr bwMode="auto">
          <a:xfrm>
            <a:off x="676275" y="1146175"/>
            <a:ext cx="4935538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40" tIns="45720" rIns="91440" bIns="45720">
            <a:prstTxWarp prst="textNoShape">
              <a:avLst/>
            </a:prstTxWarp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</a:rPr>
              <a:t> </a:t>
            </a:r>
          </a:p>
        </p:txBody>
      </p:sp>
      <p:pic>
        <p:nvPicPr>
          <p:cNvPr id="149509" name="Picture 6"/>
          <p:cNvPicPr>
            <a:picLocks noChangeAspect="1"/>
          </p:cNvPicPr>
          <p:nvPr/>
        </p:nvPicPr>
        <p:blipFill>
          <a:blip r:embed="rId2"/>
          <a:srcRect t="5011" r="46742" b="9407"/>
          <a:stretch>
            <a:fillRect/>
          </a:stretch>
        </p:blipFill>
        <p:spPr bwMode="auto">
          <a:xfrm>
            <a:off x="567527" y="1814041"/>
            <a:ext cx="4130675" cy="370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457200" y="6331540"/>
            <a:ext cx="2467442" cy="246221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r>
              <a:rPr lang="en-US" sz="1000" dirty="0" err="1" smtClean="0"/>
              <a:t>Rozowsky</a:t>
            </a:r>
            <a:r>
              <a:rPr lang="en-US" sz="1000" dirty="0" smtClean="0"/>
              <a:t> et al., </a:t>
            </a:r>
            <a:r>
              <a:rPr lang="en-US" sz="1000" dirty="0"/>
              <a:t>Mol </a:t>
            </a:r>
            <a:r>
              <a:rPr lang="en-US" sz="1000" dirty="0" err="1"/>
              <a:t>Syst</a:t>
            </a:r>
            <a:r>
              <a:rPr lang="en-US" sz="1000" dirty="0"/>
              <a:t> Biol</a:t>
            </a:r>
            <a:r>
              <a:rPr lang="en-US" sz="1000" dirty="0" smtClean="0"/>
              <a:t>. 7, 522 (2011)</a:t>
            </a:r>
            <a:endParaRPr lang="en-US" sz="10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530" name="Picture 3" descr="supp_fig6.eps"/>
          <p:cNvPicPr>
            <a:picLocks/>
          </p:cNvPicPr>
          <p:nvPr/>
        </p:nvPicPr>
        <p:blipFill>
          <a:blip r:embed="rId2"/>
          <a:srcRect l="67563" b="32687"/>
          <a:stretch>
            <a:fillRect/>
          </a:stretch>
        </p:blipFill>
        <p:spPr bwMode="auto">
          <a:xfrm>
            <a:off x="4533901" y="1354138"/>
            <a:ext cx="3978275" cy="40059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0531" name="Title 1"/>
          <p:cNvSpPr>
            <a:spLocks noGrp="1"/>
          </p:cNvSpPr>
          <p:nvPr>
            <p:ph type="title"/>
          </p:nvPr>
        </p:nvSpPr>
        <p:spPr>
          <a:xfrm>
            <a:off x="457200" y="449263"/>
            <a:ext cx="82296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zh-CN">
                <a:ea typeface="宋体" charset="-122"/>
                <a:cs typeface="宋体" charset="-122"/>
              </a:rPr>
              <a:t>Reference Bias Revisited</a:t>
            </a:r>
            <a:br>
              <a:rPr lang="en-US" altLang="zh-CN">
                <a:ea typeface="宋体" charset="-122"/>
                <a:cs typeface="宋体" charset="-122"/>
              </a:rPr>
            </a:br>
            <a:endParaRPr lang="en-US">
              <a:ea typeface="ＭＳ Ｐゴシック" charset="-128"/>
              <a:cs typeface="ＭＳ Ｐゴシック" charset="-128"/>
            </a:endParaRPr>
          </a:p>
        </p:txBody>
      </p:sp>
      <p:sp>
        <p:nvSpPr>
          <p:cNvPr id="150532" name="TextBox 5"/>
          <p:cNvSpPr txBox="1">
            <a:spLocks noChangeArrowheads="1"/>
          </p:cNvSpPr>
          <p:nvPr/>
        </p:nvSpPr>
        <p:spPr bwMode="auto">
          <a:xfrm>
            <a:off x="692150" y="5642421"/>
            <a:ext cx="788828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40" tIns="45720" rIns="91440" bIns="45720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Assessing Reference Bias for GM12878 RNA-</a:t>
            </a:r>
            <a:r>
              <a:rPr lang="en-US" dirty="0" err="1">
                <a:solidFill>
                  <a:srgbClr val="000000"/>
                </a:solidFill>
              </a:rPr>
              <a:t>Seq</a:t>
            </a:r>
            <a:r>
              <a:rPr lang="en-US" dirty="0">
                <a:solidFill>
                  <a:srgbClr val="000000"/>
                </a:solidFill>
              </a:rPr>
              <a:t> data using </a:t>
            </a:r>
          </a:p>
          <a:p>
            <a:pPr algn="ctr"/>
            <a:r>
              <a:rPr lang="en-US" dirty="0">
                <a:solidFill>
                  <a:srgbClr val="0000FF"/>
                </a:solidFill>
              </a:rPr>
              <a:t>Naïve reference mapping </a:t>
            </a:r>
            <a:r>
              <a:rPr lang="en-US" dirty="0" err="1">
                <a:solidFill>
                  <a:srgbClr val="000000"/>
                </a:solidFill>
              </a:rPr>
              <a:t>vs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>
                <a:solidFill>
                  <a:srgbClr val="0000FF"/>
                </a:solidFill>
              </a:rPr>
              <a:t>NA12878 mapping</a:t>
            </a:r>
          </a:p>
        </p:txBody>
      </p:sp>
      <p:pic>
        <p:nvPicPr>
          <p:cNvPr id="150534" name="Picture 3" descr="supp_fig6.eps"/>
          <p:cNvPicPr>
            <a:picLocks/>
          </p:cNvPicPr>
          <p:nvPr/>
        </p:nvPicPr>
        <p:blipFill>
          <a:blip r:embed="rId2"/>
          <a:srcRect r="64482" b="31975"/>
          <a:stretch>
            <a:fillRect/>
          </a:stretch>
        </p:blipFill>
        <p:spPr bwMode="auto">
          <a:xfrm>
            <a:off x="192088" y="1354138"/>
            <a:ext cx="4361480" cy="4048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0535" name="Rectangle 1"/>
          <p:cNvSpPr>
            <a:spLocks noChangeArrowheads="1"/>
          </p:cNvSpPr>
          <p:nvPr/>
        </p:nvSpPr>
        <p:spPr bwMode="auto">
          <a:xfrm>
            <a:off x="4405314" y="1319213"/>
            <a:ext cx="415925" cy="436562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round/>
            <a:headEnd type="none" w="sm" len="sm"/>
            <a:tailEnd type="none" w="sm" len="sm"/>
          </a:ln>
        </p:spPr>
        <p:txBody>
          <a:bodyPr wrap="none" lIns="91440" tIns="45720" rIns="91440" bIns="45720" anchor="ctr">
            <a:prstTxWarp prst="textNoShape">
              <a:avLst/>
            </a:prstTxWarp>
          </a:bodyPr>
          <a:lstStyle/>
          <a:p>
            <a:pPr algn="ctr" defTabSz="912813"/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59032" y="6471625"/>
            <a:ext cx="2467442" cy="246221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r>
              <a:rPr lang="en-US" sz="1000" dirty="0" err="1" smtClean="0"/>
              <a:t>Rozowsky</a:t>
            </a:r>
            <a:r>
              <a:rPr lang="en-US" sz="1000" dirty="0" smtClean="0"/>
              <a:t> et al., </a:t>
            </a:r>
            <a:r>
              <a:rPr lang="en-US" sz="1000" dirty="0"/>
              <a:t>Mol </a:t>
            </a:r>
            <a:r>
              <a:rPr lang="en-US" sz="1000" dirty="0" err="1"/>
              <a:t>Syst</a:t>
            </a:r>
            <a:r>
              <a:rPr lang="en-US" sz="1000" dirty="0"/>
              <a:t> Biol</a:t>
            </a:r>
            <a:r>
              <a:rPr lang="en-US" sz="1000" dirty="0" smtClean="0"/>
              <a:t>. 7, 522 (2011)</a:t>
            </a:r>
            <a:endParaRPr lang="en-US" sz="10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Title 1"/>
          <p:cNvSpPr>
            <a:spLocks noGrp="1"/>
          </p:cNvSpPr>
          <p:nvPr>
            <p:ph type="title"/>
          </p:nvPr>
        </p:nvSpPr>
        <p:spPr>
          <a:xfrm>
            <a:off x="137057" y="508000"/>
            <a:ext cx="3632325" cy="1387726"/>
          </a:xfrm>
        </p:spPr>
        <p:txBody>
          <a:bodyPr>
            <a:normAutofit fontScale="90000"/>
          </a:bodyPr>
          <a:lstStyle/>
          <a:p>
            <a:r>
              <a:rPr lang="en-US" sz="3200" b="1" dirty="0">
                <a:ea typeface="ＭＳ Ｐゴシック" charset="-128"/>
                <a:cs typeface="ＭＳ Ｐゴシック" charset="-128"/>
              </a:rPr>
              <a:t>Allele-Specific Expression &amp; </a:t>
            </a:r>
            <a:r>
              <a:rPr lang="en-US" sz="3200" b="1" dirty="0" smtClean="0">
                <a:ea typeface="ＭＳ Ｐゴシック" charset="-128"/>
                <a:cs typeface="ＭＳ Ｐゴシック" charset="-128"/>
              </a:rPr>
              <a:t>Binding</a:t>
            </a:r>
            <a:endParaRPr lang="en-US" sz="3200" b="1" dirty="0"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151555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69383" y="49213"/>
            <a:ext cx="5532437" cy="4348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1556" name="Picture 6" descr="fig4.eps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603250" y="4216400"/>
            <a:ext cx="6870700" cy="264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1557" name="TextBox 1"/>
          <p:cNvSpPr txBox="1">
            <a:spLocks noChangeArrowheads="1"/>
          </p:cNvSpPr>
          <p:nvPr/>
        </p:nvSpPr>
        <p:spPr bwMode="auto">
          <a:xfrm>
            <a:off x="6064251" y="4492625"/>
            <a:ext cx="2817813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40" tIns="45720" rIns="91440" bIns="45720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~20% sites show ASE, </a:t>
            </a:r>
            <a:br>
              <a:rPr lang="en-US" dirty="0">
                <a:solidFill>
                  <a:srgbClr val="000000"/>
                </a:solidFill>
              </a:rPr>
            </a:br>
            <a:r>
              <a:rPr lang="en-US" dirty="0">
                <a:solidFill>
                  <a:srgbClr val="000000"/>
                </a:solidFill>
              </a:rPr>
              <a:t>~10% show ASB; </a:t>
            </a:r>
            <a:br>
              <a:rPr lang="en-US" dirty="0">
                <a:solidFill>
                  <a:srgbClr val="000000"/>
                </a:solidFill>
              </a:rPr>
            </a:br>
            <a:r>
              <a:rPr lang="en-US" dirty="0">
                <a:solidFill>
                  <a:srgbClr val="000000"/>
                </a:solidFill>
              </a:rPr>
              <a:t>equal </a:t>
            </a:r>
            <a:r>
              <a:rPr lang="en-US" dirty="0" err="1">
                <a:solidFill>
                  <a:srgbClr val="000000"/>
                </a:solidFill>
              </a:rPr>
              <a:t>betw</a:t>
            </a:r>
            <a:r>
              <a:rPr lang="en-US" dirty="0">
                <a:solidFill>
                  <a:srgbClr val="000000"/>
                </a:solidFill>
              </a:rPr>
              <a:t>. M &amp; P,</a:t>
            </a:r>
            <a:br>
              <a:rPr lang="en-US" dirty="0">
                <a:solidFill>
                  <a:srgbClr val="000000"/>
                </a:solidFill>
              </a:rPr>
            </a:br>
            <a:r>
              <a:rPr lang="en-US" dirty="0">
                <a:solidFill>
                  <a:srgbClr val="000000"/>
                </a:solidFill>
              </a:rPr>
              <a:t>except on X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377301" y="6471625"/>
            <a:ext cx="2467442" cy="246221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r>
              <a:rPr lang="en-US" sz="1000" dirty="0" err="1" smtClean="0"/>
              <a:t>Rozowsky</a:t>
            </a:r>
            <a:r>
              <a:rPr lang="en-US" sz="1000" dirty="0" smtClean="0"/>
              <a:t> et al., </a:t>
            </a:r>
            <a:r>
              <a:rPr lang="en-US" sz="1000" dirty="0"/>
              <a:t>Mol </a:t>
            </a:r>
            <a:r>
              <a:rPr lang="en-US" sz="1000" dirty="0" err="1"/>
              <a:t>Syst</a:t>
            </a:r>
            <a:r>
              <a:rPr lang="en-US" sz="1000" dirty="0"/>
              <a:t> Biol</a:t>
            </a:r>
            <a:r>
              <a:rPr lang="en-US" sz="1000" dirty="0" smtClean="0"/>
              <a:t>. 7, 522 (2011)</a:t>
            </a:r>
            <a:endParaRPr lang="en-US" sz="10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TextBox 5"/>
          <p:cNvSpPr txBox="1">
            <a:spLocks noChangeArrowheads="1"/>
          </p:cNvSpPr>
          <p:nvPr/>
        </p:nvSpPr>
        <p:spPr bwMode="auto">
          <a:xfrm>
            <a:off x="2743200" y="-914400"/>
            <a:ext cx="5638800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91440" tIns="45720" rIns="91440" bIns="45720">
            <a:prstTxWarp prst="textNoShape">
              <a:avLst/>
            </a:prstTxWarp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52579" name="Title 1"/>
          <p:cNvSpPr>
            <a:spLocks noGrp="1"/>
          </p:cNvSpPr>
          <p:nvPr>
            <p:ph type="title"/>
          </p:nvPr>
        </p:nvSpPr>
        <p:spPr>
          <a:xfrm>
            <a:off x="139701" y="304800"/>
            <a:ext cx="1812925" cy="2338388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zh-CN" sz="2400" dirty="0">
                <a:ea typeface="宋体" charset="-122"/>
                <a:cs typeface="宋体" charset="-122"/>
              </a:rPr>
              <a:t>Allele-Specific Regulatory Network:</a:t>
            </a:r>
            <a:br>
              <a:rPr lang="en-US" altLang="zh-CN" sz="2400" dirty="0">
                <a:ea typeface="宋体" charset="-122"/>
                <a:cs typeface="宋体" charset="-122"/>
              </a:rPr>
            </a:br>
            <a:r>
              <a:rPr lang="en-US" altLang="zh-CN" sz="2400" dirty="0">
                <a:ea typeface="宋体" charset="-122"/>
                <a:cs typeface="宋体" charset="-122"/>
              </a:rPr>
              <a:t>coordination </a:t>
            </a:r>
            <a:br>
              <a:rPr lang="en-US" altLang="zh-CN" sz="2400" dirty="0">
                <a:ea typeface="宋体" charset="-122"/>
                <a:cs typeface="宋体" charset="-122"/>
              </a:rPr>
            </a:br>
            <a:r>
              <a:rPr lang="en-US" altLang="zh-CN" sz="2400" dirty="0">
                <a:ea typeface="宋体" charset="-122"/>
                <a:cs typeface="宋体" charset="-122"/>
              </a:rPr>
              <a:t>of ASE &amp; ASB</a:t>
            </a:r>
            <a:endParaRPr lang="en-US" sz="2400" dirty="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152581" name="Rectangle 4"/>
          <p:cNvSpPr>
            <a:spLocks noChangeArrowheads="1"/>
          </p:cNvSpPr>
          <p:nvPr/>
        </p:nvSpPr>
        <p:spPr bwMode="auto">
          <a:xfrm>
            <a:off x="8940800" y="2395538"/>
            <a:ext cx="203200" cy="4589462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lIns="91440" tIns="45720" rIns="91440" bIns="45720" anchor="ctr">
            <a:prstTxWarp prst="textNoShape">
              <a:avLst/>
            </a:prstTxWarp>
          </a:bodyPr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1681163" y="71438"/>
            <a:ext cx="8691562" cy="15976600"/>
            <a:chOff x="762000" y="254000"/>
            <a:chExt cx="8691879" cy="15976600"/>
          </a:xfrm>
        </p:grpSpPr>
        <p:pic>
          <p:nvPicPr>
            <p:cNvPr id="152584" name="Picture 8" descr="fig7.eps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762000" y="1224461"/>
              <a:ext cx="8691879" cy="10972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2585" name="Picture 7" descr="Net_04_06_11.eps"/>
            <p:cNvPicPr>
              <a:picLocks noChangeAspect="1"/>
            </p:cNvPicPr>
            <p:nvPr/>
          </p:nvPicPr>
          <p:blipFill>
            <a:blip r:embed="rId3"/>
            <a:srcRect l="26888" t="2933" r="29375"/>
            <a:stretch>
              <a:fillRect/>
            </a:stretch>
          </p:blipFill>
          <p:spPr bwMode="auto">
            <a:xfrm>
              <a:off x="2895600" y="254000"/>
              <a:ext cx="5562600" cy="15976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52583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626" y="4929188"/>
            <a:ext cx="5707063" cy="219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6377301" y="6359557"/>
            <a:ext cx="2467442" cy="246221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r>
              <a:rPr lang="en-US" sz="1000" dirty="0" err="1" smtClean="0"/>
              <a:t>Rozowsky</a:t>
            </a:r>
            <a:r>
              <a:rPr lang="en-US" sz="1000" dirty="0" smtClean="0"/>
              <a:t> et al., </a:t>
            </a:r>
            <a:r>
              <a:rPr lang="en-US" sz="1000" dirty="0"/>
              <a:t>Mol </a:t>
            </a:r>
            <a:r>
              <a:rPr lang="en-US" sz="1000" dirty="0" err="1"/>
              <a:t>Syst</a:t>
            </a:r>
            <a:r>
              <a:rPr lang="en-US" sz="1000" dirty="0"/>
              <a:t> Biol</a:t>
            </a:r>
            <a:r>
              <a:rPr lang="en-US" sz="1000" dirty="0" smtClean="0"/>
              <a:t>. 7, 522 (2011)</a:t>
            </a:r>
            <a:endParaRPr lang="en-US" sz="10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Discovering genomic structural variations (SV) </a:t>
            </a:r>
          </a:p>
          <a:p>
            <a:r>
              <a:rPr lang="en-US" dirty="0" smtClean="0"/>
              <a:t>Personal genome</a:t>
            </a:r>
          </a:p>
          <a:p>
            <a:pPr lvl="1"/>
            <a:r>
              <a:rPr lang="en-US" dirty="0"/>
              <a:t>a</a:t>
            </a:r>
            <a:r>
              <a:rPr lang="en-US" dirty="0" smtClean="0"/>
              <a:t>llele-specific binding &amp; expression</a:t>
            </a:r>
          </a:p>
          <a:p>
            <a:r>
              <a:rPr lang="en-US" b="1" dirty="0" smtClean="0">
                <a:solidFill>
                  <a:schemeClr val="accent6"/>
                </a:solidFill>
              </a:rPr>
              <a:t>Extending SV discoveries, </a:t>
            </a:r>
            <a:r>
              <a:rPr lang="en-US" b="1" dirty="0" err="1" smtClean="0">
                <a:solidFill>
                  <a:schemeClr val="accent6"/>
                </a:solidFill>
              </a:rPr>
              <a:t>Ψgenes</a:t>
            </a:r>
            <a:endParaRPr lang="en-US" b="1" dirty="0" smtClean="0">
              <a:solidFill>
                <a:schemeClr val="accent6"/>
              </a:solidFill>
            </a:endParaRPr>
          </a:p>
          <a:p>
            <a:r>
              <a:rPr lang="en-US" dirty="0" err="1" smtClean="0"/>
              <a:t>CNVs</a:t>
            </a:r>
            <a:r>
              <a:rPr lang="en-US" dirty="0" smtClean="0"/>
              <a:t> in human </a:t>
            </a:r>
            <a:r>
              <a:rPr lang="en-US" dirty="0" err="1" smtClean="0"/>
              <a:t>iPSC</a:t>
            </a:r>
            <a:r>
              <a:rPr lang="en-US" dirty="0" smtClean="0"/>
              <a:t> and somatic variations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051A4-B0BA-074E-BAE7-CB2A9F1E4457}" type="slidenum">
              <a:rPr lang="en-US" smtClean="0"/>
              <a:pPr/>
              <a:t>27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Arc 370"/>
          <p:cNvSpPr/>
          <p:nvPr/>
        </p:nvSpPr>
        <p:spPr>
          <a:xfrm flipV="1">
            <a:off x="4833288" y="3544048"/>
            <a:ext cx="1080768" cy="674654"/>
          </a:xfrm>
          <a:prstGeom prst="arc">
            <a:avLst>
              <a:gd name="adj1" fmla="val 10911789"/>
              <a:gd name="adj2" fmla="val 0"/>
            </a:avLst>
          </a:prstGeom>
          <a:ln w="2540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91440" tIns="45720" rIns="91440" bIns="45720" rtlCol="0" anchor="ctr"/>
          <a:lstStyle/>
          <a:p>
            <a:pPr algn="ctr"/>
            <a:endParaRPr lang="en-US"/>
          </a:p>
        </p:txBody>
      </p:sp>
      <p:cxnSp>
        <p:nvCxnSpPr>
          <p:cNvPr id="306" name="Straight Connector 305"/>
          <p:cNvCxnSpPr/>
          <p:nvPr/>
        </p:nvCxnSpPr>
        <p:spPr>
          <a:xfrm rot="5400000" flipH="1" flipV="1">
            <a:off x="8703203" y="1059268"/>
            <a:ext cx="521208" cy="182880"/>
          </a:xfrm>
          <a:prstGeom prst="line">
            <a:avLst/>
          </a:prstGeom>
          <a:ln w="25400">
            <a:solidFill>
              <a:schemeClr val="tx1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7" name="Straight Connector 306"/>
          <p:cNvCxnSpPr/>
          <p:nvPr/>
        </p:nvCxnSpPr>
        <p:spPr>
          <a:xfrm rot="16200000" flipV="1">
            <a:off x="8513600" y="1059268"/>
            <a:ext cx="521208" cy="182880"/>
          </a:xfrm>
          <a:prstGeom prst="line">
            <a:avLst/>
          </a:prstGeom>
          <a:ln w="25400">
            <a:solidFill>
              <a:schemeClr val="tx1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2" name="Straight Connector 341"/>
          <p:cNvCxnSpPr/>
          <p:nvPr/>
        </p:nvCxnSpPr>
        <p:spPr>
          <a:xfrm rot="16200000" flipV="1">
            <a:off x="8779124" y="1463192"/>
            <a:ext cx="182562" cy="3175"/>
          </a:xfrm>
          <a:prstGeom prst="line">
            <a:avLst/>
          </a:prstGeom>
          <a:ln w="635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Connector 131"/>
          <p:cNvCxnSpPr/>
          <p:nvPr/>
        </p:nvCxnSpPr>
        <p:spPr>
          <a:xfrm rot="5400000" flipH="1" flipV="1">
            <a:off x="3827483" y="1059268"/>
            <a:ext cx="521208" cy="182880"/>
          </a:xfrm>
          <a:prstGeom prst="line">
            <a:avLst/>
          </a:prstGeom>
          <a:ln w="25400">
            <a:solidFill>
              <a:schemeClr val="tx1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3" name="Straight Connector 132"/>
          <p:cNvCxnSpPr/>
          <p:nvPr/>
        </p:nvCxnSpPr>
        <p:spPr>
          <a:xfrm rot="16200000" flipV="1">
            <a:off x="3637880" y="1059268"/>
            <a:ext cx="521208" cy="182880"/>
          </a:xfrm>
          <a:prstGeom prst="line">
            <a:avLst/>
          </a:prstGeom>
          <a:ln w="25400">
            <a:solidFill>
              <a:schemeClr val="tx1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/>
          <p:cNvCxnSpPr/>
          <p:nvPr/>
        </p:nvCxnSpPr>
        <p:spPr>
          <a:xfrm rot="16200000" flipH="1">
            <a:off x="2636219" y="965510"/>
            <a:ext cx="571500" cy="427038"/>
          </a:xfrm>
          <a:prstGeom prst="line">
            <a:avLst/>
          </a:prstGeom>
          <a:ln w="25400">
            <a:solidFill>
              <a:schemeClr val="tx1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Connector 106"/>
          <p:cNvCxnSpPr/>
          <p:nvPr/>
        </p:nvCxnSpPr>
        <p:spPr>
          <a:xfrm>
            <a:off x="2111477" y="1587549"/>
            <a:ext cx="604737" cy="519117"/>
          </a:xfrm>
          <a:prstGeom prst="line">
            <a:avLst/>
          </a:prstGeom>
          <a:ln w="2540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Connector 108"/>
          <p:cNvCxnSpPr/>
          <p:nvPr/>
        </p:nvCxnSpPr>
        <p:spPr>
          <a:xfrm flipV="1">
            <a:off x="2727325" y="1587550"/>
            <a:ext cx="604110" cy="521208"/>
          </a:xfrm>
          <a:prstGeom prst="line">
            <a:avLst/>
          </a:prstGeom>
          <a:ln w="2540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2489664" y="4817562"/>
            <a:ext cx="306919" cy="1279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2154986" y="5066934"/>
            <a:ext cx="306919" cy="1279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2989502" y="4940329"/>
            <a:ext cx="306919" cy="1279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2897427" y="5064376"/>
            <a:ext cx="306919" cy="1279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3296421" y="5065655"/>
            <a:ext cx="306919" cy="1279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3603340" y="4635969"/>
            <a:ext cx="306919" cy="1279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2093602" y="4638527"/>
            <a:ext cx="306919" cy="1279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3695415" y="4820120"/>
            <a:ext cx="306919" cy="1279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3296421" y="4759376"/>
            <a:ext cx="306919" cy="1279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2854087" y="4792207"/>
            <a:ext cx="306919" cy="1279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>
            <a:off x="5263142" y="4825237"/>
            <a:ext cx="306919" cy="1279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 flipV="1">
            <a:off x="1976677" y="6401410"/>
            <a:ext cx="176781" cy="0"/>
          </a:xfrm>
          <a:prstGeom prst="line">
            <a:avLst/>
          </a:prstGeom>
          <a:ln w="76200">
            <a:solidFill>
              <a:srgbClr val="00FF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 rot="5400000">
            <a:off x="1884517" y="6595879"/>
            <a:ext cx="461962" cy="1588"/>
          </a:xfrm>
          <a:prstGeom prst="line">
            <a:avLst/>
          </a:prstGeom>
          <a:ln w="76200">
            <a:solidFill>
              <a:srgbClr val="00FF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1976677" y="3838032"/>
            <a:ext cx="671513" cy="74613"/>
          </a:xfrm>
          <a:prstGeom prst="rect">
            <a:avLst/>
          </a:prstGeom>
          <a:gradFill>
            <a:gsLst>
              <a:gs pos="0">
                <a:srgbClr val="0000FF"/>
              </a:gs>
              <a:gs pos="100000">
                <a:schemeClr val="accent6">
                  <a:lumMod val="75000"/>
                </a:schemeClr>
              </a:gs>
            </a:gsLst>
            <a:lin ang="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319577" y="3817395"/>
            <a:ext cx="669925" cy="2746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2382091" y="2765334"/>
            <a:ext cx="671512" cy="73025"/>
          </a:xfrm>
          <a:prstGeom prst="rect">
            <a:avLst/>
          </a:prstGeom>
          <a:gradFill>
            <a:gsLst>
              <a:gs pos="0">
                <a:srgbClr val="0000FF"/>
              </a:gs>
              <a:gs pos="100000">
                <a:schemeClr val="accent6">
                  <a:lumMod val="75000"/>
                </a:schemeClr>
              </a:gs>
            </a:gsLst>
            <a:lin ang="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2799002" y="3838032"/>
            <a:ext cx="671513" cy="73025"/>
          </a:xfrm>
          <a:prstGeom prst="rect">
            <a:avLst/>
          </a:prstGeom>
          <a:gradFill>
            <a:gsLst>
              <a:gs pos="0">
                <a:srgbClr val="0000FF"/>
              </a:gs>
              <a:gs pos="100000">
                <a:schemeClr val="accent6">
                  <a:lumMod val="75000"/>
                </a:schemeClr>
              </a:gs>
            </a:gsLst>
            <a:lin ang="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2524364" y="3787232"/>
            <a:ext cx="609600" cy="2825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71726" name="TextBox 73"/>
          <p:cNvSpPr txBox="1">
            <a:spLocks noChangeArrowheads="1"/>
          </p:cNvSpPr>
          <p:nvPr/>
        </p:nvSpPr>
        <p:spPr bwMode="auto">
          <a:xfrm>
            <a:off x="1" y="2079706"/>
            <a:ext cx="162341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40" tIns="45720" rIns="91440" bIns="45720">
            <a:prstTxWarp prst="textNoShape">
              <a:avLst/>
            </a:prstTxWarp>
            <a:spAutoFit/>
          </a:bodyPr>
          <a:lstStyle/>
          <a:p>
            <a:r>
              <a:rPr lang="en-US" sz="2800" b="1" dirty="0" smtClean="0">
                <a:latin typeface="Calibri" charset="0"/>
              </a:rPr>
              <a:t>Split-read</a:t>
            </a:r>
            <a:endParaRPr lang="en-US" sz="2800" b="1" dirty="0">
              <a:latin typeface="Calibri" charset="0"/>
            </a:endParaRPr>
          </a:p>
        </p:txBody>
      </p:sp>
      <p:sp>
        <p:nvSpPr>
          <p:cNvPr id="71727" name="TextBox 74"/>
          <p:cNvSpPr txBox="1">
            <a:spLocks noChangeArrowheads="1"/>
          </p:cNvSpPr>
          <p:nvPr/>
        </p:nvSpPr>
        <p:spPr bwMode="auto">
          <a:xfrm>
            <a:off x="4875" y="4139183"/>
            <a:ext cx="192409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40" tIns="45720" rIns="91440" bIns="45720">
            <a:prstTxWarp prst="textNoShape">
              <a:avLst/>
            </a:prstTxWarp>
            <a:spAutoFit/>
          </a:bodyPr>
          <a:lstStyle/>
          <a:p>
            <a:r>
              <a:rPr lang="en-US" sz="2800" b="1" dirty="0" smtClean="0">
                <a:latin typeface="Calibri" charset="0"/>
              </a:rPr>
              <a:t>Read-depth</a:t>
            </a:r>
            <a:endParaRPr lang="en-US" sz="2800" b="1" dirty="0">
              <a:latin typeface="Calibri" charset="0"/>
            </a:endParaRPr>
          </a:p>
        </p:txBody>
      </p:sp>
      <p:sp>
        <p:nvSpPr>
          <p:cNvPr id="71742" name="TextBox 75"/>
          <p:cNvSpPr txBox="1">
            <a:spLocks noChangeArrowheads="1"/>
          </p:cNvSpPr>
          <p:nvPr/>
        </p:nvSpPr>
        <p:spPr bwMode="auto">
          <a:xfrm>
            <a:off x="4874" y="-134787"/>
            <a:ext cx="195057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40" tIns="45720" rIns="91440" bIns="45720">
            <a:prstTxWarp prst="textNoShape">
              <a:avLst/>
            </a:prstTxWarp>
            <a:spAutoFit/>
          </a:bodyPr>
          <a:lstStyle/>
          <a:p>
            <a:r>
              <a:rPr lang="en-US" sz="2800" b="1" dirty="0" smtClean="0">
                <a:latin typeface="Calibri" charset="0"/>
              </a:rPr>
              <a:t>Paired-ends</a:t>
            </a:r>
            <a:endParaRPr lang="en-US" sz="2800" b="1" dirty="0">
              <a:latin typeface="Calibri" charset="0"/>
            </a:endParaRPr>
          </a:p>
        </p:txBody>
      </p:sp>
      <p:sp>
        <p:nvSpPr>
          <p:cNvPr id="71744" name="TextBox 78"/>
          <p:cNvSpPr txBox="1">
            <a:spLocks noChangeArrowheads="1"/>
          </p:cNvSpPr>
          <p:nvPr/>
        </p:nvSpPr>
        <p:spPr bwMode="auto">
          <a:xfrm>
            <a:off x="-93825" y="653213"/>
            <a:ext cx="171573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40" tIns="45720" rIns="91440" bIns="45720">
            <a:prstTxWarp prst="textNoShape">
              <a:avLst/>
            </a:prstTxWarp>
            <a:spAutoFit/>
          </a:bodyPr>
          <a:lstStyle/>
          <a:p>
            <a:r>
              <a:rPr lang="en-US" dirty="0" smtClean="0">
                <a:latin typeface="Calibri" charset="0"/>
              </a:rPr>
              <a:t>Studied genome</a:t>
            </a:r>
            <a:endParaRPr lang="en-US" dirty="0">
              <a:latin typeface="Calibri" charset="0"/>
            </a:endParaRPr>
          </a:p>
        </p:txBody>
      </p:sp>
      <p:sp>
        <p:nvSpPr>
          <p:cNvPr id="71745" name="TextBox 79"/>
          <p:cNvSpPr txBox="1">
            <a:spLocks noChangeArrowheads="1"/>
          </p:cNvSpPr>
          <p:nvPr/>
        </p:nvSpPr>
        <p:spPr bwMode="auto">
          <a:xfrm>
            <a:off x="-104150" y="1218218"/>
            <a:ext cx="194036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40" tIns="45720" rIns="91440" bIns="45720">
            <a:prstTxWarp prst="textNoShape">
              <a:avLst/>
            </a:prstTxWarp>
            <a:spAutoFit/>
          </a:bodyPr>
          <a:lstStyle/>
          <a:p>
            <a:r>
              <a:rPr lang="en-US" dirty="0" smtClean="0">
                <a:latin typeface="Calibri" charset="0"/>
              </a:rPr>
              <a:t>Reference genome</a:t>
            </a:r>
            <a:endParaRPr lang="en-US" dirty="0">
              <a:latin typeface="Calibri" charset="0"/>
            </a:endParaRPr>
          </a:p>
        </p:txBody>
      </p:sp>
      <p:cxnSp>
        <p:nvCxnSpPr>
          <p:cNvPr id="78" name="Straight Connector 77"/>
          <p:cNvCxnSpPr/>
          <p:nvPr/>
        </p:nvCxnSpPr>
        <p:spPr>
          <a:xfrm>
            <a:off x="1836912" y="1464780"/>
            <a:ext cx="7315200" cy="1587"/>
          </a:xfrm>
          <a:prstGeom prst="line">
            <a:avLst/>
          </a:prstGeom>
          <a:ln w="635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/>
          <p:cNvCxnSpPr/>
          <p:nvPr/>
        </p:nvCxnSpPr>
        <p:spPr>
          <a:xfrm rot="5400000">
            <a:off x="2224263" y="979005"/>
            <a:ext cx="571500" cy="403225"/>
          </a:xfrm>
          <a:prstGeom prst="line">
            <a:avLst/>
          </a:prstGeom>
          <a:ln w="25400">
            <a:solidFill>
              <a:schemeClr val="tx1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/>
          <p:cNvCxnSpPr/>
          <p:nvPr/>
        </p:nvCxnSpPr>
        <p:spPr>
          <a:xfrm flipV="1">
            <a:off x="2305226" y="1464780"/>
            <a:ext cx="830263" cy="1587"/>
          </a:xfrm>
          <a:prstGeom prst="line">
            <a:avLst/>
          </a:prstGeom>
          <a:ln w="76200">
            <a:solidFill>
              <a:srgbClr val="FF0000"/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/>
          <p:cNvCxnSpPr/>
          <p:nvPr/>
        </p:nvCxnSpPr>
        <p:spPr>
          <a:xfrm rot="16200000" flipV="1">
            <a:off x="2215532" y="1463986"/>
            <a:ext cx="182563" cy="3175"/>
          </a:xfrm>
          <a:prstGeom prst="line">
            <a:avLst/>
          </a:prstGeom>
          <a:ln w="635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/>
          <p:cNvCxnSpPr/>
          <p:nvPr/>
        </p:nvCxnSpPr>
        <p:spPr>
          <a:xfrm rot="16200000" flipV="1">
            <a:off x="3045795" y="1463986"/>
            <a:ext cx="182563" cy="3175"/>
          </a:xfrm>
          <a:prstGeom prst="line">
            <a:avLst/>
          </a:prstGeom>
          <a:ln w="635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/>
          <p:cNvCxnSpPr/>
          <p:nvPr/>
        </p:nvCxnSpPr>
        <p:spPr>
          <a:xfrm>
            <a:off x="1830562" y="891691"/>
            <a:ext cx="7315200" cy="1588"/>
          </a:xfrm>
          <a:prstGeom prst="line">
            <a:avLst/>
          </a:prstGeom>
          <a:ln w="635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90"/>
          <p:cNvCxnSpPr/>
          <p:nvPr/>
        </p:nvCxnSpPr>
        <p:spPr>
          <a:xfrm rot="5400000" flipH="1" flipV="1">
            <a:off x="2319273" y="367577"/>
            <a:ext cx="519113" cy="279400"/>
          </a:xfrm>
          <a:prstGeom prst="line">
            <a:avLst/>
          </a:prstGeom>
          <a:ln w="2540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91"/>
          <p:cNvCxnSpPr/>
          <p:nvPr/>
        </p:nvCxnSpPr>
        <p:spPr>
          <a:xfrm rot="16200000" flipH="1">
            <a:off x="2580417" y="385833"/>
            <a:ext cx="519113" cy="242888"/>
          </a:xfrm>
          <a:prstGeom prst="line">
            <a:avLst/>
          </a:prstGeom>
          <a:ln w="2540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/>
          <p:cNvCxnSpPr/>
          <p:nvPr/>
        </p:nvCxnSpPr>
        <p:spPr>
          <a:xfrm flipV="1">
            <a:off x="2961418" y="766834"/>
            <a:ext cx="187325" cy="0"/>
          </a:xfrm>
          <a:prstGeom prst="line">
            <a:avLst/>
          </a:prstGeom>
          <a:ln w="38100"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8" name="Straight Connector 97"/>
          <p:cNvCxnSpPr/>
          <p:nvPr/>
        </p:nvCxnSpPr>
        <p:spPr>
          <a:xfrm flipV="1">
            <a:off x="2245455" y="755721"/>
            <a:ext cx="187325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1758" name="TextBox 99"/>
          <p:cNvSpPr txBox="1">
            <a:spLocks noChangeArrowheads="1"/>
          </p:cNvSpPr>
          <p:nvPr/>
        </p:nvSpPr>
        <p:spPr bwMode="auto">
          <a:xfrm>
            <a:off x="342181" y="1522914"/>
            <a:ext cx="122734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40" tIns="45720" rIns="91440" bIns="45720">
            <a:prstTxWarp prst="textNoShape">
              <a:avLst/>
            </a:prstTxWarp>
            <a:spAutoFit/>
          </a:bodyPr>
          <a:lstStyle/>
          <a:p>
            <a:r>
              <a:rPr lang="en-US" sz="1400" dirty="0" smtClean="0">
                <a:latin typeface="Calibri" charset="0"/>
              </a:rPr>
              <a:t>Read mapping</a:t>
            </a:r>
            <a:endParaRPr lang="en-US" sz="1400" dirty="0">
              <a:latin typeface="Calibri" charset="0"/>
            </a:endParaRPr>
          </a:p>
        </p:txBody>
      </p:sp>
      <p:cxnSp>
        <p:nvCxnSpPr>
          <p:cNvPr id="113" name="Straight Connector 112"/>
          <p:cNvCxnSpPr/>
          <p:nvPr/>
        </p:nvCxnSpPr>
        <p:spPr>
          <a:xfrm flipV="1">
            <a:off x="1924151" y="1582017"/>
            <a:ext cx="187325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4" name="Straight Connector 113"/>
          <p:cNvCxnSpPr/>
          <p:nvPr/>
        </p:nvCxnSpPr>
        <p:spPr>
          <a:xfrm flipV="1">
            <a:off x="3331436" y="1576484"/>
            <a:ext cx="187325" cy="0"/>
          </a:xfrm>
          <a:prstGeom prst="line">
            <a:avLst/>
          </a:prstGeom>
          <a:ln w="38100"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1768" name="TextBox 117"/>
          <p:cNvSpPr txBox="1">
            <a:spLocks noChangeArrowheads="1"/>
          </p:cNvSpPr>
          <p:nvPr/>
        </p:nvSpPr>
        <p:spPr bwMode="auto">
          <a:xfrm>
            <a:off x="257597" y="428991"/>
            <a:ext cx="141705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40" tIns="45720" rIns="91440" bIns="45720">
            <a:prstTxWarp prst="textNoShape">
              <a:avLst/>
            </a:prstTxWarp>
            <a:spAutoFit/>
          </a:bodyPr>
          <a:lstStyle/>
          <a:p>
            <a:r>
              <a:rPr lang="en-US" sz="1400" dirty="0" smtClean="0">
                <a:latin typeface="Calibri" charset="0"/>
              </a:rPr>
              <a:t>Read sequencing</a:t>
            </a:r>
            <a:endParaRPr lang="en-US" sz="1400" dirty="0">
              <a:latin typeface="Calibri" charset="0"/>
            </a:endParaRPr>
          </a:p>
        </p:txBody>
      </p:sp>
      <p:sp>
        <p:nvSpPr>
          <p:cNvPr id="71769" name="TextBox 137"/>
          <p:cNvSpPr txBox="1">
            <a:spLocks noChangeArrowheads="1"/>
          </p:cNvSpPr>
          <p:nvPr/>
        </p:nvSpPr>
        <p:spPr bwMode="auto">
          <a:xfrm>
            <a:off x="1812072" y="1022546"/>
            <a:ext cx="627057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40" tIns="45720" rIns="91440" bIns="45720">
            <a:prstTxWarp prst="textNoShape">
              <a:avLst/>
            </a:prstTxWarp>
            <a:spAutoFit/>
          </a:bodyPr>
          <a:lstStyle/>
          <a:p>
            <a:r>
              <a:rPr lang="en-US" sz="1000" dirty="0">
                <a:solidFill>
                  <a:srgbClr val="FF0000"/>
                </a:solidFill>
                <a:latin typeface="Calibri" charset="0"/>
              </a:rPr>
              <a:t>Deletion</a:t>
            </a:r>
          </a:p>
        </p:txBody>
      </p:sp>
      <p:sp>
        <p:nvSpPr>
          <p:cNvPr id="120" name="TextBox 119"/>
          <p:cNvSpPr txBox="1"/>
          <p:nvPr/>
        </p:nvSpPr>
        <p:spPr>
          <a:xfrm>
            <a:off x="1605364" y="428991"/>
            <a:ext cx="361835" cy="307777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pPr>
              <a:buFont typeface="Symbol" charset="2"/>
              <a:buChar char=""/>
            </a:pPr>
            <a:r>
              <a:rPr lang="en-US" sz="1400" dirty="0" smtClean="0"/>
              <a:t>   </a:t>
            </a:r>
          </a:p>
        </p:txBody>
      </p:sp>
      <p:sp>
        <p:nvSpPr>
          <p:cNvPr id="121" name="TextBox 120"/>
          <p:cNvSpPr txBox="1"/>
          <p:nvPr/>
        </p:nvSpPr>
        <p:spPr>
          <a:xfrm>
            <a:off x="1605364" y="1522914"/>
            <a:ext cx="361835" cy="307777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pPr>
              <a:buFont typeface="Symbol" charset="2"/>
              <a:buChar char=""/>
            </a:pPr>
            <a:r>
              <a:rPr lang="en-US" sz="1400" dirty="0" smtClean="0"/>
              <a:t>   </a:t>
            </a:r>
          </a:p>
        </p:txBody>
      </p:sp>
      <p:cxnSp>
        <p:nvCxnSpPr>
          <p:cNvPr id="86" name="Straight Connector 85"/>
          <p:cNvCxnSpPr/>
          <p:nvPr/>
        </p:nvCxnSpPr>
        <p:spPr>
          <a:xfrm rot="16200000" flipV="1">
            <a:off x="2618757" y="894074"/>
            <a:ext cx="182562" cy="3175"/>
          </a:xfrm>
          <a:prstGeom prst="line">
            <a:avLst/>
          </a:prstGeom>
          <a:ln w="635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/>
          <p:cNvCxnSpPr/>
          <p:nvPr/>
        </p:nvCxnSpPr>
        <p:spPr>
          <a:xfrm flipV="1">
            <a:off x="3813767" y="890105"/>
            <a:ext cx="365760" cy="1587"/>
          </a:xfrm>
          <a:prstGeom prst="line">
            <a:avLst/>
          </a:prstGeom>
          <a:ln w="76200">
            <a:solidFill>
              <a:srgbClr val="FF0000"/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/>
          <p:cNvCxnSpPr/>
          <p:nvPr/>
        </p:nvCxnSpPr>
        <p:spPr>
          <a:xfrm rot="16200000" flipV="1">
            <a:off x="3724074" y="894074"/>
            <a:ext cx="182563" cy="3175"/>
          </a:xfrm>
          <a:prstGeom prst="line">
            <a:avLst/>
          </a:prstGeom>
          <a:ln w="635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1" name="Straight Connector 130"/>
          <p:cNvCxnSpPr/>
          <p:nvPr/>
        </p:nvCxnSpPr>
        <p:spPr>
          <a:xfrm rot="16200000" flipV="1">
            <a:off x="4089834" y="888517"/>
            <a:ext cx="182563" cy="3175"/>
          </a:xfrm>
          <a:prstGeom prst="line">
            <a:avLst/>
          </a:prstGeom>
          <a:ln w="635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6" name="Straight Connector 135"/>
          <p:cNvCxnSpPr/>
          <p:nvPr/>
        </p:nvCxnSpPr>
        <p:spPr>
          <a:xfrm rot="16200000" flipV="1">
            <a:off x="3903404" y="1463192"/>
            <a:ext cx="182562" cy="3175"/>
          </a:xfrm>
          <a:prstGeom prst="line">
            <a:avLst/>
          </a:prstGeom>
          <a:ln w="635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7" name="Straight Connector 136"/>
          <p:cNvCxnSpPr/>
          <p:nvPr/>
        </p:nvCxnSpPr>
        <p:spPr>
          <a:xfrm rot="5400000" flipH="1" flipV="1">
            <a:off x="5417963" y="367579"/>
            <a:ext cx="519113" cy="279400"/>
          </a:xfrm>
          <a:prstGeom prst="line">
            <a:avLst/>
          </a:prstGeom>
          <a:ln w="2540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/>
          <p:cNvCxnSpPr/>
          <p:nvPr/>
        </p:nvCxnSpPr>
        <p:spPr>
          <a:xfrm rot="16200000" flipH="1">
            <a:off x="5679107" y="385835"/>
            <a:ext cx="519113" cy="242888"/>
          </a:xfrm>
          <a:prstGeom prst="line">
            <a:avLst/>
          </a:prstGeom>
          <a:ln w="2540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9" name="Straight Connector 138"/>
          <p:cNvCxnSpPr/>
          <p:nvPr/>
        </p:nvCxnSpPr>
        <p:spPr>
          <a:xfrm flipV="1">
            <a:off x="6060108" y="766836"/>
            <a:ext cx="187325" cy="0"/>
          </a:xfrm>
          <a:prstGeom prst="line">
            <a:avLst/>
          </a:prstGeom>
          <a:ln w="38100"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Connector 139"/>
          <p:cNvCxnSpPr/>
          <p:nvPr/>
        </p:nvCxnSpPr>
        <p:spPr>
          <a:xfrm flipV="1">
            <a:off x="5344145" y="755723"/>
            <a:ext cx="187325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1" name="TextBox 137"/>
          <p:cNvSpPr txBox="1">
            <a:spLocks noChangeArrowheads="1"/>
          </p:cNvSpPr>
          <p:nvPr/>
        </p:nvSpPr>
        <p:spPr bwMode="auto">
          <a:xfrm>
            <a:off x="3270249" y="1022546"/>
            <a:ext cx="649474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40" tIns="45720" rIns="91440" bIns="45720">
            <a:prstTxWarp prst="textNoShape">
              <a:avLst/>
            </a:prstTxWarp>
            <a:spAutoFit/>
          </a:bodyPr>
          <a:lstStyle/>
          <a:p>
            <a:r>
              <a:rPr lang="en-US" sz="1000" dirty="0" smtClean="0">
                <a:solidFill>
                  <a:srgbClr val="FF0000"/>
                </a:solidFill>
                <a:latin typeface="Calibri" charset="0"/>
              </a:rPr>
              <a:t>Insertion</a:t>
            </a:r>
            <a:endParaRPr lang="en-US" sz="1000" dirty="0">
              <a:solidFill>
                <a:srgbClr val="FF0000"/>
              </a:solidFill>
              <a:latin typeface="Calibri" charset="0"/>
            </a:endParaRPr>
          </a:p>
        </p:txBody>
      </p:sp>
      <p:cxnSp>
        <p:nvCxnSpPr>
          <p:cNvPr id="142" name="Straight Connector 141"/>
          <p:cNvCxnSpPr/>
          <p:nvPr/>
        </p:nvCxnSpPr>
        <p:spPr>
          <a:xfrm flipV="1">
            <a:off x="4818681" y="1463193"/>
            <a:ext cx="830263" cy="1587"/>
          </a:xfrm>
          <a:prstGeom prst="line">
            <a:avLst/>
          </a:prstGeom>
          <a:ln w="76200">
            <a:solidFill>
              <a:srgbClr val="FF0000"/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3" name="Straight Connector 142"/>
          <p:cNvCxnSpPr/>
          <p:nvPr/>
        </p:nvCxnSpPr>
        <p:spPr>
          <a:xfrm rot="16200000" flipV="1">
            <a:off x="4728987" y="1462399"/>
            <a:ext cx="182563" cy="3175"/>
          </a:xfrm>
          <a:prstGeom prst="line">
            <a:avLst/>
          </a:prstGeom>
          <a:ln w="635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4" name="Straight Connector 143"/>
          <p:cNvCxnSpPr/>
          <p:nvPr/>
        </p:nvCxnSpPr>
        <p:spPr>
          <a:xfrm rot="16200000" flipV="1">
            <a:off x="5559250" y="1462399"/>
            <a:ext cx="182563" cy="3175"/>
          </a:xfrm>
          <a:prstGeom prst="line">
            <a:avLst/>
          </a:prstGeom>
          <a:ln w="635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5" name="Straight Connector 144"/>
          <p:cNvCxnSpPr/>
          <p:nvPr/>
        </p:nvCxnSpPr>
        <p:spPr>
          <a:xfrm flipV="1">
            <a:off x="4821856" y="888518"/>
            <a:ext cx="830263" cy="1587"/>
          </a:xfrm>
          <a:prstGeom prst="line">
            <a:avLst/>
          </a:prstGeom>
          <a:ln w="76200">
            <a:solidFill>
              <a:srgbClr val="FF0000"/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6" name="Straight Connector 145"/>
          <p:cNvCxnSpPr/>
          <p:nvPr/>
        </p:nvCxnSpPr>
        <p:spPr>
          <a:xfrm rot="16200000" flipV="1">
            <a:off x="4732161" y="887724"/>
            <a:ext cx="182563" cy="3175"/>
          </a:xfrm>
          <a:prstGeom prst="line">
            <a:avLst/>
          </a:prstGeom>
          <a:ln w="635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7" name="Straight Connector 146"/>
          <p:cNvCxnSpPr/>
          <p:nvPr/>
        </p:nvCxnSpPr>
        <p:spPr>
          <a:xfrm rot="16200000" flipV="1">
            <a:off x="5562425" y="887724"/>
            <a:ext cx="182563" cy="3175"/>
          </a:xfrm>
          <a:prstGeom prst="line">
            <a:avLst/>
          </a:prstGeom>
          <a:ln w="635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8" name="Straight Connector 147"/>
          <p:cNvCxnSpPr/>
          <p:nvPr/>
        </p:nvCxnSpPr>
        <p:spPr>
          <a:xfrm flipV="1">
            <a:off x="5914056" y="886931"/>
            <a:ext cx="830263" cy="1587"/>
          </a:xfrm>
          <a:prstGeom prst="line">
            <a:avLst/>
          </a:prstGeom>
          <a:ln w="76200">
            <a:solidFill>
              <a:srgbClr val="FF0000"/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0" name="Straight Connector 149"/>
          <p:cNvCxnSpPr/>
          <p:nvPr/>
        </p:nvCxnSpPr>
        <p:spPr>
          <a:xfrm rot="16200000" flipV="1">
            <a:off x="5824362" y="886137"/>
            <a:ext cx="182563" cy="3175"/>
          </a:xfrm>
          <a:prstGeom prst="line">
            <a:avLst/>
          </a:prstGeom>
          <a:ln w="635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1" name="Straight Connector 150"/>
          <p:cNvCxnSpPr/>
          <p:nvPr/>
        </p:nvCxnSpPr>
        <p:spPr>
          <a:xfrm rot="16200000" flipV="1">
            <a:off x="6654625" y="886137"/>
            <a:ext cx="182563" cy="3175"/>
          </a:xfrm>
          <a:prstGeom prst="line">
            <a:avLst/>
          </a:prstGeom>
          <a:ln w="635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3" name="Straight Connector 152"/>
          <p:cNvCxnSpPr/>
          <p:nvPr/>
        </p:nvCxnSpPr>
        <p:spPr>
          <a:xfrm rot="5400000" flipH="1" flipV="1">
            <a:off x="3600020" y="367578"/>
            <a:ext cx="519113" cy="279400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4" name="Straight Connector 153"/>
          <p:cNvCxnSpPr/>
          <p:nvPr/>
        </p:nvCxnSpPr>
        <p:spPr>
          <a:xfrm rot="16200000" flipH="1">
            <a:off x="3861164" y="385834"/>
            <a:ext cx="519113" cy="242888"/>
          </a:xfrm>
          <a:prstGeom prst="line">
            <a:avLst/>
          </a:prstGeom>
          <a:ln w="2540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5" name="Straight Connector 154"/>
          <p:cNvCxnSpPr/>
          <p:nvPr/>
        </p:nvCxnSpPr>
        <p:spPr>
          <a:xfrm flipV="1">
            <a:off x="4242165" y="766835"/>
            <a:ext cx="187325" cy="0"/>
          </a:xfrm>
          <a:prstGeom prst="line">
            <a:avLst/>
          </a:prstGeom>
          <a:ln w="38100"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6" name="Straight Connector 155"/>
          <p:cNvCxnSpPr/>
          <p:nvPr/>
        </p:nvCxnSpPr>
        <p:spPr>
          <a:xfrm flipV="1">
            <a:off x="3526202" y="755722"/>
            <a:ext cx="187325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7" name="Straight Connector 156"/>
          <p:cNvCxnSpPr/>
          <p:nvPr/>
        </p:nvCxnSpPr>
        <p:spPr>
          <a:xfrm>
            <a:off x="3913373" y="1582017"/>
            <a:ext cx="91440" cy="519117"/>
          </a:xfrm>
          <a:prstGeom prst="line">
            <a:avLst/>
          </a:prstGeom>
          <a:ln w="2540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8" name="Straight Connector 157"/>
          <p:cNvCxnSpPr/>
          <p:nvPr/>
        </p:nvCxnSpPr>
        <p:spPr>
          <a:xfrm flipV="1">
            <a:off x="4004813" y="1555267"/>
            <a:ext cx="91440" cy="521208"/>
          </a:xfrm>
          <a:prstGeom prst="line">
            <a:avLst/>
          </a:prstGeom>
          <a:ln w="2540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9" name="Straight Connector 158"/>
          <p:cNvCxnSpPr/>
          <p:nvPr/>
        </p:nvCxnSpPr>
        <p:spPr>
          <a:xfrm flipV="1">
            <a:off x="3732398" y="1576484"/>
            <a:ext cx="187325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0" name="Straight Connector 159"/>
          <p:cNvCxnSpPr/>
          <p:nvPr/>
        </p:nvCxnSpPr>
        <p:spPr>
          <a:xfrm flipV="1">
            <a:off x="4085865" y="1582016"/>
            <a:ext cx="187325" cy="0"/>
          </a:xfrm>
          <a:prstGeom prst="line">
            <a:avLst/>
          </a:prstGeom>
          <a:ln w="38100"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1" name="Straight Connector 160"/>
          <p:cNvCxnSpPr/>
          <p:nvPr/>
        </p:nvCxnSpPr>
        <p:spPr>
          <a:xfrm>
            <a:off x="5105383" y="1583603"/>
            <a:ext cx="128016" cy="519117"/>
          </a:xfrm>
          <a:prstGeom prst="line">
            <a:avLst/>
          </a:prstGeom>
          <a:ln w="2540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2" name="Straight Connector 161"/>
          <p:cNvCxnSpPr/>
          <p:nvPr/>
        </p:nvCxnSpPr>
        <p:spPr>
          <a:xfrm flipV="1">
            <a:off x="5234923" y="1556854"/>
            <a:ext cx="128016" cy="521208"/>
          </a:xfrm>
          <a:prstGeom prst="line">
            <a:avLst/>
          </a:prstGeom>
          <a:ln w="2540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3" name="Straight Connector 162"/>
          <p:cNvCxnSpPr/>
          <p:nvPr/>
        </p:nvCxnSpPr>
        <p:spPr>
          <a:xfrm flipV="1">
            <a:off x="5344145" y="1576484"/>
            <a:ext cx="187325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4" name="Straight Connector 163"/>
          <p:cNvCxnSpPr/>
          <p:nvPr/>
        </p:nvCxnSpPr>
        <p:spPr>
          <a:xfrm flipV="1">
            <a:off x="4932345" y="1576484"/>
            <a:ext cx="187325" cy="0"/>
          </a:xfrm>
          <a:prstGeom prst="line">
            <a:avLst/>
          </a:prstGeom>
          <a:ln w="38100"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5" name="Straight Connector 164"/>
          <p:cNvCxnSpPr/>
          <p:nvPr/>
        </p:nvCxnSpPr>
        <p:spPr>
          <a:xfrm flipV="1">
            <a:off x="7203275" y="891692"/>
            <a:ext cx="830263" cy="1587"/>
          </a:xfrm>
          <a:prstGeom prst="line">
            <a:avLst/>
          </a:prstGeom>
          <a:ln w="76200">
            <a:gradFill flip="none" rotWithShape="1">
              <a:gsLst>
                <a:gs pos="0">
                  <a:srgbClr val="FF0000"/>
                </a:gs>
                <a:gs pos="100000">
                  <a:srgbClr val="FFFFFF"/>
                </a:gs>
              </a:gsLst>
              <a:lin ang="0" scaled="1"/>
              <a:tileRect/>
            </a:gra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6" name="Straight Connector 165"/>
          <p:cNvCxnSpPr/>
          <p:nvPr/>
        </p:nvCxnSpPr>
        <p:spPr>
          <a:xfrm rot="16200000" flipV="1">
            <a:off x="7113581" y="890898"/>
            <a:ext cx="182563" cy="3175"/>
          </a:xfrm>
          <a:prstGeom prst="line">
            <a:avLst/>
          </a:prstGeom>
          <a:ln w="635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7" name="Straight Connector 166"/>
          <p:cNvCxnSpPr/>
          <p:nvPr/>
        </p:nvCxnSpPr>
        <p:spPr>
          <a:xfrm rot="16200000" flipV="1">
            <a:off x="7943844" y="890898"/>
            <a:ext cx="182563" cy="3175"/>
          </a:xfrm>
          <a:prstGeom prst="line">
            <a:avLst/>
          </a:prstGeom>
          <a:ln w="635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8" name="Arc 167"/>
          <p:cNvSpPr/>
          <p:nvPr/>
        </p:nvSpPr>
        <p:spPr>
          <a:xfrm rot="5400000">
            <a:off x="5520777" y="448348"/>
            <a:ext cx="616981" cy="1053930"/>
          </a:xfrm>
          <a:prstGeom prst="arc">
            <a:avLst>
              <a:gd name="adj1" fmla="val 16200000"/>
              <a:gd name="adj2" fmla="val 5389522"/>
            </a:avLst>
          </a:prstGeom>
          <a:ln w="25400">
            <a:solidFill>
              <a:schemeClr val="tx1"/>
            </a:solidFill>
            <a:prstDash val="sysDot"/>
            <a:headEnd type="stealth" w="lg" len="med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91440" tIns="45720" rIns="91440" bIns="45720" rtlCol="0" anchor="ctr"/>
          <a:lstStyle/>
          <a:p>
            <a:pPr algn="ctr"/>
            <a:endParaRPr lang="en-US"/>
          </a:p>
        </p:txBody>
      </p:sp>
      <p:sp>
        <p:nvSpPr>
          <p:cNvPr id="169" name="TextBox 137"/>
          <p:cNvSpPr txBox="1">
            <a:spLocks noChangeArrowheads="1"/>
          </p:cNvSpPr>
          <p:nvPr/>
        </p:nvSpPr>
        <p:spPr bwMode="auto">
          <a:xfrm>
            <a:off x="4750418" y="978095"/>
            <a:ext cx="76775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40" tIns="45720" rIns="91440" bIns="45720">
            <a:prstTxWarp prst="textNoShape">
              <a:avLst/>
            </a:prstTxWarp>
            <a:spAutoFit/>
          </a:bodyPr>
          <a:lstStyle/>
          <a:p>
            <a:r>
              <a:rPr lang="en-US" sz="1000" dirty="0" smtClean="0">
                <a:solidFill>
                  <a:srgbClr val="FF0000"/>
                </a:solidFill>
                <a:latin typeface="Calibri" charset="0"/>
              </a:rPr>
              <a:t>Tandem</a:t>
            </a:r>
          </a:p>
          <a:p>
            <a:r>
              <a:rPr lang="en-US" sz="1000" dirty="0" smtClean="0">
                <a:solidFill>
                  <a:srgbClr val="FF0000"/>
                </a:solidFill>
                <a:latin typeface="Calibri" charset="0"/>
              </a:rPr>
              <a:t>duplication</a:t>
            </a:r>
            <a:endParaRPr lang="en-US" sz="1000" dirty="0">
              <a:solidFill>
                <a:srgbClr val="FF0000"/>
              </a:solidFill>
              <a:latin typeface="Calibri" charset="0"/>
            </a:endParaRPr>
          </a:p>
        </p:txBody>
      </p:sp>
      <p:cxnSp>
        <p:nvCxnSpPr>
          <p:cNvPr id="170" name="Straight Connector 169"/>
          <p:cNvCxnSpPr/>
          <p:nvPr/>
        </p:nvCxnSpPr>
        <p:spPr>
          <a:xfrm flipV="1">
            <a:off x="7206450" y="1461606"/>
            <a:ext cx="830263" cy="1587"/>
          </a:xfrm>
          <a:prstGeom prst="line">
            <a:avLst/>
          </a:prstGeom>
          <a:ln w="76200">
            <a:gradFill flip="none" rotWithShape="1">
              <a:gsLst>
                <a:gs pos="0">
                  <a:schemeClr val="bg1"/>
                </a:gs>
                <a:gs pos="100000">
                  <a:srgbClr val="FF0000"/>
                </a:gs>
              </a:gsLst>
              <a:lin ang="0" scaled="1"/>
              <a:tileRect/>
            </a:gra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1" name="Straight Connector 170"/>
          <p:cNvCxnSpPr/>
          <p:nvPr/>
        </p:nvCxnSpPr>
        <p:spPr>
          <a:xfrm rot="16200000" flipV="1">
            <a:off x="7116756" y="1460812"/>
            <a:ext cx="182563" cy="3175"/>
          </a:xfrm>
          <a:prstGeom prst="line">
            <a:avLst/>
          </a:prstGeom>
          <a:ln w="635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2" name="Straight Connector 171"/>
          <p:cNvCxnSpPr/>
          <p:nvPr/>
        </p:nvCxnSpPr>
        <p:spPr>
          <a:xfrm rot="16200000" flipV="1">
            <a:off x="7947019" y="1460812"/>
            <a:ext cx="182563" cy="3175"/>
          </a:xfrm>
          <a:prstGeom prst="line">
            <a:avLst/>
          </a:prstGeom>
          <a:ln w="635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3" name="Straight Connector 172"/>
          <p:cNvCxnSpPr/>
          <p:nvPr/>
        </p:nvCxnSpPr>
        <p:spPr>
          <a:xfrm rot="5400000" flipH="1" flipV="1">
            <a:off x="6999475" y="367580"/>
            <a:ext cx="519113" cy="279400"/>
          </a:xfrm>
          <a:prstGeom prst="line">
            <a:avLst/>
          </a:prstGeom>
          <a:ln w="2540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4" name="Straight Connector 173"/>
          <p:cNvCxnSpPr/>
          <p:nvPr/>
        </p:nvCxnSpPr>
        <p:spPr>
          <a:xfrm rot="16200000" flipH="1">
            <a:off x="7260619" y="385836"/>
            <a:ext cx="519113" cy="242888"/>
          </a:xfrm>
          <a:prstGeom prst="line">
            <a:avLst/>
          </a:prstGeom>
          <a:ln w="2540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5" name="Straight Connector 174"/>
          <p:cNvCxnSpPr/>
          <p:nvPr/>
        </p:nvCxnSpPr>
        <p:spPr>
          <a:xfrm flipV="1">
            <a:off x="7641620" y="766837"/>
            <a:ext cx="187325" cy="0"/>
          </a:xfrm>
          <a:prstGeom prst="line">
            <a:avLst/>
          </a:prstGeom>
          <a:ln w="38100"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6" name="Straight Connector 175"/>
          <p:cNvCxnSpPr/>
          <p:nvPr/>
        </p:nvCxnSpPr>
        <p:spPr>
          <a:xfrm flipV="1">
            <a:off x="6925657" y="755724"/>
            <a:ext cx="187325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7" name="Straight Connector 176"/>
          <p:cNvCxnSpPr/>
          <p:nvPr/>
        </p:nvCxnSpPr>
        <p:spPr>
          <a:xfrm>
            <a:off x="7116281" y="1614300"/>
            <a:ext cx="228600" cy="519117"/>
          </a:xfrm>
          <a:prstGeom prst="line">
            <a:avLst/>
          </a:prstGeom>
          <a:ln w="2540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8" name="Straight Connector 177"/>
          <p:cNvCxnSpPr/>
          <p:nvPr/>
        </p:nvCxnSpPr>
        <p:spPr>
          <a:xfrm flipV="1">
            <a:off x="7360630" y="1614299"/>
            <a:ext cx="228600" cy="521208"/>
          </a:xfrm>
          <a:prstGeom prst="line">
            <a:avLst/>
          </a:prstGeom>
          <a:ln w="2540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9" name="Straight Connector 178"/>
          <p:cNvCxnSpPr/>
          <p:nvPr/>
        </p:nvCxnSpPr>
        <p:spPr>
          <a:xfrm flipV="1">
            <a:off x="6932006" y="1587550"/>
            <a:ext cx="187325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0" name="Straight Connector 179"/>
          <p:cNvCxnSpPr/>
          <p:nvPr/>
        </p:nvCxnSpPr>
        <p:spPr>
          <a:xfrm flipV="1">
            <a:off x="7424131" y="1587550"/>
            <a:ext cx="187325" cy="0"/>
          </a:xfrm>
          <a:prstGeom prst="line">
            <a:avLst/>
          </a:prstGeom>
          <a:ln w="38100"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1" name="TextBox 137"/>
          <p:cNvSpPr txBox="1">
            <a:spLocks noChangeArrowheads="1"/>
          </p:cNvSpPr>
          <p:nvPr/>
        </p:nvSpPr>
        <p:spPr bwMode="auto">
          <a:xfrm>
            <a:off x="6776244" y="1022546"/>
            <a:ext cx="659806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40" tIns="45720" rIns="91440" bIns="45720">
            <a:prstTxWarp prst="textNoShape">
              <a:avLst/>
            </a:prstTxWarp>
            <a:spAutoFit/>
          </a:bodyPr>
          <a:lstStyle/>
          <a:p>
            <a:r>
              <a:rPr lang="en-US" sz="1000" dirty="0" smtClean="0">
                <a:solidFill>
                  <a:srgbClr val="FF0000"/>
                </a:solidFill>
                <a:latin typeface="Calibri" charset="0"/>
              </a:rPr>
              <a:t>Inversion</a:t>
            </a:r>
            <a:endParaRPr lang="en-US" sz="1000" dirty="0">
              <a:solidFill>
                <a:srgbClr val="FF0000"/>
              </a:solidFill>
              <a:latin typeface="Calibri" charset="0"/>
            </a:endParaRPr>
          </a:p>
        </p:txBody>
      </p:sp>
      <p:sp>
        <p:nvSpPr>
          <p:cNvPr id="182" name="Curved Left Arrow 181"/>
          <p:cNvSpPr/>
          <p:nvPr/>
        </p:nvSpPr>
        <p:spPr>
          <a:xfrm flipV="1">
            <a:off x="7424130" y="984637"/>
            <a:ext cx="404814" cy="365760"/>
          </a:xfrm>
          <a:prstGeom prst="curvedLeftArrow">
            <a:avLst>
              <a:gd name="adj1" fmla="val 10928"/>
              <a:gd name="adj2" fmla="val 20294"/>
              <a:gd name="adj3" fmla="val 25000"/>
            </a:avLst>
          </a:prstGeom>
          <a:noFill/>
          <a:ln w="254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183" name="Straight Connector 182"/>
          <p:cNvCxnSpPr/>
          <p:nvPr/>
        </p:nvCxnSpPr>
        <p:spPr>
          <a:xfrm rot="5400000" flipH="1" flipV="1">
            <a:off x="3828849" y="3232200"/>
            <a:ext cx="521208" cy="182880"/>
          </a:xfrm>
          <a:prstGeom prst="line">
            <a:avLst/>
          </a:prstGeom>
          <a:ln w="25400">
            <a:solidFill>
              <a:schemeClr val="tx1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4" name="Straight Connector 183"/>
          <p:cNvCxnSpPr/>
          <p:nvPr/>
        </p:nvCxnSpPr>
        <p:spPr>
          <a:xfrm rot="16200000" flipV="1">
            <a:off x="3639246" y="3232200"/>
            <a:ext cx="521208" cy="182880"/>
          </a:xfrm>
          <a:prstGeom prst="line">
            <a:avLst/>
          </a:prstGeom>
          <a:ln w="25400">
            <a:solidFill>
              <a:schemeClr val="tx1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5" name="Straight Connector 184"/>
          <p:cNvCxnSpPr/>
          <p:nvPr/>
        </p:nvCxnSpPr>
        <p:spPr>
          <a:xfrm rot="16200000" flipH="1">
            <a:off x="2637585" y="3138442"/>
            <a:ext cx="571500" cy="427038"/>
          </a:xfrm>
          <a:prstGeom prst="line">
            <a:avLst/>
          </a:prstGeom>
          <a:ln w="25400">
            <a:solidFill>
              <a:schemeClr val="tx1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8" name="TextBox 78"/>
          <p:cNvSpPr txBox="1">
            <a:spLocks noChangeArrowheads="1"/>
          </p:cNvSpPr>
          <p:nvPr/>
        </p:nvSpPr>
        <p:spPr bwMode="auto">
          <a:xfrm>
            <a:off x="-95587" y="2826145"/>
            <a:ext cx="171573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40" tIns="45720" rIns="91440" bIns="45720">
            <a:prstTxWarp prst="textNoShape">
              <a:avLst/>
            </a:prstTxWarp>
            <a:spAutoFit/>
          </a:bodyPr>
          <a:lstStyle/>
          <a:p>
            <a:r>
              <a:rPr lang="en-US" dirty="0" smtClean="0">
                <a:latin typeface="Calibri" charset="0"/>
              </a:rPr>
              <a:t>Studied genome</a:t>
            </a:r>
            <a:endParaRPr lang="en-US" dirty="0">
              <a:latin typeface="Calibri" charset="0"/>
            </a:endParaRPr>
          </a:p>
        </p:txBody>
      </p:sp>
      <p:sp>
        <p:nvSpPr>
          <p:cNvPr id="189" name="TextBox 79"/>
          <p:cNvSpPr txBox="1">
            <a:spLocks noChangeArrowheads="1"/>
          </p:cNvSpPr>
          <p:nvPr/>
        </p:nvSpPr>
        <p:spPr bwMode="auto">
          <a:xfrm>
            <a:off x="-105912" y="3391150"/>
            <a:ext cx="194036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40" tIns="45720" rIns="91440" bIns="45720">
            <a:prstTxWarp prst="textNoShape">
              <a:avLst/>
            </a:prstTxWarp>
            <a:spAutoFit/>
          </a:bodyPr>
          <a:lstStyle/>
          <a:p>
            <a:r>
              <a:rPr lang="en-US" dirty="0" smtClean="0">
                <a:latin typeface="Calibri" charset="0"/>
              </a:rPr>
              <a:t>Reference genome</a:t>
            </a:r>
            <a:endParaRPr lang="en-US" dirty="0">
              <a:latin typeface="Calibri" charset="0"/>
            </a:endParaRPr>
          </a:p>
        </p:txBody>
      </p:sp>
      <p:cxnSp>
        <p:nvCxnSpPr>
          <p:cNvPr id="190" name="Straight Connector 189"/>
          <p:cNvCxnSpPr/>
          <p:nvPr/>
        </p:nvCxnSpPr>
        <p:spPr>
          <a:xfrm>
            <a:off x="1838278" y="3637711"/>
            <a:ext cx="7315200" cy="1587"/>
          </a:xfrm>
          <a:prstGeom prst="line">
            <a:avLst/>
          </a:prstGeom>
          <a:ln w="635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1" name="Straight Connector 190"/>
          <p:cNvCxnSpPr/>
          <p:nvPr/>
        </p:nvCxnSpPr>
        <p:spPr>
          <a:xfrm rot="5400000">
            <a:off x="2225629" y="3151937"/>
            <a:ext cx="571500" cy="403225"/>
          </a:xfrm>
          <a:prstGeom prst="line">
            <a:avLst/>
          </a:prstGeom>
          <a:ln w="25400">
            <a:solidFill>
              <a:schemeClr val="tx1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2" name="Straight Connector 191"/>
          <p:cNvCxnSpPr/>
          <p:nvPr/>
        </p:nvCxnSpPr>
        <p:spPr>
          <a:xfrm flipV="1">
            <a:off x="2306592" y="3637711"/>
            <a:ext cx="830263" cy="1587"/>
          </a:xfrm>
          <a:prstGeom prst="line">
            <a:avLst/>
          </a:prstGeom>
          <a:ln w="76200">
            <a:solidFill>
              <a:srgbClr val="FF0000"/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3" name="Straight Connector 192"/>
          <p:cNvCxnSpPr/>
          <p:nvPr/>
        </p:nvCxnSpPr>
        <p:spPr>
          <a:xfrm rot="16200000" flipV="1">
            <a:off x="2216898" y="3636917"/>
            <a:ext cx="182563" cy="3175"/>
          </a:xfrm>
          <a:prstGeom prst="line">
            <a:avLst/>
          </a:prstGeom>
          <a:ln w="635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4" name="Straight Connector 193"/>
          <p:cNvCxnSpPr/>
          <p:nvPr/>
        </p:nvCxnSpPr>
        <p:spPr>
          <a:xfrm rot="16200000" flipV="1">
            <a:off x="3047161" y="3636917"/>
            <a:ext cx="182563" cy="3175"/>
          </a:xfrm>
          <a:prstGeom prst="line">
            <a:avLst/>
          </a:prstGeom>
          <a:ln w="635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5" name="Straight Connector 194"/>
          <p:cNvCxnSpPr/>
          <p:nvPr/>
        </p:nvCxnSpPr>
        <p:spPr>
          <a:xfrm>
            <a:off x="1831928" y="3064623"/>
            <a:ext cx="7315200" cy="1588"/>
          </a:xfrm>
          <a:prstGeom prst="line">
            <a:avLst/>
          </a:prstGeom>
          <a:ln w="635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0" name="TextBox 99"/>
          <p:cNvSpPr txBox="1">
            <a:spLocks noChangeArrowheads="1"/>
          </p:cNvSpPr>
          <p:nvPr/>
        </p:nvSpPr>
        <p:spPr bwMode="auto">
          <a:xfrm>
            <a:off x="331337" y="3684143"/>
            <a:ext cx="122734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40" tIns="45720" rIns="91440" bIns="45720">
            <a:prstTxWarp prst="textNoShape">
              <a:avLst/>
            </a:prstTxWarp>
            <a:spAutoFit/>
          </a:bodyPr>
          <a:lstStyle/>
          <a:p>
            <a:r>
              <a:rPr lang="en-US" sz="1400" dirty="0" smtClean="0">
                <a:latin typeface="Calibri" charset="0"/>
              </a:rPr>
              <a:t>Read mapping</a:t>
            </a:r>
            <a:endParaRPr lang="en-US" sz="1400" dirty="0">
              <a:latin typeface="Calibri" charset="0"/>
            </a:endParaRPr>
          </a:p>
        </p:txBody>
      </p:sp>
      <p:sp>
        <p:nvSpPr>
          <p:cNvPr id="203" name="TextBox 117"/>
          <p:cNvSpPr txBox="1">
            <a:spLocks noChangeArrowheads="1"/>
          </p:cNvSpPr>
          <p:nvPr/>
        </p:nvSpPr>
        <p:spPr bwMode="auto">
          <a:xfrm>
            <a:off x="256231" y="2573537"/>
            <a:ext cx="141705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40" tIns="45720" rIns="91440" bIns="45720">
            <a:prstTxWarp prst="textNoShape">
              <a:avLst/>
            </a:prstTxWarp>
            <a:spAutoFit/>
          </a:bodyPr>
          <a:lstStyle/>
          <a:p>
            <a:r>
              <a:rPr lang="en-US" sz="1400" dirty="0" smtClean="0">
                <a:latin typeface="Calibri" charset="0"/>
              </a:rPr>
              <a:t>Read sequencing</a:t>
            </a:r>
            <a:endParaRPr lang="en-US" sz="1400" dirty="0">
              <a:latin typeface="Calibri" charset="0"/>
            </a:endParaRPr>
          </a:p>
        </p:txBody>
      </p:sp>
      <p:sp>
        <p:nvSpPr>
          <p:cNvPr id="204" name="TextBox 137"/>
          <p:cNvSpPr txBox="1">
            <a:spLocks noChangeArrowheads="1"/>
          </p:cNvSpPr>
          <p:nvPr/>
        </p:nvSpPr>
        <p:spPr bwMode="auto">
          <a:xfrm>
            <a:off x="1813438" y="3195478"/>
            <a:ext cx="627057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40" tIns="45720" rIns="91440" bIns="45720">
            <a:prstTxWarp prst="textNoShape">
              <a:avLst/>
            </a:prstTxWarp>
            <a:spAutoFit/>
          </a:bodyPr>
          <a:lstStyle/>
          <a:p>
            <a:r>
              <a:rPr lang="en-US" sz="1000" dirty="0">
                <a:solidFill>
                  <a:srgbClr val="FF0000"/>
                </a:solidFill>
                <a:latin typeface="Calibri" charset="0"/>
              </a:rPr>
              <a:t>Deletion</a:t>
            </a:r>
          </a:p>
        </p:txBody>
      </p:sp>
      <p:sp>
        <p:nvSpPr>
          <p:cNvPr id="205" name="TextBox 204"/>
          <p:cNvSpPr txBox="1"/>
          <p:nvPr/>
        </p:nvSpPr>
        <p:spPr>
          <a:xfrm>
            <a:off x="1603998" y="2573537"/>
            <a:ext cx="361835" cy="307777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pPr>
              <a:buFont typeface="Symbol" charset="2"/>
              <a:buChar char=""/>
            </a:pPr>
            <a:r>
              <a:rPr lang="en-US" sz="1400" dirty="0" smtClean="0"/>
              <a:t>   </a:t>
            </a:r>
          </a:p>
        </p:txBody>
      </p:sp>
      <p:sp>
        <p:nvSpPr>
          <p:cNvPr id="206" name="TextBox 205"/>
          <p:cNvSpPr txBox="1"/>
          <p:nvPr/>
        </p:nvSpPr>
        <p:spPr>
          <a:xfrm>
            <a:off x="1594520" y="3684143"/>
            <a:ext cx="361835" cy="307777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pPr>
              <a:buFont typeface="Symbol" charset="2"/>
              <a:buChar char=""/>
            </a:pPr>
            <a:r>
              <a:rPr lang="en-US" sz="1400" dirty="0" smtClean="0"/>
              <a:t>   </a:t>
            </a:r>
          </a:p>
        </p:txBody>
      </p:sp>
      <p:cxnSp>
        <p:nvCxnSpPr>
          <p:cNvPr id="207" name="Straight Connector 206"/>
          <p:cNvCxnSpPr/>
          <p:nvPr/>
        </p:nvCxnSpPr>
        <p:spPr>
          <a:xfrm rot="16200000" flipV="1">
            <a:off x="2620123" y="3067006"/>
            <a:ext cx="182562" cy="3175"/>
          </a:xfrm>
          <a:prstGeom prst="line">
            <a:avLst/>
          </a:prstGeom>
          <a:ln w="635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8" name="Straight Connector 207"/>
          <p:cNvCxnSpPr/>
          <p:nvPr/>
        </p:nvCxnSpPr>
        <p:spPr>
          <a:xfrm flipV="1">
            <a:off x="3815133" y="3063037"/>
            <a:ext cx="365760" cy="1587"/>
          </a:xfrm>
          <a:prstGeom prst="line">
            <a:avLst/>
          </a:prstGeom>
          <a:ln w="76200">
            <a:solidFill>
              <a:srgbClr val="FF0000"/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9" name="Straight Connector 208"/>
          <p:cNvCxnSpPr/>
          <p:nvPr/>
        </p:nvCxnSpPr>
        <p:spPr>
          <a:xfrm rot="16200000" flipV="1">
            <a:off x="3725440" y="3067006"/>
            <a:ext cx="182563" cy="3175"/>
          </a:xfrm>
          <a:prstGeom prst="line">
            <a:avLst/>
          </a:prstGeom>
          <a:ln w="635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0" name="Straight Connector 209"/>
          <p:cNvCxnSpPr/>
          <p:nvPr/>
        </p:nvCxnSpPr>
        <p:spPr>
          <a:xfrm rot="16200000" flipV="1">
            <a:off x="4091200" y="3061449"/>
            <a:ext cx="182563" cy="3175"/>
          </a:xfrm>
          <a:prstGeom prst="line">
            <a:avLst/>
          </a:prstGeom>
          <a:ln w="635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1" name="Straight Connector 210"/>
          <p:cNvCxnSpPr/>
          <p:nvPr/>
        </p:nvCxnSpPr>
        <p:spPr>
          <a:xfrm rot="16200000" flipV="1">
            <a:off x="3904770" y="3636124"/>
            <a:ext cx="182562" cy="3175"/>
          </a:xfrm>
          <a:prstGeom prst="line">
            <a:avLst/>
          </a:prstGeom>
          <a:ln w="635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6" name="TextBox 137"/>
          <p:cNvSpPr txBox="1">
            <a:spLocks noChangeArrowheads="1"/>
          </p:cNvSpPr>
          <p:nvPr/>
        </p:nvSpPr>
        <p:spPr bwMode="auto">
          <a:xfrm>
            <a:off x="3271615" y="3195478"/>
            <a:ext cx="649474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40" tIns="45720" rIns="91440" bIns="45720">
            <a:prstTxWarp prst="textNoShape">
              <a:avLst/>
            </a:prstTxWarp>
            <a:spAutoFit/>
          </a:bodyPr>
          <a:lstStyle/>
          <a:p>
            <a:r>
              <a:rPr lang="en-US" sz="1000" dirty="0" smtClean="0">
                <a:solidFill>
                  <a:srgbClr val="FF0000"/>
                </a:solidFill>
                <a:latin typeface="Calibri" charset="0"/>
              </a:rPr>
              <a:t>Insertion</a:t>
            </a:r>
            <a:endParaRPr lang="en-US" sz="1000" dirty="0">
              <a:solidFill>
                <a:srgbClr val="FF0000"/>
              </a:solidFill>
              <a:latin typeface="Calibri" charset="0"/>
            </a:endParaRPr>
          </a:p>
        </p:txBody>
      </p:sp>
      <p:cxnSp>
        <p:nvCxnSpPr>
          <p:cNvPr id="217" name="Straight Connector 216"/>
          <p:cNvCxnSpPr/>
          <p:nvPr/>
        </p:nvCxnSpPr>
        <p:spPr>
          <a:xfrm flipV="1">
            <a:off x="4820047" y="3636125"/>
            <a:ext cx="830263" cy="1587"/>
          </a:xfrm>
          <a:prstGeom prst="line">
            <a:avLst/>
          </a:prstGeom>
          <a:ln w="76200">
            <a:solidFill>
              <a:srgbClr val="FF0000"/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8" name="Straight Connector 217"/>
          <p:cNvCxnSpPr/>
          <p:nvPr/>
        </p:nvCxnSpPr>
        <p:spPr>
          <a:xfrm rot="16200000" flipV="1">
            <a:off x="4730353" y="3635331"/>
            <a:ext cx="182563" cy="3175"/>
          </a:xfrm>
          <a:prstGeom prst="line">
            <a:avLst/>
          </a:prstGeom>
          <a:ln w="635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9" name="Straight Connector 218"/>
          <p:cNvCxnSpPr/>
          <p:nvPr/>
        </p:nvCxnSpPr>
        <p:spPr>
          <a:xfrm rot="16200000" flipV="1">
            <a:off x="5560616" y="3635331"/>
            <a:ext cx="182563" cy="3175"/>
          </a:xfrm>
          <a:prstGeom prst="line">
            <a:avLst/>
          </a:prstGeom>
          <a:ln w="635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0" name="Straight Connector 219"/>
          <p:cNvCxnSpPr/>
          <p:nvPr/>
        </p:nvCxnSpPr>
        <p:spPr>
          <a:xfrm flipV="1">
            <a:off x="4823222" y="3061450"/>
            <a:ext cx="830263" cy="1587"/>
          </a:xfrm>
          <a:prstGeom prst="line">
            <a:avLst/>
          </a:prstGeom>
          <a:ln w="76200">
            <a:solidFill>
              <a:srgbClr val="FF0000"/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1" name="Straight Connector 220"/>
          <p:cNvCxnSpPr/>
          <p:nvPr/>
        </p:nvCxnSpPr>
        <p:spPr>
          <a:xfrm rot="16200000" flipV="1">
            <a:off x="4733528" y="3060656"/>
            <a:ext cx="182563" cy="3175"/>
          </a:xfrm>
          <a:prstGeom prst="line">
            <a:avLst/>
          </a:prstGeom>
          <a:ln w="635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2" name="Straight Connector 221"/>
          <p:cNvCxnSpPr/>
          <p:nvPr/>
        </p:nvCxnSpPr>
        <p:spPr>
          <a:xfrm rot="16200000" flipV="1">
            <a:off x="5563791" y="3060656"/>
            <a:ext cx="182563" cy="3175"/>
          </a:xfrm>
          <a:prstGeom prst="line">
            <a:avLst/>
          </a:prstGeom>
          <a:ln w="635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3" name="Straight Connector 222"/>
          <p:cNvCxnSpPr/>
          <p:nvPr/>
        </p:nvCxnSpPr>
        <p:spPr>
          <a:xfrm flipV="1">
            <a:off x="5915422" y="3059863"/>
            <a:ext cx="830263" cy="1587"/>
          </a:xfrm>
          <a:prstGeom prst="line">
            <a:avLst/>
          </a:prstGeom>
          <a:ln w="76200">
            <a:solidFill>
              <a:srgbClr val="FF0000"/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4" name="Straight Connector 223"/>
          <p:cNvCxnSpPr/>
          <p:nvPr/>
        </p:nvCxnSpPr>
        <p:spPr>
          <a:xfrm rot="16200000" flipV="1">
            <a:off x="5825728" y="3059069"/>
            <a:ext cx="182563" cy="3175"/>
          </a:xfrm>
          <a:prstGeom prst="line">
            <a:avLst/>
          </a:prstGeom>
          <a:ln w="635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5" name="Straight Connector 224"/>
          <p:cNvCxnSpPr/>
          <p:nvPr/>
        </p:nvCxnSpPr>
        <p:spPr>
          <a:xfrm rot="16200000" flipV="1">
            <a:off x="6655991" y="3059069"/>
            <a:ext cx="182563" cy="3175"/>
          </a:xfrm>
          <a:prstGeom prst="line">
            <a:avLst/>
          </a:prstGeom>
          <a:ln w="635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8" name="Straight Connector 237"/>
          <p:cNvCxnSpPr/>
          <p:nvPr/>
        </p:nvCxnSpPr>
        <p:spPr>
          <a:xfrm flipV="1">
            <a:off x="7204641" y="3064625"/>
            <a:ext cx="830263" cy="1587"/>
          </a:xfrm>
          <a:prstGeom prst="line">
            <a:avLst/>
          </a:prstGeom>
          <a:ln w="76200">
            <a:gradFill flip="none" rotWithShape="1">
              <a:gsLst>
                <a:gs pos="0">
                  <a:srgbClr val="FF0000"/>
                </a:gs>
                <a:gs pos="100000">
                  <a:srgbClr val="FFFFFF"/>
                </a:gs>
              </a:gsLst>
              <a:lin ang="0" scaled="1"/>
              <a:tileRect/>
            </a:gra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9" name="Straight Connector 238"/>
          <p:cNvCxnSpPr/>
          <p:nvPr/>
        </p:nvCxnSpPr>
        <p:spPr>
          <a:xfrm rot="16200000" flipV="1">
            <a:off x="7114947" y="3063831"/>
            <a:ext cx="182563" cy="3175"/>
          </a:xfrm>
          <a:prstGeom prst="line">
            <a:avLst/>
          </a:prstGeom>
          <a:ln w="635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0" name="Straight Connector 239"/>
          <p:cNvCxnSpPr/>
          <p:nvPr/>
        </p:nvCxnSpPr>
        <p:spPr>
          <a:xfrm rot="16200000" flipV="1">
            <a:off x="7945210" y="3063831"/>
            <a:ext cx="182563" cy="3175"/>
          </a:xfrm>
          <a:prstGeom prst="line">
            <a:avLst/>
          </a:prstGeom>
          <a:ln w="635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1" name="Arc 240"/>
          <p:cNvSpPr/>
          <p:nvPr/>
        </p:nvSpPr>
        <p:spPr>
          <a:xfrm rot="5400000">
            <a:off x="5522143" y="2621280"/>
            <a:ext cx="616981" cy="1053930"/>
          </a:xfrm>
          <a:prstGeom prst="arc">
            <a:avLst>
              <a:gd name="adj1" fmla="val 16200000"/>
              <a:gd name="adj2" fmla="val 5389522"/>
            </a:avLst>
          </a:prstGeom>
          <a:ln w="25400">
            <a:solidFill>
              <a:schemeClr val="tx1"/>
            </a:solidFill>
            <a:prstDash val="sysDot"/>
            <a:headEnd type="stealth" w="lg" len="med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91440" tIns="45720" rIns="91440" bIns="45720" rtlCol="0" anchor="ctr"/>
          <a:lstStyle/>
          <a:p>
            <a:pPr algn="ctr"/>
            <a:endParaRPr lang="en-US"/>
          </a:p>
        </p:txBody>
      </p:sp>
      <p:sp>
        <p:nvSpPr>
          <p:cNvPr id="242" name="TextBox 137"/>
          <p:cNvSpPr txBox="1">
            <a:spLocks noChangeArrowheads="1"/>
          </p:cNvSpPr>
          <p:nvPr/>
        </p:nvSpPr>
        <p:spPr bwMode="auto">
          <a:xfrm>
            <a:off x="4751784" y="3151027"/>
            <a:ext cx="76775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40" tIns="45720" rIns="91440" bIns="45720">
            <a:prstTxWarp prst="textNoShape">
              <a:avLst/>
            </a:prstTxWarp>
            <a:spAutoFit/>
          </a:bodyPr>
          <a:lstStyle/>
          <a:p>
            <a:r>
              <a:rPr lang="en-US" sz="1000" dirty="0" smtClean="0">
                <a:solidFill>
                  <a:srgbClr val="FF0000"/>
                </a:solidFill>
                <a:latin typeface="Calibri" charset="0"/>
              </a:rPr>
              <a:t>Tandem</a:t>
            </a:r>
          </a:p>
          <a:p>
            <a:r>
              <a:rPr lang="en-US" sz="1000" dirty="0" smtClean="0">
                <a:solidFill>
                  <a:srgbClr val="FF0000"/>
                </a:solidFill>
                <a:latin typeface="Calibri" charset="0"/>
              </a:rPr>
              <a:t>duplication</a:t>
            </a:r>
            <a:endParaRPr lang="en-US" sz="1000" dirty="0">
              <a:solidFill>
                <a:srgbClr val="FF0000"/>
              </a:solidFill>
              <a:latin typeface="Calibri" charset="0"/>
            </a:endParaRPr>
          </a:p>
        </p:txBody>
      </p:sp>
      <p:cxnSp>
        <p:nvCxnSpPr>
          <p:cNvPr id="243" name="Straight Connector 242"/>
          <p:cNvCxnSpPr/>
          <p:nvPr/>
        </p:nvCxnSpPr>
        <p:spPr>
          <a:xfrm flipV="1">
            <a:off x="7207816" y="3634538"/>
            <a:ext cx="830263" cy="1587"/>
          </a:xfrm>
          <a:prstGeom prst="line">
            <a:avLst/>
          </a:prstGeom>
          <a:ln w="76200">
            <a:gradFill flip="none" rotWithShape="1">
              <a:gsLst>
                <a:gs pos="0">
                  <a:schemeClr val="bg1"/>
                </a:gs>
                <a:gs pos="100000">
                  <a:srgbClr val="FF0000"/>
                </a:gs>
              </a:gsLst>
              <a:lin ang="0" scaled="1"/>
              <a:tileRect/>
            </a:gra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4" name="Straight Connector 243"/>
          <p:cNvCxnSpPr/>
          <p:nvPr/>
        </p:nvCxnSpPr>
        <p:spPr>
          <a:xfrm rot="16200000" flipV="1">
            <a:off x="7118122" y="3633744"/>
            <a:ext cx="182563" cy="3175"/>
          </a:xfrm>
          <a:prstGeom prst="line">
            <a:avLst/>
          </a:prstGeom>
          <a:ln w="635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5" name="Straight Connector 244"/>
          <p:cNvCxnSpPr/>
          <p:nvPr/>
        </p:nvCxnSpPr>
        <p:spPr>
          <a:xfrm rot="16200000" flipV="1">
            <a:off x="7948385" y="3633744"/>
            <a:ext cx="182563" cy="3175"/>
          </a:xfrm>
          <a:prstGeom prst="line">
            <a:avLst/>
          </a:prstGeom>
          <a:ln w="635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4" name="TextBox 137"/>
          <p:cNvSpPr txBox="1">
            <a:spLocks noChangeArrowheads="1"/>
          </p:cNvSpPr>
          <p:nvPr/>
        </p:nvSpPr>
        <p:spPr bwMode="auto">
          <a:xfrm>
            <a:off x="6777610" y="3195478"/>
            <a:ext cx="659806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40" tIns="45720" rIns="91440" bIns="45720">
            <a:prstTxWarp prst="textNoShape">
              <a:avLst/>
            </a:prstTxWarp>
            <a:spAutoFit/>
          </a:bodyPr>
          <a:lstStyle/>
          <a:p>
            <a:r>
              <a:rPr lang="en-US" sz="1000" dirty="0" smtClean="0">
                <a:solidFill>
                  <a:srgbClr val="FF0000"/>
                </a:solidFill>
                <a:latin typeface="Calibri" charset="0"/>
              </a:rPr>
              <a:t>Inversion</a:t>
            </a:r>
            <a:endParaRPr lang="en-US" sz="1000" dirty="0">
              <a:solidFill>
                <a:srgbClr val="FF0000"/>
              </a:solidFill>
              <a:latin typeface="Calibri" charset="0"/>
            </a:endParaRPr>
          </a:p>
        </p:txBody>
      </p:sp>
      <p:sp>
        <p:nvSpPr>
          <p:cNvPr id="255" name="Curved Left Arrow 254"/>
          <p:cNvSpPr/>
          <p:nvPr/>
        </p:nvSpPr>
        <p:spPr>
          <a:xfrm flipV="1">
            <a:off x="7425496" y="3157569"/>
            <a:ext cx="404814" cy="365760"/>
          </a:xfrm>
          <a:prstGeom prst="curvedLeftArrow">
            <a:avLst>
              <a:gd name="adj1" fmla="val 10928"/>
              <a:gd name="adj2" fmla="val 20294"/>
              <a:gd name="adj3" fmla="val 25000"/>
            </a:avLst>
          </a:prstGeom>
          <a:noFill/>
          <a:ln w="254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58" name="Rectangle 257"/>
          <p:cNvSpPr/>
          <p:nvPr/>
        </p:nvSpPr>
        <p:spPr>
          <a:xfrm>
            <a:off x="3678535" y="2765334"/>
            <a:ext cx="671512" cy="73025"/>
          </a:xfrm>
          <a:prstGeom prst="rect">
            <a:avLst/>
          </a:prstGeom>
          <a:gradFill>
            <a:gsLst>
              <a:gs pos="0">
                <a:srgbClr val="0000FF"/>
              </a:gs>
              <a:gs pos="100000">
                <a:schemeClr val="accent6">
                  <a:lumMod val="75000"/>
                </a:schemeClr>
              </a:gs>
            </a:gsLst>
            <a:lin ang="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59" name="Rectangle 258"/>
          <p:cNvSpPr/>
          <p:nvPr/>
        </p:nvSpPr>
        <p:spPr>
          <a:xfrm>
            <a:off x="3535679" y="3838032"/>
            <a:ext cx="671512" cy="73025"/>
          </a:xfrm>
          <a:prstGeom prst="rect">
            <a:avLst/>
          </a:prstGeom>
          <a:gradFill>
            <a:gsLst>
              <a:gs pos="0">
                <a:srgbClr val="0000FF"/>
              </a:gs>
              <a:gs pos="100000">
                <a:schemeClr val="accent6">
                  <a:lumMod val="75000"/>
                </a:schemeClr>
              </a:gs>
            </a:gsLst>
            <a:lin ang="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61" name="Rectangle 260"/>
          <p:cNvSpPr/>
          <p:nvPr/>
        </p:nvSpPr>
        <p:spPr>
          <a:xfrm>
            <a:off x="3375340" y="3729787"/>
            <a:ext cx="609600" cy="2825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260" name="Picture 25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1472" y="3769537"/>
            <a:ext cx="217805" cy="236474"/>
          </a:xfrm>
          <a:prstGeom prst="rect">
            <a:avLst/>
          </a:prstGeom>
        </p:spPr>
      </p:pic>
      <p:sp>
        <p:nvSpPr>
          <p:cNvPr id="262" name="Rectangle 261"/>
          <p:cNvSpPr/>
          <p:nvPr/>
        </p:nvSpPr>
        <p:spPr>
          <a:xfrm>
            <a:off x="5481462" y="2765334"/>
            <a:ext cx="671512" cy="73025"/>
          </a:xfrm>
          <a:prstGeom prst="rect">
            <a:avLst/>
          </a:prstGeom>
          <a:gradFill>
            <a:gsLst>
              <a:gs pos="0">
                <a:srgbClr val="0000FF"/>
              </a:gs>
              <a:gs pos="100000">
                <a:schemeClr val="accent6">
                  <a:lumMod val="75000"/>
                </a:schemeClr>
              </a:gs>
            </a:gsLst>
            <a:lin ang="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63" name="Rectangle 262"/>
          <p:cNvSpPr/>
          <p:nvPr/>
        </p:nvSpPr>
        <p:spPr>
          <a:xfrm>
            <a:off x="5481462" y="3838032"/>
            <a:ext cx="671512" cy="73025"/>
          </a:xfrm>
          <a:prstGeom prst="rect">
            <a:avLst/>
          </a:prstGeom>
          <a:gradFill>
            <a:gsLst>
              <a:gs pos="0">
                <a:srgbClr val="0000FF"/>
              </a:gs>
              <a:gs pos="100000">
                <a:schemeClr val="accent6">
                  <a:lumMod val="75000"/>
                </a:schemeClr>
              </a:gs>
            </a:gsLst>
            <a:lin ang="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64" name="Rectangle 263"/>
          <p:cNvSpPr/>
          <p:nvPr/>
        </p:nvSpPr>
        <p:spPr>
          <a:xfrm>
            <a:off x="5914055" y="3709345"/>
            <a:ext cx="609600" cy="2825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65" name="Rectangle 264"/>
          <p:cNvSpPr/>
          <p:nvPr/>
        </p:nvSpPr>
        <p:spPr>
          <a:xfrm>
            <a:off x="4414662" y="3839620"/>
            <a:ext cx="671512" cy="73025"/>
          </a:xfrm>
          <a:prstGeom prst="rect">
            <a:avLst/>
          </a:prstGeom>
          <a:gradFill>
            <a:gsLst>
              <a:gs pos="0">
                <a:srgbClr val="0000FF"/>
              </a:gs>
              <a:gs pos="100000">
                <a:schemeClr val="accent6">
                  <a:lumMod val="75000"/>
                </a:schemeClr>
              </a:gs>
            </a:gsLst>
            <a:lin ang="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66" name="Rectangle 265"/>
          <p:cNvSpPr/>
          <p:nvPr/>
        </p:nvSpPr>
        <p:spPr>
          <a:xfrm>
            <a:off x="4210446" y="3760483"/>
            <a:ext cx="609600" cy="2825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67" name="Rectangle 266"/>
          <p:cNvSpPr/>
          <p:nvPr/>
        </p:nvSpPr>
        <p:spPr>
          <a:xfrm>
            <a:off x="6847868" y="2765334"/>
            <a:ext cx="671512" cy="73025"/>
          </a:xfrm>
          <a:prstGeom prst="rect">
            <a:avLst/>
          </a:prstGeom>
          <a:gradFill>
            <a:gsLst>
              <a:gs pos="0">
                <a:srgbClr val="0000FF"/>
              </a:gs>
              <a:gs pos="100000">
                <a:schemeClr val="accent6">
                  <a:lumMod val="75000"/>
                </a:schemeClr>
              </a:gs>
            </a:gsLst>
            <a:lin ang="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68" name="Rectangle 267"/>
          <p:cNvSpPr/>
          <p:nvPr/>
        </p:nvSpPr>
        <p:spPr>
          <a:xfrm>
            <a:off x="6847868" y="3839620"/>
            <a:ext cx="671512" cy="73025"/>
          </a:xfrm>
          <a:prstGeom prst="rect">
            <a:avLst/>
          </a:prstGeom>
          <a:gradFill>
            <a:gsLst>
              <a:gs pos="0">
                <a:srgbClr val="0000FF"/>
              </a:gs>
              <a:gs pos="100000">
                <a:schemeClr val="accent6">
                  <a:lumMod val="75000"/>
                </a:schemeClr>
              </a:gs>
            </a:gsLst>
            <a:lin ang="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69" name="Rectangle 268"/>
          <p:cNvSpPr/>
          <p:nvPr/>
        </p:nvSpPr>
        <p:spPr>
          <a:xfrm>
            <a:off x="7210990" y="3760483"/>
            <a:ext cx="609600" cy="2825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anchor="ctr"/>
          <a:lstStyle/>
          <a:p>
            <a:pPr algn="ctr">
              <a:defRPr/>
            </a:pPr>
            <a:endParaRPr lang="en-US" dirty="0"/>
          </a:p>
        </p:txBody>
      </p:sp>
      <p:cxnSp>
        <p:nvCxnSpPr>
          <p:cNvPr id="274" name="Straight Connector 273"/>
          <p:cNvCxnSpPr/>
          <p:nvPr/>
        </p:nvCxnSpPr>
        <p:spPr>
          <a:xfrm rot="16200000" flipH="1">
            <a:off x="2452082" y="5298200"/>
            <a:ext cx="571500" cy="427038"/>
          </a:xfrm>
          <a:prstGeom prst="line">
            <a:avLst/>
          </a:prstGeom>
          <a:ln w="25400">
            <a:solidFill>
              <a:schemeClr val="tx1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5" name="TextBox 78"/>
          <p:cNvSpPr txBox="1">
            <a:spLocks noChangeArrowheads="1"/>
          </p:cNvSpPr>
          <p:nvPr/>
        </p:nvSpPr>
        <p:spPr bwMode="auto">
          <a:xfrm>
            <a:off x="-85262" y="4985903"/>
            <a:ext cx="171573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40" tIns="45720" rIns="91440" bIns="45720">
            <a:prstTxWarp prst="textNoShape">
              <a:avLst/>
            </a:prstTxWarp>
            <a:spAutoFit/>
          </a:bodyPr>
          <a:lstStyle/>
          <a:p>
            <a:r>
              <a:rPr lang="en-US" dirty="0" smtClean="0">
                <a:latin typeface="Calibri" charset="0"/>
              </a:rPr>
              <a:t>Studied genome</a:t>
            </a:r>
            <a:endParaRPr lang="en-US" dirty="0">
              <a:latin typeface="Calibri" charset="0"/>
            </a:endParaRPr>
          </a:p>
        </p:txBody>
      </p:sp>
      <p:sp>
        <p:nvSpPr>
          <p:cNvPr id="276" name="TextBox 79"/>
          <p:cNvSpPr txBox="1">
            <a:spLocks noChangeArrowheads="1"/>
          </p:cNvSpPr>
          <p:nvPr/>
        </p:nvSpPr>
        <p:spPr bwMode="auto">
          <a:xfrm>
            <a:off x="-95587" y="5550908"/>
            <a:ext cx="194036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40" tIns="45720" rIns="91440" bIns="45720">
            <a:prstTxWarp prst="textNoShape">
              <a:avLst/>
            </a:prstTxWarp>
            <a:spAutoFit/>
          </a:bodyPr>
          <a:lstStyle/>
          <a:p>
            <a:r>
              <a:rPr lang="en-US" dirty="0" smtClean="0">
                <a:latin typeface="Calibri" charset="0"/>
              </a:rPr>
              <a:t>Reference genome</a:t>
            </a:r>
            <a:endParaRPr lang="en-US" dirty="0">
              <a:latin typeface="Calibri" charset="0"/>
            </a:endParaRPr>
          </a:p>
        </p:txBody>
      </p:sp>
      <p:cxnSp>
        <p:nvCxnSpPr>
          <p:cNvPr id="277" name="Straight Connector 276"/>
          <p:cNvCxnSpPr/>
          <p:nvPr/>
        </p:nvCxnSpPr>
        <p:spPr>
          <a:xfrm>
            <a:off x="1848603" y="5797470"/>
            <a:ext cx="7315200" cy="1587"/>
          </a:xfrm>
          <a:prstGeom prst="line">
            <a:avLst/>
          </a:prstGeom>
          <a:ln w="635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8" name="Straight Connector 277"/>
          <p:cNvCxnSpPr/>
          <p:nvPr/>
        </p:nvCxnSpPr>
        <p:spPr>
          <a:xfrm rot="5400000">
            <a:off x="2040126" y="5311695"/>
            <a:ext cx="571500" cy="403225"/>
          </a:xfrm>
          <a:prstGeom prst="line">
            <a:avLst/>
          </a:prstGeom>
          <a:ln w="25400">
            <a:solidFill>
              <a:schemeClr val="tx1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9" name="Straight Connector 278"/>
          <p:cNvCxnSpPr/>
          <p:nvPr/>
        </p:nvCxnSpPr>
        <p:spPr>
          <a:xfrm flipV="1">
            <a:off x="2121089" y="5797470"/>
            <a:ext cx="830263" cy="1587"/>
          </a:xfrm>
          <a:prstGeom prst="line">
            <a:avLst/>
          </a:prstGeom>
          <a:ln w="76200">
            <a:solidFill>
              <a:srgbClr val="FF0000"/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0" name="Straight Connector 279"/>
          <p:cNvCxnSpPr/>
          <p:nvPr/>
        </p:nvCxnSpPr>
        <p:spPr>
          <a:xfrm rot="16200000" flipV="1">
            <a:off x="2031395" y="5796676"/>
            <a:ext cx="182563" cy="3175"/>
          </a:xfrm>
          <a:prstGeom prst="line">
            <a:avLst/>
          </a:prstGeom>
          <a:ln w="635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1" name="Straight Connector 280"/>
          <p:cNvCxnSpPr/>
          <p:nvPr/>
        </p:nvCxnSpPr>
        <p:spPr>
          <a:xfrm rot="16200000" flipV="1">
            <a:off x="2861657" y="5796676"/>
            <a:ext cx="182563" cy="3175"/>
          </a:xfrm>
          <a:prstGeom prst="line">
            <a:avLst/>
          </a:prstGeom>
          <a:ln w="635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2" name="Straight Connector 281"/>
          <p:cNvCxnSpPr/>
          <p:nvPr/>
        </p:nvCxnSpPr>
        <p:spPr>
          <a:xfrm>
            <a:off x="1842253" y="5224381"/>
            <a:ext cx="7315200" cy="1588"/>
          </a:xfrm>
          <a:prstGeom prst="line">
            <a:avLst/>
          </a:prstGeom>
          <a:ln w="635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3" name="TextBox 137"/>
          <p:cNvSpPr txBox="1">
            <a:spLocks noChangeArrowheads="1"/>
          </p:cNvSpPr>
          <p:nvPr/>
        </p:nvSpPr>
        <p:spPr bwMode="auto">
          <a:xfrm>
            <a:off x="1552111" y="5355236"/>
            <a:ext cx="627057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40" tIns="45720" rIns="91440" bIns="45720">
            <a:prstTxWarp prst="textNoShape">
              <a:avLst/>
            </a:prstTxWarp>
            <a:spAutoFit/>
          </a:bodyPr>
          <a:lstStyle/>
          <a:p>
            <a:r>
              <a:rPr lang="en-US" sz="1000" dirty="0">
                <a:solidFill>
                  <a:srgbClr val="FF0000"/>
                </a:solidFill>
                <a:latin typeface="Calibri" charset="0"/>
              </a:rPr>
              <a:t>Deletion</a:t>
            </a:r>
          </a:p>
        </p:txBody>
      </p:sp>
      <p:cxnSp>
        <p:nvCxnSpPr>
          <p:cNvPr id="284" name="Straight Connector 283"/>
          <p:cNvCxnSpPr/>
          <p:nvPr/>
        </p:nvCxnSpPr>
        <p:spPr>
          <a:xfrm rot="16200000" flipV="1">
            <a:off x="2434620" y="5226764"/>
            <a:ext cx="182562" cy="3175"/>
          </a:xfrm>
          <a:prstGeom prst="line">
            <a:avLst/>
          </a:prstGeom>
          <a:ln w="635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0" name="Straight Connector 289"/>
          <p:cNvCxnSpPr/>
          <p:nvPr/>
        </p:nvCxnSpPr>
        <p:spPr>
          <a:xfrm flipV="1">
            <a:off x="3616002" y="5795883"/>
            <a:ext cx="830263" cy="1587"/>
          </a:xfrm>
          <a:prstGeom prst="line">
            <a:avLst/>
          </a:prstGeom>
          <a:ln w="76200">
            <a:solidFill>
              <a:srgbClr val="FF0000"/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1" name="Straight Connector 290"/>
          <p:cNvCxnSpPr/>
          <p:nvPr/>
        </p:nvCxnSpPr>
        <p:spPr>
          <a:xfrm rot="16200000" flipV="1">
            <a:off x="3526308" y="5795089"/>
            <a:ext cx="182563" cy="3175"/>
          </a:xfrm>
          <a:prstGeom prst="line">
            <a:avLst/>
          </a:prstGeom>
          <a:ln w="635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2" name="Straight Connector 291"/>
          <p:cNvCxnSpPr/>
          <p:nvPr/>
        </p:nvCxnSpPr>
        <p:spPr>
          <a:xfrm rot="16200000" flipV="1">
            <a:off x="4356571" y="5795089"/>
            <a:ext cx="182563" cy="3175"/>
          </a:xfrm>
          <a:prstGeom prst="line">
            <a:avLst/>
          </a:prstGeom>
          <a:ln w="635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3" name="Straight Connector 292"/>
          <p:cNvCxnSpPr/>
          <p:nvPr/>
        </p:nvCxnSpPr>
        <p:spPr>
          <a:xfrm flipV="1">
            <a:off x="3619177" y="5221208"/>
            <a:ext cx="830263" cy="1587"/>
          </a:xfrm>
          <a:prstGeom prst="line">
            <a:avLst/>
          </a:prstGeom>
          <a:ln w="76200">
            <a:solidFill>
              <a:srgbClr val="FF0000"/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4" name="Straight Connector 293"/>
          <p:cNvCxnSpPr/>
          <p:nvPr/>
        </p:nvCxnSpPr>
        <p:spPr>
          <a:xfrm rot="16200000" flipV="1">
            <a:off x="3529483" y="5220414"/>
            <a:ext cx="182563" cy="3175"/>
          </a:xfrm>
          <a:prstGeom prst="line">
            <a:avLst/>
          </a:prstGeom>
          <a:ln w="635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5" name="Straight Connector 294"/>
          <p:cNvCxnSpPr/>
          <p:nvPr/>
        </p:nvCxnSpPr>
        <p:spPr>
          <a:xfrm rot="16200000" flipV="1">
            <a:off x="4359746" y="5220414"/>
            <a:ext cx="182563" cy="3175"/>
          </a:xfrm>
          <a:prstGeom prst="line">
            <a:avLst/>
          </a:prstGeom>
          <a:ln w="635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6" name="Straight Connector 295"/>
          <p:cNvCxnSpPr/>
          <p:nvPr/>
        </p:nvCxnSpPr>
        <p:spPr>
          <a:xfrm flipV="1">
            <a:off x="5095864" y="5220414"/>
            <a:ext cx="830263" cy="1587"/>
          </a:xfrm>
          <a:prstGeom prst="line">
            <a:avLst/>
          </a:prstGeom>
          <a:ln w="76200">
            <a:solidFill>
              <a:srgbClr val="FF0000"/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7" name="Straight Connector 296"/>
          <p:cNvCxnSpPr/>
          <p:nvPr/>
        </p:nvCxnSpPr>
        <p:spPr>
          <a:xfrm rot="16200000" flipV="1">
            <a:off x="5006169" y="5219620"/>
            <a:ext cx="182563" cy="3175"/>
          </a:xfrm>
          <a:prstGeom prst="line">
            <a:avLst/>
          </a:prstGeom>
          <a:ln w="635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8" name="Straight Connector 297"/>
          <p:cNvCxnSpPr/>
          <p:nvPr/>
        </p:nvCxnSpPr>
        <p:spPr>
          <a:xfrm rot="16200000" flipV="1">
            <a:off x="5836433" y="5219620"/>
            <a:ext cx="182563" cy="3175"/>
          </a:xfrm>
          <a:prstGeom prst="line">
            <a:avLst/>
          </a:prstGeom>
          <a:ln w="635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2" name="TextBox 137"/>
          <p:cNvSpPr txBox="1">
            <a:spLocks noChangeArrowheads="1"/>
          </p:cNvSpPr>
          <p:nvPr/>
        </p:nvSpPr>
        <p:spPr bwMode="auto">
          <a:xfrm>
            <a:off x="3007547" y="5355237"/>
            <a:ext cx="77821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40" tIns="45720" rIns="91440" bIns="45720">
            <a:prstTxWarp prst="textNoShape">
              <a:avLst/>
            </a:prstTxWarp>
            <a:spAutoFit/>
          </a:bodyPr>
          <a:lstStyle/>
          <a:p>
            <a:r>
              <a:rPr lang="en-US" sz="1000" dirty="0" smtClean="0">
                <a:solidFill>
                  <a:srgbClr val="FF0000"/>
                </a:solidFill>
                <a:latin typeface="Calibri" charset="0"/>
              </a:rPr>
              <a:t>Duplication</a:t>
            </a:r>
            <a:endParaRPr lang="en-US" sz="1000" dirty="0">
              <a:solidFill>
                <a:srgbClr val="FF0000"/>
              </a:solidFill>
              <a:latin typeface="Calibri" charset="0"/>
            </a:endParaRPr>
          </a:p>
        </p:txBody>
      </p:sp>
      <p:sp>
        <p:nvSpPr>
          <p:cNvPr id="308" name="TextBox 117"/>
          <p:cNvSpPr txBox="1">
            <a:spLocks noChangeArrowheads="1"/>
          </p:cNvSpPr>
          <p:nvPr/>
        </p:nvSpPr>
        <p:spPr bwMode="auto">
          <a:xfrm>
            <a:off x="246753" y="4669723"/>
            <a:ext cx="141705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40" tIns="45720" rIns="91440" bIns="45720">
            <a:prstTxWarp prst="textNoShape">
              <a:avLst/>
            </a:prstTxWarp>
            <a:spAutoFit/>
          </a:bodyPr>
          <a:lstStyle/>
          <a:p>
            <a:r>
              <a:rPr lang="en-US" sz="1400" dirty="0" smtClean="0">
                <a:latin typeface="Calibri" charset="0"/>
              </a:rPr>
              <a:t>Read sequencing</a:t>
            </a:r>
            <a:endParaRPr lang="en-US" sz="1400" dirty="0">
              <a:latin typeface="Calibri" charset="0"/>
            </a:endParaRPr>
          </a:p>
        </p:txBody>
      </p:sp>
      <p:sp>
        <p:nvSpPr>
          <p:cNvPr id="309" name="TextBox 308"/>
          <p:cNvSpPr txBox="1"/>
          <p:nvPr/>
        </p:nvSpPr>
        <p:spPr>
          <a:xfrm>
            <a:off x="1594520" y="4669723"/>
            <a:ext cx="361835" cy="307777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pPr>
              <a:buFont typeface="Symbol" charset="2"/>
              <a:buChar char=""/>
            </a:pPr>
            <a:r>
              <a:rPr lang="en-US" sz="1400" dirty="0" smtClean="0"/>
              <a:t>   </a:t>
            </a:r>
          </a:p>
        </p:txBody>
      </p:sp>
      <p:sp>
        <p:nvSpPr>
          <p:cNvPr id="310" name="Arc 309"/>
          <p:cNvSpPr/>
          <p:nvPr/>
        </p:nvSpPr>
        <p:spPr>
          <a:xfrm rot="5400000">
            <a:off x="4434578" y="4457571"/>
            <a:ext cx="615554" cy="1655410"/>
          </a:xfrm>
          <a:prstGeom prst="arc">
            <a:avLst>
              <a:gd name="adj1" fmla="val 16200000"/>
              <a:gd name="adj2" fmla="val 5389522"/>
            </a:avLst>
          </a:prstGeom>
          <a:ln w="25400">
            <a:solidFill>
              <a:schemeClr val="tx1"/>
            </a:solidFill>
            <a:prstDash val="sysDot"/>
            <a:headEnd type="stealth" w="lg" len="med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91440" tIns="45720" rIns="91440" bIns="45720" rtlCol="0" anchor="ctr"/>
          <a:lstStyle/>
          <a:p>
            <a:pPr algn="ctr"/>
            <a:endParaRPr lang="en-US"/>
          </a:p>
        </p:txBody>
      </p:sp>
      <p:cxnSp>
        <p:nvCxnSpPr>
          <p:cNvPr id="311" name="Straight Connector 310"/>
          <p:cNvCxnSpPr/>
          <p:nvPr/>
        </p:nvCxnSpPr>
        <p:spPr>
          <a:xfrm>
            <a:off x="5814461" y="4852312"/>
            <a:ext cx="306919" cy="1279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2" name="Straight Connector 311"/>
          <p:cNvCxnSpPr/>
          <p:nvPr/>
        </p:nvCxnSpPr>
        <p:spPr>
          <a:xfrm>
            <a:off x="5937229" y="4975079"/>
            <a:ext cx="306919" cy="1279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3" name="Straight Connector 312"/>
          <p:cNvCxnSpPr/>
          <p:nvPr/>
        </p:nvCxnSpPr>
        <p:spPr>
          <a:xfrm>
            <a:off x="5630310" y="5096567"/>
            <a:ext cx="306919" cy="1279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8" name="Straight Connector 317"/>
          <p:cNvCxnSpPr/>
          <p:nvPr/>
        </p:nvCxnSpPr>
        <p:spPr>
          <a:xfrm>
            <a:off x="5568926" y="4668160"/>
            <a:ext cx="306919" cy="1279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2" name="Straight Connector 321"/>
          <p:cNvCxnSpPr/>
          <p:nvPr/>
        </p:nvCxnSpPr>
        <p:spPr>
          <a:xfrm>
            <a:off x="5082537" y="4946725"/>
            <a:ext cx="306919" cy="1279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3" name="Straight Connector 322"/>
          <p:cNvCxnSpPr/>
          <p:nvPr/>
        </p:nvCxnSpPr>
        <p:spPr>
          <a:xfrm>
            <a:off x="5205305" y="5069492"/>
            <a:ext cx="306919" cy="1279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2" name="Straight Connector 331"/>
          <p:cNvCxnSpPr/>
          <p:nvPr/>
        </p:nvCxnSpPr>
        <p:spPr>
          <a:xfrm>
            <a:off x="4176488" y="4943526"/>
            <a:ext cx="306919" cy="1279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3" name="Straight Connector 332"/>
          <p:cNvCxnSpPr/>
          <p:nvPr/>
        </p:nvCxnSpPr>
        <p:spPr>
          <a:xfrm>
            <a:off x="4084413" y="5067573"/>
            <a:ext cx="306919" cy="1279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4" name="Straight Connector 333"/>
          <p:cNvCxnSpPr/>
          <p:nvPr/>
        </p:nvCxnSpPr>
        <p:spPr>
          <a:xfrm>
            <a:off x="4483407" y="5068852"/>
            <a:ext cx="306919" cy="1279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5" name="Straight Connector 334"/>
          <p:cNvCxnSpPr/>
          <p:nvPr/>
        </p:nvCxnSpPr>
        <p:spPr>
          <a:xfrm>
            <a:off x="4790326" y="4639166"/>
            <a:ext cx="306919" cy="1279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6" name="Straight Connector 335"/>
          <p:cNvCxnSpPr/>
          <p:nvPr/>
        </p:nvCxnSpPr>
        <p:spPr>
          <a:xfrm>
            <a:off x="4882401" y="4823317"/>
            <a:ext cx="306919" cy="1279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7" name="Straight Connector 336"/>
          <p:cNvCxnSpPr/>
          <p:nvPr/>
        </p:nvCxnSpPr>
        <p:spPr>
          <a:xfrm>
            <a:off x="4483407" y="4762573"/>
            <a:ext cx="306919" cy="1279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8" name="Straight Connector 337"/>
          <p:cNvCxnSpPr/>
          <p:nvPr/>
        </p:nvCxnSpPr>
        <p:spPr>
          <a:xfrm>
            <a:off x="4048895" y="4758097"/>
            <a:ext cx="306919" cy="1279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9" name="Straight Connector 338"/>
          <p:cNvCxnSpPr/>
          <p:nvPr/>
        </p:nvCxnSpPr>
        <p:spPr>
          <a:xfrm>
            <a:off x="3777494" y="4985905"/>
            <a:ext cx="306919" cy="1279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0" name="TextBox 99"/>
          <p:cNvSpPr txBox="1">
            <a:spLocks noChangeArrowheads="1"/>
          </p:cNvSpPr>
          <p:nvPr/>
        </p:nvSpPr>
        <p:spPr bwMode="auto">
          <a:xfrm>
            <a:off x="84909" y="6214028"/>
            <a:ext cx="162376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40" tIns="45720" rIns="91440" bIns="45720">
            <a:prstTxWarp prst="textNoShape">
              <a:avLst/>
            </a:prstTxWarp>
            <a:spAutoFit/>
          </a:bodyPr>
          <a:lstStyle/>
          <a:p>
            <a:r>
              <a:rPr lang="en-US" sz="1400" dirty="0" smtClean="0">
                <a:latin typeface="Calibri" charset="0"/>
              </a:rPr>
              <a:t>Mapped read count</a:t>
            </a:r>
            <a:endParaRPr lang="en-US" sz="1400" dirty="0">
              <a:latin typeface="Calibri" charset="0"/>
            </a:endParaRPr>
          </a:p>
        </p:txBody>
      </p:sp>
      <p:sp>
        <p:nvSpPr>
          <p:cNvPr id="341" name="TextBox 340"/>
          <p:cNvSpPr txBox="1"/>
          <p:nvPr/>
        </p:nvSpPr>
        <p:spPr>
          <a:xfrm>
            <a:off x="1594520" y="6214028"/>
            <a:ext cx="361835" cy="307777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pPr>
              <a:buFont typeface="Symbol" charset="2"/>
              <a:buChar char=""/>
            </a:pPr>
            <a:r>
              <a:rPr lang="en-US" sz="1400" dirty="0" smtClean="0"/>
              <a:t>   </a:t>
            </a:r>
          </a:p>
        </p:txBody>
      </p:sp>
      <p:cxnSp>
        <p:nvCxnSpPr>
          <p:cNvPr id="52" name="Straight Connector 51"/>
          <p:cNvCxnSpPr/>
          <p:nvPr/>
        </p:nvCxnSpPr>
        <p:spPr>
          <a:xfrm flipV="1">
            <a:off x="2949734" y="6367785"/>
            <a:ext cx="666267" cy="4762"/>
          </a:xfrm>
          <a:prstGeom prst="line">
            <a:avLst/>
          </a:prstGeom>
          <a:ln w="76200">
            <a:solidFill>
              <a:srgbClr val="00FF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 rot="16200000" flipV="1">
            <a:off x="2720107" y="6580005"/>
            <a:ext cx="492125" cy="1588"/>
          </a:xfrm>
          <a:prstGeom prst="line">
            <a:avLst/>
          </a:prstGeom>
          <a:ln w="76200">
            <a:solidFill>
              <a:srgbClr val="00FF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5" name="Straight Connector 134"/>
          <p:cNvCxnSpPr/>
          <p:nvPr/>
        </p:nvCxnSpPr>
        <p:spPr>
          <a:xfrm flipV="1">
            <a:off x="2086923" y="6814160"/>
            <a:ext cx="914400" cy="0"/>
          </a:xfrm>
          <a:prstGeom prst="line">
            <a:avLst/>
          </a:prstGeom>
          <a:ln w="63500">
            <a:solidFill>
              <a:srgbClr val="00FF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9" name="Straight Connector 348"/>
          <p:cNvCxnSpPr/>
          <p:nvPr/>
        </p:nvCxnSpPr>
        <p:spPr>
          <a:xfrm rot="5400000">
            <a:off x="3435502" y="6226309"/>
            <a:ext cx="365760" cy="1588"/>
          </a:xfrm>
          <a:prstGeom prst="line">
            <a:avLst/>
          </a:prstGeom>
          <a:ln w="76200">
            <a:solidFill>
              <a:srgbClr val="00FF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0" name="Straight Connector 349"/>
          <p:cNvCxnSpPr/>
          <p:nvPr/>
        </p:nvCxnSpPr>
        <p:spPr>
          <a:xfrm>
            <a:off x="3593863" y="6073775"/>
            <a:ext cx="886727" cy="1588"/>
          </a:xfrm>
          <a:prstGeom prst="line">
            <a:avLst/>
          </a:prstGeom>
          <a:ln w="63500">
            <a:solidFill>
              <a:srgbClr val="00FF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2" name="Straight Connector 351"/>
          <p:cNvCxnSpPr/>
          <p:nvPr/>
        </p:nvCxnSpPr>
        <p:spPr>
          <a:xfrm rot="5400000">
            <a:off x="4275789" y="6226309"/>
            <a:ext cx="365760" cy="1588"/>
          </a:xfrm>
          <a:prstGeom prst="line">
            <a:avLst/>
          </a:prstGeom>
          <a:ln w="76200">
            <a:solidFill>
              <a:srgbClr val="00FF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3" name="Straight Connector 352"/>
          <p:cNvCxnSpPr/>
          <p:nvPr/>
        </p:nvCxnSpPr>
        <p:spPr>
          <a:xfrm>
            <a:off x="4424537" y="6377262"/>
            <a:ext cx="1371600" cy="0"/>
          </a:xfrm>
          <a:prstGeom prst="line">
            <a:avLst/>
          </a:prstGeom>
          <a:ln w="76200">
            <a:solidFill>
              <a:srgbClr val="00FF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6" name="Lightning Bolt 225"/>
          <p:cNvSpPr/>
          <p:nvPr/>
        </p:nvSpPr>
        <p:spPr>
          <a:xfrm rot="2700000">
            <a:off x="3281471" y="2942334"/>
            <a:ext cx="187741" cy="213844"/>
          </a:xfrm>
          <a:prstGeom prst="lightningBol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/>
          </a:p>
        </p:txBody>
      </p:sp>
      <p:sp>
        <p:nvSpPr>
          <p:cNvPr id="227" name="Lightning Bolt 226"/>
          <p:cNvSpPr/>
          <p:nvPr/>
        </p:nvSpPr>
        <p:spPr>
          <a:xfrm rot="2700000">
            <a:off x="3291889" y="3491798"/>
            <a:ext cx="187741" cy="213844"/>
          </a:xfrm>
          <a:prstGeom prst="lightningBol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/>
          </a:p>
        </p:txBody>
      </p:sp>
      <p:sp>
        <p:nvSpPr>
          <p:cNvPr id="228" name="Lightning Bolt 227"/>
          <p:cNvSpPr/>
          <p:nvPr/>
        </p:nvSpPr>
        <p:spPr>
          <a:xfrm rot="2700000">
            <a:off x="3209116" y="755099"/>
            <a:ext cx="187741" cy="213844"/>
          </a:xfrm>
          <a:prstGeom prst="lightningBol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/>
          </a:p>
        </p:txBody>
      </p:sp>
      <p:sp>
        <p:nvSpPr>
          <p:cNvPr id="229" name="Lightning Bolt 228"/>
          <p:cNvSpPr/>
          <p:nvPr/>
        </p:nvSpPr>
        <p:spPr>
          <a:xfrm rot="2700000">
            <a:off x="3493294" y="1331631"/>
            <a:ext cx="187741" cy="213844"/>
          </a:xfrm>
          <a:prstGeom prst="lightningBol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/>
          </a:p>
        </p:txBody>
      </p:sp>
      <p:sp>
        <p:nvSpPr>
          <p:cNvPr id="230" name="Lightning Bolt 229"/>
          <p:cNvSpPr/>
          <p:nvPr/>
        </p:nvSpPr>
        <p:spPr>
          <a:xfrm rot="2700000">
            <a:off x="4506664" y="753284"/>
            <a:ext cx="187741" cy="213844"/>
          </a:xfrm>
          <a:prstGeom prst="lightningBol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/>
          </a:p>
        </p:txBody>
      </p:sp>
      <p:sp>
        <p:nvSpPr>
          <p:cNvPr id="231" name="Lightning Bolt 230"/>
          <p:cNvSpPr/>
          <p:nvPr/>
        </p:nvSpPr>
        <p:spPr>
          <a:xfrm rot="2700000">
            <a:off x="4486872" y="1326870"/>
            <a:ext cx="187741" cy="213844"/>
          </a:xfrm>
          <a:prstGeom prst="lightningBol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/>
          </a:p>
        </p:txBody>
      </p:sp>
      <p:sp>
        <p:nvSpPr>
          <p:cNvPr id="232" name="Lightning Bolt 231"/>
          <p:cNvSpPr/>
          <p:nvPr/>
        </p:nvSpPr>
        <p:spPr>
          <a:xfrm rot="2700000">
            <a:off x="6765889" y="762556"/>
            <a:ext cx="187741" cy="213844"/>
          </a:xfrm>
          <a:prstGeom prst="lightningBol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/>
          </a:p>
        </p:txBody>
      </p:sp>
      <p:sp>
        <p:nvSpPr>
          <p:cNvPr id="233" name="Lightning Bolt 232"/>
          <p:cNvSpPr/>
          <p:nvPr/>
        </p:nvSpPr>
        <p:spPr>
          <a:xfrm rot="2700000">
            <a:off x="6765891" y="1347000"/>
            <a:ext cx="187741" cy="213844"/>
          </a:xfrm>
          <a:prstGeom prst="lightningBol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/>
          </a:p>
        </p:txBody>
      </p:sp>
      <p:sp>
        <p:nvSpPr>
          <p:cNvPr id="234" name="Lightning Bolt 233"/>
          <p:cNvSpPr/>
          <p:nvPr/>
        </p:nvSpPr>
        <p:spPr>
          <a:xfrm rot="2700000">
            <a:off x="4505986" y="2923791"/>
            <a:ext cx="187741" cy="213844"/>
          </a:xfrm>
          <a:prstGeom prst="lightningBol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/>
          </a:p>
        </p:txBody>
      </p:sp>
      <p:sp>
        <p:nvSpPr>
          <p:cNvPr id="235" name="Lightning Bolt 234"/>
          <p:cNvSpPr/>
          <p:nvPr/>
        </p:nvSpPr>
        <p:spPr>
          <a:xfrm rot="2700000">
            <a:off x="4505986" y="3491796"/>
            <a:ext cx="187741" cy="213844"/>
          </a:xfrm>
          <a:prstGeom prst="lightningBol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/>
          </a:p>
        </p:txBody>
      </p:sp>
      <p:sp>
        <p:nvSpPr>
          <p:cNvPr id="236" name="Lightning Bolt 235"/>
          <p:cNvSpPr/>
          <p:nvPr/>
        </p:nvSpPr>
        <p:spPr>
          <a:xfrm rot="2700000">
            <a:off x="6759465" y="2925127"/>
            <a:ext cx="187741" cy="213844"/>
          </a:xfrm>
          <a:prstGeom prst="lightningBol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/>
          </a:p>
        </p:txBody>
      </p:sp>
      <p:sp>
        <p:nvSpPr>
          <p:cNvPr id="237" name="Lightning Bolt 236"/>
          <p:cNvSpPr/>
          <p:nvPr/>
        </p:nvSpPr>
        <p:spPr>
          <a:xfrm rot="2700000">
            <a:off x="6718270" y="3567949"/>
            <a:ext cx="187741" cy="213844"/>
          </a:xfrm>
          <a:prstGeom prst="lightningBol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/>
          </a:p>
        </p:txBody>
      </p:sp>
      <p:cxnSp>
        <p:nvCxnSpPr>
          <p:cNvPr id="246" name="Straight Connector 245"/>
          <p:cNvCxnSpPr/>
          <p:nvPr/>
        </p:nvCxnSpPr>
        <p:spPr>
          <a:xfrm flipV="1">
            <a:off x="8689487" y="891692"/>
            <a:ext cx="365760" cy="1587"/>
          </a:xfrm>
          <a:prstGeom prst="line">
            <a:avLst/>
          </a:prstGeom>
          <a:ln w="76200">
            <a:solidFill>
              <a:srgbClr val="FF0000"/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7" name="Straight Connector 246"/>
          <p:cNvCxnSpPr/>
          <p:nvPr/>
        </p:nvCxnSpPr>
        <p:spPr>
          <a:xfrm rot="16200000" flipV="1">
            <a:off x="8599794" y="895661"/>
            <a:ext cx="182563" cy="3175"/>
          </a:xfrm>
          <a:prstGeom prst="line">
            <a:avLst/>
          </a:prstGeom>
          <a:ln w="635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8" name="Straight Connector 247"/>
          <p:cNvCxnSpPr/>
          <p:nvPr/>
        </p:nvCxnSpPr>
        <p:spPr>
          <a:xfrm rot="16200000" flipV="1">
            <a:off x="8965554" y="890104"/>
            <a:ext cx="182563" cy="3175"/>
          </a:xfrm>
          <a:prstGeom prst="line">
            <a:avLst/>
          </a:prstGeom>
          <a:ln w="635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0" name="Lightning Bolt 249"/>
          <p:cNvSpPr/>
          <p:nvPr/>
        </p:nvSpPr>
        <p:spPr>
          <a:xfrm rot="2700000">
            <a:off x="3138341" y="5153586"/>
            <a:ext cx="187741" cy="213844"/>
          </a:xfrm>
          <a:prstGeom prst="lightningBol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/>
          </a:p>
        </p:txBody>
      </p:sp>
      <p:sp>
        <p:nvSpPr>
          <p:cNvPr id="251" name="Lightning Bolt 250"/>
          <p:cNvSpPr/>
          <p:nvPr/>
        </p:nvSpPr>
        <p:spPr>
          <a:xfrm rot="2700000">
            <a:off x="3148759" y="5703050"/>
            <a:ext cx="187741" cy="213844"/>
          </a:xfrm>
          <a:prstGeom prst="lightningBol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/>
          </a:p>
        </p:txBody>
      </p:sp>
      <p:sp>
        <p:nvSpPr>
          <p:cNvPr id="252" name="Lightning Bolt 251"/>
          <p:cNvSpPr/>
          <p:nvPr/>
        </p:nvSpPr>
        <p:spPr>
          <a:xfrm rot="2700000">
            <a:off x="4659413" y="5153586"/>
            <a:ext cx="187741" cy="213844"/>
          </a:xfrm>
          <a:prstGeom prst="lightningBol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/>
          </a:p>
        </p:txBody>
      </p:sp>
      <p:cxnSp>
        <p:nvCxnSpPr>
          <p:cNvPr id="253" name="Straight Connector 252"/>
          <p:cNvCxnSpPr/>
          <p:nvPr/>
        </p:nvCxnSpPr>
        <p:spPr>
          <a:xfrm rot="16200000" flipH="1">
            <a:off x="8535552" y="1676913"/>
            <a:ext cx="343614" cy="196254"/>
          </a:xfrm>
          <a:prstGeom prst="line">
            <a:avLst/>
          </a:prstGeom>
          <a:ln w="2540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7" name="Straight Connector 256"/>
          <p:cNvCxnSpPr/>
          <p:nvPr/>
        </p:nvCxnSpPr>
        <p:spPr>
          <a:xfrm flipV="1">
            <a:off x="8428257" y="1597701"/>
            <a:ext cx="187325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2" name="Straight Connector 271"/>
          <p:cNvCxnSpPr/>
          <p:nvPr/>
        </p:nvCxnSpPr>
        <p:spPr>
          <a:xfrm flipV="1">
            <a:off x="8805487" y="1946847"/>
            <a:ext cx="187325" cy="0"/>
          </a:xfrm>
          <a:prstGeom prst="line">
            <a:avLst/>
          </a:prstGeom>
          <a:ln w="38100"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9" name="Straight Connector 298"/>
          <p:cNvCxnSpPr/>
          <p:nvPr/>
        </p:nvCxnSpPr>
        <p:spPr>
          <a:xfrm rot="5400000" flipH="1" flipV="1">
            <a:off x="8257952" y="427156"/>
            <a:ext cx="519113" cy="182880"/>
          </a:xfrm>
          <a:prstGeom prst="line">
            <a:avLst/>
          </a:prstGeom>
          <a:ln w="2540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0" name="Straight Connector 299"/>
          <p:cNvCxnSpPr/>
          <p:nvPr/>
        </p:nvCxnSpPr>
        <p:spPr>
          <a:xfrm rot="16200000" flipH="1">
            <a:off x="8450102" y="427156"/>
            <a:ext cx="519113" cy="182880"/>
          </a:xfrm>
          <a:prstGeom prst="line">
            <a:avLst/>
          </a:prstGeom>
          <a:ln w="2540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1" name="Straight Connector 300"/>
          <p:cNvCxnSpPr/>
          <p:nvPr/>
        </p:nvCxnSpPr>
        <p:spPr>
          <a:xfrm flipV="1">
            <a:off x="8805487" y="778153"/>
            <a:ext cx="187325" cy="0"/>
          </a:xfrm>
          <a:prstGeom prst="line">
            <a:avLst/>
          </a:prstGeom>
          <a:ln w="38100"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3" name="Straight Connector 302"/>
          <p:cNvCxnSpPr/>
          <p:nvPr/>
        </p:nvCxnSpPr>
        <p:spPr>
          <a:xfrm flipV="1">
            <a:off x="8237843" y="767040"/>
            <a:ext cx="187325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3" name="TextBox 137"/>
          <p:cNvSpPr txBox="1">
            <a:spLocks noChangeArrowheads="1"/>
          </p:cNvSpPr>
          <p:nvPr/>
        </p:nvSpPr>
        <p:spPr bwMode="auto">
          <a:xfrm>
            <a:off x="8417485" y="1037907"/>
            <a:ext cx="389237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40" tIns="45720" rIns="91440" bIns="45720">
            <a:prstTxWarp prst="textNoShape">
              <a:avLst/>
            </a:prstTxWarp>
            <a:spAutoFit/>
          </a:bodyPr>
          <a:lstStyle/>
          <a:p>
            <a:r>
              <a:rPr lang="en-US" sz="1000" dirty="0" smtClean="0">
                <a:solidFill>
                  <a:srgbClr val="FF0000"/>
                </a:solidFill>
                <a:latin typeface="Calibri" charset="0"/>
              </a:rPr>
              <a:t>MEI</a:t>
            </a:r>
            <a:endParaRPr lang="en-US" sz="1000" dirty="0">
              <a:solidFill>
                <a:srgbClr val="FF0000"/>
              </a:solidFill>
              <a:latin typeface="Calibri" charset="0"/>
            </a:endParaRPr>
          </a:p>
        </p:txBody>
      </p:sp>
      <p:cxnSp>
        <p:nvCxnSpPr>
          <p:cNvPr id="347" name="Straight Connector 346"/>
          <p:cNvCxnSpPr/>
          <p:nvPr/>
        </p:nvCxnSpPr>
        <p:spPr>
          <a:xfrm>
            <a:off x="8608949" y="2135507"/>
            <a:ext cx="446299" cy="1588"/>
          </a:xfrm>
          <a:prstGeom prst="line">
            <a:avLst/>
          </a:prstGeom>
          <a:ln w="19050">
            <a:solidFill>
              <a:schemeClr val="tx1"/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8" name="Straight Connector 347"/>
          <p:cNvCxnSpPr/>
          <p:nvPr/>
        </p:nvCxnSpPr>
        <p:spPr>
          <a:xfrm>
            <a:off x="8506607" y="2237346"/>
            <a:ext cx="548640" cy="1588"/>
          </a:xfrm>
          <a:prstGeom prst="line">
            <a:avLst/>
          </a:prstGeom>
          <a:ln w="19050">
            <a:solidFill>
              <a:schemeClr val="tx1"/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1" name="Straight Connector 350"/>
          <p:cNvCxnSpPr/>
          <p:nvPr/>
        </p:nvCxnSpPr>
        <p:spPr>
          <a:xfrm>
            <a:off x="8326902" y="2438719"/>
            <a:ext cx="731520" cy="1588"/>
          </a:xfrm>
          <a:prstGeom prst="line">
            <a:avLst/>
          </a:prstGeom>
          <a:ln w="19050">
            <a:solidFill>
              <a:schemeClr val="tx1"/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4" name="TextBox 99"/>
          <p:cNvSpPr txBox="1">
            <a:spLocks noChangeArrowheads="1"/>
          </p:cNvSpPr>
          <p:nvPr/>
        </p:nvSpPr>
        <p:spPr bwMode="auto">
          <a:xfrm>
            <a:off x="8723533" y="2190968"/>
            <a:ext cx="28178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40" tIns="45720" rIns="91440" bIns="45720">
            <a:prstTxWarp prst="textNoShape">
              <a:avLst/>
            </a:prstTxWarp>
            <a:spAutoFit/>
          </a:bodyPr>
          <a:lstStyle/>
          <a:p>
            <a:r>
              <a:rPr lang="en-US" sz="1000" dirty="0" smtClean="0">
                <a:latin typeface="Calibri" charset="0"/>
              </a:rPr>
              <a:t>…</a:t>
            </a:r>
            <a:endParaRPr lang="en-US" sz="1000" dirty="0">
              <a:latin typeface="Calibri" charset="0"/>
            </a:endParaRPr>
          </a:p>
        </p:txBody>
      </p:sp>
      <p:sp>
        <p:nvSpPr>
          <p:cNvPr id="355" name="Lightning Bolt 354"/>
          <p:cNvSpPr/>
          <p:nvPr/>
        </p:nvSpPr>
        <p:spPr>
          <a:xfrm rot="2700000">
            <a:off x="8053137" y="753078"/>
            <a:ext cx="187741" cy="213844"/>
          </a:xfrm>
          <a:prstGeom prst="lightningBol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/>
          </a:p>
        </p:txBody>
      </p:sp>
      <p:sp>
        <p:nvSpPr>
          <p:cNvPr id="356" name="Lightning Bolt 355"/>
          <p:cNvSpPr/>
          <p:nvPr/>
        </p:nvSpPr>
        <p:spPr>
          <a:xfrm rot="2700000">
            <a:off x="8053139" y="1337522"/>
            <a:ext cx="187741" cy="213844"/>
          </a:xfrm>
          <a:prstGeom prst="lightningBol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/>
          </a:p>
        </p:txBody>
      </p:sp>
      <p:sp>
        <p:nvSpPr>
          <p:cNvPr id="357" name="Lightning Bolt 356"/>
          <p:cNvSpPr/>
          <p:nvPr/>
        </p:nvSpPr>
        <p:spPr>
          <a:xfrm rot="2700000">
            <a:off x="8048278" y="2925452"/>
            <a:ext cx="187741" cy="213844"/>
          </a:xfrm>
          <a:prstGeom prst="lightningBol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/>
          </a:p>
        </p:txBody>
      </p:sp>
      <p:sp>
        <p:nvSpPr>
          <p:cNvPr id="358" name="Lightning Bolt 357"/>
          <p:cNvSpPr/>
          <p:nvPr/>
        </p:nvSpPr>
        <p:spPr>
          <a:xfrm rot="2700000">
            <a:off x="8048280" y="3509896"/>
            <a:ext cx="187741" cy="213844"/>
          </a:xfrm>
          <a:prstGeom prst="lightningBol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/>
          </a:p>
        </p:txBody>
      </p:sp>
      <p:cxnSp>
        <p:nvCxnSpPr>
          <p:cNvPr id="359" name="Straight Connector 358"/>
          <p:cNvCxnSpPr/>
          <p:nvPr/>
        </p:nvCxnSpPr>
        <p:spPr>
          <a:xfrm rot="5400000" flipH="1" flipV="1">
            <a:off x="8696480" y="3212552"/>
            <a:ext cx="521208" cy="182880"/>
          </a:xfrm>
          <a:prstGeom prst="line">
            <a:avLst/>
          </a:prstGeom>
          <a:ln w="25400">
            <a:solidFill>
              <a:schemeClr val="tx1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0" name="Straight Connector 359"/>
          <p:cNvCxnSpPr/>
          <p:nvPr/>
        </p:nvCxnSpPr>
        <p:spPr>
          <a:xfrm rot="16200000" flipV="1">
            <a:off x="8506877" y="3212552"/>
            <a:ext cx="521208" cy="182880"/>
          </a:xfrm>
          <a:prstGeom prst="line">
            <a:avLst/>
          </a:prstGeom>
          <a:ln w="25400">
            <a:solidFill>
              <a:schemeClr val="tx1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1" name="Straight Connector 360"/>
          <p:cNvCxnSpPr/>
          <p:nvPr/>
        </p:nvCxnSpPr>
        <p:spPr>
          <a:xfrm rot="16200000" flipV="1">
            <a:off x="8772401" y="3616476"/>
            <a:ext cx="182562" cy="3175"/>
          </a:xfrm>
          <a:prstGeom prst="line">
            <a:avLst/>
          </a:prstGeom>
          <a:ln w="635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2" name="Straight Connector 361"/>
          <p:cNvCxnSpPr/>
          <p:nvPr/>
        </p:nvCxnSpPr>
        <p:spPr>
          <a:xfrm flipV="1">
            <a:off x="8682764" y="3044976"/>
            <a:ext cx="365760" cy="1587"/>
          </a:xfrm>
          <a:prstGeom prst="line">
            <a:avLst/>
          </a:prstGeom>
          <a:ln w="76200">
            <a:solidFill>
              <a:srgbClr val="FF0000"/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3" name="Straight Connector 362"/>
          <p:cNvCxnSpPr/>
          <p:nvPr/>
        </p:nvCxnSpPr>
        <p:spPr>
          <a:xfrm rot="16200000" flipV="1">
            <a:off x="8593071" y="3048945"/>
            <a:ext cx="182563" cy="3175"/>
          </a:xfrm>
          <a:prstGeom prst="line">
            <a:avLst/>
          </a:prstGeom>
          <a:ln w="635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4" name="Straight Connector 363"/>
          <p:cNvCxnSpPr/>
          <p:nvPr/>
        </p:nvCxnSpPr>
        <p:spPr>
          <a:xfrm rot="16200000" flipV="1">
            <a:off x="8958831" y="3043388"/>
            <a:ext cx="182563" cy="3175"/>
          </a:xfrm>
          <a:prstGeom prst="line">
            <a:avLst/>
          </a:prstGeom>
          <a:ln w="635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7" name="Rectangle 366"/>
          <p:cNvSpPr/>
          <p:nvPr/>
        </p:nvSpPr>
        <p:spPr>
          <a:xfrm>
            <a:off x="8200855" y="2765334"/>
            <a:ext cx="671512" cy="73025"/>
          </a:xfrm>
          <a:prstGeom prst="rect">
            <a:avLst/>
          </a:prstGeom>
          <a:gradFill>
            <a:gsLst>
              <a:gs pos="0">
                <a:srgbClr val="0000FF"/>
              </a:gs>
              <a:gs pos="100000">
                <a:schemeClr val="accent6">
                  <a:lumMod val="75000"/>
                </a:schemeClr>
              </a:gs>
            </a:gsLst>
            <a:lin ang="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anchor="ctr"/>
          <a:lstStyle/>
          <a:p>
            <a:pPr algn="ctr">
              <a:defRPr/>
            </a:pPr>
            <a:endParaRPr lang="en-US" dirty="0"/>
          </a:p>
        </p:txBody>
      </p:sp>
      <p:cxnSp>
        <p:nvCxnSpPr>
          <p:cNvPr id="369" name="Straight Connector 368"/>
          <p:cNvCxnSpPr/>
          <p:nvPr/>
        </p:nvCxnSpPr>
        <p:spPr>
          <a:xfrm rot="10800000" flipH="1">
            <a:off x="2319576" y="3878897"/>
            <a:ext cx="814388" cy="0"/>
          </a:xfrm>
          <a:prstGeom prst="line">
            <a:avLst/>
          </a:prstGeom>
          <a:ln w="2540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5" name="Rectangle 374"/>
          <p:cNvSpPr/>
          <p:nvPr/>
        </p:nvSpPr>
        <p:spPr>
          <a:xfrm>
            <a:off x="8330908" y="2529902"/>
            <a:ext cx="671512" cy="73025"/>
          </a:xfrm>
          <a:prstGeom prst="rect">
            <a:avLst/>
          </a:prstGeom>
          <a:gradFill>
            <a:gsLst>
              <a:gs pos="0">
                <a:srgbClr val="0000FF"/>
              </a:gs>
              <a:gs pos="100000">
                <a:schemeClr val="accent6">
                  <a:lumMod val="75000"/>
                </a:schemeClr>
              </a:gs>
            </a:gsLst>
            <a:lin ang="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376" name="Rectangle 375"/>
          <p:cNvSpPr/>
          <p:nvPr/>
        </p:nvSpPr>
        <p:spPr>
          <a:xfrm>
            <a:off x="8205899" y="2482096"/>
            <a:ext cx="609600" cy="1828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377" name="Arc 376"/>
          <p:cNvSpPr/>
          <p:nvPr/>
        </p:nvSpPr>
        <p:spPr>
          <a:xfrm flipV="1">
            <a:off x="7193796" y="3552640"/>
            <a:ext cx="822960" cy="674654"/>
          </a:xfrm>
          <a:prstGeom prst="arc">
            <a:avLst>
              <a:gd name="adj1" fmla="val 10911789"/>
              <a:gd name="adj2" fmla="val 0"/>
            </a:avLst>
          </a:prstGeom>
          <a:ln w="2540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91440" tIns="45720" rIns="91440" bIns="45720" rtlCol="0" anchor="ctr"/>
          <a:lstStyle/>
          <a:p>
            <a:pPr algn="ctr"/>
            <a:endParaRPr lang="en-US"/>
          </a:p>
        </p:txBody>
      </p:sp>
      <p:sp>
        <p:nvSpPr>
          <p:cNvPr id="270" name="Rectangle 269"/>
          <p:cNvSpPr/>
          <p:nvPr/>
        </p:nvSpPr>
        <p:spPr>
          <a:xfrm rot="10800000">
            <a:off x="7709141" y="3839620"/>
            <a:ext cx="671512" cy="73025"/>
          </a:xfrm>
          <a:prstGeom prst="rect">
            <a:avLst/>
          </a:prstGeom>
          <a:gradFill>
            <a:gsLst>
              <a:gs pos="0">
                <a:srgbClr val="0000FF"/>
              </a:gs>
              <a:gs pos="100000">
                <a:schemeClr val="accent6">
                  <a:lumMod val="75000"/>
                </a:schemeClr>
              </a:gs>
            </a:gsLst>
            <a:lin ang="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71" name="Rectangle 270"/>
          <p:cNvSpPr/>
          <p:nvPr/>
        </p:nvSpPr>
        <p:spPr>
          <a:xfrm>
            <a:off x="8033537" y="3771595"/>
            <a:ext cx="609600" cy="2825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373" name="Rectangle 372"/>
          <p:cNvSpPr/>
          <p:nvPr/>
        </p:nvSpPr>
        <p:spPr>
          <a:xfrm>
            <a:off x="8428256" y="3839620"/>
            <a:ext cx="671512" cy="73025"/>
          </a:xfrm>
          <a:prstGeom prst="rect">
            <a:avLst/>
          </a:prstGeom>
          <a:gradFill>
            <a:gsLst>
              <a:gs pos="0">
                <a:srgbClr val="0000FF"/>
              </a:gs>
              <a:gs pos="100000">
                <a:schemeClr val="accent6">
                  <a:lumMod val="75000"/>
                </a:schemeClr>
              </a:gs>
            </a:gsLst>
            <a:lin ang="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374" name="Rectangle 373"/>
          <p:cNvSpPr/>
          <p:nvPr/>
        </p:nvSpPr>
        <p:spPr>
          <a:xfrm>
            <a:off x="8872367" y="3726613"/>
            <a:ext cx="228600" cy="2825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372" name="Arc 371"/>
          <p:cNvSpPr/>
          <p:nvPr/>
        </p:nvSpPr>
        <p:spPr>
          <a:xfrm rot="16200000" flipV="1">
            <a:off x="8099230" y="2860994"/>
            <a:ext cx="1452779" cy="605166"/>
          </a:xfrm>
          <a:prstGeom prst="arc">
            <a:avLst>
              <a:gd name="adj1" fmla="val 10911789"/>
              <a:gd name="adj2" fmla="val 20529246"/>
            </a:avLst>
          </a:prstGeom>
          <a:ln w="2540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91440" tIns="45720" rIns="91440" bIns="45720" rtlCol="0" anchor="ctr"/>
          <a:lstStyle/>
          <a:p>
            <a:pPr algn="ctr"/>
            <a:endParaRPr lang="en-US"/>
          </a:p>
        </p:txBody>
      </p:sp>
      <p:sp>
        <p:nvSpPr>
          <p:cNvPr id="380" name="Rectangle 379"/>
          <p:cNvSpPr/>
          <p:nvPr/>
        </p:nvSpPr>
        <p:spPr>
          <a:xfrm rot="16200000">
            <a:off x="5306006" y="5398186"/>
            <a:ext cx="2265068" cy="2825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anchor="ctr"/>
          <a:lstStyle/>
          <a:p>
            <a:pPr algn="ctr">
              <a:defRPr/>
            </a:pPr>
            <a:endParaRPr lang="en-US" dirty="0"/>
          </a:p>
        </p:txBody>
      </p:sp>
      <p:cxnSp>
        <p:nvCxnSpPr>
          <p:cNvPr id="382" name="Straight Connector 381"/>
          <p:cNvCxnSpPr/>
          <p:nvPr/>
        </p:nvCxnSpPr>
        <p:spPr>
          <a:xfrm rot="5400000">
            <a:off x="5210384" y="5477398"/>
            <a:ext cx="2444713" cy="1366"/>
          </a:xfrm>
          <a:prstGeom prst="line">
            <a:avLst/>
          </a:prstGeom>
          <a:ln w="2540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3" name="TextBox 74"/>
          <p:cNvSpPr txBox="1">
            <a:spLocks noChangeArrowheads="1"/>
          </p:cNvSpPr>
          <p:nvPr/>
        </p:nvSpPr>
        <p:spPr bwMode="auto">
          <a:xfrm>
            <a:off x="7145452" y="4355404"/>
            <a:ext cx="191831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40" tIns="45720" rIns="91440" bIns="45720">
            <a:prstTxWarp prst="textNoShape">
              <a:avLst/>
            </a:prstTxWarp>
            <a:spAutoFit/>
          </a:bodyPr>
          <a:lstStyle/>
          <a:p>
            <a:r>
              <a:rPr lang="en-US" sz="2800" b="1" dirty="0" smtClean="0">
                <a:latin typeface="Calibri" charset="0"/>
              </a:rPr>
              <a:t>Genotyping</a:t>
            </a:r>
            <a:endParaRPr lang="en-US" sz="2800" b="1" dirty="0">
              <a:latin typeface="Calibri" charset="0"/>
            </a:endParaRPr>
          </a:p>
        </p:txBody>
      </p:sp>
      <p:cxnSp>
        <p:nvCxnSpPr>
          <p:cNvPr id="384" name="Straight Connector 383"/>
          <p:cNvCxnSpPr/>
          <p:nvPr/>
        </p:nvCxnSpPr>
        <p:spPr>
          <a:xfrm rot="16200000" flipH="1">
            <a:off x="7048770" y="5298994"/>
            <a:ext cx="571500" cy="427038"/>
          </a:xfrm>
          <a:prstGeom prst="line">
            <a:avLst/>
          </a:prstGeom>
          <a:ln w="25400">
            <a:solidFill>
              <a:schemeClr val="tx1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5" name="Straight Connector 384"/>
          <p:cNvCxnSpPr/>
          <p:nvPr/>
        </p:nvCxnSpPr>
        <p:spPr>
          <a:xfrm rot="5400000">
            <a:off x="6636814" y="5312489"/>
            <a:ext cx="571500" cy="403225"/>
          </a:xfrm>
          <a:prstGeom prst="line">
            <a:avLst/>
          </a:prstGeom>
          <a:ln w="25400">
            <a:solidFill>
              <a:schemeClr val="tx1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6" name="Straight Connector 385"/>
          <p:cNvCxnSpPr/>
          <p:nvPr/>
        </p:nvCxnSpPr>
        <p:spPr>
          <a:xfrm flipV="1">
            <a:off x="6717777" y="5798264"/>
            <a:ext cx="830263" cy="1587"/>
          </a:xfrm>
          <a:prstGeom prst="line">
            <a:avLst/>
          </a:prstGeom>
          <a:ln w="76200">
            <a:solidFill>
              <a:srgbClr val="FF0000"/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7" name="Straight Connector 386"/>
          <p:cNvCxnSpPr/>
          <p:nvPr/>
        </p:nvCxnSpPr>
        <p:spPr>
          <a:xfrm rot="16200000" flipV="1">
            <a:off x="6628083" y="5797470"/>
            <a:ext cx="182563" cy="3175"/>
          </a:xfrm>
          <a:prstGeom prst="line">
            <a:avLst/>
          </a:prstGeom>
          <a:ln w="635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8" name="Straight Connector 387"/>
          <p:cNvCxnSpPr/>
          <p:nvPr/>
        </p:nvCxnSpPr>
        <p:spPr>
          <a:xfrm rot="16200000" flipV="1">
            <a:off x="7458346" y="5797470"/>
            <a:ext cx="182563" cy="3175"/>
          </a:xfrm>
          <a:prstGeom prst="line">
            <a:avLst/>
          </a:prstGeom>
          <a:ln w="635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3" name="Straight Connector 392"/>
          <p:cNvCxnSpPr/>
          <p:nvPr/>
        </p:nvCxnSpPr>
        <p:spPr>
          <a:xfrm rot="16200000" flipV="1">
            <a:off x="7031308" y="5227558"/>
            <a:ext cx="182562" cy="3175"/>
          </a:xfrm>
          <a:prstGeom prst="line">
            <a:avLst/>
          </a:prstGeom>
          <a:ln w="635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4" name="Straight Connector 393"/>
          <p:cNvCxnSpPr/>
          <p:nvPr/>
        </p:nvCxnSpPr>
        <p:spPr>
          <a:xfrm rot="5400000" flipH="1" flipV="1">
            <a:off x="8399057" y="5398973"/>
            <a:ext cx="521208" cy="182880"/>
          </a:xfrm>
          <a:prstGeom prst="line">
            <a:avLst/>
          </a:prstGeom>
          <a:ln w="25400">
            <a:solidFill>
              <a:schemeClr val="tx1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5" name="Straight Connector 394"/>
          <p:cNvCxnSpPr/>
          <p:nvPr/>
        </p:nvCxnSpPr>
        <p:spPr>
          <a:xfrm rot="16200000" flipV="1">
            <a:off x="8209454" y="5398973"/>
            <a:ext cx="521208" cy="182880"/>
          </a:xfrm>
          <a:prstGeom prst="line">
            <a:avLst/>
          </a:prstGeom>
          <a:ln w="25400">
            <a:solidFill>
              <a:schemeClr val="tx1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6" name="Straight Connector 395"/>
          <p:cNvCxnSpPr/>
          <p:nvPr/>
        </p:nvCxnSpPr>
        <p:spPr>
          <a:xfrm flipV="1">
            <a:off x="8385341" y="5229810"/>
            <a:ext cx="365760" cy="1587"/>
          </a:xfrm>
          <a:prstGeom prst="line">
            <a:avLst/>
          </a:prstGeom>
          <a:ln w="76200">
            <a:solidFill>
              <a:srgbClr val="FF0000"/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7" name="Straight Connector 396"/>
          <p:cNvCxnSpPr/>
          <p:nvPr/>
        </p:nvCxnSpPr>
        <p:spPr>
          <a:xfrm rot="16200000" flipV="1">
            <a:off x="8295648" y="5233779"/>
            <a:ext cx="182563" cy="3175"/>
          </a:xfrm>
          <a:prstGeom prst="line">
            <a:avLst/>
          </a:prstGeom>
          <a:ln w="635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8" name="Straight Connector 397"/>
          <p:cNvCxnSpPr/>
          <p:nvPr/>
        </p:nvCxnSpPr>
        <p:spPr>
          <a:xfrm rot="16200000" flipV="1">
            <a:off x="8661408" y="5228222"/>
            <a:ext cx="182563" cy="3175"/>
          </a:xfrm>
          <a:prstGeom prst="line">
            <a:avLst/>
          </a:prstGeom>
          <a:ln w="635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9" name="Straight Connector 398"/>
          <p:cNvCxnSpPr/>
          <p:nvPr/>
        </p:nvCxnSpPr>
        <p:spPr>
          <a:xfrm rot="16200000" flipV="1">
            <a:off x="8474978" y="5802897"/>
            <a:ext cx="182562" cy="3175"/>
          </a:xfrm>
          <a:prstGeom prst="line">
            <a:avLst/>
          </a:prstGeom>
          <a:ln w="635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6" name="Lightning Bolt 405"/>
          <p:cNvSpPr/>
          <p:nvPr/>
        </p:nvSpPr>
        <p:spPr>
          <a:xfrm rot="2700000">
            <a:off x="8064868" y="5671336"/>
            <a:ext cx="187741" cy="213844"/>
          </a:xfrm>
          <a:prstGeom prst="lightningBol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/>
          </a:p>
        </p:txBody>
      </p:sp>
      <p:sp>
        <p:nvSpPr>
          <p:cNvPr id="407" name="Lightning Bolt 406"/>
          <p:cNvSpPr/>
          <p:nvPr/>
        </p:nvSpPr>
        <p:spPr>
          <a:xfrm rot="2700000">
            <a:off x="7764317" y="5096043"/>
            <a:ext cx="187741" cy="213844"/>
          </a:xfrm>
          <a:prstGeom prst="lightningBol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/>
          </a:p>
        </p:txBody>
      </p:sp>
      <p:cxnSp>
        <p:nvCxnSpPr>
          <p:cNvPr id="411" name="Straight Connector 410"/>
          <p:cNvCxnSpPr/>
          <p:nvPr/>
        </p:nvCxnSpPr>
        <p:spPr>
          <a:xfrm>
            <a:off x="6992266" y="5058621"/>
            <a:ext cx="306919" cy="1279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0" name="Straight Connector 419"/>
          <p:cNvCxnSpPr/>
          <p:nvPr/>
        </p:nvCxnSpPr>
        <p:spPr>
          <a:xfrm>
            <a:off x="8635044" y="5063097"/>
            <a:ext cx="306919" cy="1279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5" name="TextBox 99"/>
          <p:cNvSpPr txBox="1">
            <a:spLocks noChangeArrowheads="1"/>
          </p:cNvSpPr>
          <p:nvPr/>
        </p:nvSpPr>
        <p:spPr bwMode="auto">
          <a:xfrm>
            <a:off x="7154602" y="6111683"/>
            <a:ext cx="757426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40" tIns="45720" rIns="91440" bIns="45720">
            <a:prstTxWarp prst="textNoShape">
              <a:avLst/>
            </a:prstTxWarp>
            <a:spAutoFit/>
          </a:bodyPr>
          <a:lstStyle/>
          <a:p>
            <a:r>
              <a:rPr lang="en-US" sz="1000" dirty="0" smtClean="0">
                <a:latin typeface="Calibri" charset="0"/>
              </a:rPr>
              <a:t>Breakpoint</a:t>
            </a:r>
          </a:p>
          <a:p>
            <a:r>
              <a:rPr lang="en-US" sz="1000" dirty="0" smtClean="0">
                <a:latin typeface="Calibri" charset="0"/>
              </a:rPr>
              <a:t>sequence</a:t>
            </a:r>
          </a:p>
          <a:p>
            <a:r>
              <a:rPr lang="en-US" sz="1000" dirty="0" smtClean="0">
                <a:latin typeface="Calibri" charset="0"/>
              </a:rPr>
              <a:t>library</a:t>
            </a:r>
            <a:endParaRPr lang="en-US" sz="1000" dirty="0">
              <a:latin typeface="Calibri" charset="0"/>
            </a:endParaRPr>
          </a:p>
        </p:txBody>
      </p:sp>
      <p:cxnSp>
        <p:nvCxnSpPr>
          <p:cNvPr id="426" name="Straight Connector 425"/>
          <p:cNvCxnSpPr/>
          <p:nvPr/>
        </p:nvCxnSpPr>
        <p:spPr>
          <a:xfrm>
            <a:off x="7903268" y="6237054"/>
            <a:ext cx="548640" cy="1588"/>
          </a:xfrm>
          <a:prstGeom prst="line">
            <a:avLst/>
          </a:prstGeom>
          <a:ln w="19050">
            <a:solidFill>
              <a:schemeClr val="tx1"/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7" name="Straight Connector 426"/>
          <p:cNvCxnSpPr/>
          <p:nvPr/>
        </p:nvCxnSpPr>
        <p:spPr>
          <a:xfrm>
            <a:off x="7903268" y="6338893"/>
            <a:ext cx="548640" cy="1588"/>
          </a:xfrm>
          <a:prstGeom prst="line">
            <a:avLst/>
          </a:prstGeom>
          <a:ln w="19050">
            <a:solidFill>
              <a:schemeClr val="tx1"/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8" name="Straight Connector 427"/>
          <p:cNvCxnSpPr/>
          <p:nvPr/>
        </p:nvCxnSpPr>
        <p:spPr>
          <a:xfrm>
            <a:off x="7895542" y="6537941"/>
            <a:ext cx="548640" cy="1588"/>
          </a:xfrm>
          <a:prstGeom prst="line">
            <a:avLst/>
          </a:prstGeom>
          <a:ln w="19050">
            <a:solidFill>
              <a:schemeClr val="tx1"/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9" name="TextBox 99"/>
          <p:cNvSpPr txBox="1">
            <a:spLocks noChangeArrowheads="1"/>
          </p:cNvSpPr>
          <p:nvPr/>
        </p:nvSpPr>
        <p:spPr bwMode="auto">
          <a:xfrm>
            <a:off x="8017853" y="6292515"/>
            <a:ext cx="28178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40" tIns="45720" rIns="91440" bIns="45720">
            <a:prstTxWarp prst="textNoShape">
              <a:avLst/>
            </a:prstTxWarp>
            <a:spAutoFit/>
          </a:bodyPr>
          <a:lstStyle/>
          <a:p>
            <a:r>
              <a:rPr lang="en-US" sz="1000" dirty="0" smtClean="0">
                <a:latin typeface="Calibri" charset="0"/>
              </a:rPr>
              <a:t>…</a:t>
            </a:r>
            <a:endParaRPr lang="en-US" sz="1000" dirty="0">
              <a:latin typeface="Calibri" charset="0"/>
            </a:endParaRPr>
          </a:p>
        </p:txBody>
      </p:sp>
      <p:cxnSp>
        <p:nvCxnSpPr>
          <p:cNvPr id="433" name="Straight Connector 432"/>
          <p:cNvCxnSpPr/>
          <p:nvPr/>
        </p:nvCxnSpPr>
        <p:spPr>
          <a:xfrm rot="16200000">
            <a:off x="8142359" y="6237848"/>
            <a:ext cx="91440" cy="1588"/>
          </a:xfrm>
          <a:prstGeom prst="line">
            <a:avLst/>
          </a:prstGeom>
          <a:ln w="19050">
            <a:solidFill>
              <a:schemeClr val="tx1"/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4" name="Straight Connector 433"/>
          <p:cNvCxnSpPr/>
          <p:nvPr/>
        </p:nvCxnSpPr>
        <p:spPr>
          <a:xfrm rot="16200000">
            <a:off x="8139977" y="6537147"/>
            <a:ext cx="91440" cy="1588"/>
          </a:xfrm>
          <a:prstGeom prst="line">
            <a:avLst/>
          </a:prstGeom>
          <a:ln w="19050">
            <a:solidFill>
              <a:schemeClr val="tx1"/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5" name="Straight Connector 434"/>
          <p:cNvCxnSpPr/>
          <p:nvPr/>
        </p:nvCxnSpPr>
        <p:spPr>
          <a:xfrm rot="16200000">
            <a:off x="8141565" y="6344527"/>
            <a:ext cx="91440" cy="1588"/>
          </a:xfrm>
          <a:prstGeom prst="line">
            <a:avLst/>
          </a:prstGeom>
          <a:ln w="19050">
            <a:solidFill>
              <a:schemeClr val="tx1"/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6" name="Straight Connector 435"/>
          <p:cNvCxnSpPr/>
          <p:nvPr/>
        </p:nvCxnSpPr>
        <p:spPr>
          <a:xfrm>
            <a:off x="8031444" y="6075364"/>
            <a:ext cx="306919" cy="1279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7" name="Straight Connector 436"/>
          <p:cNvCxnSpPr/>
          <p:nvPr/>
        </p:nvCxnSpPr>
        <p:spPr>
          <a:xfrm>
            <a:off x="8034080" y="6670729"/>
            <a:ext cx="306919" cy="1279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0" name="TextBox 137"/>
          <p:cNvSpPr txBox="1">
            <a:spLocks noChangeArrowheads="1"/>
          </p:cNvSpPr>
          <p:nvPr/>
        </p:nvSpPr>
        <p:spPr bwMode="auto">
          <a:xfrm>
            <a:off x="8345443" y="3191239"/>
            <a:ext cx="389237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40" tIns="45720" rIns="91440" bIns="45720">
            <a:prstTxWarp prst="textNoShape">
              <a:avLst/>
            </a:prstTxWarp>
            <a:spAutoFit/>
          </a:bodyPr>
          <a:lstStyle/>
          <a:p>
            <a:r>
              <a:rPr lang="en-US" sz="1000" dirty="0" smtClean="0">
                <a:solidFill>
                  <a:srgbClr val="FF0000"/>
                </a:solidFill>
                <a:latin typeface="Calibri" charset="0"/>
              </a:rPr>
              <a:t>MEI</a:t>
            </a:r>
            <a:endParaRPr lang="en-US" sz="1000" dirty="0">
              <a:solidFill>
                <a:srgbClr val="FF0000"/>
              </a:solidFill>
              <a:latin typeface="Calibri" charset="0"/>
            </a:endParaRPr>
          </a:p>
        </p:txBody>
      </p:sp>
      <p:sp>
        <p:nvSpPr>
          <p:cNvPr id="442" name="TextBox 137"/>
          <p:cNvSpPr txBox="1">
            <a:spLocks noChangeArrowheads="1"/>
          </p:cNvSpPr>
          <p:nvPr/>
        </p:nvSpPr>
        <p:spPr bwMode="auto">
          <a:xfrm>
            <a:off x="6372133" y="5362819"/>
            <a:ext cx="627057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40" tIns="45720" rIns="91440" bIns="45720">
            <a:prstTxWarp prst="textNoShape">
              <a:avLst/>
            </a:prstTxWarp>
            <a:spAutoFit/>
          </a:bodyPr>
          <a:lstStyle/>
          <a:p>
            <a:r>
              <a:rPr lang="en-US" sz="1000" dirty="0">
                <a:solidFill>
                  <a:srgbClr val="FF0000"/>
                </a:solidFill>
                <a:latin typeface="Calibri" charset="0"/>
              </a:rPr>
              <a:t>Deletion</a:t>
            </a:r>
          </a:p>
        </p:txBody>
      </p:sp>
      <p:sp>
        <p:nvSpPr>
          <p:cNvPr id="443" name="TextBox 137"/>
          <p:cNvSpPr txBox="1">
            <a:spLocks noChangeArrowheads="1"/>
          </p:cNvSpPr>
          <p:nvPr/>
        </p:nvSpPr>
        <p:spPr bwMode="auto">
          <a:xfrm>
            <a:off x="7830310" y="5362819"/>
            <a:ext cx="649474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40" tIns="45720" rIns="91440" bIns="45720">
            <a:prstTxWarp prst="textNoShape">
              <a:avLst/>
            </a:prstTxWarp>
            <a:spAutoFit/>
          </a:bodyPr>
          <a:lstStyle/>
          <a:p>
            <a:r>
              <a:rPr lang="en-US" sz="1000" dirty="0" smtClean="0">
                <a:solidFill>
                  <a:srgbClr val="FF0000"/>
                </a:solidFill>
                <a:latin typeface="Calibri" charset="0"/>
              </a:rPr>
              <a:t>Insertion</a:t>
            </a:r>
            <a:endParaRPr lang="en-US" sz="1000" dirty="0">
              <a:solidFill>
                <a:srgbClr val="FF0000"/>
              </a:solidFill>
              <a:latin typeface="Calibri" charset="0"/>
            </a:endParaRPr>
          </a:p>
        </p:txBody>
      </p:sp>
      <p:sp>
        <p:nvSpPr>
          <p:cNvPr id="286" name="Rectangle 285"/>
          <p:cNvSpPr/>
          <p:nvPr/>
        </p:nvSpPr>
        <p:spPr>
          <a:xfrm>
            <a:off x="3176" y="0"/>
            <a:ext cx="3296420" cy="6858000"/>
          </a:xfrm>
          <a:prstGeom prst="rect">
            <a:avLst/>
          </a:prstGeom>
          <a:solidFill>
            <a:schemeClr val="bg1">
              <a:lumMod val="50000"/>
              <a:alpha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4000" dirty="0"/>
          </a:p>
        </p:txBody>
      </p:sp>
      <p:sp>
        <p:nvSpPr>
          <p:cNvPr id="287" name="Rectangle 286"/>
          <p:cNvSpPr/>
          <p:nvPr/>
        </p:nvSpPr>
        <p:spPr>
          <a:xfrm>
            <a:off x="4611301" y="0"/>
            <a:ext cx="3577573" cy="6858000"/>
          </a:xfrm>
          <a:prstGeom prst="rect">
            <a:avLst/>
          </a:prstGeom>
          <a:solidFill>
            <a:schemeClr val="bg1">
              <a:lumMod val="50000"/>
              <a:alpha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/>
          </a:p>
        </p:txBody>
      </p:sp>
      <p:sp>
        <p:nvSpPr>
          <p:cNvPr id="288" name="Rectangle 287"/>
          <p:cNvSpPr/>
          <p:nvPr/>
        </p:nvSpPr>
        <p:spPr>
          <a:xfrm>
            <a:off x="3296420" y="3944791"/>
            <a:ext cx="1314881" cy="2915398"/>
          </a:xfrm>
          <a:prstGeom prst="rect">
            <a:avLst/>
          </a:prstGeom>
          <a:solidFill>
            <a:schemeClr val="bg1">
              <a:lumMod val="50000"/>
              <a:alpha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/>
          </a:p>
        </p:txBody>
      </p:sp>
      <p:sp>
        <p:nvSpPr>
          <p:cNvPr id="289" name="Rectangle 288"/>
          <p:cNvSpPr/>
          <p:nvPr/>
        </p:nvSpPr>
        <p:spPr>
          <a:xfrm>
            <a:off x="8184903" y="3944791"/>
            <a:ext cx="972550" cy="2915398"/>
          </a:xfrm>
          <a:prstGeom prst="rect">
            <a:avLst/>
          </a:prstGeom>
          <a:solidFill>
            <a:schemeClr val="bg1">
              <a:lumMod val="50000"/>
              <a:alpha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/>
          </a:p>
        </p:txBody>
      </p:sp>
      <p:sp>
        <p:nvSpPr>
          <p:cNvPr id="304" name="Rectangle 303"/>
          <p:cNvSpPr/>
          <p:nvPr/>
        </p:nvSpPr>
        <p:spPr>
          <a:xfrm>
            <a:off x="3299597" y="-8125"/>
            <a:ext cx="1314881" cy="3952915"/>
          </a:xfrm>
          <a:prstGeom prst="rect">
            <a:avLst/>
          </a:prstGeom>
          <a:solidFill>
            <a:schemeClr val="bg1">
              <a:lumMod val="50000"/>
              <a:alpha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/>
          </a:p>
        </p:txBody>
      </p:sp>
      <p:sp>
        <p:nvSpPr>
          <p:cNvPr id="305" name="TextBox 304"/>
          <p:cNvSpPr txBox="1"/>
          <p:nvPr/>
        </p:nvSpPr>
        <p:spPr>
          <a:xfrm>
            <a:off x="4176780" y="3236905"/>
            <a:ext cx="4019850" cy="707886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 rtlCol="0">
            <a:spAutoFit/>
          </a:bodyPr>
          <a:lstStyle/>
          <a:p>
            <a:r>
              <a:rPr lang="en-US" sz="4000" dirty="0" smtClean="0"/>
              <a:t>Processed </a:t>
            </a:r>
            <a:r>
              <a:rPr lang="en-US" sz="4000" dirty="0" err="1" smtClean="0"/>
              <a:t>Ψgenes</a:t>
            </a:r>
            <a:endParaRPr lang="en-US" sz="4000" dirty="0"/>
          </a:p>
        </p:txBody>
      </p:sp>
      <p:sp>
        <p:nvSpPr>
          <p:cNvPr id="345" name="TextBox 99"/>
          <p:cNvSpPr txBox="1">
            <a:spLocks noChangeArrowheads="1"/>
          </p:cNvSpPr>
          <p:nvPr/>
        </p:nvSpPr>
        <p:spPr bwMode="auto">
          <a:xfrm>
            <a:off x="7793937" y="1859746"/>
            <a:ext cx="682599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40" tIns="45720" rIns="91440" bIns="45720">
            <a:prstTxWarp prst="textNoShape">
              <a:avLst/>
            </a:prstTxWarp>
            <a:spAutoFit/>
          </a:bodyPr>
          <a:lstStyle/>
          <a:p>
            <a:r>
              <a:rPr lang="en-US" sz="1000" dirty="0" smtClean="0">
                <a:latin typeface="Calibri" charset="0"/>
              </a:rPr>
              <a:t>Mobile</a:t>
            </a:r>
          </a:p>
          <a:p>
            <a:r>
              <a:rPr lang="en-US" sz="1000" dirty="0" smtClean="0">
                <a:latin typeface="Calibri" charset="0"/>
              </a:rPr>
              <a:t>element</a:t>
            </a:r>
          </a:p>
          <a:p>
            <a:r>
              <a:rPr lang="en-US" sz="1000" dirty="0" smtClean="0">
                <a:latin typeface="Calibri" charset="0"/>
              </a:rPr>
              <a:t>sequence</a:t>
            </a:r>
          </a:p>
          <a:p>
            <a:r>
              <a:rPr lang="en-US" sz="1000" dirty="0" smtClean="0">
                <a:latin typeface="Calibri" charset="0"/>
              </a:rPr>
              <a:t>library</a:t>
            </a:r>
            <a:endParaRPr lang="en-US" sz="1000" dirty="0">
              <a:latin typeface="Calibri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" grpId="0" animBg="1"/>
      <p:bldP spid="287" grpId="0" animBg="1"/>
      <p:bldP spid="288" grpId="0" animBg="1"/>
      <p:bldP spid="289" grpId="0" animBg="1"/>
      <p:bldP spid="304" grpId="0" animBg="1"/>
      <p:bldP spid="30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Ψgenes</a:t>
            </a:r>
            <a:endParaRPr lang="en-US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In collaborative with Charles Lee’s lab (Harvard Medical School)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051A4-B0BA-074E-BAE7-CB2A9F1E4457}" type="slidenum">
              <a:rPr lang="en-US" smtClean="0"/>
              <a:pPr/>
              <a:t>29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051A4-B0BA-074E-BAE7-CB2A9F1E4457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62816"/>
            <a:ext cx="8229600" cy="6172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processed </a:t>
            </a:r>
            <a:r>
              <a:rPr lang="en-US" dirty="0" err="1" smtClean="0"/>
              <a:t>Ψgene</a:t>
            </a:r>
            <a:endParaRPr lang="en-US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1585112" y="2191091"/>
            <a:ext cx="3785814" cy="1588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1655665" y="2080211"/>
            <a:ext cx="457200" cy="231834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292891" y="2080211"/>
            <a:ext cx="365760" cy="23183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956980" y="2080211"/>
            <a:ext cx="914400" cy="231834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56429" y="2001174"/>
            <a:ext cx="1005403" cy="369332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50000"/>
                  </a:schemeClr>
                </a:solidFill>
              </a:rPr>
              <a:t>Genome</a:t>
            </a:r>
            <a:endParaRPr lang="en-US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371101" y="2080211"/>
            <a:ext cx="731520" cy="231834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5906238" y="2191091"/>
            <a:ext cx="2748984" cy="1588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7" name="TextBox 86"/>
          <p:cNvSpPr txBox="1"/>
          <p:nvPr/>
        </p:nvSpPr>
        <p:spPr>
          <a:xfrm>
            <a:off x="2712088" y="1511028"/>
            <a:ext cx="688034" cy="369332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Gene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8" name="TextBox 87"/>
          <p:cNvSpPr txBox="1"/>
          <p:nvPr/>
        </p:nvSpPr>
        <p:spPr>
          <a:xfrm>
            <a:off x="6613987" y="1478762"/>
            <a:ext cx="1507557" cy="369332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Remote allele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1" name="Slide Number Placeholder 7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051A4-B0BA-074E-BAE7-CB2A9F1E4457}" type="slidenum">
              <a:rPr lang="en-US" smtClean="0"/>
              <a:pPr/>
              <a:t>30</a:t>
            </a:fld>
            <a:endParaRPr lang="en-US"/>
          </a:p>
        </p:txBody>
      </p:sp>
      <p:cxnSp>
        <p:nvCxnSpPr>
          <p:cNvPr id="74" name="Straight Connector 73"/>
          <p:cNvCxnSpPr/>
          <p:nvPr/>
        </p:nvCxnSpPr>
        <p:spPr>
          <a:xfrm>
            <a:off x="1585112" y="5145559"/>
            <a:ext cx="3785814" cy="1588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5" name="Rectangle 74"/>
          <p:cNvSpPr/>
          <p:nvPr/>
        </p:nvSpPr>
        <p:spPr>
          <a:xfrm>
            <a:off x="1655665" y="5034679"/>
            <a:ext cx="457200" cy="231834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/>
          </a:p>
        </p:txBody>
      </p:sp>
      <p:sp>
        <p:nvSpPr>
          <p:cNvPr id="78" name="Rectangle 77"/>
          <p:cNvSpPr/>
          <p:nvPr/>
        </p:nvSpPr>
        <p:spPr>
          <a:xfrm>
            <a:off x="2292891" y="5034679"/>
            <a:ext cx="365760" cy="23183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/>
          </a:p>
        </p:txBody>
      </p:sp>
      <p:sp>
        <p:nvSpPr>
          <p:cNvPr id="79" name="Rectangle 78"/>
          <p:cNvSpPr/>
          <p:nvPr/>
        </p:nvSpPr>
        <p:spPr>
          <a:xfrm>
            <a:off x="2956980" y="5034679"/>
            <a:ext cx="914400" cy="231834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/>
          </a:p>
        </p:txBody>
      </p:sp>
      <p:sp>
        <p:nvSpPr>
          <p:cNvPr id="80" name="TextBox 79"/>
          <p:cNvSpPr txBox="1"/>
          <p:nvPr/>
        </p:nvSpPr>
        <p:spPr>
          <a:xfrm>
            <a:off x="256429" y="4955642"/>
            <a:ext cx="1005403" cy="369332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50000"/>
                  </a:schemeClr>
                </a:solidFill>
              </a:rPr>
              <a:t>Genome</a:t>
            </a:r>
            <a:endParaRPr lang="en-US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1" name="Rectangle 80"/>
          <p:cNvSpPr/>
          <p:nvPr/>
        </p:nvSpPr>
        <p:spPr>
          <a:xfrm>
            <a:off x="4371101" y="5034679"/>
            <a:ext cx="731520" cy="231834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/>
          </a:p>
        </p:txBody>
      </p:sp>
      <p:cxnSp>
        <p:nvCxnSpPr>
          <p:cNvPr id="82" name="Straight Connector 81"/>
          <p:cNvCxnSpPr/>
          <p:nvPr/>
        </p:nvCxnSpPr>
        <p:spPr>
          <a:xfrm>
            <a:off x="5906238" y="5145559"/>
            <a:ext cx="2748984" cy="1588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4" name="Rectangle 83"/>
          <p:cNvSpPr/>
          <p:nvPr/>
        </p:nvSpPr>
        <p:spPr>
          <a:xfrm>
            <a:off x="6052047" y="5034679"/>
            <a:ext cx="457200" cy="231834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/>
          </a:p>
        </p:txBody>
      </p:sp>
      <p:sp>
        <p:nvSpPr>
          <p:cNvPr id="90" name="Rectangle 89"/>
          <p:cNvSpPr/>
          <p:nvPr/>
        </p:nvSpPr>
        <p:spPr>
          <a:xfrm>
            <a:off x="6509247" y="5034679"/>
            <a:ext cx="365760" cy="23183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/>
          </a:p>
        </p:txBody>
      </p:sp>
      <p:sp>
        <p:nvSpPr>
          <p:cNvPr id="91" name="Rectangle 90"/>
          <p:cNvSpPr/>
          <p:nvPr/>
        </p:nvSpPr>
        <p:spPr>
          <a:xfrm>
            <a:off x="6875007" y="5034679"/>
            <a:ext cx="914400" cy="231834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/>
          </a:p>
        </p:txBody>
      </p:sp>
      <p:sp>
        <p:nvSpPr>
          <p:cNvPr id="92" name="Rectangle 91"/>
          <p:cNvSpPr/>
          <p:nvPr/>
        </p:nvSpPr>
        <p:spPr>
          <a:xfrm>
            <a:off x="7789407" y="5034679"/>
            <a:ext cx="731520" cy="231834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/>
          </a:p>
        </p:txBody>
      </p:sp>
      <p:sp>
        <p:nvSpPr>
          <p:cNvPr id="95" name="TextBox 94"/>
          <p:cNvSpPr txBox="1"/>
          <p:nvPr/>
        </p:nvSpPr>
        <p:spPr>
          <a:xfrm>
            <a:off x="2712088" y="5579367"/>
            <a:ext cx="688034" cy="369332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Gene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6" name="TextBox 95"/>
          <p:cNvSpPr txBox="1"/>
          <p:nvPr/>
        </p:nvSpPr>
        <p:spPr>
          <a:xfrm>
            <a:off x="6912803" y="5547101"/>
            <a:ext cx="838691" cy="369332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r>
              <a:rPr lang="en-US" dirty="0" err="1" smtClean="0">
                <a:solidFill>
                  <a:schemeClr val="bg1">
                    <a:lumMod val="50000"/>
                  </a:schemeClr>
                </a:solidFill>
              </a:rPr>
              <a:t>Ψgene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97" name="Straight Connector 96"/>
          <p:cNvCxnSpPr/>
          <p:nvPr/>
        </p:nvCxnSpPr>
        <p:spPr>
          <a:xfrm>
            <a:off x="3101190" y="3507254"/>
            <a:ext cx="2748984" cy="1588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8" name="Rectangle 97"/>
          <p:cNvSpPr/>
          <p:nvPr/>
        </p:nvSpPr>
        <p:spPr>
          <a:xfrm>
            <a:off x="3246999" y="3396374"/>
            <a:ext cx="457200" cy="231834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/>
          </a:p>
        </p:txBody>
      </p:sp>
      <p:sp>
        <p:nvSpPr>
          <p:cNvPr id="99" name="Rectangle 98"/>
          <p:cNvSpPr/>
          <p:nvPr/>
        </p:nvSpPr>
        <p:spPr>
          <a:xfrm>
            <a:off x="3704199" y="3396374"/>
            <a:ext cx="365760" cy="23183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/>
          </a:p>
        </p:txBody>
      </p:sp>
      <p:sp>
        <p:nvSpPr>
          <p:cNvPr id="100" name="Rectangle 99"/>
          <p:cNvSpPr/>
          <p:nvPr/>
        </p:nvSpPr>
        <p:spPr>
          <a:xfrm>
            <a:off x="4069959" y="3396374"/>
            <a:ext cx="914400" cy="231834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/>
          </a:p>
        </p:txBody>
      </p:sp>
      <p:sp>
        <p:nvSpPr>
          <p:cNvPr id="101" name="Rectangle 100"/>
          <p:cNvSpPr/>
          <p:nvPr/>
        </p:nvSpPr>
        <p:spPr>
          <a:xfrm>
            <a:off x="4984359" y="3396374"/>
            <a:ext cx="731520" cy="231834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/>
          </a:p>
        </p:txBody>
      </p:sp>
      <p:cxnSp>
        <p:nvCxnSpPr>
          <p:cNvPr id="103" name="Straight Connector 102"/>
          <p:cNvCxnSpPr/>
          <p:nvPr/>
        </p:nvCxnSpPr>
        <p:spPr>
          <a:xfrm rot="16200000">
            <a:off x="7147086" y="2190297"/>
            <a:ext cx="274320" cy="1588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4" name="Left Brace 103"/>
          <p:cNvSpPr/>
          <p:nvPr/>
        </p:nvSpPr>
        <p:spPr>
          <a:xfrm rot="16200000">
            <a:off x="3280773" y="850444"/>
            <a:ext cx="394493" cy="3785814"/>
          </a:xfrm>
          <a:prstGeom prst="leftBrace">
            <a:avLst>
              <a:gd name="adj1" fmla="val 8333"/>
              <a:gd name="adj2" fmla="val 17442"/>
            </a:avLst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91440" tIns="45720" rIns="91440" bIns="45720" rtlCol="0" anchor="ctr"/>
          <a:lstStyle/>
          <a:p>
            <a:pPr algn="ctr"/>
            <a:endParaRPr lang="en-US"/>
          </a:p>
        </p:txBody>
      </p:sp>
      <p:sp>
        <p:nvSpPr>
          <p:cNvPr id="105" name="Arc 104"/>
          <p:cNvSpPr/>
          <p:nvPr/>
        </p:nvSpPr>
        <p:spPr>
          <a:xfrm>
            <a:off x="2254888" y="2603381"/>
            <a:ext cx="914400" cy="914400"/>
          </a:xfrm>
          <a:prstGeom prst="arc">
            <a:avLst>
              <a:gd name="adj1" fmla="val 5401411"/>
              <a:gd name="adj2" fmla="val 10866063"/>
            </a:avLst>
          </a:prstGeom>
          <a:ln>
            <a:solidFill>
              <a:schemeClr val="bg1">
                <a:lumMod val="50000"/>
              </a:schemeClr>
            </a:solidFill>
            <a:headEnd type="stealth" w="lg" len="lg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91440" tIns="45720" rIns="91440" bIns="45720" rtlCol="0" anchor="ctr"/>
          <a:lstStyle/>
          <a:p>
            <a:pPr algn="ctr"/>
            <a:endParaRPr lang="en-US"/>
          </a:p>
        </p:txBody>
      </p:sp>
      <p:sp>
        <p:nvSpPr>
          <p:cNvPr id="106" name="TextBox 105"/>
          <p:cNvSpPr txBox="1"/>
          <p:nvPr/>
        </p:nvSpPr>
        <p:spPr>
          <a:xfrm>
            <a:off x="4074435" y="3707400"/>
            <a:ext cx="800219" cy="369332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mRNA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7" name="Arc 106"/>
          <p:cNvSpPr/>
          <p:nvPr/>
        </p:nvSpPr>
        <p:spPr>
          <a:xfrm>
            <a:off x="5363212" y="1597541"/>
            <a:ext cx="1920240" cy="1920240"/>
          </a:xfrm>
          <a:prstGeom prst="arc">
            <a:avLst>
              <a:gd name="adj1" fmla="val 21574875"/>
              <a:gd name="adj2" fmla="val 5306640"/>
            </a:avLst>
          </a:prstGeom>
          <a:ln>
            <a:solidFill>
              <a:schemeClr val="bg1">
                <a:lumMod val="50000"/>
              </a:schemeClr>
            </a:solidFill>
            <a:headEnd type="stealth" w="lg" len="lg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91440" tIns="45720" rIns="91440" bIns="45720"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rcRect t="39676"/>
          <a:stretch>
            <a:fillRect/>
          </a:stretch>
        </p:blipFill>
        <p:spPr>
          <a:xfrm>
            <a:off x="0" y="142241"/>
            <a:ext cx="9144000" cy="215488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4570" y="2432288"/>
            <a:ext cx="5486400" cy="42404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rcRect b="87779"/>
          <a:stretch>
            <a:fillRect/>
          </a:stretch>
        </p:blipFill>
        <p:spPr>
          <a:xfrm>
            <a:off x="0" y="10478"/>
            <a:ext cx="9144000" cy="436562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051A4-B0BA-074E-BAE7-CB2A9F1E4457}" type="slidenum">
              <a:rPr lang="en-US" smtClean="0"/>
              <a:pPr/>
              <a:t>31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rcRect b="60445"/>
          <a:stretch>
            <a:fillRect/>
          </a:stretch>
        </p:blipFill>
        <p:spPr>
          <a:xfrm>
            <a:off x="0" y="2540"/>
            <a:ext cx="9144000" cy="17348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rcRect t="29131" b="29634"/>
          <a:stretch>
            <a:fillRect/>
          </a:stretch>
        </p:blipFill>
        <p:spPr>
          <a:xfrm>
            <a:off x="0" y="802640"/>
            <a:ext cx="9144000" cy="18084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rcRect t="79400" b="951"/>
          <a:stretch>
            <a:fillRect/>
          </a:stretch>
        </p:blipFill>
        <p:spPr>
          <a:xfrm>
            <a:off x="0" y="2133600"/>
            <a:ext cx="9144000" cy="86174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560320" y="2773680"/>
            <a:ext cx="6207760" cy="36576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3680" y="2844800"/>
            <a:ext cx="5029200" cy="378851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47560" y="153939"/>
            <a:ext cx="1371600" cy="238225"/>
          </a:xfrm>
          <a:prstGeom prst="rect">
            <a:avLst/>
          </a:prstGeom>
        </p:spPr>
      </p:pic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051A4-B0BA-074E-BAE7-CB2A9F1E4457}" type="slidenum">
              <a:rPr lang="en-US" smtClean="0"/>
              <a:pPr/>
              <a:t>32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6" name="Straight Connector 75"/>
          <p:cNvCxnSpPr>
            <a:stCxn id="59" idx="1"/>
          </p:cNvCxnSpPr>
          <p:nvPr/>
        </p:nvCxnSpPr>
        <p:spPr>
          <a:xfrm rot="10800000" flipH="1">
            <a:off x="6088257" y="5530358"/>
            <a:ext cx="1277743" cy="432969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/>
          <p:cNvCxnSpPr>
            <a:stCxn id="62" idx="3"/>
          </p:cNvCxnSpPr>
          <p:nvPr/>
        </p:nvCxnSpPr>
        <p:spPr>
          <a:xfrm flipH="1" flipV="1">
            <a:off x="7367589" y="5530355"/>
            <a:ext cx="1189549" cy="43297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/>
          <p:cNvCxnSpPr>
            <a:stCxn id="19" idx="1"/>
          </p:cNvCxnSpPr>
          <p:nvPr/>
        </p:nvCxnSpPr>
        <p:spPr>
          <a:xfrm rot="10800000" flipH="1" flipV="1">
            <a:off x="6052047" y="2520048"/>
            <a:ext cx="1310777" cy="410482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>
            <a:stCxn id="22" idx="3"/>
          </p:cNvCxnSpPr>
          <p:nvPr/>
        </p:nvCxnSpPr>
        <p:spPr>
          <a:xfrm flipH="1">
            <a:off x="7362823" y="2520048"/>
            <a:ext cx="1158104" cy="410482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</a:t>
            </a:r>
            <a:r>
              <a:rPr lang="en-US" dirty="0" smtClean="0"/>
              <a:t>ariability in </a:t>
            </a:r>
            <a:r>
              <a:rPr lang="en-US" dirty="0" err="1" smtClean="0"/>
              <a:t>Ψgenes</a:t>
            </a:r>
            <a:endParaRPr lang="en-US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1585112" y="2097701"/>
            <a:ext cx="3785814" cy="1588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1655665" y="1986821"/>
            <a:ext cx="457200" cy="231834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292891" y="1986821"/>
            <a:ext cx="365760" cy="23183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956980" y="1986821"/>
            <a:ext cx="914400" cy="231834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56428" y="1907784"/>
            <a:ext cx="1159292" cy="369332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50000"/>
                  </a:schemeClr>
                </a:solidFill>
              </a:rPr>
              <a:t>Reference</a:t>
            </a:r>
            <a:endParaRPr lang="en-US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371101" y="1986821"/>
            <a:ext cx="731520" cy="231834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5906238" y="2097701"/>
            <a:ext cx="2748984" cy="1588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6052047" y="1986821"/>
            <a:ext cx="457200" cy="231834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6509247" y="1986821"/>
            <a:ext cx="365760" cy="23183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6875007" y="1986821"/>
            <a:ext cx="914400" cy="231834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7789407" y="1986821"/>
            <a:ext cx="731520" cy="231834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5906238" y="2515011"/>
            <a:ext cx="2748984" cy="1588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6052047" y="2404131"/>
            <a:ext cx="457200" cy="231834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6509247" y="2404131"/>
            <a:ext cx="365760" cy="23183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6875007" y="2404131"/>
            <a:ext cx="914400" cy="231834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7789407" y="2404131"/>
            <a:ext cx="731520" cy="231834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/>
          </a:p>
        </p:txBody>
      </p:sp>
      <p:cxnSp>
        <p:nvCxnSpPr>
          <p:cNvPr id="23" name="Straight Connector 22"/>
          <p:cNvCxnSpPr/>
          <p:nvPr/>
        </p:nvCxnSpPr>
        <p:spPr>
          <a:xfrm>
            <a:off x="5924343" y="2928942"/>
            <a:ext cx="2748984" cy="1588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5924343" y="3358462"/>
            <a:ext cx="2748984" cy="1588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6070152" y="3247582"/>
            <a:ext cx="457200" cy="231834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6527352" y="3247582"/>
            <a:ext cx="365760" cy="23183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6893112" y="3247582"/>
            <a:ext cx="914400" cy="231834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7807512" y="3247582"/>
            <a:ext cx="731520" cy="231834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4750741" y="2330345"/>
            <a:ext cx="1015009" cy="369332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50000"/>
                  </a:schemeClr>
                </a:solidFill>
              </a:rPr>
              <a:t>Person 1</a:t>
            </a:r>
            <a:endParaRPr lang="en-US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4750741" y="2745864"/>
            <a:ext cx="1018227" cy="369332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50000"/>
                  </a:schemeClr>
                </a:solidFill>
              </a:rPr>
              <a:t>Person 2</a:t>
            </a:r>
            <a:endParaRPr lang="en-US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750741" y="3173796"/>
            <a:ext cx="1018227" cy="369332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50000"/>
                  </a:schemeClr>
                </a:solidFill>
              </a:rPr>
              <a:t>Person 3</a:t>
            </a:r>
            <a:endParaRPr lang="en-US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7118881" y="3458465"/>
            <a:ext cx="463851" cy="369332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r>
              <a:rPr lang="en-US" dirty="0" smtClean="0"/>
              <a:t>. . .</a:t>
            </a:r>
            <a:endParaRPr lang="en-US" dirty="0"/>
          </a:p>
        </p:txBody>
      </p:sp>
      <p:cxnSp>
        <p:nvCxnSpPr>
          <p:cNvPr id="37" name="Straight Connector 36"/>
          <p:cNvCxnSpPr/>
          <p:nvPr/>
        </p:nvCxnSpPr>
        <p:spPr>
          <a:xfrm>
            <a:off x="1603217" y="4697527"/>
            <a:ext cx="3785814" cy="1588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Rectangle 37"/>
          <p:cNvSpPr/>
          <p:nvPr/>
        </p:nvSpPr>
        <p:spPr>
          <a:xfrm>
            <a:off x="1673770" y="4586647"/>
            <a:ext cx="457200" cy="231834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2310996" y="4586647"/>
            <a:ext cx="365760" cy="23183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2975085" y="4586647"/>
            <a:ext cx="914400" cy="231834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/>
          </a:p>
        </p:txBody>
      </p:sp>
      <p:sp>
        <p:nvSpPr>
          <p:cNvPr id="41" name="TextBox 40"/>
          <p:cNvSpPr txBox="1"/>
          <p:nvPr/>
        </p:nvSpPr>
        <p:spPr>
          <a:xfrm>
            <a:off x="274533" y="4507610"/>
            <a:ext cx="1159292" cy="369332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50000"/>
                  </a:schemeClr>
                </a:solidFill>
              </a:rPr>
              <a:t>Reference</a:t>
            </a:r>
            <a:endParaRPr lang="en-US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4389206" y="4586647"/>
            <a:ext cx="731520" cy="231834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/>
          </a:p>
        </p:txBody>
      </p:sp>
      <p:cxnSp>
        <p:nvCxnSpPr>
          <p:cNvPr id="43" name="Straight Connector 42"/>
          <p:cNvCxnSpPr/>
          <p:nvPr/>
        </p:nvCxnSpPr>
        <p:spPr>
          <a:xfrm>
            <a:off x="5924343" y="4697527"/>
            <a:ext cx="2748984" cy="1588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>
            <a:off x="5924343" y="5114837"/>
            <a:ext cx="2748984" cy="1588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>
            <a:off x="5942448" y="5528768"/>
            <a:ext cx="2748984" cy="1588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>
            <a:off x="5942448" y="5958288"/>
            <a:ext cx="2748984" cy="1588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9" name="Rectangle 58"/>
          <p:cNvSpPr/>
          <p:nvPr/>
        </p:nvSpPr>
        <p:spPr>
          <a:xfrm>
            <a:off x="6088257" y="5847408"/>
            <a:ext cx="457200" cy="231834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/>
          </a:p>
        </p:txBody>
      </p:sp>
      <p:sp>
        <p:nvSpPr>
          <p:cNvPr id="60" name="Rectangle 59"/>
          <p:cNvSpPr/>
          <p:nvPr/>
        </p:nvSpPr>
        <p:spPr>
          <a:xfrm>
            <a:off x="6545457" y="5847408"/>
            <a:ext cx="365760" cy="23183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/>
          </a:p>
        </p:txBody>
      </p:sp>
      <p:sp>
        <p:nvSpPr>
          <p:cNvPr id="61" name="Rectangle 60"/>
          <p:cNvSpPr/>
          <p:nvPr/>
        </p:nvSpPr>
        <p:spPr>
          <a:xfrm>
            <a:off x="6911217" y="5847408"/>
            <a:ext cx="914400" cy="231834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/>
          </a:p>
        </p:txBody>
      </p:sp>
      <p:sp>
        <p:nvSpPr>
          <p:cNvPr id="62" name="Rectangle 61"/>
          <p:cNvSpPr/>
          <p:nvPr/>
        </p:nvSpPr>
        <p:spPr>
          <a:xfrm>
            <a:off x="7825617" y="5847408"/>
            <a:ext cx="731520" cy="231834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/>
          </a:p>
        </p:txBody>
      </p:sp>
      <p:sp>
        <p:nvSpPr>
          <p:cNvPr id="63" name="TextBox 62"/>
          <p:cNvSpPr txBox="1"/>
          <p:nvPr/>
        </p:nvSpPr>
        <p:spPr>
          <a:xfrm>
            <a:off x="4768846" y="4930171"/>
            <a:ext cx="1015009" cy="369332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50000"/>
                  </a:schemeClr>
                </a:solidFill>
              </a:rPr>
              <a:t>Person 1</a:t>
            </a:r>
            <a:endParaRPr lang="en-US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4768845" y="5345690"/>
            <a:ext cx="1018227" cy="369332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50000"/>
                  </a:schemeClr>
                </a:solidFill>
              </a:rPr>
              <a:t>Person 2</a:t>
            </a:r>
            <a:endParaRPr lang="en-US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4768845" y="5773622"/>
            <a:ext cx="1018227" cy="369332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50000"/>
                  </a:schemeClr>
                </a:solidFill>
              </a:rPr>
              <a:t>Person 3</a:t>
            </a:r>
            <a:endParaRPr lang="en-US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7136986" y="6058291"/>
            <a:ext cx="463851" cy="369332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r>
              <a:rPr lang="en-US" dirty="0" smtClean="0"/>
              <a:t>. . .</a:t>
            </a:r>
            <a:endParaRPr lang="en-US" dirty="0"/>
          </a:p>
        </p:txBody>
      </p:sp>
      <p:cxnSp>
        <p:nvCxnSpPr>
          <p:cNvPr id="67" name="Straight Connector 66"/>
          <p:cNvCxnSpPr/>
          <p:nvPr/>
        </p:nvCxnSpPr>
        <p:spPr>
          <a:xfrm rot="16200000">
            <a:off x="7275354" y="4696733"/>
            <a:ext cx="182880" cy="1588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/>
          <p:nvPr/>
        </p:nvCxnSpPr>
        <p:spPr>
          <a:xfrm rot="16200000">
            <a:off x="7275354" y="5114043"/>
            <a:ext cx="182880" cy="1588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/>
          <p:nvPr/>
        </p:nvCxnSpPr>
        <p:spPr>
          <a:xfrm rot="16200000">
            <a:off x="7273766" y="5527974"/>
            <a:ext cx="182880" cy="1588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/>
          <p:cNvCxnSpPr/>
          <p:nvPr/>
        </p:nvCxnSpPr>
        <p:spPr>
          <a:xfrm rot="16200000">
            <a:off x="7272178" y="2929736"/>
            <a:ext cx="182880" cy="1588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/>
          <p:cNvCxnSpPr/>
          <p:nvPr/>
        </p:nvCxnSpPr>
        <p:spPr>
          <a:xfrm>
            <a:off x="0" y="4064722"/>
            <a:ext cx="9144000" cy="1588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5" name="TextBox 84"/>
          <p:cNvSpPr txBox="1"/>
          <p:nvPr/>
        </p:nvSpPr>
        <p:spPr>
          <a:xfrm>
            <a:off x="1874948" y="2878251"/>
            <a:ext cx="1865890" cy="461665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r>
              <a:rPr lang="en-US" sz="2000" dirty="0" smtClean="0">
                <a:latin typeface="Comic Sans MS"/>
              </a:rPr>
              <a:t>Known </a:t>
            </a:r>
            <a:r>
              <a:rPr lang="en-US" sz="2400" dirty="0" err="1" smtClean="0">
                <a:latin typeface="Comic Sans MS"/>
              </a:rPr>
              <a:t>Ψgene</a:t>
            </a:r>
            <a:endParaRPr lang="en-US" sz="2400" dirty="0">
              <a:latin typeface="Comic Sans MS"/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1889604" y="5484190"/>
            <a:ext cx="2170962" cy="461665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r>
              <a:rPr lang="en-US" sz="2000" dirty="0" smtClean="0">
                <a:latin typeface="Comic Sans MS"/>
              </a:rPr>
              <a:t>Unknown </a:t>
            </a:r>
            <a:r>
              <a:rPr lang="en-US" sz="2400" dirty="0" err="1" smtClean="0">
                <a:latin typeface="Comic Sans MS"/>
              </a:rPr>
              <a:t>Ψgene</a:t>
            </a:r>
            <a:endParaRPr lang="en-US" sz="2400" dirty="0">
              <a:latin typeface="Comic Sans MS"/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2712088" y="1417638"/>
            <a:ext cx="688034" cy="369332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50000"/>
                  </a:schemeClr>
                </a:solidFill>
              </a:rPr>
              <a:t>Gene</a:t>
            </a:r>
            <a:endParaRPr lang="en-US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8" name="TextBox 87"/>
          <p:cNvSpPr txBox="1"/>
          <p:nvPr/>
        </p:nvSpPr>
        <p:spPr>
          <a:xfrm>
            <a:off x="6912803" y="1385372"/>
            <a:ext cx="838691" cy="369332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r>
              <a:rPr lang="en-US" b="1" dirty="0" err="1" smtClean="0">
                <a:solidFill>
                  <a:schemeClr val="bg1">
                    <a:lumMod val="50000"/>
                  </a:schemeClr>
                </a:solidFill>
              </a:rPr>
              <a:t>Ψgene</a:t>
            </a:r>
            <a:endParaRPr lang="en-US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9" name="Oval 88"/>
          <p:cNvSpPr/>
          <p:nvPr/>
        </p:nvSpPr>
        <p:spPr>
          <a:xfrm>
            <a:off x="0" y="3827798"/>
            <a:ext cx="9144000" cy="3030203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/>
          </a:p>
        </p:txBody>
      </p:sp>
      <p:sp>
        <p:nvSpPr>
          <p:cNvPr id="71" name="Slide Number Placeholder 7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051A4-B0BA-074E-BAE7-CB2A9F1E4457}" type="slidenum">
              <a:rPr lang="en-US" smtClean="0"/>
              <a:pPr/>
              <a:t>33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Approaches</a:t>
            </a:r>
            <a:endParaRPr lang="en-US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1349937" y="2061501"/>
            <a:ext cx="3785814" cy="1588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1420490" y="1950621"/>
            <a:ext cx="457200" cy="231834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057716" y="1950621"/>
            <a:ext cx="365760" cy="23183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721805" y="1950621"/>
            <a:ext cx="914400" cy="231834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21253" y="1876835"/>
            <a:ext cx="832530" cy="369332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r>
              <a:rPr lang="en-US" dirty="0" smtClean="0"/>
              <a:t>Person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1253" y="2308119"/>
            <a:ext cx="1549598" cy="646331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r>
              <a:rPr lang="en-US" dirty="0" smtClean="0"/>
              <a:t>Splice junction</a:t>
            </a:r>
          </a:p>
          <a:p>
            <a:r>
              <a:rPr lang="en-US" dirty="0"/>
              <a:t>l</a:t>
            </a:r>
            <a:r>
              <a:rPr lang="en-US" dirty="0" smtClean="0"/>
              <a:t>ibrary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1694810" y="2439199"/>
            <a:ext cx="182880" cy="231834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877690" y="2439199"/>
            <a:ext cx="182880" cy="23183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/>
          </a:p>
        </p:txBody>
      </p:sp>
      <p:sp>
        <p:nvSpPr>
          <p:cNvPr id="14" name="Magnetic Disk 13"/>
          <p:cNvSpPr/>
          <p:nvPr/>
        </p:nvSpPr>
        <p:spPr>
          <a:xfrm>
            <a:off x="2811057" y="3322962"/>
            <a:ext cx="1770632" cy="847901"/>
          </a:xfrm>
          <a:prstGeom prst="flowChartMagneticDisk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dirty="0" smtClean="0"/>
              <a:t>Genomic not mapped reads</a:t>
            </a:r>
            <a:endParaRPr lang="en-US" dirty="0"/>
          </a:p>
        </p:txBody>
      </p:sp>
      <p:cxnSp>
        <p:nvCxnSpPr>
          <p:cNvPr id="15" name="Elbow Connector 14"/>
          <p:cNvCxnSpPr>
            <a:stCxn id="14" idx="1"/>
            <a:endCxn id="21" idx="2"/>
          </p:cNvCxnSpPr>
          <p:nvPr/>
        </p:nvCxnSpPr>
        <p:spPr>
          <a:xfrm rot="16200000" flipV="1">
            <a:off x="2733961" y="2360549"/>
            <a:ext cx="651928" cy="1272897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Elbow Connector 15"/>
          <p:cNvCxnSpPr>
            <a:stCxn id="14" idx="1"/>
            <a:endCxn id="13" idx="2"/>
          </p:cNvCxnSpPr>
          <p:nvPr/>
        </p:nvCxnSpPr>
        <p:spPr>
          <a:xfrm rot="16200000" flipV="1">
            <a:off x="2506788" y="2133376"/>
            <a:ext cx="651928" cy="1727243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507865" y="2998778"/>
            <a:ext cx="1712127" cy="369332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r>
              <a:rPr lang="en-US" dirty="0" smtClean="0"/>
              <a:t>Bowtie mapping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4135926" y="1950621"/>
            <a:ext cx="731520" cy="231834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2156666" y="2439199"/>
            <a:ext cx="182880" cy="231834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2332036" y="2439199"/>
            <a:ext cx="182880" cy="231834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2635687" y="2439199"/>
            <a:ext cx="182880" cy="231834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2811057" y="2439199"/>
            <a:ext cx="182880" cy="231834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3146337" y="2439199"/>
            <a:ext cx="182880" cy="23183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3321707" y="2439199"/>
            <a:ext cx="182880" cy="231834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3636205" y="2439199"/>
            <a:ext cx="182880" cy="23183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3811575" y="2439199"/>
            <a:ext cx="182880" cy="231834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4146855" y="2439199"/>
            <a:ext cx="182880" cy="231834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4322225" y="2439199"/>
            <a:ext cx="182880" cy="231834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/>
          </a:p>
        </p:txBody>
      </p:sp>
      <p:cxnSp>
        <p:nvCxnSpPr>
          <p:cNvPr id="30" name="Elbow Connector 29"/>
          <p:cNvCxnSpPr>
            <a:stCxn id="14" idx="1"/>
            <a:endCxn id="23" idx="2"/>
          </p:cNvCxnSpPr>
          <p:nvPr/>
        </p:nvCxnSpPr>
        <p:spPr>
          <a:xfrm rot="16200000" flipV="1">
            <a:off x="2973471" y="2600059"/>
            <a:ext cx="651928" cy="793876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Elbow Connector 30"/>
          <p:cNvCxnSpPr>
            <a:stCxn id="14" idx="1"/>
            <a:endCxn id="25" idx="2"/>
          </p:cNvCxnSpPr>
          <p:nvPr/>
        </p:nvCxnSpPr>
        <p:spPr>
          <a:xfrm rot="16200000" flipV="1">
            <a:off x="3228796" y="2855384"/>
            <a:ext cx="651928" cy="283226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Elbow Connector 31"/>
          <p:cNvCxnSpPr>
            <a:stCxn id="14" idx="1"/>
            <a:endCxn id="27" idx="2"/>
          </p:cNvCxnSpPr>
          <p:nvPr/>
        </p:nvCxnSpPr>
        <p:spPr>
          <a:xfrm rot="5400000" flipH="1" flipV="1">
            <a:off x="3473730" y="2893676"/>
            <a:ext cx="651928" cy="206642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Elbow Connector 32"/>
          <p:cNvCxnSpPr>
            <a:stCxn id="14" idx="1"/>
            <a:endCxn id="29" idx="2"/>
          </p:cNvCxnSpPr>
          <p:nvPr/>
        </p:nvCxnSpPr>
        <p:spPr>
          <a:xfrm rot="5400000" flipH="1" flipV="1">
            <a:off x="3729055" y="2638351"/>
            <a:ext cx="651928" cy="717292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5671063" y="2061501"/>
            <a:ext cx="2748984" cy="1588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Rectangle 35"/>
          <p:cNvSpPr/>
          <p:nvPr/>
        </p:nvSpPr>
        <p:spPr>
          <a:xfrm>
            <a:off x="5741616" y="1950621"/>
            <a:ext cx="457200" cy="231834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6198816" y="1950621"/>
            <a:ext cx="365760" cy="23183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6564576" y="1950621"/>
            <a:ext cx="914400" cy="231834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7478976" y="1950621"/>
            <a:ext cx="731520" cy="231834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/>
          </a:p>
        </p:txBody>
      </p:sp>
      <p:sp>
        <p:nvSpPr>
          <p:cNvPr id="41" name="TextBox 40"/>
          <p:cNvSpPr txBox="1"/>
          <p:nvPr/>
        </p:nvSpPr>
        <p:spPr>
          <a:xfrm>
            <a:off x="6096937" y="1480107"/>
            <a:ext cx="1818189" cy="369332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r>
              <a:rPr lang="en-US" b="1" dirty="0" smtClean="0">
                <a:latin typeface="Calibri"/>
                <a:cs typeface="Calibri"/>
              </a:rPr>
              <a:t>Unknown </a:t>
            </a:r>
            <a:r>
              <a:rPr lang="en-US" b="1" dirty="0" err="1" smtClean="0">
                <a:latin typeface="Calibri"/>
                <a:cs typeface="Calibri"/>
              </a:rPr>
              <a:t>Ψgene</a:t>
            </a:r>
            <a:endParaRPr lang="en-US" b="1" dirty="0">
              <a:latin typeface="Calibri"/>
              <a:cs typeface="Calibri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249258" y="1856194"/>
            <a:ext cx="481209" cy="369332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r>
              <a:rPr lang="en-US" dirty="0" smtClean="0"/>
              <a:t>(   )</a:t>
            </a:r>
            <a:endParaRPr lang="en-US" dirty="0"/>
          </a:p>
        </p:txBody>
      </p:sp>
      <p:sp>
        <p:nvSpPr>
          <p:cNvPr id="43" name="TextBox 42"/>
          <p:cNvSpPr txBox="1"/>
          <p:nvPr/>
        </p:nvSpPr>
        <p:spPr>
          <a:xfrm>
            <a:off x="5958212" y="1857775"/>
            <a:ext cx="481209" cy="369332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r>
              <a:rPr lang="en-US" dirty="0" smtClean="0"/>
              <a:t>(   )</a:t>
            </a:r>
            <a:endParaRPr lang="en-US" dirty="0"/>
          </a:p>
        </p:txBody>
      </p:sp>
      <p:sp>
        <p:nvSpPr>
          <p:cNvPr id="44" name="TextBox 43"/>
          <p:cNvSpPr txBox="1"/>
          <p:nvPr/>
        </p:nvSpPr>
        <p:spPr>
          <a:xfrm>
            <a:off x="6334297" y="1854406"/>
            <a:ext cx="481209" cy="369332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r>
              <a:rPr lang="en-US" dirty="0" smtClean="0"/>
              <a:t>(   )</a:t>
            </a:r>
            <a:endParaRPr lang="en-US" dirty="0"/>
          </a:p>
        </p:txBody>
      </p:sp>
      <p:sp>
        <p:nvSpPr>
          <p:cNvPr id="45" name="TextBox 44"/>
          <p:cNvSpPr txBox="1"/>
          <p:nvPr/>
        </p:nvSpPr>
        <p:spPr>
          <a:xfrm>
            <a:off x="5964163" y="2585117"/>
            <a:ext cx="1903173" cy="369332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r>
              <a:rPr lang="en-US" dirty="0" smtClean="0"/>
              <a:t>Unique sequences</a:t>
            </a:r>
            <a:endParaRPr lang="en-US" dirty="0"/>
          </a:p>
        </p:txBody>
      </p:sp>
      <p:cxnSp>
        <p:nvCxnSpPr>
          <p:cNvPr id="47" name="Straight Arrow Connector 46"/>
          <p:cNvCxnSpPr>
            <a:endCxn id="42" idx="2"/>
          </p:cNvCxnSpPr>
          <p:nvPr/>
        </p:nvCxnSpPr>
        <p:spPr>
          <a:xfrm rot="5400000" flipH="1" flipV="1">
            <a:off x="7146806" y="2327978"/>
            <a:ext cx="445506" cy="24060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>
            <a:endCxn id="43" idx="2"/>
          </p:cNvCxnSpPr>
          <p:nvPr/>
        </p:nvCxnSpPr>
        <p:spPr>
          <a:xfrm rot="16200000" flipV="1">
            <a:off x="6044594" y="2381331"/>
            <a:ext cx="443927" cy="13548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 rot="16200000" flipV="1">
            <a:off x="6468081" y="2323605"/>
            <a:ext cx="443925" cy="25093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TextBox 56"/>
          <p:cNvSpPr txBox="1"/>
          <p:nvPr/>
        </p:nvSpPr>
        <p:spPr>
          <a:xfrm>
            <a:off x="2823316" y="1480107"/>
            <a:ext cx="688034" cy="369332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r>
              <a:rPr lang="en-US" b="1" dirty="0" smtClean="0">
                <a:latin typeface="Calibri"/>
                <a:cs typeface="Calibri"/>
              </a:rPr>
              <a:t>Gene</a:t>
            </a:r>
            <a:endParaRPr lang="en-US" b="1" dirty="0">
              <a:latin typeface="Calibri"/>
              <a:cs typeface="Calibri"/>
            </a:endParaRPr>
          </a:p>
        </p:txBody>
      </p:sp>
      <p:sp>
        <p:nvSpPr>
          <p:cNvPr id="58" name="TextBox 75"/>
          <p:cNvSpPr txBox="1">
            <a:spLocks noChangeArrowheads="1"/>
          </p:cNvSpPr>
          <p:nvPr/>
        </p:nvSpPr>
        <p:spPr bwMode="auto">
          <a:xfrm>
            <a:off x="2823316" y="4699601"/>
            <a:ext cx="68803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40" tIns="45720" rIns="91440" bIns="45720">
            <a:prstTxWarp prst="textNoShape">
              <a:avLst/>
            </a:prstTxWarp>
            <a:spAutoFit/>
          </a:bodyPr>
          <a:lstStyle/>
          <a:p>
            <a:r>
              <a:rPr lang="en-US" b="1" dirty="0" smtClean="0">
                <a:latin typeface="Calibri" charset="0"/>
              </a:rPr>
              <a:t>Gene</a:t>
            </a:r>
            <a:endParaRPr lang="en-US" b="1" dirty="0">
              <a:latin typeface="Calibri" charset="0"/>
            </a:endParaRPr>
          </a:p>
        </p:txBody>
      </p:sp>
      <p:sp>
        <p:nvSpPr>
          <p:cNvPr id="59" name="TextBox 78"/>
          <p:cNvSpPr txBox="1">
            <a:spLocks noChangeArrowheads="1"/>
          </p:cNvSpPr>
          <p:nvPr/>
        </p:nvSpPr>
        <p:spPr bwMode="auto">
          <a:xfrm>
            <a:off x="-48733" y="5248638"/>
            <a:ext cx="83253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40" tIns="45720" rIns="91440" bIns="45720">
            <a:prstTxWarp prst="textNoShape">
              <a:avLst/>
            </a:prstTxWarp>
            <a:spAutoFit/>
          </a:bodyPr>
          <a:lstStyle/>
          <a:p>
            <a:r>
              <a:rPr lang="en-US" dirty="0" smtClean="0">
                <a:latin typeface="Calibri" charset="0"/>
              </a:rPr>
              <a:t>Person</a:t>
            </a:r>
            <a:endParaRPr lang="en-US" dirty="0">
              <a:latin typeface="Calibri" charset="0"/>
            </a:endParaRPr>
          </a:p>
        </p:txBody>
      </p:sp>
      <p:sp>
        <p:nvSpPr>
          <p:cNvPr id="63" name="TextBox 79"/>
          <p:cNvSpPr txBox="1">
            <a:spLocks noChangeArrowheads="1"/>
          </p:cNvSpPr>
          <p:nvPr/>
        </p:nvSpPr>
        <p:spPr bwMode="auto">
          <a:xfrm>
            <a:off x="-59058" y="5813643"/>
            <a:ext cx="113921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40" tIns="45720" rIns="91440" bIns="45720">
            <a:prstTxWarp prst="textNoShape">
              <a:avLst/>
            </a:prstTxWarp>
            <a:spAutoFit/>
          </a:bodyPr>
          <a:lstStyle/>
          <a:p>
            <a:r>
              <a:rPr lang="en-US" dirty="0" smtClean="0">
                <a:latin typeface="Calibri" charset="0"/>
              </a:rPr>
              <a:t>Reference</a:t>
            </a:r>
            <a:endParaRPr lang="en-US" dirty="0">
              <a:latin typeface="Calibri" charset="0"/>
            </a:endParaRPr>
          </a:p>
        </p:txBody>
      </p:sp>
      <p:sp>
        <p:nvSpPr>
          <p:cNvPr id="64" name="TextBox 99"/>
          <p:cNvSpPr txBox="1">
            <a:spLocks noChangeArrowheads="1"/>
          </p:cNvSpPr>
          <p:nvPr/>
        </p:nvSpPr>
        <p:spPr bwMode="auto">
          <a:xfrm>
            <a:off x="23091" y="6118339"/>
            <a:ext cx="122734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40" tIns="45720" rIns="91440" bIns="45720">
            <a:prstTxWarp prst="textNoShape">
              <a:avLst/>
            </a:prstTxWarp>
            <a:spAutoFit/>
          </a:bodyPr>
          <a:lstStyle/>
          <a:p>
            <a:r>
              <a:rPr lang="en-US" sz="1400" dirty="0" smtClean="0">
                <a:latin typeface="Calibri" charset="0"/>
              </a:rPr>
              <a:t>Read mapping</a:t>
            </a:r>
            <a:endParaRPr lang="en-US" sz="1400" dirty="0">
              <a:latin typeface="Calibri" charset="0"/>
            </a:endParaRPr>
          </a:p>
        </p:txBody>
      </p:sp>
      <p:sp>
        <p:nvSpPr>
          <p:cNvPr id="65" name="TextBox 117"/>
          <p:cNvSpPr txBox="1">
            <a:spLocks noChangeArrowheads="1"/>
          </p:cNvSpPr>
          <p:nvPr/>
        </p:nvSpPr>
        <p:spPr bwMode="auto">
          <a:xfrm>
            <a:off x="-61493" y="5024416"/>
            <a:ext cx="141705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40" tIns="45720" rIns="91440" bIns="45720">
            <a:prstTxWarp prst="textNoShape">
              <a:avLst/>
            </a:prstTxWarp>
            <a:spAutoFit/>
          </a:bodyPr>
          <a:lstStyle/>
          <a:p>
            <a:r>
              <a:rPr lang="en-US" sz="1400" dirty="0" smtClean="0">
                <a:latin typeface="Calibri" charset="0"/>
              </a:rPr>
              <a:t>Read sequencing</a:t>
            </a:r>
            <a:endParaRPr lang="en-US" sz="1400" dirty="0">
              <a:latin typeface="Calibri" charset="0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1286274" y="5024416"/>
            <a:ext cx="361835" cy="307777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pPr>
              <a:buFont typeface="Symbol" charset="2"/>
              <a:buChar char=""/>
            </a:pPr>
            <a:r>
              <a:rPr lang="en-US" sz="1400" dirty="0" smtClean="0"/>
              <a:t>   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1286274" y="6118339"/>
            <a:ext cx="361835" cy="307777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pPr>
              <a:buFont typeface="Symbol" charset="2"/>
              <a:buChar char=""/>
            </a:pPr>
            <a:r>
              <a:rPr lang="en-US" sz="1400" dirty="0" smtClean="0"/>
              <a:t>   </a:t>
            </a:r>
          </a:p>
        </p:txBody>
      </p:sp>
      <p:cxnSp>
        <p:nvCxnSpPr>
          <p:cNvPr id="68" name="Straight Connector 67"/>
          <p:cNvCxnSpPr/>
          <p:nvPr/>
        </p:nvCxnSpPr>
        <p:spPr>
          <a:xfrm>
            <a:off x="1355602" y="5385858"/>
            <a:ext cx="3474720" cy="1588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9" name="Rectangle 68"/>
          <p:cNvSpPr/>
          <p:nvPr/>
        </p:nvSpPr>
        <p:spPr>
          <a:xfrm>
            <a:off x="1426155" y="5274978"/>
            <a:ext cx="457200" cy="231834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2063381" y="5274978"/>
            <a:ext cx="365760" cy="23183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2727470" y="5274978"/>
            <a:ext cx="914400" cy="231834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/>
          </a:p>
        </p:txBody>
      </p:sp>
      <p:sp>
        <p:nvSpPr>
          <p:cNvPr id="72" name="Rectangle 71"/>
          <p:cNvSpPr/>
          <p:nvPr/>
        </p:nvSpPr>
        <p:spPr>
          <a:xfrm>
            <a:off x="3876207" y="5274978"/>
            <a:ext cx="731520" cy="231834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/>
          </a:p>
        </p:txBody>
      </p:sp>
      <p:cxnSp>
        <p:nvCxnSpPr>
          <p:cNvPr id="73" name="Straight Connector 72"/>
          <p:cNvCxnSpPr/>
          <p:nvPr/>
        </p:nvCxnSpPr>
        <p:spPr>
          <a:xfrm>
            <a:off x="5386647" y="5386652"/>
            <a:ext cx="3171782" cy="1588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4" name="Rectangle 73"/>
          <p:cNvSpPr/>
          <p:nvPr/>
        </p:nvSpPr>
        <p:spPr>
          <a:xfrm>
            <a:off x="5805775" y="5275772"/>
            <a:ext cx="457200" cy="231834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/>
          </a:p>
        </p:txBody>
      </p:sp>
      <p:sp>
        <p:nvSpPr>
          <p:cNvPr id="75" name="Rectangle 74"/>
          <p:cNvSpPr/>
          <p:nvPr/>
        </p:nvSpPr>
        <p:spPr>
          <a:xfrm>
            <a:off x="6262975" y="5275772"/>
            <a:ext cx="365760" cy="23183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/>
          </a:p>
        </p:txBody>
      </p:sp>
      <p:sp>
        <p:nvSpPr>
          <p:cNvPr id="76" name="Rectangle 75"/>
          <p:cNvSpPr/>
          <p:nvPr/>
        </p:nvSpPr>
        <p:spPr>
          <a:xfrm>
            <a:off x="6628735" y="5275772"/>
            <a:ext cx="914400" cy="231834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/>
          </a:p>
        </p:txBody>
      </p:sp>
      <p:sp>
        <p:nvSpPr>
          <p:cNvPr id="77" name="Rectangle 76"/>
          <p:cNvSpPr/>
          <p:nvPr/>
        </p:nvSpPr>
        <p:spPr>
          <a:xfrm>
            <a:off x="7546237" y="5275772"/>
            <a:ext cx="731520" cy="231834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/>
          </a:p>
        </p:txBody>
      </p:sp>
      <p:cxnSp>
        <p:nvCxnSpPr>
          <p:cNvPr id="78" name="Straight Connector 77"/>
          <p:cNvCxnSpPr/>
          <p:nvPr/>
        </p:nvCxnSpPr>
        <p:spPr>
          <a:xfrm>
            <a:off x="1349937" y="5963851"/>
            <a:ext cx="3474720" cy="1588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9" name="Rectangle 78"/>
          <p:cNvSpPr/>
          <p:nvPr/>
        </p:nvSpPr>
        <p:spPr>
          <a:xfrm>
            <a:off x="1420490" y="5852971"/>
            <a:ext cx="457200" cy="231834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/>
          </a:p>
        </p:txBody>
      </p:sp>
      <p:sp>
        <p:nvSpPr>
          <p:cNvPr id="80" name="Rectangle 79"/>
          <p:cNvSpPr/>
          <p:nvPr/>
        </p:nvSpPr>
        <p:spPr>
          <a:xfrm>
            <a:off x="2057716" y="5852971"/>
            <a:ext cx="365760" cy="23183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/>
          </a:p>
        </p:txBody>
      </p:sp>
      <p:sp>
        <p:nvSpPr>
          <p:cNvPr id="81" name="Rectangle 80"/>
          <p:cNvSpPr/>
          <p:nvPr/>
        </p:nvSpPr>
        <p:spPr>
          <a:xfrm>
            <a:off x="2721805" y="5852971"/>
            <a:ext cx="914400" cy="231834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/>
          </a:p>
        </p:txBody>
      </p:sp>
      <p:sp>
        <p:nvSpPr>
          <p:cNvPr id="82" name="Rectangle 81"/>
          <p:cNvSpPr/>
          <p:nvPr/>
        </p:nvSpPr>
        <p:spPr>
          <a:xfrm>
            <a:off x="3870542" y="5852971"/>
            <a:ext cx="731520" cy="231834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/>
          </a:p>
        </p:txBody>
      </p:sp>
      <p:cxnSp>
        <p:nvCxnSpPr>
          <p:cNvPr id="83" name="Straight Connector 82"/>
          <p:cNvCxnSpPr/>
          <p:nvPr/>
        </p:nvCxnSpPr>
        <p:spPr>
          <a:xfrm>
            <a:off x="5386647" y="5963851"/>
            <a:ext cx="3171782" cy="1588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4" name="TextBox 83"/>
          <p:cNvSpPr txBox="1"/>
          <p:nvPr/>
        </p:nvSpPr>
        <p:spPr>
          <a:xfrm>
            <a:off x="4940984" y="5132361"/>
            <a:ext cx="344039" cy="369332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r>
              <a:rPr lang="en-US" dirty="0" smtClean="0"/>
              <a:t>…</a:t>
            </a:r>
            <a:endParaRPr lang="en-US" dirty="0"/>
          </a:p>
        </p:txBody>
      </p:sp>
      <p:sp>
        <p:nvSpPr>
          <p:cNvPr id="85" name="TextBox 84"/>
          <p:cNvSpPr txBox="1"/>
          <p:nvPr/>
        </p:nvSpPr>
        <p:spPr>
          <a:xfrm>
            <a:off x="4940984" y="5710599"/>
            <a:ext cx="344039" cy="369332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r>
              <a:rPr lang="en-US" dirty="0" smtClean="0"/>
              <a:t>…</a:t>
            </a:r>
            <a:endParaRPr lang="en-US" dirty="0"/>
          </a:p>
        </p:txBody>
      </p:sp>
      <p:cxnSp>
        <p:nvCxnSpPr>
          <p:cNvPr id="86" name="Straight Connector 85"/>
          <p:cNvCxnSpPr/>
          <p:nvPr/>
        </p:nvCxnSpPr>
        <p:spPr>
          <a:xfrm flipV="1">
            <a:off x="5704114" y="4674944"/>
            <a:ext cx="91440" cy="519117"/>
          </a:xfrm>
          <a:prstGeom prst="line">
            <a:avLst/>
          </a:prstGeom>
          <a:ln w="2540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/>
          <p:cNvCxnSpPr/>
          <p:nvPr/>
        </p:nvCxnSpPr>
        <p:spPr>
          <a:xfrm>
            <a:off x="5795554" y="4699601"/>
            <a:ext cx="91440" cy="521208"/>
          </a:xfrm>
          <a:prstGeom prst="line">
            <a:avLst/>
          </a:prstGeom>
          <a:ln w="2540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/>
          <p:cNvCxnSpPr/>
          <p:nvPr/>
        </p:nvCxnSpPr>
        <p:spPr>
          <a:xfrm>
            <a:off x="5523139" y="5199592"/>
            <a:ext cx="187325" cy="0"/>
          </a:xfrm>
          <a:prstGeom prst="line">
            <a:avLst/>
          </a:prstGeom>
          <a:ln w="38100">
            <a:solidFill>
              <a:schemeClr val="tx1"/>
            </a:solidFill>
            <a:headEnd type="none" w="sm" len="sm"/>
            <a:tailEnd type="arrow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/>
          <p:cNvCxnSpPr/>
          <p:nvPr/>
        </p:nvCxnSpPr>
        <p:spPr>
          <a:xfrm>
            <a:off x="5876606" y="5194060"/>
            <a:ext cx="187325" cy="0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  <a:headEnd type="arrow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/>
          <p:cNvCxnSpPr/>
          <p:nvPr/>
        </p:nvCxnSpPr>
        <p:spPr>
          <a:xfrm>
            <a:off x="6897414" y="5878097"/>
            <a:ext cx="0" cy="18288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90"/>
          <p:cNvCxnSpPr/>
          <p:nvPr/>
        </p:nvCxnSpPr>
        <p:spPr>
          <a:xfrm>
            <a:off x="8271957" y="4672852"/>
            <a:ext cx="91440" cy="521208"/>
          </a:xfrm>
          <a:prstGeom prst="line">
            <a:avLst/>
          </a:prstGeom>
          <a:ln w="2540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91"/>
          <p:cNvCxnSpPr/>
          <p:nvPr/>
        </p:nvCxnSpPr>
        <p:spPr>
          <a:xfrm>
            <a:off x="7999542" y="5172843"/>
            <a:ext cx="187325" cy="0"/>
          </a:xfrm>
          <a:prstGeom prst="line">
            <a:avLst/>
          </a:prstGeom>
          <a:ln w="38100">
            <a:solidFill>
              <a:schemeClr val="tx1"/>
            </a:solidFill>
            <a:headEnd type="none" w="sm" len="sm"/>
            <a:tailEnd type="arrow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/>
          <p:cNvCxnSpPr/>
          <p:nvPr/>
        </p:nvCxnSpPr>
        <p:spPr>
          <a:xfrm>
            <a:off x="8353009" y="5167311"/>
            <a:ext cx="187325" cy="0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  <a:headEnd type="arrow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93"/>
          <p:cNvCxnSpPr/>
          <p:nvPr/>
        </p:nvCxnSpPr>
        <p:spPr>
          <a:xfrm rot="10800000" flipV="1">
            <a:off x="4070823" y="6172246"/>
            <a:ext cx="2563847" cy="521208"/>
          </a:xfrm>
          <a:prstGeom prst="line">
            <a:avLst/>
          </a:prstGeom>
          <a:ln w="2540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/>
          <p:cNvCxnSpPr/>
          <p:nvPr/>
        </p:nvCxnSpPr>
        <p:spPr>
          <a:xfrm rot="10800000">
            <a:off x="1612982" y="6172246"/>
            <a:ext cx="2457841" cy="521208"/>
          </a:xfrm>
          <a:prstGeom prst="line">
            <a:avLst/>
          </a:prstGeom>
          <a:ln w="2540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/>
          <p:cNvCxnSpPr/>
          <p:nvPr/>
        </p:nvCxnSpPr>
        <p:spPr>
          <a:xfrm flipH="1" flipV="1">
            <a:off x="6609362" y="6166714"/>
            <a:ext cx="187325" cy="0"/>
          </a:xfrm>
          <a:prstGeom prst="line">
            <a:avLst/>
          </a:prstGeom>
          <a:ln w="38100">
            <a:solidFill>
              <a:schemeClr val="tx1"/>
            </a:solidFill>
            <a:headEnd type="arrow" w="sm" len="sm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/>
          <p:nvPr/>
        </p:nvCxnSpPr>
        <p:spPr>
          <a:xfrm flipH="1" flipV="1">
            <a:off x="1425354" y="6145497"/>
            <a:ext cx="187325" cy="0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  <a:headEnd type="none" w="sm" len="sm"/>
            <a:tailEnd type="arrow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8" name="Straight Connector 97"/>
          <p:cNvCxnSpPr/>
          <p:nvPr/>
        </p:nvCxnSpPr>
        <p:spPr>
          <a:xfrm>
            <a:off x="4542058" y="6172246"/>
            <a:ext cx="1363893" cy="492776"/>
          </a:xfrm>
          <a:prstGeom prst="line">
            <a:avLst/>
          </a:prstGeom>
          <a:ln w="2540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8"/>
          <p:cNvCxnSpPr/>
          <p:nvPr/>
        </p:nvCxnSpPr>
        <p:spPr>
          <a:xfrm flipV="1">
            <a:off x="5872621" y="6143814"/>
            <a:ext cx="1131550" cy="521208"/>
          </a:xfrm>
          <a:prstGeom prst="line">
            <a:avLst/>
          </a:prstGeom>
          <a:ln w="2540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Connector 99"/>
          <p:cNvCxnSpPr/>
          <p:nvPr/>
        </p:nvCxnSpPr>
        <p:spPr>
          <a:xfrm flipV="1">
            <a:off x="4354787" y="6172246"/>
            <a:ext cx="187325" cy="0"/>
          </a:xfrm>
          <a:prstGeom prst="line">
            <a:avLst/>
          </a:prstGeom>
          <a:ln w="38100">
            <a:solidFill>
              <a:schemeClr val="tx1"/>
            </a:solidFill>
            <a:tailEnd type="arrow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Connector 100"/>
          <p:cNvCxnSpPr/>
          <p:nvPr/>
        </p:nvCxnSpPr>
        <p:spPr>
          <a:xfrm flipV="1">
            <a:off x="6993783" y="6151609"/>
            <a:ext cx="187325" cy="0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  <a:headEnd type="arrow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2" name="TextBox 75"/>
          <p:cNvSpPr txBox="1">
            <a:spLocks noChangeArrowheads="1"/>
          </p:cNvSpPr>
          <p:nvPr/>
        </p:nvSpPr>
        <p:spPr bwMode="auto">
          <a:xfrm>
            <a:off x="6096937" y="4699601"/>
            <a:ext cx="181818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40" tIns="45720" rIns="91440" bIns="45720">
            <a:prstTxWarp prst="textNoShape">
              <a:avLst/>
            </a:prstTxWarp>
            <a:spAutoFit/>
          </a:bodyPr>
          <a:lstStyle/>
          <a:p>
            <a:r>
              <a:rPr lang="en-US" b="1" dirty="0" smtClean="0">
                <a:latin typeface="Calibri" charset="0"/>
              </a:rPr>
              <a:t>Unknown </a:t>
            </a:r>
            <a:r>
              <a:rPr lang="en-US" b="1" dirty="0" err="1" smtClean="0">
                <a:latin typeface="Calibri" charset="0"/>
              </a:rPr>
              <a:t>Ψgene</a:t>
            </a:r>
            <a:endParaRPr lang="en-US" b="1" dirty="0">
              <a:latin typeface="Calibri" charset="0"/>
            </a:endParaRPr>
          </a:p>
        </p:txBody>
      </p:sp>
      <p:sp>
        <p:nvSpPr>
          <p:cNvPr id="103" name="Oval 102"/>
          <p:cNvSpPr/>
          <p:nvPr/>
        </p:nvSpPr>
        <p:spPr>
          <a:xfrm>
            <a:off x="6533537" y="5766422"/>
            <a:ext cx="731520" cy="731520"/>
          </a:xfrm>
          <a:prstGeom prst="ellipse">
            <a:avLst/>
          </a:prstGeom>
          <a:noFill/>
          <a:ln w="25400">
            <a:solidFill>
              <a:schemeClr val="accent5"/>
            </a:solidFill>
            <a:prstDash val="sys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/>
          </a:p>
        </p:txBody>
      </p:sp>
      <p:sp>
        <p:nvSpPr>
          <p:cNvPr id="104" name="TextBox 103"/>
          <p:cNvSpPr txBox="1"/>
          <p:nvPr/>
        </p:nvSpPr>
        <p:spPr>
          <a:xfrm>
            <a:off x="7347010" y="6060977"/>
            <a:ext cx="839856" cy="369332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r>
              <a:rPr lang="en-US" dirty="0" smtClean="0">
                <a:solidFill>
                  <a:schemeClr val="accent5"/>
                </a:solidFill>
              </a:rPr>
              <a:t>Cluster</a:t>
            </a:r>
            <a:endParaRPr lang="en-US" dirty="0">
              <a:solidFill>
                <a:schemeClr val="accent5"/>
              </a:solidFill>
            </a:endParaRPr>
          </a:p>
        </p:txBody>
      </p:sp>
      <p:cxnSp>
        <p:nvCxnSpPr>
          <p:cNvPr id="123" name="Straight Connector 122"/>
          <p:cNvCxnSpPr/>
          <p:nvPr/>
        </p:nvCxnSpPr>
        <p:spPr>
          <a:xfrm rot="5400000">
            <a:off x="7982184" y="4877537"/>
            <a:ext cx="494459" cy="85091"/>
          </a:xfrm>
          <a:prstGeom prst="line">
            <a:avLst/>
          </a:prstGeom>
          <a:ln w="2540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/>
          <p:cNvCxnSpPr/>
          <p:nvPr/>
        </p:nvCxnSpPr>
        <p:spPr>
          <a:xfrm>
            <a:off x="0" y="4417129"/>
            <a:ext cx="9144000" cy="1588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7" name="Oval 126"/>
          <p:cNvSpPr/>
          <p:nvPr/>
        </p:nvSpPr>
        <p:spPr>
          <a:xfrm>
            <a:off x="-29943" y="1202629"/>
            <a:ext cx="9144000" cy="3030203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/>
          </a:p>
        </p:txBody>
      </p:sp>
      <p:sp>
        <p:nvSpPr>
          <p:cNvPr id="105" name="Slide Number Placeholder 10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051A4-B0BA-074E-BAE7-CB2A9F1E4457}" type="slidenum">
              <a:rPr lang="en-US" smtClean="0"/>
              <a:pPr/>
              <a:t>34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7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4" name="Straight Connector 33"/>
          <p:cNvCxnSpPr/>
          <p:nvPr/>
        </p:nvCxnSpPr>
        <p:spPr>
          <a:xfrm>
            <a:off x="1457445" y="2431293"/>
            <a:ext cx="5486400" cy="1588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Rectangle 39"/>
          <p:cNvSpPr/>
          <p:nvPr/>
        </p:nvSpPr>
        <p:spPr>
          <a:xfrm>
            <a:off x="1524579" y="2315376"/>
            <a:ext cx="457200" cy="231834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2161805" y="2315376"/>
            <a:ext cx="365760" cy="23183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2825894" y="2315376"/>
            <a:ext cx="914400" cy="231834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/>
          </a:p>
        </p:txBody>
      </p:sp>
      <p:sp>
        <p:nvSpPr>
          <p:cNvPr id="43" name="Rectangle 42"/>
          <p:cNvSpPr/>
          <p:nvPr/>
        </p:nvSpPr>
        <p:spPr>
          <a:xfrm>
            <a:off x="4240015" y="2315376"/>
            <a:ext cx="731520" cy="231834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Empirical null model</a:t>
            </a:r>
            <a:endParaRPr lang="en-US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1454026" y="1909561"/>
            <a:ext cx="5486400" cy="1588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1524579" y="1798681"/>
            <a:ext cx="457200" cy="231834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161805" y="1798681"/>
            <a:ext cx="365760" cy="23183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825894" y="1798681"/>
            <a:ext cx="914400" cy="231834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25342" y="1691423"/>
            <a:ext cx="1328684" cy="369332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r>
              <a:rPr lang="en-US" dirty="0" smtClean="0"/>
              <a:t>Gene model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25343" y="2814668"/>
            <a:ext cx="1552303" cy="923330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r>
              <a:rPr lang="en-US" dirty="0" smtClean="0"/>
              <a:t>Normal</a:t>
            </a:r>
          </a:p>
          <a:p>
            <a:r>
              <a:rPr lang="en-US" dirty="0"/>
              <a:t>s</a:t>
            </a:r>
            <a:r>
              <a:rPr lang="en-US" dirty="0" smtClean="0"/>
              <a:t>plice-junction</a:t>
            </a:r>
          </a:p>
          <a:p>
            <a:r>
              <a:rPr lang="en-US" dirty="0" smtClean="0"/>
              <a:t>library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497875" y="2944368"/>
            <a:ext cx="182880" cy="231834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680755" y="2944368"/>
            <a:ext cx="182880" cy="23183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/>
          </a:p>
        </p:txBody>
      </p:sp>
      <p:sp>
        <p:nvSpPr>
          <p:cNvPr id="14" name="Magnetic Disk 13"/>
          <p:cNvSpPr/>
          <p:nvPr/>
        </p:nvSpPr>
        <p:spPr>
          <a:xfrm>
            <a:off x="1959731" y="4216301"/>
            <a:ext cx="1491664" cy="847901"/>
          </a:xfrm>
          <a:prstGeom prst="flowChartMagneticDisk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dirty="0" smtClean="0"/>
              <a:t>Not mapped reads</a:t>
            </a:r>
            <a:endParaRPr lang="en-US" dirty="0"/>
          </a:p>
        </p:txBody>
      </p:sp>
      <p:cxnSp>
        <p:nvCxnSpPr>
          <p:cNvPr id="15" name="Elbow Connector 14"/>
          <p:cNvCxnSpPr>
            <a:stCxn id="14" idx="1"/>
            <a:endCxn id="21" idx="2"/>
          </p:cNvCxnSpPr>
          <p:nvPr/>
        </p:nvCxnSpPr>
        <p:spPr>
          <a:xfrm rot="16200000" flipV="1">
            <a:off x="1946003" y="3456740"/>
            <a:ext cx="1040098" cy="479022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Elbow Connector 15"/>
          <p:cNvCxnSpPr>
            <a:stCxn id="14" idx="1"/>
            <a:endCxn id="13" idx="2"/>
          </p:cNvCxnSpPr>
          <p:nvPr/>
        </p:nvCxnSpPr>
        <p:spPr>
          <a:xfrm rot="16200000" flipV="1">
            <a:off x="1718830" y="3229567"/>
            <a:ext cx="1040098" cy="933368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993438" y="3692108"/>
            <a:ext cx="1712127" cy="369332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r>
              <a:rPr lang="en-US" dirty="0" smtClean="0"/>
              <a:t>Bowtie mapping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4240015" y="1798681"/>
            <a:ext cx="731520" cy="231834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1959731" y="2944368"/>
            <a:ext cx="182880" cy="231834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2135101" y="2944368"/>
            <a:ext cx="182880" cy="231834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2438752" y="2944368"/>
            <a:ext cx="182880" cy="231834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2614122" y="2944368"/>
            <a:ext cx="182880" cy="231834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2949402" y="2944368"/>
            <a:ext cx="182880" cy="23183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3124772" y="2944368"/>
            <a:ext cx="182880" cy="231834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3439270" y="2944368"/>
            <a:ext cx="182880" cy="23183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3614640" y="2944368"/>
            <a:ext cx="182880" cy="231834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3949920" y="2944368"/>
            <a:ext cx="182880" cy="231834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4125290" y="2944368"/>
            <a:ext cx="182880" cy="231834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/>
          </a:p>
        </p:txBody>
      </p:sp>
      <p:cxnSp>
        <p:nvCxnSpPr>
          <p:cNvPr id="30" name="Elbow Connector 29"/>
          <p:cNvCxnSpPr>
            <a:stCxn id="14" idx="1"/>
            <a:endCxn id="23" idx="2"/>
          </p:cNvCxnSpPr>
          <p:nvPr/>
        </p:nvCxnSpPr>
        <p:spPr>
          <a:xfrm rot="16200000" flipV="1">
            <a:off x="2185514" y="3696251"/>
            <a:ext cx="1040098" cy="1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Elbow Connector 30"/>
          <p:cNvCxnSpPr>
            <a:stCxn id="14" idx="1"/>
            <a:endCxn id="25" idx="2"/>
          </p:cNvCxnSpPr>
          <p:nvPr/>
        </p:nvCxnSpPr>
        <p:spPr>
          <a:xfrm rot="5400000" flipH="1" flipV="1">
            <a:off x="2440838" y="3440927"/>
            <a:ext cx="1040098" cy="510649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Elbow Connector 31"/>
          <p:cNvCxnSpPr>
            <a:stCxn id="14" idx="1"/>
            <a:endCxn id="27" idx="2"/>
          </p:cNvCxnSpPr>
          <p:nvPr/>
        </p:nvCxnSpPr>
        <p:spPr>
          <a:xfrm rot="5400000" flipH="1" flipV="1">
            <a:off x="2685772" y="3195993"/>
            <a:ext cx="1040098" cy="1000517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Elbow Connector 32"/>
          <p:cNvCxnSpPr>
            <a:stCxn id="14" idx="1"/>
            <a:endCxn id="29" idx="2"/>
          </p:cNvCxnSpPr>
          <p:nvPr/>
        </p:nvCxnSpPr>
        <p:spPr>
          <a:xfrm rot="5400000" flipH="1" flipV="1">
            <a:off x="2941097" y="2940668"/>
            <a:ext cx="1040098" cy="1511167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Rectangle 34"/>
          <p:cNvSpPr/>
          <p:nvPr/>
        </p:nvSpPr>
        <p:spPr>
          <a:xfrm>
            <a:off x="3020005" y="2320413"/>
            <a:ext cx="457200" cy="231834"/>
          </a:xfrm>
          <a:prstGeom prst="rect">
            <a:avLst/>
          </a:prstGeom>
          <a:noFill/>
          <a:ln w="38100">
            <a:solidFill>
              <a:srgbClr val="0000FF"/>
            </a:solidFill>
            <a:prstDash val="sys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3657231" y="2320413"/>
            <a:ext cx="365760" cy="231834"/>
          </a:xfrm>
          <a:prstGeom prst="rect">
            <a:avLst/>
          </a:prstGeom>
          <a:noFill/>
          <a:ln w="381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4321320" y="2320413"/>
            <a:ext cx="914400" cy="231834"/>
          </a:xfrm>
          <a:prstGeom prst="rect">
            <a:avLst/>
          </a:prstGeom>
          <a:noFill/>
          <a:ln w="38100">
            <a:solidFill>
              <a:srgbClr val="008000"/>
            </a:solidFill>
            <a:prstDash val="sys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/>
          </a:p>
        </p:txBody>
      </p:sp>
      <p:sp>
        <p:nvSpPr>
          <p:cNvPr id="38" name="TextBox 37"/>
          <p:cNvSpPr txBox="1"/>
          <p:nvPr/>
        </p:nvSpPr>
        <p:spPr>
          <a:xfrm>
            <a:off x="128762" y="2213155"/>
            <a:ext cx="1208309" cy="369332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r>
              <a:rPr lang="en-US" dirty="0" smtClean="0"/>
              <a:t>Null model</a:t>
            </a:r>
            <a:endParaRPr lang="en-US" dirty="0"/>
          </a:p>
        </p:txBody>
      </p:sp>
      <p:sp>
        <p:nvSpPr>
          <p:cNvPr id="39" name="Rectangle 38"/>
          <p:cNvSpPr/>
          <p:nvPr/>
        </p:nvSpPr>
        <p:spPr>
          <a:xfrm>
            <a:off x="5735441" y="2320413"/>
            <a:ext cx="731520" cy="231834"/>
          </a:xfrm>
          <a:prstGeom prst="rect">
            <a:avLst/>
          </a:prstGeom>
          <a:noFill/>
          <a:ln w="38100">
            <a:solidFill>
              <a:srgbClr val="FF6600"/>
            </a:solidFill>
            <a:prstDash val="sys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/>
          </a:p>
        </p:txBody>
      </p:sp>
      <p:sp>
        <p:nvSpPr>
          <p:cNvPr id="57" name="TextBox 56"/>
          <p:cNvSpPr txBox="1"/>
          <p:nvPr/>
        </p:nvSpPr>
        <p:spPr>
          <a:xfrm>
            <a:off x="4642448" y="2809833"/>
            <a:ext cx="1552303" cy="923330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r>
              <a:rPr lang="en-US" b="1" dirty="0" smtClean="0"/>
              <a:t>Null</a:t>
            </a:r>
          </a:p>
          <a:p>
            <a:r>
              <a:rPr lang="en-US" dirty="0"/>
              <a:t>s</a:t>
            </a:r>
            <a:r>
              <a:rPr lang="en-US" dirty="0" smtClean="0"/>
              <a:t>plice-junction</a:t>
            </a:r>
          </a:p>
          <a:p>
            <a:r>
              <a:rPr lang="en-US" dirty="0" smtClean="0"/>
              <a:t>library</a:t>
            </a:r>
          </a:p>
        </p:txBody>
      </p:sp>
      <p:sp>
        <p:nvSpPr>
          <p:cNvPr id="58" name="Rectangle 57"/>
          <p:cNvSpPr/>
          <p:nvPr/>
        </p:nvSpPr>
        <p:spPr>
          <a:xfrm>
            <a:off x="5967945" y="2944368"/>
            <a:ext cx="182880" cy="231834"/>
          </a:xfrm>
          <a:prstGeom prst="rect">
            <a:avLst/>
          </a:prstGeom>
          <a:noFill/>
          <a:ln w="38100">
            <a:solidFill>
              <a:srgbClr val="0000FF"/>
            </a:solidFill>
            <a:prstDash val="sys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/>
          </a:p>
        </p:txBody>
      </p:sp>
      <p:sp>
        <p:nvSpPr>
          <p:cNvPr id="59" name="Rectangle 58"/>
          <p:cNvSpPr/>
          <p:nvPr/>
        </p:nvSpPr>
        <p:spPr>
          <a:xfrm>
            <a:off x="6150825" y="2944368"/>
            <a:ext cx="182880" cy="231834"/>
          </a:xfrm>
          <a:prstGeom prst="rect">
            <a:avLst/>
          </a:prstGeom>
          <a:noFill/>
          <a:ln w="381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/>
          </a:p>
        </p:txBody>
      </p:sp>
      <p:sp>
        <p:nvSpPr>
          <p:cNvPr id="60" name="Magnetic Disk 59"/>
          <p:cNvSpPr/>
          <p:nvPr/>
        </p:nvSpPr>
        <p:spPr>
          <a:xfrm>
            <a:off x="6429801" y="4211466"/>
            <a:ext cx="1491664" cy="847901"/>
          </a:xfrm>
          <a:prstGeom prst="flowChartMagneticDisk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dirty="0" smtClean="0"/>
              <a:t>Not mapped reads</a:t>
            </a:r>
            <a:endParaRPr lang="en-US" dirty="0"/>
          </a:p>
        </p:txBody>
      </p:sp>
      <p:cxnSp>
        <p:nvCxnSpPr>
          <p:cNvPr id="61" name="Elbow Connector 60"/>
          <p:cNvCxnSpPr>
            <a:stCxn id="60" idx="1"/>
            <a:endCxn id="65" idx="2"/>
          </p:cNvCxnSpPr>
          <p:nvPr/>
        </p:nvCxnSpPr>
        <p:spPr>
          <a:xfrm rot="16200000" flipV="1">
            <a:off x="6423196" y="3459027"/>
            <a:ext cx="1035263" cy="469615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Elbow Connector 61"/>
          <p:cNvCxnSpPr>
            <a:stCxn id="60" idx="1"/>
            <a:endCxn id="59" idx="2"/>
          </p:cNvCxnSpPr>
          <p:nvPr/>
        </p:nvCxnSpPr>
        <p:spPr>
          <a:xfrm rot="16200000" flipV="1">
            <a:off x="6191319" y="3227150"/>
            <a:ext cx="1035263" cy="933368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3" name="TextBox 62"/>
          <p:cNvSpPr txBox="1"/>
          <p:nvPr/>
        </p:nvSpPr>
        <p:spPr>
          <a:xfrm>
            <a:off x="5463508" y="3687273"/>
            <a:ext cx="1712127" cy="369332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r>
              <a:rPr lang="en-US" dirty="0" smtClean="0"/>
              <a:t>Bowtie mapping</a:t>
            </a:r>
            <a:endParaRPr lang="en-US" dirty="0"/>
          </a:p>
        </p:txBody>
      </p:sp>
      <p:sp>
        <p:nvSpPr>
          <p:cNvPr id="64" name="Rectangle 63"/>
          <p:cNvSpPr/>
          <p:nvPr/>
        </p:nvSpPr>
        <p:spPr>
          <a:xfrm>
            <a:off x="6429801" y="2944368"/>
            <a:ext cx="182880" cy="231834"/>
          </a:xfrm>
          <a:prstGeom prst="rect">
            <a:avLst/>
          </a:prstGeom>
          <a:noFill/>
          <a:ln w="38100">
            <a:solidFill>
              <a:srgbClr val="0000FF"/>
            </a:solidFill>
            <a:prstDash val="sys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/>
          </a:p>
        </p:txBody>
      </p:sp>
      <p:sp>
        <p:nvSpPr>
          <p:cNvPr id="65" name="Rectangle 64"/>
          <p:cNvSpPr/>
          <p:nvPr/>
        </p:nvSpPr>
        <p:spPr>
          <a:xfrm>
            <a:off x="6614578" y="2944368"/>
            <a:ext cx="182880" cy="231834"/>
          </a:xfrm>
          <a:prstGeom prst="rect">
            <a:avLst/>
          </a:prstGeom>
          <a:noFill/>
          <a:ln w="38100">
            <a:solidFill>
              <a:srgbClr val="008000"/>
            </a:solidFill>
            <a:prstDash val="sys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/>
          </a:p>
        </p:txBody>
      </p:sp>
      <p:sp>
        <p:nvSpPr>
          <p:cNvPr id="66" name="Rectangle 65"/>
          <p:cNvSpPr/>
          <p:nvPr/>
        </p:nvSpPr>
        <p:spPr>
          <a:xfrm>
            <a:off x="6908822" y="2944368"/>
            <a:ext cx="182880" cy="231834"/>
          </a:xfrm>
          <a:prstGeom prst="rect">
            <a:avLst/>
          </a:prstGeom>
          <a:noFill/>
          <a:ln w="38100">
            <a:solidFill>
              <a:srgbClr val="0000FF"/>
            </a:solidFill>
            <a:prstDash val="sys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/>
          </a:p>
        </p:txBody>
      </p:sp>
      <p:sp>
        <p:nvSpPr>
          <p:cNvPr id="67" name="Rectangle 66"/>
          <p:cNvSpPr/>
          <p:nvPr/>
        </p:nvSpPr>
        <p:spPr>
          <a:xfrm>
            <a:off x="7093599" y="2944368"/>
            <a:ext cx="182880" cy="231834"/>
          </a:xfrm>
          <a:prstGeom prst="rect">
            <a:avLst/>
          </a:prstGeom>
          <a:noFill/>
          <a:ln w="38100">
            <a:solidFill>
              <a:schemeClr val="accent6"/>
            </a:solidFill>
            <a:prstDash val="sys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/>
          </a:p>
        </p:txBody>
      </p:sp>
      <p:sp>
        <p:nvSpPr>
          <p:cNvPr id="68" name="Rectangle 67"/>
          <p:cNvSpPr/>
          <p:nvPr/>
        </p:nvSpPr>
        <p:spPr>
          <a:xfrm>
            <a:off x="7410065" y="2944368"/>
            <a:ext cx="182880" cy="231834"/>
          </a:xfrm>
          <a:prstGeom prst="rect">
            <a:avLst/>
          </a:prstGeom>
          <a:noFill/>
          <a:ln w="381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/>
          </a:p>
        </p:txBody>
      </p:sp>
      <p:sp>
        <p:nvSpPr>
          <p:cNvPr id="69" name="Rectangle 68"/>
          <p:cNvSpPr/>
          <p:nvPr/>
        </p:nvSpPr>
        <p:spPr>
          <a:xfrm>
            <a:off x="7594842" y="2944368"/>
            <a:ext cx="182880" cy="231834"/>
          </a:xfrm>
          <a:prstGeom prst="rect">
            <a:avLst/>
          </a:prstGeom>
          <a:noFill/>
          <a:ln w="38100">
            <a:solidFill>
              <a:srgbClr val="008000"/>
            </a:solidFill>
            <a:prstDash val="sys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7899933" y="2944368"/>
            <a:ext cx="182880" cy="231834"/>
          </a:xfrm>
          <a:prstGeom prst="rect">
            <a:avLst/>
          </a:prstGeom>
          <a:noFill/>
          <a:ln w="381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8084710" y="2944368"/>
            <a:ext cx="182880" cy="231834"/>
          </a:xfrm>
          <a:prstGeom prst="rect">
            <a:avLst/>
          </a:prstGeom>
          <a:noFill/>
          <a:ln w="38100">
            <a:solidFill>
              <a:schemeClr val="accent6"/>
            </a:solidFill>
            <a:prstDash val="sys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/>
          </a:p>
        </p:txBody>
      </p:sp>
      <p:sp>
        <p:nvSpPr>
          <p:cNvPr id="72" name="Rectangle 71"/>
          <p:cNvSpPr/>
          <p:nvPr/>
        </p:nvSpPr>
        <p:spPr>
          <a:xfrm>
            <a:off x="8419990" y="2944368"/>
            <a:ext cx="182880" cy="231834"/>
          </a:xfrm>
          <a:prstGeom prst="rect">
            <a:avLst/>
          </a:prstGeom>
          <a:noFill/>
          <a:ln w="38100">
            <a:solidFill>
              <a:srgbClr val="008000"/>
            </a:solidFill>
            <a:prstDash val="sys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/>
          </a:p>
        </p:txBody>
      </p:sp>
      <p:sp>
        <p:nvSpPr>
          <p:cNvPr id="73" name="Rectangle 72"/>
          <p:cNvSpPr/>
          <p:nvPr/>
        </p:nvSpPr>
        <p:spPr>
          <a:xfrm>
            <a:off x="8604767" y="2944368"/>
            <a:ext cx="182880" cy="231834"/>
          </a:xfrm>
          <a:prstGeom prst="rect">
            <a:avLst/>
          </a:prstGeom>
          <a:noFill/>
          <a:ln w="38100">
            <a:solidFill>
              <a:schemeClr val="accent6"/>
            </a:solidFill>
            <a:prstDash val="sys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/>
          </a:p>
        </p:txBody>
      </p:sp>
      <p:cxnSp>
        <p:nvCxnSpPr>
          <p:cNvPr id="74" name="Elbow Connector 73"/>
          <p:cNvCxnSpPr>
            <a:stCxn id="60" idx="1"/>
            <a:endCxn id="67" idx="2"/>
          </p:cNvCxnSpPr>
          <p:nvPr/>
        </p:nvCxnSpPr>
        <p:spPr>
          <a:xfrm rot="5400000" flipH="1" flipV="1">
            <a:off x="6662706" y="3689131"/>
            <a:ext cx="1035263" cy="9406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" name="Elbow Connector 74"/>
          <p:cNvCxnSpPr>
            <a:stCxn id="60" idx="1"/>
            <a:endCxn id="69" idx="2"/>
          </p:cNvCxnSpPr>
          <p:nvPr/>
        </p:nvCxnSpPr>
        <p:spPr>
          <a:xfrm rot="5400000" flipH="1" flipV="1">
            <a:off x="6913327" y="3438511"/>
            <a:ext cx="1035263" cy="510649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6" name="Elbow Connector 75"/>
          <p:cNvCxnSpPr>
            <a:stCxn id="60" idx="1"/>
            <a:endCxn id="71" idx="2"/>
          </p:cNvCxnSpPr>
          <p:nvPr/>
        </p:nvCxnSpPr>
        <p:spPr>
          <a:xfrm rot="5400000" flipH="1" flipV="1">
            <a:off x="7158261" y="3193577"/>
            <a:ext cx="1035263" cy="1000517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7" name="Elbow Connector 76"/>
          <p:cNvCxnSpPr>
            <a:stCxn id="60" idx="1"/>
            <a:endCxn id="73" idx="2"/>
          </p:cNvCxnSpPr>
          <p:nvPr/>
        </p:nvCxnSpPr>
        <p:spPr>
          <a:xfrm rot="5400000" flipH="1" flipV="1">
            <a:off x="7418290" y="2933547"/>
            <a:ext cx="1035263" cy="1520574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0" name="TextBox 79"/>
          <p:cNvSpPr txBox="1"/>
          <p:nvPr/>
        </p:nvSpPr>
        <p:spPr>
          <a:xfrm>
            <a:off x="942928" y="5364143"/>
            <a:ext cx="5473637" cy="369332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r>
              <a:rPr lang="en-US" b="1" dirty="0" smtClean="0"/>
              <a:t>Gene structure is preserved but coordinates are shifted</a:t>
            </a:r>
            <a:endParaRPr lang="en-US" b="1" dirty="0"/>
          </a:p>
        </p:txBody>
      </p:sp>
      <p:cxnSp>
        <p:nvCxnSpPr>
          <p:cNvPr id="82" name="Straight Arrow Connector 81"/>
          <p:cNvCxnSpPr/>
          <p:nvPr/>
        </p:nvCxnSpPr>
        <p:spPr>
          <a:xfrm>
            <a:off x="6150826" y="2099971"/>
            <a:ext cx="1215315" cy="158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3" name="TextBox 82"/>
          <p:cNvSpPr txBox="1"/>
          <p:nvPr/>
        </p:nvSpPr>
        <p:spPr>
          <a:xfrm>
            <a:off x="7504920" y="1922826"/>
            <a:ext cx="607859" cy="369332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r>
              <a:rPr lang="en-US" dirty="0" smtClean="0"/>
              <a:t>Shift</a:t>
            </a:r>
            <a:endParaRPr lang="en-US" dirty="0"/>
          </a:p>
        </p:txBody>
      </p:sp>
      <p:sp>
        <p:nvSpPr>
          <p:cNvPr id="87" name="TextBox 86"/>
          <p:cNvSpPr txBox="1"/>
          <p:nvPr/>
        </p:nvSpPr>
        <p:spPr>
          <a:xfrm>
            <a:off x="5203625" y="5958371"/>
            <a:ext cx="3480440" cy="369332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r>
              <a:rPr lang="en-US" b="1" dirty="0" smtClean="0">
                <a:solidFill>
                  <a:schemeClr val="accent5"/>
                </a:solidFill>
              </a:rPr>
              <a:t>Aim at &lt; 5% of false discovery rate</a:t>
            </a:r>
            <a:endParaRPr lang="en-US" b="1" dirty="0">
              <a:solidFill>
                <a:schemeClr val="accent5"/>
              </a:solidFill>
            </a:endParaRPr>
          </a:p>
        </p:txBody>
      </p:sp>
      <p:sp>
        <p:nvSpPr>
          <p:cNvPr id="78" name="Slide Number Placeholder 7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051A4-B0BA-074E-BAE7-CB2A9F1E4457}" type="slidenum">
              <a:rPr lang="en-US" smtClean="0"/>
              <a:pPr/>
              <a:t>35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 rot="5400000" flipH="1" flipV="1">
            <a:off x="3275863" y="4394012"/>
            <a:ext cx="4504182" cy="18675"/>
          </a:xfrm>
          <a:prstGeom prst="line">
            <a:avLst/>
          </a:prstGeom>
          <a:ln w="12700">
            <a:solidFill>
              <a:srgbClr val="FF0000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rot="5400000" flipH="1" flipV="1">
            <a:off x="4256328" y="4394010"/>
            <a:ext cx="4504182" cy="18675"/>
          </a:xfrm>
          <a:prstGeom prst="line">
            <a:avLst/>
          </a:prstGeom>
          <a:ln w="12700">
            <a:solidFill>
              <a:srgbClr val="FF0000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rot="5400000" flipH="1" flipV="1">
            <a:off x="848047" y="4394012"/>
            <a:ext cx="4504182" cy="18675"/>
          </a:xfrm>
          <a:prstGeom prst="line">
            <a:avLst/>
          </a:prstGeom>
          <a:ln w="12700">
            <a:solidFill>
              <a:srgbClr val="FF0000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rot="5400000" flipH="1" flipV="1">
            <a:off x="7648" y="4394011"/>
            <a:ext cx="4504182" cy="18675"/>
          </a:xfrm>
          <a:prstGeom prst="line">
            <a:avLst/>
          </a:prstGeom>
          <a:ln w="12700">
            <a:solidFill>
              <a:srgbClr val="FF0000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Predicting a </a:t>
            </a:r>
            <a:r>
              <a:rPr lang="en-US" dirty="0" err="1" smtClean="0"/>
              <a:t>Ψgene</a:t>
            </a:r>
            <a:r>
              <a:rPr lang="en-US" dirty="0" smtClean="0"/>
              <a:t> for SKA3 gene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7200" y="1998450"/>
            <a:ext cx="8229600" cy="465698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rcRect b="69349"/>
          <a:stretch>
            <a:fillRect/>
          </a:stretch>
        </p:blipFill>
        <p:spPr>
          <a:xfrm>
            <a:off x="1471473" y="1463750"/>
            <a:ext cx="6035040" cy="68750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 rot="16200000">
            <a:off x="-1424726" y="3789077"/>
            <a:ext cx="4212078" cy="369332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 rtlCol="0">
            <a:spAutoFit/>
          </a:bodyPr>
          <a:lstStyle/>
          <a:p>
            <a:r>
              <a:rPr lang="en-US" dirty="0" smtClean="0"/>
              <a:t>Mother                   Father               Daughter</a:t>
            </a:r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051A4-B0BA-074E-BAE7-CB2A9F1E4457}" type="slidenum">
              <a:rPr lang="en-US" smtClean="0"/>
              <a:pPr/>
              <a:t>36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dirty="0" smtClean="0">
                <a:ea typeface="ＭＳ Ｐゴシック" pitchFamily="-111" charset="-128"/>
                <a:cs typeface="ＭＳ Ｐゴシック" pitchFamily="-111" charset="-128"/>
              </a:rPr>
              <a:t>Data from 1000 Genomes Project</a:t>
            </a:r>
          </a:p>
        </p:txBody>
      </p:sp>
      <p:sp>
        <p:nvSpPr>
          <p:cNvPr id="124931" name="Text Placeholder 25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/>
          </a:bodyPr>
          <a:lstStyle/>
          <a:p>
            <a:pPr algn="ctr" eaLnBrk="1" hangingPunct="1"/>
            <a:r>
              <a:rPr lang="en-US" dirty="0" smtClean="0">
                <a:ea typeface="ＭＳ Ｐゴシック" pitchFamily="-111" charset="-128"/>
                <a:cs typeface="ＭＳ Ｐゴシック" pitchFamily="-111" charset="-128"/>
              </a:rPr>
              <a:t>Caucasian trio, &gt; 20x ILLUMINA</a:t>
            </a:r>
          </a:p>
        </p:txBody>
      </p:sp>
      <p:sp>
        <p:nvSpPr>
          <p:cNvPr id="124933" name="Text Placeholder 27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 eaLnBrk="1" hangingPunct="1"/>
            <a:r>
              <a:rPr lang="en-US" dirty="0" smtClean="0">
                <a:ea typeface="ＭＳ Ｐゴシック" pitchFamily="-111" charset="-128"/>
                <a:cs typeface="ＭＳ Ｐゴシック" pitchFamily="-111" charset="-128"/>
              </a:rPr>
              <a:t>Yoruba trio, &gt; 20x ILLUMINA</a:t>
            </a:r>
          </a:p>
        </p:txBody>
      </p:sp>
      <p:sp>
        <p:nvSpPr>
          <p:cNvPr id="3" name="Rectangle 2"/>
          <p:cNvSpPr/>
          <p:nvPr/>
        </p:nvSpPr>
        <p:spPr>
          <a:xfrm>
            <a:off x="1323975" y="2830513"/>
            <a:ext cx="914400" cy="914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anchor="ctr"/>
          <a:lstStyle/>
          <a:p>
            <a:pPr algn="ctr">
              <a:defRPr/>
            </a:pPr>
            <a:endParaRPr lang="en-US" sz="1400" dirty="0"/>
          </a:p>
        </p:txBody>
      </p:sp>
      <p:sp>
        <p:nvSpPr>
          <p:cNvPr id="4" name="Oval 3"/>
          <p:cNvSpPr/>
          <p:nvPr/>
        </p:nvSpPr>
        <p:spPr>
          <a:xfrm>
            <a:off x="2632075" y="2828925"/>
            <a:ext cx="914400" cy="9144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anchor="ctr"/>
          <a:lstStyle/>
          <a:p>
            <a:pPr algn="ctr">
              <a:defRPr/>
            </a:pPr>
            <a:endParaRPr lang="en-US" sz="1400" dirty="0"/>
          </a:p>
        </p:txBody>
      </p:sp>
      <p:sp>
        <p:nvSpPr>
          <p:cNvPr id="5" name="Oval 4"/>
          <p:cNvSpPr/>
          <p:nvPr/>
        </p:nvSpPr>
        <p:spPr>
          <a:xfrm>
            <a:off x="2000250" y="4262438"/>
            <a:ext cx="914400" cy="914400"/>
          </a:xfrm>
          <a:prstGeom prst="ellips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anchor="ctr"/>
          <a:lstStyle/>
          <a:p>
            <a:pPr algn="ctr">
              <a:defRPr/>
            </a:pPr>
            <a:endParaRPr lang="en-US" sz="1400" dirty="0"/>
          </a:p>
        </p:txBody>
      </p:sp>
      <p:cxnSp>
        <p:nvCxnSpPr>
          <p:cNvPr id="7" name="Elbow Connector 6"/>
          <p:cNvCxnSpPr>
            <a:stCxn id="3" idx="2"/>
            <a:endCxn id="5" idx="0"/>
          </p:cNvCxnSpPr>
          <p:nvPr/>
        </p:nvCxnSpPr>
        <p:spPr>
          <a:xfrm rot="16200000" flipH="1">
            <a:off x="1860551" y="3665538"/>
            <a:ext cx="517525" cy="676275"/>
          </a:xfrm>
          <a:prstGeom prst="bentConnector3">
            <a:avLst>
              <a:gd name="adj1" fmla="val 50000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Elbow Connector 7"/>
          <p:cNvCxnSpPr>
            <a:stCxn id="4" idx="4"/>
            <a:endCxn id="5" idx="0"/>
          </p:cNvCxnSpPr>
          <p:nvPr/>
        </p:nvCxnSpPr>
        <p:spPr>
          <a:xfrm rot="5400000">
            <a:off x="2513806" y="3686970"/>
            <a:ext cx="519113" cy="631825"/>
          </a:xfrm>
          <a:prstGeom prst="bentConnector3">
            <a:avLst>
              <a:gd name="adj1" fmla="val 50000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4940" name="TextBox 11"/>
          <p:cNvSpPr txBox="1">
            <a:spLocks noChangeArrowheads="1"/>
          </p:cNvSpPr>
          <p:nvPr/>
        </p:nvSpPr>
        <p:spPr bwMode="auto">
          <a:xfrm>
            <a:off x="1309688" y="3119439"/>
            <a:ext cx="85941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40" tIns="45720" rIns="91440" bIns="45720">
            <a:prstTxWarp prst="textNoShape">
              <a:avLst/>
            </a:prstTxWarp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NA12891</a:t>
            </a:r>
          </a:p>
        </p:txBody>
      </p:sp>
      <p:sp>
        <p:nvSpPr>
          <p:cNvPr id="124941" name="TextBox 12"/>
          <p:cNvSpPr txBox="1">
            <a:spLocks noChangeArrowheads="1"/>
          </p:cNvSpPr>
          <p:nvPr/>
        </p:nvSpPr>
        <p:spPr bwMode="auto">
          <a:xfrm>
            <a:off x="2619376" y="3125789"/>
            <a:ext cx="85941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40" tIns="45720" rIns="91440" bIns="45720">
            <a:prstTxWarp prst="textNoShape">
              <a:avLst/>
            </a:prstTxWarp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NA12892</a:t>
            </a:r>
          </a:p>
        </p:txBody>
      </p:sp>
      <p:sp>
        <p:nvSpPr>
          <p:cNvPr id="124942" name="TextBox 13"/>
          <p:cNvSpPr txBox="1">
            <a:spLocks noChangeArrowheads="1"/>
          </p:cNvSpPr>
          <p:nvPr/>
        </p:nvSpPr>
        <p:spPr bwMode="auto">
          <a:xfrm>
            <a:off x="1985963" y="4548189"/>
            <a:ext cx="85941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40" tIns="45720" rIns="91440" bIns="45720">
            <a:prstTxWarp prst="textNoShape">
              <a:avLst/>
            </a:prstTxWarp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NA12878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530850" y="2832100"/>
            <a:ext cx="914400" cy="914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anchor="ctr"/>
          <a:lstStyle/>
          <a:p>
            <a:pPr algn="ctr">
              <a:defRPr/>
            </a:pPr>
            <a:endParaRPr lang="en-US" sz="1400" dirty="0"/>
          </a:p>
        </p:txBody>
      </p:sp>
      <p:sp>
        <p:nvSpPr>
          <p:cNvPr id="16" name="Oval 15"/>
          <p:cNvSpPr/>
          <p:nvPr/>
        </p:nvSpPr>
        <p:spPr>
          <a:xfrm>
            <a:off x="6838950" y="2830513"/>
            <a:ext cx="914400" cy="9144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anchor="ctr"/>
          <a:lstStyle/>
          <a:p>
            <a:pPr algn="ctr">
              <a:defRPr/>
            </a:pPr>
            <a:endParaRPr lang="en-US" sz="1400" dirty="0"/>
          </a:p>
        </p:txBody>
      </p:sp>
      <p:sp>
        <p:nvSpPr>
          <p:cNvPr id="17" name="Oval 16"/>
          <p:cNvSpPr/>
          <p:nvPr/>
        </p:nvSpPr>
        <p:spPr>
          <a:xfrm>
            <a:off x="6207125" y="4264025"/>
            <a:ext cx="914400" cy="9144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anchor="ctr"/>
          <a:lstStyle/>
          <a:p>
            <a:pPr algn="ctr">
              <a:defRPr/>
            </a:pPr>
            <a:endParaRPr lang="en-US" sz="1400" dirty="0"/>
          </a:p>
        </p:txBody>
      </p:sp>
      <p:cxnSp>
        <p:nvCxnSpPr>
          <p:cNvPr id="18" name="Elbow Connector 17"/>
          <p:cNvCxnSpPr>
            <a:stCxn id="15" idx="2"/>
            <a:endCxn id="17" idx="0"/>
          </p:cNvCxnSpPr>
          <p:nvPr/>
        </p:nvCxnSpPr>
        <p:spPr>
          <a:xfrm rot="16200000" flipH="1">
            <a:off x="6067426" y="3667126"/>
            <a:ext cx="517525" cy="676275"/>
          </a:xfrm>
          <a:prstGeom prst="bentConnector3">
            <a:avLst>
              <a:gd name="adj1" fmla="val 50000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Elbow Connector 18"/>
          <p:cNvCxnSpPr>
            <a:stCxn id="16" idx="4"/>
            <a:endCxn id="17" idx="0"/>
          </p:cNvCxnSpPr>
          <p:nvPr/>
        </p:nvCxnSpPr>
        <p:spPr>
          <a:xfrm rot="5400000">
            <a:off x="6720682" y="3688557"/>
            <a:ext cx="519112" cy="631825"/>
          </a:xfrm>
          <a:prstGeom prst="bentConnector3">
            <a:avLst>
              <a:gd name="adj1" fmla="val 50000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4948" name="TextBox 19"/>
          <p:cNvSpPr txBox="1">
            <a:spLocks noChangeArrowheads="1"/>
          </p:cNvSpPr>
          <p:nvPr/>
        </p:nvSpPr>
        <p:spPr bwMode="auto">
          <a:xfrm>
            <a:off x="5518151" y="3119439"/>
            <a:ext cx="85941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40" tIns="45720" rIns="91440" bIns="45720">
            <a:prstTxWarp prst="textNoShape">
              <a:avLst/>
            </a:prstTxWarp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NA19239</a:t>
            </a:r>
          </a:p>
        </p:txBody>
      </p:sp>
      <p:sp>
        <p:nvSpPr>
          <p:cNvPr id="124949" name="TextBox 20"/>
          <p:cNvSpPr txBox="1">
            <a:spLocks noChangeArrowheads="1"/>
          </p:cNvSpPr>
          <p:nvPr/>
        </p:nvSpPr>
        <p:spPr bwMode="auto">
          <a:xfrm>
            <a:off x="6826251" y="3127376"/>
            <a:ext cx="85941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40" tIns="45720" rIns="91440" bIns="45720">
            <a:prstTxWarp prst="textNoShape">
              <a:avLst/>
            </a:prstTxWarp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NA19238</a:t>
            </a:r>
          </a:p>
        </p:txBody>
      </p:sp>
      <p:sp>
        <p:nvSpPr>
          <p:cNvPr id="124950" name="TextBox 21"/>
          <p:cNvSpPr txBox="1">
            <a:spLocks noChangeArrowheads="1"/>
          </p:cNvSpPr>
          <p:nvPr/>
        </p:nvSpPr>
        <p:spPr bwMode="auto">
          <a:xfrm>
            <a:off x="6194426" y="4549776"/>
            <a:ext cx="85941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40" tIns="45720" rIns="91440" bIns="45720">
            <a:prstTxWarp prst="textNoShape">
              <a:avLst/>
            </a:prstTxWarp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NA19240</a:t>
            </a:r>
          </a:p>
        </p:txBody>
      </p:sp>
      <p:sp>
        <p:nvSpPr>
          <p:cNvPr id="124951" name="TextBox 24"/>
          <p:cNvSpPr txBox="1">
            <a:spLocks noChangeArrowheads="1"/>
          </p:cNvSpPr>
          <p:nvPr/>
        </p:nvSpPr>
        <p:spPr bwMode="auto">
          <a:xfrm>
            <a:off x="991749" y="5619751"/>
            <a:ext cx="718387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40" tIns="45720" rIns="91440" bIns="45720">
            <a:prstTxWarp prst="textNoShape">
              <a:avLst/>
            </a:prstTxWarp>
            <a:spAutoFit/>
          </a:bodyPr>
          <a:lstStyle/>
          <a:p>
            <a:r>
              <a:rPr lang="en-US" sz="2400" dirty="0"/>
              <a:t>+</a:t>
            </a:r>
            <a:r>
              <a:rPr lang="en-US" sz="2400" dirty="0" smtClean="0"/>
              <a:t> </a:t>
            </a:r>
            <a:r>
              <a:rPr lang="en-US" sz="2400" b="1" dirty="0" smtClean="0"/>
              <a:t>&gt;1000 </a:t>
            </a:r>
            <a:r>
              <a:rPr lang="en-US" sz="2400" dirty="0" smtClean="0"/>
              <a:t>individuals </a:t>
            </a:r>
            <a:r>
              <a:rPr lang="en-US" sz="2400" dirty="0"/>
              <a:t>with 1-6x </a:t>
            </a:r>
            <a:r>
              <a:rPr lang="en-US" sz="2400" dirty="0" smtClean="0"/>
              <a:t>coverage in </a:t>
            </a:r>
            <a:r>
              <a:rPr lang="en-US" sz="2400" b="1" dirty="0" smtClean="0"/>
              <a:t>14 population</a:t>
            </a:r>
            <a:endParaRPr lang="en-US" sz="2400" b="1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051A4-B0BA-074E-BAE7-CB2A9F1E4457}" type="slidenum">
              <a:rPr lang="en-US" smtClean="0"/>
              <a:pPr/>
              <a:t>37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051A4-B0BA-074E-BAE7-CB2A9F1E4457}" type="slidenum">
              <a:rPr lang="en-US" smtClean="0"/>
              <a:pPr/>
              <a:t>38</a:t>
            </a:fld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Discovery in NA12878 (CEU)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589893" y="1340523"/>
          <a:ext cx="8112721" cy="53220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35878"/>
                <a:gridCol w="1154728"/>
                <a:gridCol w="1432540"/>
                <a:gridCol w="1503680"/>
                <a:gridCol w="1285895"/>
              </a:tblGrid>
              <a:tr h="384292">
                <a:tc rowSpan="2">
                  <a:txBody>
                    <a:bodyPr/>
                    <a:lstStyle/>
                    <a:p>
                      <a:r>
                        <a:rPr lang="en-US" sz="1600" dirty="0" smtClean="0">
                          <a:latin typeface="Calibri"/>
                          <a:cs typeface="Calibri"/>
                        </a:rPr>
                        <a:t>Parent gene predicted to</a:t>
                      </a:r>
                      <a:r>
                        <a:rPr lang="en-US" sz="1600" baseline="0" dirty="0" smtClean="0">
                          <a:latin typeface="Calibri"/>
                          <a:cs typeface="Calibri"/>
                        </a:rPr>
                        <a:t> have</a:t>
                      </a:r>
                    </a:p>
                    <a:p>
                      <a:r>
                        <a:rPr lang="en-US" sz="1600" baseline="0" smtClean="0">
                          <a:latin typeface="Calibri"/>
                          <a:cs typeface="Calibri"/>
                        </a:rPr>
                        <a:t>an </a:t>
                      </a:r>
                      <a:r>
                        <a:rPr lang="en-US" sz="1600" baseline="0" dirty="0" smtClean="0">
                          <a:latin typeface="Calibri"/>
                          <a:cs typeface="Calibri"/>
                        </a:rPr>
                        <a:t>unknown </a:t>
                      </a:r>
                      <a:r>
                        <a:rPr lang="en-US" sz="1600" dirty="0" err="1" smtClean="0">
                          <a:latin typeface="Calibri"/>
                          <a:cs typeface="Calibri"/>
                        </a:rPr>
                        <a:t>Ψgene</a:t>
                      </a:r>
                      <a:r>
                        <a:rPr lang="en-US" sz="1600" baseline="0" dirty="0" smtClean="0"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1600" dirty="0" smtClean="0">
                          <a:latin typeface="Calibri"/>
                          <a:cs typeface="Calibri"/>
                        </a:rPr>
                        <a:t>from</a:t>
                      </a:r>
                    </a:p>
                    <a:p>
                      <a:r>
                        <a:rPr lang="en-US" sz="1600" dirty="0" smtClean="0">
                          <a:latin typeface="Calibri"/>
                          <a:cs typeface="Calibri"/>
                        </a:rPr>
                        <a:t>mapping to splice-junctions</a:t>
                      </a:r>
                      <a:endParaRPr lang="en-US" sz="16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Calibri"/>
                          <a:cs typeface="Calibri"/>
                        </a:rPr>
                        <a:t>Additional support</a:t>
                      </a:r>
                      <a:endParaRPr lang="en-US" sz="16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en-US" sz="1600" dirty="0" smtClean="0">
                          <a:latin typeface="Calibri"/>
                          <a:cs typeface="Calibri"/>
                        </a:rPr>
                        <a:t>PCR</a:t>
                      </a:r>
                    </a:p>
                    <a:p>
                      <a:r>
                        <a:rPr lang="en-US" sz="1600" dirty="0" smtClean="0">
                          <a:latin typeface="Calibri"/>
                          <a:cs typeface="Calibri"/>
                        </a:rPr>
                        <a:t>validation</a:t>
                      </a:r>
                    </a:p>
                    <a:p>
                      <a:r>
                        <a:rPr lang="en-US" sz="1600" dirty="0" smtClean="0">
                          <a:latin typeface="Calibri"/>
                          <a:cs typeface="Calibri"/>
                        </a:rPr>
                        <a:t>(preliminary)</a:t>
                      </a:r>
                      <a:endParaRPr lang="en-US" sz="16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</a:tr>
              <a:tr h="579120">
                <a:tc vMerge="1">
                  <a:txBody>
                    <a:bodyPr/>
                    <a:lstStyle/>
                    <a:p>
                      <a:endParaRPr lang="en-US" sz="16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+mn-lt"/>
                          <a:cs typeface="Calibri"/>
                        </a:rPr>
                        <a:t>Read depth</a:t>
                      </a:r>
                    </a:p>
                    <a:p>
                      <a:r>
                        <a:rPr lang="en-US" sz="1600" dirty="0" smtClean="0">
                          <a:latin typeface="+mn-lt"/>
                          <a:cs typeface="Calibri"/>
                        </a:rPr>
                        <a:t>support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Calibri"/>
                          <a:cs typeface="Calibri"/>
                        </a:rPr>
                        <a:t>Insertion point</a:t>
                      </a:r>
                    </a:p>
                    <a:p>
                      <a:r>
                        <a:rPr lang="en-US" sz="1600" dirty="0" smtClean="0">
                          <a:latin typeface="Calibri"/>
                          <a:cs typeface="Calibri"/>
                        </a:rPr>
                        <a:t>support</a:t>
                      </a:r>
                      <a:endParaRPr lang="en-US" sz="16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Calibri"/>
                          <a:cs typeface="Calibri"/>
                        </a:rPr>
                        <a:t>Found in</a:t>
                      </a:r>
                    </a:p>
                    <a:p>
                      <a:r>
                        <a:rPr lang="en-US" sz="1600" dirty="0" smtClean="0">
                          <a:latin typeface="Calibri"/>
                          <a:cs typeface="Calibri"/>
                        </a:rPr>
                        <a:t>Venter genome</a:t>
                      </a:r>
                      <a:endParaRPr lang="en-US" sz="16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16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</a:tr>
              <a:tr h="33528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dirty="0">
                          <a:latin typeface="Calibri"/>
                          <a:cs typeface="Calibri"/>
                        </a:rPr>
                        <a:t>CDC27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>
                          <a:latin typeface="Calibri"/>
                          <a:cs typeface="Calibri"/>
                        </a:rPr>
                        <a:t>Yes</a:t>
                      </a:r>
                      <a:endParaRPr lang="en-US" sz="16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sz="16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sz="16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>
                          <a:latin typeface="Calibri"/>
                          <a:cs typeface="Calibri"/>
                        </a:rPr>
                        <a:t>N/A</a:t>
                      </a:r>
                      <a:endParaRPr lang="en-US" sz="16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</a:tr>
              <a:tr h="33528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dirty="0">
                          <a:latin typeface="Calibri"/>
                          <a:cs typeface="Calibri"/>
                        </a:rPr>
                        <a:t>BCLAF1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>
                          <a:latin typeface="Calibri"/>
                          <a:cs typeface="Calibri"/>
                        </a:rPr>
                        <a:t>Yes</a:t>
                      </a:r>
                      <a:endParaRPr lang="en-US" sz="16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sz="16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>
                          <a:latin typeface="Calibri"/>
                          <a:cs typeface="Calibri"/>
                        </a:rPr>
                        <a:t>Yes</a:t>
                      </a:r>
                      <a:endParaRPr lang="en-US" sz="16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No</a:t>
                      </a:r>
                      <a:endParaRPr lang="en-US" sz="1600" dirty="0">
                        <a:solidFill>
                          <a:srgbClr val="FF0000"/>
                        </a:solidFill>
                        <a:latin typeface="Calibri"/>
                        <a:cs typeface="Calibri"/>
                      </a:endParaRPr>
                    </a:p>
                  </a:txBody>
                  <a:tcPr/>
                </a:tc>
              </a:tr>
              <a:tr h="33528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dirty="0">
                          <a:latin typeface="Calibri"/>
                          <a:cs typeface="Calibri"/>
                        </a:rPr>
                        <a:t>LAPTM4B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>
                          <a:latin typeface="Calibri"/>
                          <a:cs typeface="Calibri"/>
                        </a:rPr>
                        <a:t>Yes</a:t>
                      </a:r>
                      <a:endParaRPr lang="en-US" sz="16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sz="16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sz="160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>
                          <a:latin typeface="Calibri"/>
                          <a:cs typeface="Calibri"/>
                        </a:rPr>
                        <a:t>N/A</a:t>
                      </a:r>
                      <a:endParaRPr lang="en-US" sz="16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</a:tr>
              <a:tr h="33528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dirty="0">
                          <a:latin typeface="Calibri"/>
                          <a:cs typeface="Calibri"/>
                        </a:rPr>
                        <a:t>MTCH2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sz="16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sz="16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sz="16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>
                          <a:solidFill>
                            <a:srgbClr val="008000"/>
                          </a:solidFill>
                          <a:latin typeface="Calibri"/>
                          <a:cs typeface="Calibri"/>
                        </a:rPr>
                        <a:t>Yes</a:t>
                      </a:r>
                      <a:endParaRPr lang="en-US" sz="1600" dirty="0">
                        <a:solidFill>
                          <a:srgbClr val="008000"/>
                        </a:solidFill>
                        <a:latin typeface="Calibri"/>
                        <a:cs typeface="Calibri"/>
                      </a:endParaRPr>
                    </a:p>
                  </a:txBody>
                  <a:tcPr/>
                </a:tc>
              </a:tr>
              <a:tr h="33528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dirty="0">
                          <a:latin typeface="Calibri"/>
                          <a:cs typeface="Calibri"/>
                        </a:rPr>
                        <a:t>CBX3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>
                          <a:latin typeface="Calibri"/>
                          <a:cs typeface="Calibri"/>
                        </a:rPr>
                        <a:t>Yes</a:t>
                      </a:r>
                      <a:endParaRPr lang="en-US" sz="16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>
                          <a:latin typeface="Calibri"/>
                          <a:cs typeface="Calibri"/>
                        </a:rPr>
                        <a:t>Yes</a:t>
                      </a:r>
                      <a:endParaRPr lang="en-US" sz="16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>
                          <a:latin typeface="Calibri"/>
                          <a:cs typeface="Calibri"/>
                        </a:rPr>
                        <a:t>Yes</a:t>
                      </a:r>
                      <a:endParaRPr lang="en-US" sz="16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>
                          <a:solidFill>
                            <a:srgbClr val="008000"/>
                          </a:solidFill>
                          <a:latin typeface="Calibri"/>
                          <a:cs typeface="Calibri"/>
                        </a:rPr>
                        <a:t>Yes</a:t>
                      </a:r>
                      <a:endParaRPr lang="en-US" sz="1600" dirty="0">
                        <a:solidFill>
                          <a:srgbClr val="008000"/>
                        </a:solidFill>
                        <a:latin typeface="Calibri"/>
                        <a:cs typeface="Calibri"/>
                      </a:endParaRPr>
                    </a:p>
                  </a:txBody>
                  <a:tcPr/>
                </a:tc>
              </a:tr>
              <a:tr h="33528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dirty="0">
                          <a:latin typeface="Calibri"/>
                          <a:cs typeface="Calibri"/>
                        </a:rPr>
                        <a:t>TMEM66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>
                          <a:latin typeface="Calibri"/>
                          <a:cs typeface="Calibri"/>
                        </a:rPr>
                        <a:t>Yes</a:t>
                      </a:r>
                      <a:endParaRPr lang="en-US" sz="16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sz="16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sz="16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>
                          <a:solidFill>
                            <a:srgbClr val="008000"/>
                          </a:solidFill>
                          <a:latin typeface="Calibri"/>
                          <a:cs typeface="Calibri"/>
                        </a:rPr>
                        <a:t>Yes</a:t>
                      </a:r>
                      <a:endParaRPr lang="en-US" sz="1600" dirty="0">
                        <a:solidFill>
                          <a:srgbClr val="008000"/>
                        </a:solidFill>
                        <a:latin typeface="Calibri"/>
                        <a:cs typeface="Calibri"/>
                      </a:endParaRPr>
                    </a:p>
                  </a:txBody>
                  <a:tcPr/>
                </a:tc>
              </a:tr>
              <a:tr h="33528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dirty="0">
                          <a:latin typeface="Calibri"/>
                          <a:cs typeface="Calibri"/>
                        </a:rPr>
                        <a:t>TDG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>
                          <a:latin typeface="Calibri"/>
                          <a:cs typeface="Calibri"/>
                        </a:rPr>
                        <a:t>Yes</a:t>
                      </a:r>
                      <a:endParaRPr lang="en-US" sz="16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>
                          <a:latin typeface="Calibri"/>
                          <a:cs typeface="Calibri"/>
                        </a:rPr>
                        <a:t>Yes</a:t>
                      </a:r>
                      <a:endParaRPr lang="en-US" sz="16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>
                          <a:latin typeface="Calibri"/>
                          <a:cs typeface="Calibri"/>
                        </a:rPr>
                        <a:t>Yes</a:t>
                      </a:r>
                      <a:endParaRPr lang="en-US" sz="16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>
                          <a:solidFill>
                            <a:srgbClr val="008000"/>
                          </a:solidFill>
                          <a:latin typeface="Calibri"/>
                          <a:cs typeface="Calibri"/>
                        </a:rPr>
                        <a:t>Yes</a:t>
                      </a:r>
                      <a:endParaRPr lang="en-US" sz="1600" dirty="0">
                        <a:solidFill>
                          <a:srgbClr val="008000"/>
                        </a:solidFill>
                        <a:latin typeface="Calibri"/>
                        <a:cs typeface="Calibri"/>
                      </a:endParaRPr>
                    </a:p>
                  </a:txBody>
                  <a:tcPr/>
                </a:tc>
              </a:tr>
              <a:tr h="33528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latin typeface="Calibri"/>
                          <a:cs typeface="Calibri"/>
                        </a:rPr>
                        <a:t>BOD1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sz="160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sz="16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sz="16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>
                          <a:solidFill>
                            <a:srgbClr val="0000FF"/>
                          </a:solidFill>
                          <a:latin typeface="Calibri"/>
                          <a:cs typeface="Calibri"/>
                        </a:rPr>
                        <a:t>Inconclusive</a:t>
                      </a:r>
                      <a:endParaRPr lang="en-US" sz="1600" dirty="0">
                        <a:solidFill>
                          <a:srgbClr val="0000FF"/>
                        </a:solidFill>
                        <a:latin typeface="Calibri"/>
                        <a:cs typeface="Calibri"/>
                      </a:endParaRPr>
                    </a:p>
                  </a:txBody>
                  <a:tcPr/>
                </a:tc>
              </a:tr>
              <a:tr h="33528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dirty="0">
                          <a:latin typeface="Calibri"/>
                          <a:cs typeface="Calibri"/>
                        </a:rPr>
                        <a:t>CACNA1B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sz="160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>
                          <a:latin typeface="Calibri"/>
                          <a:cs typeface="Calibri"/>
                        </a:rPr>
                        <a:t>Yes</a:t>
                      </a:r>
                      <a:endParaRPr lang="en-US" sz="16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sz="16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>
                          <a:solidFill>
                            <a:srgbClr val="0000FF"/>
                          </a:solidFill>
                          <a:latin typeface="+mn-lt"/>
                          <a:cs typeface="Calibri"/>
                        </a:rPr>
                        <a:t>Inconclusive</a:t>
                      </a:r>
                      <a:endParaRPr lang="en-US" sz="1600" dirty="0">
                        <a:solidFill>
                          <a:srgbClr val="0000FF"/>
                        </a:solidFill>
                        <a:latin typeface="Calibri"/>
                        <a:cs typeface="Calibri"/>
                      </a:endParaRPr>
                    </a:p>
                  </a:txBody>
                  <a:tcPr/>
                </a:tc>
              </a:tr>
              <a:tr h="33528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dirty="0">
                          <a:latin typeface="Calibri"/>
                          <a:cs typeface="Calibri"/>
                        </a:rPr>
                        <a:t>SKA3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>
                          <a:latin typeface="Calibri"/>
                          <a:cs typeface="Calibri"/>
                        </a:rPr>
                        <a:t>Yes</a:t>
                      </a:r>
                      <a:endParaRPr lang="en-US" sz="16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>
                          <a:latin typeface="Calibri"/>
                          <a:cs typeface="Calibri"/>
                        </a:rPr>
                        <a:t>Yes</a:t>
                      </a:r>
                      <a:endParaRPr lang="en-US" sz="16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sz="16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>
                          <a:solidFill>
                            <a:srgbClr val="008000"/>
                          </a:solidFill>
                          <a:latin typeface="Calibri"/>
                          <a:cs typeface="Calibri"/>
                        </a:rPr>
                        <a:t>Yes</a:t>
                      </a:r>
                      <a:endParaRPr lang="en-US" sz="1600" dirty="0">
                        <a:solidFill>
                          <a:srgbClr val="008000"/>
                        </a:solidFill>
                        <a:latin typeface="Calibri"/>
                        <a:cs typeface="Calibri"/>
                      </a:endParaRPr>
                    </a:p>
                  </a:txBody>
                  <a:tcPr/>
                </a:tc>
              </a:tr>
              <a:tr h="33528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dirty="0">
                          <a:latin typeface="Calibri"/>
                          <a:cs typeface="Calibri"/>
                        </a:rPr>
                        <a:t>AP3S1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>
                          <a:latin typeface="Calibri"/>
                          <a:cs typeface="Calibri"/>
                        </a:rPr>
                        <a:t>Yes</a:t>
                      </a:r>
                      <a:endParaRPr lang="en-US" sz="16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sz="16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>
                          <a:latin typeface="Calibri"/>
                          <a:cs typeface="Calibri"/>
                        </a:rPr>
                        <a:t>Yes</a:t>
                      </a:r>
                      <a:endParaRPr lang="en-US" sz="16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No</a:t>
                      </a:r>
                      <a:endParaRPr lang="en-US" sz="1600" dirty="0">
                        <a:solidFill>
                          <a:srgbClr val="FF0000"/>
                        </a:solidFill>
                        <a:latin typeface="Calibri"/>
                        <a:cs typeface="Calibri"/>
                      </a:endParaRPr>
                    </a:p>
                  </a:txBody>
                  <a:tcPr/>
                </a:tc>
              </a:tr>
              <a:tr h="33528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latin typeface="Calibri"/>
                          <a:cs typeface="Calibri"/>
                        </a:rPr>
                        <a:t>AC131157.1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endParaRPr lang="en-US" sz="160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>
                          <a:latin typeface="Calibri"/>
                          <a:cs typeface="Calibri"/>
                        </a:rPr>
                        <a:t>N/A</a:t>
                      </a:r>
                      <a:endParaRPr lang="en-US" sz="16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</a:tr>
              <a:tr h="33528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/>
                          <a:cs typeface="Calibri"/>
                        </a:rPr>
                        <a:t>AL590623.1</a:t>
                      </a:r>
                    </a:p>
                  </a:txBody>
                  <a:tcPr marL="12700" marR="12700" marT="12700" marB="0" anchor="ctr"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sz="1600" dirty="0" err="1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/>
                          <a:cs typeface="Calibri"/>
                        </a:rPr>
                        <a:t>Centromere</a:t>
                      </a:r>
                      <a:endParaRPr lang="en-US" sz="1600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/>
                        <a:cs typeface="Calibri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01642"/>
            <a:ext cx="8229600" cy="1143000"/>
          </a:xfrm>
        </p:spPr>
        <p:txBody>
          <a:bodyPr/>
          <a:lstStyle/>
          <a:p>
            <a:r>
              <a:rPr lang="en-US" dirty="0" err="1" smtClean="0"/>
              <a:t>Ψgenes</a:t>
            </a:r>
            <a:r>
              <a:rPr lang="en-US" dirty="0" smtClean="0"/>
              <a:t>  by population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005258"/>
            <a:ext cx="8229600" cy="5626974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051A4-B0BA-074E-BAE7-CB2A9F1E4457}" type="slidenum">
              <a:rPr lang="en-US" smtClean="0"/>
              <a:pPr/>
              <a:t>39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Discovering genomic structural variations (SV) </a:t>
            </a:r>
          </a:p>
          <a:p>
            <a:r>
              <a:rPr lang="en-US" dirty="0" smtClean="0"/>
              <a:t>Personal genome</a:t>
            </a:r>
          </a:p>
          <a:p>
            <a:pPr lvl="1"/>
            <a:r>
              <a:rPr lang="en-US" dirty="0"/>
              <a:t>a</a:t>
            </a:r>
            <a:r>
              <a:rPr lang="en-US" dirty="0" smtClean="0"/>
              <a:t>llele-specific binding &amp; expression</a:t>
            </a:r>
          </a:p>
          <a:p>
            <a:r>
              <a:rPr lang="en-US" dirty="0" smtClean="0"/>
              <a:t>Extending SV discoveries, </a:t>
            </a:r>
            <a:r>
              <a:rPr lang="en-US" dirty="0" err="1" smtClean="0"/>
              <a:t>Ψgenes</a:t>
            </a:r>
            <a:endParaRPr lang="en-US" dirty="0" smtClean="0"/>
          </a:p>
          <a:p>
            <a:r>
              <a:rPr lang="en-US" dirty="0" err="1" smtClean="0"/>
              <a:t>CNVs</a:t>
            </a:r>
            <a:r>
              <a:rPr lang="en-US" dirty="0" smtClean="0"/>
              <a:t> in human </a:t>
            </a:r>
            <a:r>
              <a:rPr lang="en-US" dirty="0" err="1" smtClean="0"/>
              <a:t>iPSC</a:t>
            </a:r>
            <a:r>
              <a:rPr lang="en-US" dirty="0" smtClean="0"/>
              <a:t> and somatic variations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051A4-B0BA-074E-BAE7-CB2A9F1E4457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6979"/>
            <a:ext cx="8229600" cy="1143000"/>
          </a:xfrm>
        </p:spPr>
        <p:txBody>
          <a:bodyPr/>
          <a:lstStyle/>
          <a:p>
            <a:r>
              <a:rPr lang="en-US" dirty="0" smtClean="0"/>
              <a:t>Frequency by populations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276" y="1061700"/>
            <a:ext cx="8229600" cy="562697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86900" y="1610439"/>
            <a:ext cx="2831687" cy="923330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wrap="none" lIns="91440" tIns="45720" rIns="91440" bIns="45720" rtlCol="0">
            <a:spAutoFit/>
          </a:bodyPr>
          <a:lstStyle/>
          <a:p>
            <a:r>
              <a:rPr lang="en-US" dirty="0" smtClean="0"/>
              <a:t>Total of 145 of parent genes</a:t>
            </a:r>
          </a:p>
          <a:p>
            <a:r>
              <a:rPr lang="en-US" dirty="0" smtClean="0"/>
              <a:t>are predicted to have</a:t>
            </a:r>
          </a:p>
          <a:p>
            <a:r>
              <a:rPr lang="en-US" dirty="0"/>
              <a:t>u</a:t>
            </a:r>
            <a:r>
              <a:rPr lang="en-US" dirty="0" smtClean="0"/>
              <a:t>nknown </a:t>
            </a:r>
            <a:r>
              <a:rPr lang="en-US" dirty="0" err="1" smtClean="0"/>
              <a:t>Ψgenes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 rot="16200000">
            <a:off x="-947068" y="2921319"/>
            <a:ext cx="3140516" cy="369332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 rtlCol="0">
            <a:spAutoFit/>
          </a:bodyPr>
          <a:lstStyle/>
          <a:p>
            <a:r>
              <a:rPr lang="en-US" dirty="0" smtClean="0"/>
              <a:t># of parent genes with a </a:t>
            </a:r>
            <a:r>
              <a:rPr lang="en-US" dirty="0" err="1" smtClean="0"/>
              <a:t>Ψgene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051A4-B0BA-074E-BAE7-CB2A9F1E4457}" type="slidenum">
              <a:rPr lang="en-US" smtClean="0"/>
              <a:pPr/>
              <a:t>40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450" y="2123058"/>
            <a:ext cx="8229600" cy="183742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 rot="16200000">
            <a:off x="-156834" y="2871085"/>
            <a:ext cx="1159292" cy="276999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r>
              <a:rPr lang="en-US" sz="1200" dirty="0" smtClean="0"/>
              <a:t>All populations</a:t>
            </a:r>
            <a:endParaRPr lang="en-US" sz="1200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 enrichment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051A4-B0BA-074E-BAE7-CB2A9F1E4457}" type="slidenum">
              <a:rPr lang="en-US" smtClean="0"/>
              <a:pPr/>
              <a:t>41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13904" y="4762662"/>
            <a:ext cx="8468146" cy="369332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</a:rPr>
              <a:t>Hypothesis: </a:t>
            </a:r>
            <a:r>
              <a:rPr lang="en-US" dirty="0" err="1" smtClean="0">
                <a:solidFill>
                  <a:schemeClr val="accent6"/>
                </a:solidFill>
              </a:rPr>
              <a:t>pseudogenization</a:t>
            </a:r>
            <a:r>
              <a:rPr lang="en-US" dirty="0" smtClean="0">
                <a:solidFill>
                  <a:schemeClr val="accent6"/>
                </a:solidFill>
              </a:rPr>
              <a:t> happens at the end of M phase beginning of G0/G1 phase </a:t>
            </a:r>
            <a:endParaRPr lang="en-US" dirty="0">
              <a:solidFill>
                <a:schemeClr val="accent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Discovering genomic structural variations (SV) </a:t>
            </a:r>
          </a:p>
          <a:p>
            <a:r>
              <a:rPr lang="en-US" dirty="0" smtClean="0"/>
              <a:t>Personal genome</a:t>
            </a:r>
          </a:p>
          <a:p>
            <a:pPr lvl="1"/>
            <a:r>
              <a:rPr lang="en-US" dirty="0"/>
              <a:t>a</a:t>
            </a:r>
            <a:r>
              <a:rPr lang="en-US" dirty="0" smtClean="0"/>
              <a:t>llele-specific binding &amp; expression</a:t>
            </a:r>
          </a:p>
          <a:p>
            <a:r>
              <a:rPr lang="en-US" dirty="0" smtClean="0"/>
              <a:t>Extending SV discoveries, </a:t>
            </a:r>
            <a:r>
              <a:rPr lang="en-US" dirty="0" err="1" smtClean="0"/>
              <a:t>Ψgenes</a:t>
            </a:r>
            <a:endParaRPr lang="en-US" dirty="0" smtClean="0"/>
          </a:p>
          <a:p>
            <a:r>
              <a:rPr lang="en-US" b="1" dirty="0" err="1" smtClean="0">
                <a:solidFill>
                  <a:schemeClr val="accent6"/>
                </a:solidFill>
              </a:rPr>
              <a:t>CNVs</a:t>
            </a:r>
            <a:r>
              <a:rPr lang="en-US" b="1" dirty="0" smtClean="0">
                <a:solidFill>
                  <a:schemeClr val="accent6"/>
                </a:solidFill>
              </a:rPr>
              <a:t> in human </a:t>
            </a:r>
            <a:r>
              <a:rPr lang="en-US" b="1" dirty="0" err="1" smtClean="0">
                <a:solidFill>
                  <a:schemeClr val="accent6"/>
                </a:solidFill>
              </a:rPr>
              <a:t>iPSC</a:t>
            </a:r>
            <a:r>
              <a:rPr lang="en-US" b="1" dirty="0" smtClean="0">
                <a:solidFill>
                  <a:schemeClr val="accent6"/>
                </a:solidFill>
              </a:rPr>
              <a:t> and somatic variations</a:t>
            </a:r>
          </a:p>
          <a:p>
            <a:pPr lvl="1"/>
            <a:r>
              <a:rPr lang="en-US" b="1" dirty="0" smtClean="0">
                <a:solidFill>
                  <a:schemeClr val="accent6"/>
                </a:solidFill>
              </a:rPr>
              <a:t>In collaboration with Flora </a:t>
            </a:r>
            <a:r>
              <a:rPr lang="en-US" b="1" dirty="0" err="1" smtClean="0">
                <a:solidFill>
                  <a:schemeClr val="accent6"/>
                </a:solidFill>
              </a:rPr>
              <a:t>Vaccarino’s</a:t>
            </a:r>
            <a:r>
              <a:rPr lang="en-US" b="1" dirty="0" smtClean="0">
                <a:solidFill>
                  <a:schemeClr val="accent6"/>
                </a:solidFill>
              </a:rPr>
              <a:t> lab (Yale University School of Medicine)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051A4-B0BA-074E-BAE7-CB2A9F1E4457}" type="slidenum">
              <a:rPr lang="en-US" smtClean="0"/>
              <a:pPr/>
              <a:t>42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5678487" y="273051"/>
            <a:ext cx="3008313" cy="1162050"/>
          </a:xfrm>
        </p:spPr>
        <p:txBody>
          <a:bodyPr/>
          <a:lstStyle/>
          <a:p>
            <a:r>
              <a:rPr lang="en-US" dirty="0" smtClean="0"/>
              <a:t>Experimental design and goal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half" idx="2"/>
          </p:nvPr>
        </p:nvSpPr>
        <p:spPr>
          <a:xfrm>
            <a:off x="5678487" y="1435102"/>
            <a:ext cx="3008313" cy="4691063"/>
          </a:xfrm>
        </p:spPr>
        <p:txBody>
          <a:bodyPr/>
          <a:lstStyle/>
          <a:p>
            <a:r>
              <a:rPr lang="en-US" dirty="0" smtClean="0"/>
              <a:t>Few previous studies reported large number of </a:t>
            </a:r>
            <a:r>
              <a:rPr lang="en-US" i="1" dirty="0" smtClean="0"/>
              <a:t>de novo</a:t>
            </a:r>
            <a:r>
              <a:rPr lang="en-US" dirty="0" smtClean="0"/>
              <a:t> </a:t>
            </a:r>
            <a:r>
              <a:rPr lang="en-US" dirty="0" err="1" smtClean="0"/>
              <a:t>CNVs</a:t>
            </a:r>
            <a:r>
              <a:rPr lang="en-US" dirty="0" smtClean="0"/>
              <a:t> in </a:t>
            </a:r>
            <a:r>
              <a:rPr lang="en-US" dirty="0" err="1" smtClean="0"/>
              <a:t>hiPSC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Is </a:t>
            </a:r>
            <a:r>
              <a:rPr lang="en-US" dirty="0" err="1" smtClean="0"/>
              <a:t>hiPSC</a:t>
            </a:r>
            <a:r>
              <a:rPr lang="en-US" dirty="0" smtClean="0"/>
              <a:t> genome stable during reprogramming?</a:t>
            </a:r>
          </a:p>
          <a:p>
            <a:endParaRPr lang="en-US" dirty="0" smtClean="0"/>
          </a:p>
          <a:p>
            <a:r>
              <a:rPr lang="en-US" dirty="0" smtClean="0"/>
              <a:t>What is the cause/origin of </a:t>
            </a:r>
            <a:r>
              <a:rPr lang="en-US" dirty="0" err="1" smtClean="0"/>
              <a:t>hPSC</a:t>
            </a:r>
            <a:r>
              <a:rPr lang="en-US" dirty="0" smtClean="0"/>
              <a:t> line-manifested </a:t>
            </a:r>
            <a:r>
              <a:rPr lang="en-US" dirty="0" err="1" smtClean="0"/>
              <a:t>CNVs</a:t>
            </a:r>
            <a:r>
              <a:rPr lang="en-US" dirty="0" smtClean="0"/>
              <a:t> (LM-</a:t>
            </a:r>
            <a:r>
              <a:rPr lang="en-US" dirty="0" err="1" smtClean="0"/>
              <a:t>CNVs</a:t>
            </a:r>
            <a:r>
              <a:rPr lang="en-US" dirty="0" smtClean="0"/>
              <a:t>)?</a:t>
            </a:r>
          </a:p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7" y="0"/>
            <a:ext cx="5592588" cy="68580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051A4-B0BA-074E-BAE7-CB2A9F1E4457}" type="slidenum">
              <a:rPr lang="en-US" smtClean="0"/>
              <a:pPr/>
              <a:t>43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319479" y="6356351"/>
            <a:ext cx="1484538" cy="246221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r>
              <a:rPr lang="en-US" sz="1000" dirty="0" smtClean="0"/>
              <a:t>Abyzov et </a:t>
            </a:r>
            <a:r>
              <a:rPr lang="en-US" sz="1000" dirty="0" smtClean="0"/>
              <a:t>al</a:t>
            </a:r>
            <a:r>
              <a:rPr lang="en-US" sz="1000" dirty="0" smtClean="0"/>
              <a:t>.</a:t>
            </a:r>
            <a:r>
              <a:rPr lang="en-US" sz="1000" dirty="0" smtClean="0"/>
              <a:t> (submitted</a:t>
            </a:r>
            <a:r>
              <a:rPr lang="en-US" sz="1000" dirty="0" smtClean="0"/>
              <a:t>)</a:t>
            </a:r>
            <a:endParaRPr lang="en-US" sz="1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051A4-B0BA-074E-BAE7-CB2A9F1E4457}" type="slidenum">
              <a:rPr lang="en-US" smtClean="0"/>
              <a:pPr/>
              <a:t>44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rcRect t="495"/>
          <a:stretch>
            <a:fillRect/>
          </a:stretch>
        </p:blipFill>
        <p:spPr>
          <a:xfrm>
            <a:off x="1126344" y="34014"/>
            <a:ext cx="7735295" cy="682398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 rot="16200000">
            <a:off x="-1890667" y="2883201"/>
            <a:ext cx="5006499" cy="369332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r>
              <a:rPr lang="en-US" dirty="0" smtClean="0"/>
              <a:t>28 </a:t>
            </a:r>
            <a:r>
              <a:rPr lang="en-US" dirty="0" err="1" smtClean="0"/>
              <a:t>qPCR</a:t>
            </a:r>
            <a:r>
              <a:rPr lang="en-US" dirty="0" smtClean="0"/>
              <a:t> validated line manifested</a:t>
            </a:r>
            <a:r>
              <a:rPr lang="en-US" i="1" dirty="0" smtClean="0"/>
              <a:t> </a:t>
            </a:r>
            <a:r>
              <a:rPr lang="en-US" dirty="0" err="1" smtClean="0"/>
              <a:t>CNVs</a:t>
            </a:r>
            <a:r>
              <a:rPr lang="en-US" dirty="0" smtClean="0"/>
              <a:t> in 16 </a:t>
            </a:r>
            <a:r>
              <a:rPr lang="en-US" dirty="0" err="1" smtClean="0"/>
              <a:t>hiPSC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8814" y="6570144"/>
            <a:ext cx="1484538" cy="246221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 rtlCol="0">
            <a:spAutoFit/>
          </a:bodyPr>
          <a:lstStyle/>
          <a:p>
            <a:r>
              <a:rPr lang="en-US" sz="1000" dirty="0" smtClean="0"/>
              <a:t>Abyzov et </a:t>
            </a:r>
            <a:r>
              <a:rPr lang="en-US" sz="1000" dirty="0" smtClean="0"/>
              <a:t>al</a:t>
            </a:r>
            <a:r>
              <a:rPr lang="en-US" sz="1000" dirty="0" smtClean="0"/>
              <a:t>.</a:t>
            </a:r>
            <a:r>
              <a:rPr lang="en-US" sz="1000" dirty="0" smtClean="0"/>
              <a:t> (submitted</a:t>
            </a:r>
            <a:r>
              <a:rPr lang="en-US" sz="1000" dirty="0" smtClean="0"/>
              <a:t>)</a:t>
            </a:r>
            <a:endParaRPr lang="en-US" sz="1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051A4-B0BA-074E-BAE7-CB2A9F1E4457}" type="slidenum">
              <a:rPr lang="en-US" smtClean="0"/>
              <a:pPr/>
              <a:t>45</a:t>
            </a:fld>
            <a:endParaRPr lang="en-US"/>
          </a:p>
        </p:txBody>
      </p:sp>
      <p:pic>
        <p:nvPicPr>
          <p:cNvPr id="3" name="Picture 2" descr="Figure 1.overview.tif"/>
          <p:cNvPicPr>
            <a:picLocks noChangeAspect="1"/>
          </p:cNvPicPr>
          <p:nvPr/>
        </p:nvPicPr>
        <p:blipFill>
          <a:blip r:embed="rId2"/>
          <a:srcRect l="53732" t="3980"/>
          <a:stretch>
            <a:fillRect/>
          </a:stretch>
        </p:blipFill>
        <p:spPr>
          <a:xfrm>
            <a:off x="250297" y="0"/>
            <a:ext cx="5558083" cy="6858000"/>
          </a:xfrm>
          <a:prstGeom prst="rect">
            <a:avLst/>
          </a:prstGeom>
        </p:spPr>
      </p:pic>
      <p:sp>
        <p:nvSpPr>
          <p:cNvPr id="5" name="Title 5"/>
          <p:cNvSpPr txBox="1">
            <a:spLocks/>
          </p:cNvSpPr>
          <p:nvPr/>
        </p:nvSpPr>
        <p:spPr>
          <a:xfrm>
            <a:off x="5808380" y="503237"/>
            <a:ext cx="3008313" cy="116205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spcBef>
                <a:spcPct val="0"/>
              </a:spcBef>
            </a:pPr>
            <a:r>
              <a:rPr lang="en-US" sz="2000" b="1" dirty="0" smtClean="0">
                <a:latin typeface="+mj-lt"/>
                <a:ea typeface="+mj-ea"/>
                <a:cs typeface="+mj-cs"/>
              </a:rPr>
              <a:t>Example of LM-CNV</a:t>
            </a:r>
            <a:endParaRPr lang="en-US" sz="2000" b="1" dirty="0">
              <a:latin typeface="+mj-lt"/>
              <a:ea typeface="+mj-ea"/>
              <a:cs typeface="+mj-cs"/>
            </a:endParaRPr>
          </a:p>
        </p:txBody>
      </p:sp>
      <p:sp>
        <p:nvSpPr>
          <p:cNvPr id="6" name="Text Placeholder 8"/>
          <p:cNvSpPr txBox="1">
            <a:spLocks/>
          </p:cNvSpPr>
          <p:nvPr/>
        </p:nvSpPr>
        <p:spPr>
          <a:xfrm>
            <a:off x="5808380" y="1665287"/>
            <a:ext cx="3008313" cy="46910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spcBef>
                <a:spcPct val="20000"/>
              </a:spcBef>
            </a:pPr>
            <a:r>
              <a:rPr lang="en-US" sz="1400" dirty="0" smtClean="0"/>
              <a:t>Gene in duplication has increased expression</a:t>
            </a:r>
            <a:endParaRPr lang="en-US" sz="1400" dirty="0"/>
          </a:p>
        </p:txBody>
      </p:sp>
      <p:sp useBgFill="1">
        <p:nvSpPr>
          <p:cNvPr id="7" name="Rectangle 6"/>
          <p:cNvSpPr/>
          <p:nvPr/>
        </p:nvSpPr>
        <p:spPr>
          <a:xfrm>
            <a:off x="120511" y="2858774"/>
            <a:ext cx="621114" cy="2434795"/>
          </a:xfrm>
          <a:prstGeom prst="rect">
            <a:avLst/>
          </a:prstGeom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6297849" y="6356351"/>
            <a:ext cx="1484538" cy="246221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r>
              <a:rPr lang="en-US" sz="1000" dirty="0" smtClean="0"/>
              <a:t>Abyzov et </a:t>
            </a:r>
            <a:r>
              <a:rPr lang="en-US" sz="1000" dirty="0" smtClean="0"/>
              <a:t>al</a:t>
            </a:r>
            <a:r>
              <a:rPr lang="en-US" sz="1000" dirty="0" smtClean="0"/>
              <a:t>.</a:t>
            </a:r>
            <a:r>
              <a:rPr lang="en-US" sz="1000" dirty="0" smtClean="0"/>
              <a:t> (submitted</a:t>
            </a:r>
            <a:r>
              <a:rPr lang="en-US" sz="1000" dirty="0" smtClean="0"/>
              <a:t>)</a:t>
            </a:r>
            <a:endParaRPr lang="en-US" sz="1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59654"/>
            <a:ext cx="9144000" cy="53584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53667" y="1557478"/>
            <a:ext cx="2236510" cy="646331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none" lIns="91440" tIns="45720" rIns="91440" bIns="45720" rtlCol="0">
            <a:spAutoFit/>
          </a:bodyPr>
          <a:lstStyle/>
          <a:p>
            <a:r>
              <a:rPr lang="en-US" b="1" dirty="0" smtClean="0">
                <a:solidFill>
                  <a:srgbClr val="00FF00"/>
                </a:solidFill>
              </a:rPr>
              <a:t>Genes in duplications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Genes in deletions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712323" y="6128808"/>
            <a:ext cx="3288080" cy="369332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 rtlCol="0">
            <a:spAutoFit/>
          </a:bodyPr>
          <a:lstStyle/>
          <a:p>
            <a:r>
              <a:rPr lang="en-US" b="1" dirty="0" smtClean="0"/>
              <a:t>RPKM in </a:t>
            </a:r>
            <a:r>
              <a:rPr lang="en-US" b="1" dirty="0" err="1" smtClean="0"/>
              <a:t>hiPSC</a:t>
            </a:r>
            <a:r>
              <a:rPr lang="en-US" b="1" dirty="0" smtClean="0"/>
              <a:t> without LM-CNV</a:t>
            </a:r>
            <a:endParaRPr lang="en-US" b="1" dirty="0"/>
          </a:p>
        </p:txBody>
      </p:sp>
      <p:sp>
        <p:nvSpPr>
          <p:cNvPr id="14" name="TextBox 13"/>
          <p:cNvSpPr txBox="1"/>
          <p:nvPr/>
        </p:nvSpPr>
        <p:spPr>
          <a:xfrm rot="16200000">
            <a:off x="-1232976" y="2428767"/>
            <a:ext cx="3005951" cy="369332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 rtlCol="0">
            <a:spAutoFit/>
          </a:bodyPr>
          <a:lstStyle/>
          <a:p>
            <a:r>
              <a:rPr lang="en-US" b="1" dirty="0" smtClean="0"/>
              <a:t>RPKM for </a:t>
            </a:r>
            <a:r>
              <a:rPr lang="en-US" b="1" dirty="0" err="1" smtClean="0"/>
              <a:t>hiPSC</a:t>
            </a:r>
            <a:r>
              <a:rPr lang="en-US" b="1" dirty="0" smtClean="0"/>
              <a:t> with LM-CNV</a:t>
            </a:r>
            <a:endParaRPr lang="en-US" b="1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0" y="15050"/>
            <a:ext cx="9144000" cy="1143000"/>
          </a:xfrm>
        </p:spPr>
        <p:txBody>
          <a:bodyPr>
            <a:noAutofit/>
          </a:bodyPr>
          <a:lstStyle/>
          <a:p>
            <a:r>
              <a:rPr lang="en-US" sz="3800" dirty="0" smtClean="0"/>
              <a:t>Gene expression is coupled to copy number</a:t>
            </a:r>
            <a:endParaRPr lang="en-US" sz="3800" dirty="0"/>
          </a:p>
        </p:txBody>
      </p:sp>
      <p:sp>
        <p:nvSpPr>
          <p:cNvPr id="7" name="TextBox 6"/>
          <p:cNvSpPr txBox="1"/>
          <p:nvPr/>
        </p:nvSpPr>
        <p:spPr>
          <a:xfrm>
            <a:off x="1453667" y="2540172"/>
            <a:ext cx="1995258" cy="646331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none" lIns="91440" tIns="45720" rIns="91440" bIns="45720" rtlCol="0">
            <a:spAutoFit/>
          </a:bodyPr>
          <a:lstStyle/>
          <a:p>
            <a:r>
              <a:rPr lang="en-US" dirty="0" smtClean="0"/>
              <a:t>Fischer’s exact test</a:t>
            </a:r>
          </a:p>
          <a:p>
            <a:r>
              <a:rPr lang="en-US" dirty="0" smtClean="0"/>
              <a:t>p-value = 0.02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46860" y="6418129"/>
            <a:ext cx="1484538" cy="246221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r>
              <a:rPr lang="en-US" sz="1000" dirty="0" smtClean="0"/>
              <a:t>Abyzov et </a:t>
            </a:r>
            <a:r>
              <a:rPr lang="en-US" sz="1000" dirty="0" smtClean="0"/>
              <a:t>al</a:t>
            </a:r>
            <a:r>
              <a:rPr lang="en-US" sz="1000" dirty="0" smtClean="0"/>
              <a:t>.</a:t>
            </a:r>
            <a:r>
              <a:rPr lang="en-US" sz="1000" dirty="0" smtClean="0"/>
              <a:t> (submitted</a:t>
            </a:r>
            <a:r>
              <a:rPr lang="en-US" sz="1000" dirty="0" smtClean="0"/>
              <a:t>)</a:t>
            </a:r>
            <a:endParaRPr lang="en-US" sz="1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0" y="2130426"/>
            <a:ext cx="9144000" cy="1470025"/>
          </a:xfrm>
        </p:spPr>
        <p:txBody>
          <a:bodyPr>
            <a:normAutofit/>
          </a:bodyPr>
          <a:lstStyle/>
          <a:p>
            <a:r>
              <a:rPr lang="en-US" dirty="0" smtClean="0"/>
              <a:t>What is the origin of  LM-</a:t>
            </a:r>
            <a:r>
              <a:rPr lang="en-US" dirty="0" err="1" smtClean="0"/>
              <a:t>CNVs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051A4-B0BA-074E-BAE7-CB2A9F1E4457}" type="slidenum">
              <a:rPr lang="en-US" smtClean="0"/>
              <a:pPr/>
              <a:t>47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3592"/>
            <a:ext cx="8229600" cy="1143000"/>
          </a:xfrm>
        </p:spPr>
        <p:txBody>
          <a:bodyPr/>
          <a:lstStyle/>
          <a:p>
            <a:r>
              <a:rPr lang="en-US" dirty="0" err="1" smtClean="0"/>
              <a:t>qPCR</a:t>
            </a:r>
            <a:r>
              <a:rPr lang="en-US" dirty="0" smtClean="0"/>
              <a:t> results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7200" y="1048147"/>
            <a:ext cx="8229600" cy="5626974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051A4-B0BA-074E-BAE7-CB2A9F1E4457}" type="slidenum">
              <a:rPr lang="en-US" smtClean="0"/>
              <a:pPr/>
              <a:t>48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104355" y="1557476"/>
            <a:ext cx="1740756" cy="923330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Validated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Invalidated</a:t>
            </a:r>
          </a:p>
          <a:p>
            <a:r>
              <a:rPr lang="en-US" dirty="0" smtClean="0">
                <a:solidFill>
                  <a:srgbClr val="3366FF"/>
                </a:solidFill>
              </a:rPr>
              <a:t>Negative control</a:t>
            </a:r>
            <a:endParaRPr lang="en-US" dirty="0">
              <a:solidFill>
                <a:srgbClr val="3366FF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3012852" y="4347958"/>
            <a:ext cx="454245" cy="457200"/>
          </a:xfrm>
          <a:prstGeom prst="ellipse">
            <a:avLst/>
          </a:prstGeom>
          <a:noFill/>
          <a:ln w="25400">
            <a:solidFill>
              <a:schemeClr val="accent6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6702432" y="1986522"/>
            <a:ext cx="454245" cy="457200"/>
          </a:xfrm>
          <a:prstGeom prst="ellipse">
            <a:avLst/>
          </a:prstGeom>
          <a:noFill/>
          <a:ln w="25400">
            <a:solidFill>
              <a:schemeClr val="accent6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5068238" y="4347958"/>
            <a:ext cx="3286927" cy="923330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Expected outcome for</a:t>
            </a:r>
          </a:p>
          <a:p>
            <a:r>
              <a:rPr lang="en-US" dirty="0" smtClean="0"/>
              <a:t>homogeneous cell populations in</a:t>
            </a:r>
          </a:p>
          <a:p>
            <a:r>
              <a:rPr lang="en-US" dirty="0" smtClean="0"/>
              <a:t>fibroblast and </a:t>
            </a:r>
            <a:r>
              <a:rPr lang="en-US" dirty="0" err="1" smtClean="0"/>
              <a:t>hiPSC</a:t>
            </a:r>
            <a:endParaRPr lang="en-US" dirty="0"/>
          </a:p>
        </p:txBody>
      </p:sp>
      <p:cxnSp>
        <p:nvCxnSpPr>
          <p:cNvPr id="15" name="Straight Arrow Connector 14"/>
          <p:cNvCxnSpPr>
            <a:endCxn id="12" idx="3"/>
          </p:cNvCxnSpPr>
          <p:nvPr/>
        </p:nvCxnSpPr>
        <p:spPr>
          <a:xfrm rot="5400000" flipH="1" flipV="1">
            <a:off x="5750098" y="3329102"/>
            <a:ext cx="1971191" cy="66523"/>
          </a:xfrm>
          <a:prstGeom prst="straightConnector1">
            <a:avLst/>
          </a:prstGeom>
          <a:ln w="12700">
            <a:solidFill>
              <a:schemeClr val="bg1">
                <a:lumMod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13" idx="1"/>
          </p:cNvCxnSpPr>
          <p:nvPr/>
        </p:nvCxnSpPr>
        <p:spPr>
          <a:xfrm rot="10800000">
            <a:off x="3467098" y="4635351"/>
            <a:ext cx="1601141" cy="174273"/>
          </a:xfrm>
          <a:prstGeom prst="straightConnector1">
            <a:avLst/>
          </a:prstGeom>
          <a:ln w="12700">
            <a:solidFill>
              <a:schemeClr val="bg1">
                <a:lumMod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5033774" y="1140291"/>
            <a:ext cx="2429421" cy="369332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Person correlation 0.96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150454" y="6552010"/>
            <a:ext cx="1484538" cy="246221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r>
              <a:rPr lang="en-US" sz="1000" dirty="0" smtClean="0"/>
              <a:t>Abyzov et </a:t>
            </a:r>
            <a:r>
              <a:rPr lang="en-US" sz="1000" dirty="0" smtClean="0"/>
              <a:t>al</a:t>
            </a:r>
            <a:r>
              <a:rPr lang="en-US" sz="1000" dirty="0" smtClean="0"/>
              <a:t>.</a:t>
            </a:r>
            <a:r>
              <a:rPr lang="en-US" sz="1000" dirty="0" smtClean="0"/>
              <a:t> (submitted</a:t>
            </a:r>
            <a:r>
              <a:rPr lang="en-US" sz="1000" dirty="0" smtClean="0"/>
              <a:t>)</a:t>
            </a:r>
            <a:endParaRPr lang="en-US" sz="1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051A4-B0BA-074E-BAE7-CB2A9F1E4457}" type="slidenum">
              <a:rPr lang="en-US" smtClean="0"/>
              <a:pPr/>
              <a:t>49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rcRect t="495"/>
          <a:stretch>
            <a:fillRect/>
          </a:stretch>
        </p:blipFill>
        <p:spPr>
          <a:xfrm>
            <a:off x="1126344" y="34014"/>
            <a:ext cx="7735295" cy="682398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 rot="16200000">
            <a:off x="-1544421" y="2883201"/>
            <a:ext cx="4314001" cy="369332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r>
              <a:rPr lang="en-US" dirty="0" smtClean="0"/>
              <a:t>28 </a:t>
            </a:r>
            <a:r>
              <a:rPr lang="en-US" dirty="0" err="1" smtClean="0"/>
              <a:t>qPCR</a:t>
            </a:r>
            <a:r>
              <a:rPr lang="en-US" dirty="0" smtClean="0"/>
              <a:t> validated </a:t>
            </a:r>
            <a:r>
              <a:rPr lang="en-US" i="1" dirty="0" smtClean="0"/>
              <a:t>de novo</a:t>
            </a:r>
            <a:r>
              <a:rPr lang="en-US" dirty="0" smtClean="0"/>
              <a:t> </a:t>
            </a:r>
            <a:r>
              <a:rPr lang="en-US" dirty="0" err="1" smtClean="0"/>
              <a:t>CNVs</a:t>
            </a:r>
            <a:r>
              <a:rPr lang="en-US" dirty="0" smtClean="0"/>
              <a:t> in 16 </a:t>
            </a:r>
            <a:r>
              <a:rPr lang="en-US" dirty="0" err="1" smtClean="0"/>
              <a:t>hiPSC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144884" y="1205193"/>
            <a:ext cx="7716756" cy="352287"/>
          </a:xfrm>
          <a:prstGeom prst="rect">
            <a:avLst/>
          </a:prstGeom>
          <a:noFill/>
          <a:ln w="381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8221" y="6573531"/>
            <a:ext cx="1484538" cy="246221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 rtlCol="0">
            <a:spAutoFit/>
          </a:bodyPr>
          <a:lstStyle/>
          <a:p>
            <a:r>
              <a:rPr lang="en-US" sz="1000" dirty="0" smtClean="0"/>
              <a:t>Abyzov et </a:t>
            </a:r>
            <a:r>
              <a:rPr lang="en-US" sz="1000" dirty="0" smtClean="0"/>
              <a:t>al</a:t>
            </a:r>
            <a:r>
              <a:rPr lang="en-US" sz="1000" dirty="0" smtClean="0"/>
              <a:t>.</a:t>
            </a:r>
            <a:r>
              <a:rPr lang="en-US" sz="1000" dirty="0" smtClean="0"/>
              <a:t> (submitted</a:t>
            </a:r>
            <a:r>
              <a:rPr lang="en-US" sz="1000" dirty="0" smtClean="0"/>
              <a:t>)</a:t>
            </a:r>
            <a:endParaRPr lang="en-US" sz="1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404" y="37357"/>
            <a:ext cx="4572000" cy="5936105"/>
          </a:xfrm>
          <a:prstGeom prst="rect">
            <a:avLst/>
          </a:prstGeom>
          <a:effectLst>
            <a:outerShdw blurRad="50800" dist="38100" dir="135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0959" y="1347382"/>
            <a:ext cx="4572000" cy="6096000"/>
          </a:xfrm>
          <a:prstGeom prst="rect">
            <a:avLst/>
          </a:prstGeom>
          <a:effectLst>
            <a:outerShdw blurRad="50800" dist="38100" dir="135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051A4-B0BA-074E-BAE7-CB2A9F1E4457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6001" y="247134"/>
            <a:ext cx="4572000" cy="5911876"/>
          </a:xfrm>
          <a:prstGeom prst="rect">
            <a:avLst/>
          </a:prstGeom>
          <a:effectLst>
            <a:outerShdw blurRad="50800" dist="38100" dir="135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22964" y="1606907"/>
            <a:ext cx="4572000" cy="5916706"/>
          </a:xfrm>
          <a:prstGeom prst="rect">
            <a:avLst/>
          </a:prstGeom>
          <a:effectLst>
            <a:outerShdw blurRad="50800" dist="38100" dir="135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6921" y="2894885"/>
            <a:ext cx="4572000" cy="6007708"/>
          </a:xfrm>
          <a:prstGeom prst="rect">
            <a:avLst/>
          </a:prstGeom>
          <a:effectLst>
            <a:outerShdw blurRad="50800" dist="38100" dir="135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34121" y="407199"/>
            <a:ext cx="4572000" cy="6096000"/>
          </a:xfrm>
          <a:prstGeom prst="rect">
            <a:avLst/>
          </a:prstGeom>
          <a:effectLst>
            <a:outerShdw blurRad="50800" dist="38100" dir="135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79256" y="2894895"/>
            <a:ext cx="4572000" cy="6007708"/>
          </a:xfrm>
          <a:prstGeom prst="rect">
            <a:avLst/>
          </a:prstGeom>
          <a:effectLst>
            <a:outerShdw blurRad="50800" dist="38100" dir="135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002937" y="-422274"/>
            <a:ext cx="3008313" cy="1162050"/>
          </a:xfrm>
        </p:spPr>
        <p:txBody>
          <a:bodyPr/>
          <a:lstStyle/>
          <a:p>
            <a:r>
              <a:rPr lang="en-US" dirty="0" smtClean="0"/>
              <a:t>Hypothesis about</a:t>
            </a:r>
            <a:br>
              <a:rPr lang="en-US" dirty="0" smtClean="0"/>
            </a:br>
            <a:r>
              <a:rPr lang="en-US" dirty="0" smtClean="0"/>
              <a:t>somatic </a:t>
            </a:r>
            <a:r>
              <a:rPr lang="en-US" dirty="0" err="1" smtClean="0"/>
              <a:t>CNVs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6002937" y="739777"/>
            <a:ext cx="3008313" cy="1568599"/>
          </a:xfrm>
        </p:spPr>
        <p:txBody>
          <a:bodyPr/>
          <a:lstStyle/>
          <a:p>
            <a:r>
              <a:rPr lang="en-US" dirty="0" smtClean="0"/>
              <a:t>1) Somatic </a:t>
            </a:r>
            <a:r>
              <a:rPr lang="en-US" dirty="0" err="1" smtClean="0"/>
              <a:t>CNVs</a:t>
            </a:r>
            <a:r>
              <a:rPr lang="en-US" dirty="0" smtClean="0"/>
              <a:t> present in few fibroblast cells (i.e., at low allele frequency) give rise to </a:t>
            </a:r>
            <a:r>
              <a:rPr lang="en-US" dirty="0" err="1" smtClean="0"/>
              <a:t>hiPSC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2) </a:t>
            </a:r>
            <a:r>
              <a:rPr lang="en-US" dirty="0" err="1" smtClean="0"/>
              <a:t>hiPSC</a:t>
            </a:r>
            <a:r>
              <a:rPr lang="en-US" dirty="0" smtClean="0"/>
              <a:t> colonies are derived from a single (just a few) fibroblast cell</a:t>
            </a:r>
          </a:p>
          <a:p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051A4-B0BA-074E-BAE7-CB2A9F1E4457}" type="slidenum">
              <a:rPr lang="en-US" smtClean="0"/>
              <a:pPr/>
              <a:t>50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rcRect r="946"/>
          <a:stretch>
            <a:fillRect/>
          </a:stretch>
        </p:blipFill>
        <p:spPr>
          <a:xfrm>
            <a:off x="232064" y="0"/>
            <a:ext cx="5530761" cy="68580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157776" y="210625"/>
            <a:ext cx="1605049" cy="17207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4210601" y="609290"/>
            <a:ext cx="1605049" cy="17207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966499" y="0"/>
            <a:ext cx="2849151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S1123_01 #3#4 chrX DUP.ps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7163" y="2825417"/>
            <a:ext cx="2743200" cy="545910"/>
          </a:xfrm>
          <a:prstGeom prst="rect">
            <a:avLst/>
          </a:prstGeom>
        </p:spPr>
      </p:pic>
      <p:pic>
        <p:nvPicPr>
          <p:cNvPr id="12" name="Picture 11" descr="s1123_01 #3#4 chrx DUP_10ng.psd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07163" y="4010934"/>
            <a:ext cx="2743200" cy="677119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011389" y="2440478"/>
            <a:ext cx="27389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smtClean="0">
                <a:solidFill>
                  <a:schemeClr val="accent6"/>
                </a:solidFill>
              </a:rPr>
              <a:t>Excess of DNA input from fibroblast </a:t>
            </a:r>
          </a:p>
          <a:p>
            <a:r>
              <a:rPr lang="en-US" sz="1000" dirty="0" err="1" smtClean="0"/>
              <a:t>hiPSC</a:t>
            </a:r>
            <a:r>
              <a:rPr lang="en-US" sz="1000" dirty="0" smtClean="0"/>
              <a:t> #3        </a:t>
            </a:r>
            <a:r>
              <a:rPr lang="en-US" sz="1000" dirty="0" err="1" smtClean="0"/>
              <a:t>hiPSC</a:t>
            </a:r>
            <a:r>
              <a:rPr lang="en-US" sz="1000" dirty="0" smtClean="0"/>
              <a:t> #4       Fibroblast      Control</a:t>
            </a:r>
            <a:endParaRPr lang="en-US" sz="1000" dirty="0"/>
          </a:p>
        </p:txBody>
      </p:sp>
      <p:sp>
        <p:nvSpPr>
          <p:cNvPr id="14" name="TextBox 13"/>
          <p:cNvSpPr txBox="1"/>
          <p:nvPr/>
        </p:nvSpPr>
        <p:spPr>
          <a:xfrm>
            <a:off x="6007163" y="3610824"/>
            <a:ext cx="27389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smtClean="0">
                <a:solidFill>
                  <a:schemeClr val="accent6"/>
                </a:solidFill>
              </a:rPr>
              <a:t>Equal DNA input</a:t>
            </a:r>
          </a:p>
          <a:p>
            <a:r>
              <a:rPr lang="en-US" sz="1000" dirty="0" err="1" smtClean="0"/>
              <a:t>hiPSC</a:t>
            </a:r>
            <a:r>
              <a:rPr lang="en-US" sz="1000" dirty="0" smtClean="0"/>
              <a:t> #3        </a:t>
            </a:r>
            <a:r>
              <a:rPr lang="en-US" sz="1000" dirty="0" err="1" smtClean="0"/>
              <a:t>hiPSC</a:t>
            </a:r>
            <a:r>
              <a:rPr lang="en-US" sz="1000" dirty="0" smtClean="0"/>
              <a:t> #4       Fibroblast      Control</a:t>
            </a:r>
            <a:endParaRPr lang="en-US" sz="1000" dirty="0"/>
          </a:p>
        </p:txBody>
      </p:sp>
      <p:sp>
        <p:nvSpPr>
          <p:cNvPr id="15" name="Text Placeholder 5"/>
          <p:cNvSpPr txBox="1">
            <a:spLocks/>
          </p:cNvSpPr>
          <p:nvPr/>
        </p:nvSpPr>
        <p:spPr>
          <a:xfrm>
            <a:off x="6011389" y="5052531"/>
            <a:ext cx="3008313" cy="10669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</a:rPr>
              <a:t>8 (53%) out of 15 </a:t>
            </a:r>
            <a:r>
              <a:rPr lang="en-US" sz="1400" b="1" dirty="0" err="1" smtClean="0">
                <a:solidFill>
                  <a:srgbClr val="FF0000"/>
                </a:solidFill>
              </a:rPr>
              <a:t>CNVs</a:t>
            </a:r>
            <a:r>
              <a:rPr lang="en-US" sz="1400" b="1" dirty="0" smtClean="0">
                <a:solidFill>
                  <a:srgbClr val="FF0000"/>
                </a:solidFill>
              </a:rPr>
              <a:t> tested are present in fibroblast</a:t>
            </a:r>
            <a:endParaRPr kumimoji="0" lang="en-US" sz="14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287516" y="6475255"/>
            <a:ext cx="1484538" cy="246221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r>
              <a:rPr lang="en-US" sz="1000" dirty="0" smtClean="0"/>
              <a:t>Abyzov et </a:t>
            </a:r>
            <a:r>
              <a:rPr lang="en-US" sz="1000" dirty="0" smtClean="0"/>
              <a:t>al</a:t>
            </a:r>
            <a:r>
              <a:rPr lang="en-US" sz="1000" dirty="0" smtClean="0"/>
              <a:t>.</a:t>
            </a:r>
            <a:r>
              <a:rPr lang="en-US" sz="1000" dirty="0" smtClean="0"/>
              <a:t> (submitted</a:t>
            </a:r>
            <a:r>
              <a:rPr lang="en-US" sz="1000" dirty="0" smtClean="0"/>
              <a:t>)</a:t>
            </a:r>
            <a:endParaRPr lang="en-US" sz="1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1" build="p"/>
      <p:bldP spid="9" grpId="1" animBg="1"/>
      <p:bldP spid="10" grpId="1" animBg="1"/>
      <p:bldP spid="8" grpId="1" animBg="1"/>
      <p:bldP spid="13" grpId="0"/>
      <p:bldP spid="14" grpId="0"/>
      <p:bldP spid="15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This suggests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50%-86% of LM-</a:t>
            </a:r>
            <a:r>
              <a:rPr lang="en-US" dirty="0" err="1" smtClean="0"/>
              <a:t>CNVs</a:t>
            </a:r>
            <a:r>
              <a:rPr lang="en-US" dirty="0" smtClean="0"/>
              <a:t> were somatic </a:t>
            </a:r>
            <a:r>
              <a:rPr lang="en-US" dirty="0" err="1" smtClean="0"/>
              <a:t>CNVs</a:t>
            </a:r>
            <a:r>
              <a:rPr lang="en-US" dirty="0" smtClean="0"/>
              <a:t> in fibroblast</a:t>
            </a:r>
          </a:p>
          <a:p>
            <a:r>
              <a:rPr lang="en-US" dirty="0" smtClean="0"/>
              <a:t>38% of fibroblast cells carrying somatic </a:t>
            </a:r>
            <a:r>
              <a:rPr lang="en-US" dirty="0" err="1" smtClean="0"/>
              <a:t>CNVs</a:t>
            </a:r>
            <a:r>
              <a:rPr lang="en-US" dirty="0" smtClean="0"/>
              <a:t> (6 out of 16 </a:t>
            </a:r>
            <a:r>
              <a:rPr lang="en-US" dirty="0" err="1" smtClean="0"/>
              <a:t>hiPSC</a:t>
            </a:r>
            <a:r>
              <a:rPr lang="en-US" dirty="0" smtClean="0"/>
              <a:t> have somatic fibroblast </a:t>
            </a:r>
            <a:r>
              <a:rPr lang="en-US" dirty="0" err="1" smtClean="0"/>
              <a:t>CNVs</a:t>
            </a:r>
            <a:r>
              <a:rPr lang="en-US" dirty="0" smtClean="0"/>
              <a:t>)</a:t>
            </a:r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051A4-B0BA-074E-BAE7-CB2A9F1E4457}" type="slidenum">
              <a:rPr lang="en-US" smtClean="0"/>
              <a:pPr/>
              <a:t>51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713612" y="6356351"/>
            <a:ext cx="1484538" cy="246221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r>
              <a:rPr lang="en-US" sz="1000" dirty="0" smtClean="0"/>
              <a:t>Abyzov et </a:t>
            </a:r>
            <a:r>
              <a:rPr lang="en-US" sz="1000" dirty="0" smtClean="0"/>
              <a:t>al</a:t>
            </a:r>
            <a:r>
              <a:rPr lang="en-US" sz="1000" dirty="0" smtClean="0"/>
              <a:t>.</a:t>
            </a:r>
            <a:r>
              <a:rPr lang="en-US" sz="1000" dirty="0" smtClean="0"/>
              <a:t> (submitted</a:t>
            </a:r>
            <a:r>
              <a:rPr lang="en-US" sz="1000" dirty="0" smtClean="0"/>
              <a:t>)</a:t>
            </a:r>
            <a:endParaRPr lang="en-US" sz="1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2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personal genome?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051A4-B0BA-074E-BAE7-CB2A9F1E4457}" type="slidenum">
              <a:rPr lang="en-US" smtClean="0"/>
              <a:pPr/>
              <a:t>52</a:t>
            </a:fld>
            <a:endParaRPr lang="en-US"/>
          </a:p>
        </p:txBody>
      </p:sp>
      <p:pic>
        <p:nvPicPr>
          <p:cNvPr id="7" name="Picture 6" descr="man_blu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8574" y="2016264"/>
            <a:ext cx="400467" cy="914400"/>
          </a:xfrm>
          <a:prstGeom prst="rect">
            <a:avLst/>
          </a:prstGeom>
        </p:spPr>
      </p:pic>
      <p:pic>
        <p:nvPicPr>
          <p:cNvPr id="10" name="Picture 9" descr="man_r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640" y="2016264"/>
            <a:ext cx="400467" cy="914400"/>
          </a:xfrm>
          <a:prstGeom prst="rect">
            <a:avLst/>
          </a:prstGeom>
        </p:spPr>
      </p:pic>
      <p:pic>
        <p:nvPicPr>
          <p:cNvPr id="16" name="Picture 15" descr="dh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-220090" y="3563605"/>
            <a:ext cx="1828800" cy="506476"/>
          </a:xfrm>
          <a:prstGeom prst="rect">
            <a:avLst/>
          </a:prstGeom>
        </p:spPr>
      </p:pic>
      <p:pic>
        <p:nvPicPr>
          <p:cNvPr id="44" name="Picture 43" descr="man_green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5421" y="1428309"/>
            <a:ext cx="400467" cy="914400"/>
          </a:xfrm>
          <a:prstGeom prst="rect">
            <a:avLst/>
          </a:prstGeom>
        </p:spPr>
      </p:pic>
      <p:grpSp>
        <p:nvGrpSpPr>
          <p:cNvPr id="85" name="Group 84"/>
          <p:cNvGrpSpPr/>
          <p:nvPr/>
        </p:nvGrpSpPr>
        <p:grpSpPr>
          <a:xfrm>
            <a:off x="1458154" y="1428308"/>
            <a:ext cx="1795642" cy="3302935"/>
            <a:chOff x="1458154" y="1428308"/>
            <a:chExt cx="1795642" cy="3302935"/>
          </a:xfrm>
        </p:grpSpPr>
        <p:pic>
          <p:nvPicPr>
            <p:cNvPr id="15" name="Picture 14" descr="man_red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72786" y="1885509"/>
              <a:ext cx="400467" cy="914400"/>
            </a:xfrm>
            <a:prstGeom prst="rect">
              <a:avLst/>
            </a:prstGeom>
          </p:spPr>
        </p:pic>
        <p:pic>
          <p:nvPicPr>
            <p:cNvPr id="19" name="Picture 18" descr="dh_blue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16200000">
              <a:off x="2086158" y="3563605"/>
              <a:ext cx="1828800" cy="506476"/>
            </a:xfrm>
            <a:prstGeom prst="rect">
              <a:avLst/>
            </a:prstGeom>
          </p:spPr>
        </p:pic>
        <p:pic>
          <p:nvPicPr>
            <p:cNvPr id="21" name="Picture 20" descr="dh.gif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6200000">
              <a:off x="1559661" y="3563605"/>
              <a:ext cx="1828800" cy="506476"/>
            </a:xfrm>
            <a:prstGeom prst="rect">
              <a:avLst/>
            </a:prstGeom>
          </p:spPr>
        </p:pic>
        <p:sp>
          <p:nvSpPr>
            <p:cNvPr id="22" name="Rectangle 21"/>
            <p:cNvSpPr/>
            <p:nvPr/>
          </p:nvSpPr>
          <p:spPr>
            <a:xfrm>
              <a:off x="2220822" y="3492417"/>
              <a:ext cx="601754" cy="2743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/>
            <p:cNvSpPr txBox="1"/>
            <p:nvPr/>
          </p:nvSpPr>
          <p:spPr>
            <a:xfrm rot="16200000">
              <a:off x="2289498" y="3433075"/>
              <a:ext cx="344039" cy="369332"/>
            </a:xfrm>
            <a:prstGeom prst="rect">
              <a:avLst/>
            </a:prstGeom>
            <a:noFill/>
          </p:spPr>
          <p:txBody>
            <a:bodyPr wrap="none" lIns="91440" tIns="45720" rIns="91440" bIns="45720" rtlCol="0">
              <a:spAutoFit/>
            </a:bodyPr>
            <a:lstStyle/>
            <a:p>
              <a:r>
                <a:rPr lang="en-US" dirty="0" smtClean="0">
                  <a:solidFill>
                    <a:srgbClr val="00FF00"/>
                  </a:solidFill>
                </a:rPr>
                <a:t>…</a:t>
              </a:r>
              <a:endParaRPr lang="en-US" dirty="0">
                <a:solidFill>
                  <a:srgbClr val="00FF00"/>
                </a:solidFill>
              </a:endParaRPr>
            </a:p>
          </p:txBody>
        </p:sp>
        <p:pic>
          <p:nvPicPr>
            <p:cNvPr id="26" name="Picture 25" descr="man_green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276851" y="1885509"/>
              <a:ext cx="400467" cy="914400"/>
            </a:xfrm>
            <a:prstGeom prst="rect">
              <a:avLst/>
            </a:prstGeom>
          </p:spPr>
        </p:pic>
        <p:pic>
          <p:nvPicPr>
            <p:cNvPr id="40" name="Picture 39" descr="dh_red.pn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6200000">
              <a:off x="1002177" y="3563605"/>
              <a:ext cx="1828800" cy="506476"/>
            </a:xfrm>
            <a:prstGeom prst="rect">
              <a:avLst/>
            </a:prstGeom>
          </p:spPr>
        </p:pic>
        <p:cxnSp>
          <p:nvCxnSpPr>
            <p:cNvPr id="46" name="Straight Connector 45"/>
            <p:cNvCxnSpPr/>
            <p:nvPr/>
          </p:nvCxnSpPr>
          <p:spPr>
            <a:xfrm rot="16200000" flipH="1">
              <a:off x="-193313" y="3079775"/>
              <a:ext cx="3302934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67" name="Picture 66" descr="man_blue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822576" y="1885510"/>
              <a:ext cx="400467" cy="914400"/>
            </a:xfrm>
            <a:prstGeom prst="rect">
              <a:avLst/>
            </a:prstGeom>
          </p:spPr>
        </p:pic>
      </p:grpSp>
      <p:grpSp>
        <p:nvGrpSpPr>
          <p:cNvPr id="86" name="Group 85"/>
          <p:cNvGrpSpPr/>
          <p:nvPr/>
        </p:nvGrpSpPr>
        <p:grpSpPr>
          <a:xfrm>
            <a:off x="3379648" y="1428309"/>
            <a:ext cx="2329420" cy="3331155"/>
            <a:chOff x="3379648" y="1428309"/>
            <a:chExt cx="2329420" cy="3331155"/>
          </a:xfrm>
        </p:grpSpPr>
        <p:pic>
          <p:nvPicPr>
            <p:cNvPr id="48" name="Picture 47" descr="man_red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802847" y="1885509"/>
              <a:ext cx="400467" cy="914400"/>
            </a:xfrm>
            <a:prstGeom prst="rect">
              <a:avLst/>
            </a:prstGeom>
          </p:spPr>
        </p:pic>
        <p:pic>
          <p:nvPicPr>
            <p:cNvPr id="54" name="Picture 53" descr="dh_red.pn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6200000">
              <a:off x="2830616" y="3563605"/>
              <a:ext cx="1828800" cy="506476"/>
            </a:xfrm>
            <a:prstGeom prst="rect">
              <a:avLst/>
            </a:prstGeom>
          </p:spPr>
        </p:pic>
        <p:cxnSp>
          <p:nvCxnSpPr>
            <p:cNvPr id="55" name="Straight Connector 54"/>
            <p:cNvCxnSpPr/>
            <p:nvPr/>
          </p:nvCxnSpPr>
          <p:spPr>
            <a:xfrm rot="16200000" flipH="1">
              <a:off x="1728181" y="3079776"/>
              <a:ext cx="3302934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56" name="Picture 55" descr="dh.gif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6200000">
              <a:off x="3340530" y="3563604"/>
              <a:ext cx="1828800" cy="506476"/>
            </a:xfrm>
            <a:prstGeom prst="rect">
              <a:avLst/>
            </a:prstGeom>
          </p:spPr>
        </p:pic>
        <p:pic>
          <p:nvPicPr>
            <p:cNvPr id="57" name="Picture 56" descr="dh.gif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6200000">
              <a:off x="4011263" y="3563606"/>
              <a:ext cx="1828800" cy="506476"/>
            </a:xfrm>
            <a:prstGeom prst="rect">
              <a:avLst/>
            </a:prstGeom>
          </p:spPr>
        </p:pic>
        <p:sp>
          <p:nvSpPr>
            <p:cNvPr id="58" name="Rectangle 57"/>
            <p:cNvSpPr/>
            <p:nvPr/>
          </p:nvSpPr>
          <p:spPr>
            <a:xfrm>
              <a:off x="4672424" y="3492418"/>
              <a:ext cx="601754" cy="2743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endParaRPr lang="en-US"/>
            </a:p>
          </p:txBody>
        </p:sp>
        <p:sp>
          <p:nvSpPr>
            <p:cNvPr id="59" name="TextBox 58"/>
            <p:cNvSpPr txBox="1"/>
            <p:nvPr/>
          </p:nvSpPr>
          <p:spPr>
            <a:xfrm rot="16200000">
              <a:off x="4741100" y="3433076"/>
              <a:ext cx="344039" cy="369332"/>
            </a:xfrm>
            <a:prstGeom prst="rect">
              <a:avLst/>
            </a:prstGeom>
            <a:noFill/>
          </p:spPr>
          <p:txBody>
            <a:bodyPr wrap="none" lIns="91440" tIns="45720" rIns="91440" bIns="45720" rtlCol="0">
              <a:spAutoFit/>
            </a:bodyPr>
            <a:lstStyle/>
            <a:p>
              <a:r>
                <a:rPr lang="en-US" dirty="0" smtClean="0">
                  <a:solidFill>
                    <a:srgbClr val="00FF00"/>
                  </a:solidFill>
                </a:rPr>
                <a:t>…</a:t>
              </a:r>
              <a:endParaRPr lang="en-US" dirty="0">
                <a:solidFill>
                  <a:srgbClr val="00FF00"/>
                </a:solidFill>
              </a:endParaRPr>
            </a:p>
          </p:txBody>
        </p:sp>
        <p:pic>
          <p:nvPicPr>
            <p:cNvPr id="60" name="Picture 59" descr="man_green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982442" y="1885510"/>
              <a:ext cx="400467" cy="914400"/>
            </a:xfrm>
            <a:prstGeom prst="rect">
              <a:avLst/>
            </a:prstGeom>
          </p:spPr>
        </p:pic>
        <p:pic>
          <p:nvPicPr>
            <p:cNvPr id="37" name="Picture 36" descr="dh.gif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6200000">
              <a:off x="4498925" y="3591826"/>
              <a:ext cx="1828800" cy="506476"/>
            </a:xfrm>
            <a:prstGeom prst="rect">
              <a:avLst/>
            </a:prstGeom>
          </p:spPr>
        </p:pic>
        <p:sp>
          <p:nvSpPr>
            <p:cNvPr id="70" name="Left Brace 69"/>
            <p:cNvSpPr/>
            <p:nvPr/>
          </p:nvSpPr>
          <p:spPr>
            <a:xfrm rot="5400000">
              <a:off x="3907005" y="2384681"/>
              <a:ext cx="185933" cy="1016391"/>
            </a:xfrm>
            <a:prstGeom prst="leftBrac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Left Brace 70"/>
            <p:cNvSpPr/>
            <p:nvPr/>
          </p:nvSpPr>
          <p:spPr>
            <a:xfrm rot="5400000">
              <a:off x="5107906" y="2384680"/>
              <a:ext cx="185933" cy="1016391"/>
            </a:xfrm>
            <a:prstGeom prst="leftBrace">
              <a:avLst/>
            </a:prstGeom>
            <a:ln>
              <a:solidFill>
                <a:srgbClr val="00FF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7" name="Group 86"/>
          <p:cNvGrpSpPr/>
          <p:nvPr/>
        </p:nvGrpSpPr>
        <p:grpSpPr>
          <a:xfrm>
            <a:off x="5785560" y="1428307"/>
            <a:ext cx="3313720" cy="3331157"/>
            <a:chOff x="5785560" y="1428307"/>
            <a:chExt cx="3313720" cy="3331157"/>
          </a:xfrm>
        </p:grpSpPr>
        <p:pic>
          <p:nvPicPr>
            <p:cNvPr id="12" name="Picture 11" descr="man_blue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363479" y="1428307"/>
              <a:ext cx="400467" cy="914400"/>
            </a:xfrm>
            <a:prstGeom prst="rect">
              <a:avLst/>
            </a:prstGeom>
          </p:spPr>
        </p:pic>
        <p:pic>
          <p:nvPicPr>
            <p:cNvPr id="38" name="Picture 37" descr="dh.gif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16200000">
              <a:off x="5725027" y="3591826"/>
              <a:ext cx="1828800" cy="506476"/>
            </a:xfrm>
            <a:prstGeom prst="rect">
              <a:avLst/>
            </a:prstGeom>
          </p:spPr>
        </p:pic>
        <p:pic>
          <p:nvPicPr>
            <p:cNvPr id="39" name="Picture 38" descr="dh_blue.png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16200000">
              <a:off x="5256179" y="3591826"/>
              <a:ext cx="1828800" cy="506476"/>
            </a:xfrm>
            <a:prstGeom prst="rect">
              <a:avLst/>
            </a:prstGeom>
          </p:spPr>
        </p:pic>
        <p:cxnSp>
          <p:nvCxnSpPr>
            <p:cNvPr id="61" name="Straight Connector 60"/>
            <p:cNvCxnSpPr/>
            <p:nvPr/>
          </p:nvCxnSpPr>
          <p:spPr>
            <a:xfrm rot="16200000" flipH="1">
              <a:off x="4134093" y="3079774"/>
              <a:ext cx="3302934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62" name="Picture 61" descr="dh.gif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6200000">
              <a:off x="6874127" y="3591826"/>
              <a:ext cx="1828800" cy="506476"/>
            </a:xfrm>
            <a:prstGeom prst="rect">
              <a:avLst/>
            </a:prstGeom>
          </p:spPr>
        </p:pic>
        <p:sp>
          <p:nvSpPr>
            <p:cNvPr id="63" name="Rectangle 62"/>
            <p:cNvSpPr/>
            <p:nvPr/>
          </p:nvSpPr>
          <p:spPr>
            <a:xfrm>
              <a:off x="7535288" y="3520638"/>
              <a:ext cx="601754" cy="2743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endParaRPr lang="en-US"/>
            </a:p>
          </p:txBody>
        </p:sp>
        <p:sp>
          <p:nvSpPr>
            <p:cNvPr id="64" name="TextBox 63"/>
            <p:cNvSpPr txBox="1"/>
            <p:nvPr/>
          </p:nvSpPr>
          <p:spPr>
            <a:xfrm rot="16200000">
              <a:off x="7603964" y="3461296"/>
              <a:ext cx="344039" cy="369332"/>
            </a:xfrm>
            <a:prstGeom prst="rect">
              <a:avLst/>
            </a:prstGeom>
            <a:noFill/>
          </p:spPr>
          <p:txBody>
            <a:bodyPr wrap="none" lIns="91440" tIns="45720" rIns="91440" bIns="45720" rtlCol="0">
              <a:spAutoFit/>
            </a:bodyPr>
            <a:lstStyle/>
            <a:p>
              <a:r>
                <a:rPr lang="en-US" dirty="0" smtClean="0">
                  <a:solidFill>
                    <a:srgbClr val="0000FF"/>
                  </a:solidFill>
                </a:rPr>
                <a:t>…</a:t>
              </a:r>
              <a:endParaRPr lang="en-US" dirty="0">
                <a:solidFill>
                  <a:srgbClr val="0000FF"/>
                </a:solidFill>
              </a:endParaRPr>
            </a:p>
          </p:txBody>
        </p:sp>
        <p:pic>
          <p:nvPicPr>
            <p:cNvPr id="65" name="Picture 64" descr="dh.gif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6200000">
              <a:off x="6381413" y="3591826"/>
              <a:ext cx="1828800" cy="506476"/>
            </a:xfrm>
            <a:prstGeom prst="rect">
              <a:avLst/>
            </a:prstGeom>
          </p:spPr>
        </p:pic>
        <p:pic>
          <p:nvPicPr>
            <p:cNvPr id="68" name="Picture 67" descr="dh.gif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6200000">
              <a:off x="7474442" y="3591826"/>
              <a:ext cx="1828800" cy="506476"/>
            </a:xfrm>
            <a:prstGeom prst="rect">
              <a:avLst/>
            </a:prstGeom>
          </p:spPr>
        </p:pic>
        <p:pic>
          <p:nvPicPr>
            <p:cNvPr id="69" name="Picture 68" descr="dh.gif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6200000">
              <a:off x="7931642" y="3591825"/>
              <a:ext cx="1828800" cy="506476"/>
            </a:xfrm>
            <a:prstGeom prst="rect">
              <a:avLst/>
            </a:prstGeom>
          </p:spPr>
        </p:pic>
        <p:sp>
          <p:nvSpPr>
            <p:cNvPr id="72" name="Left Brace 71"/>
            <p:cNvSpPr/>
            <p:nvPr/>
          </p:nvSpPr>
          <p:spPr>
            <a:xfrm rot="5400000">
              <a:off x="6340325" y="2414827"/>
              <a:ext cx="185933" cy="960120"/>
            </a:xfrm>
            <a:prstGeom prst="leftBrace">
              <a:avLst/>
            </a:prstGeom>
            <a:ln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Left Brace 72"/>
            <p:cNvSpPr/>
            <p:nvPr/>
          </p:nvSpPr>
          <p:spPr>
            <a:xfrm rot="5400000">
              <a:off x="7462912" y="2414827"/>
              <a:ext cx="185933" cy="960120"/>
            </a:xfrm>
            <a:prstGeom prst="leftBrace">
              <a:avLst/>
            </a:prstGeom>
            <a:ln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Left Brace 74"/>
            <p:cNvSpPr/>
            <p:nvPr/>
          </p:nvSpPr>
          <p:spPr>
            <a:xfrm rot="5400000">
              <a:off x="8522697" y="2414828"/>
              <a:ext cx="185933" cy="960120"/>
            </a:xfrm>
            <a:prstGeom prst="leftBrace">
              <a:avLst/>
            </a:prstGeom>
            <a:ln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7" name="Straight Arrow Connector 76"/>
            <p:cNvCxnSpPr>
              <a:stCxn id="12" idx="2"/>
              <a:endCxn id="75" idx="1"/>
            </p:cNvCxnSpPr>
            <p:nvPr/>
          </p:nvCxnSpPr>
          <p:spPr>
            <a:xfrm rot="16200000" flipH="1">
              <a:off x="7860081" y="2046338"/>
              <a:ext cx="459215" cy="1051951"/>
            </a:xfrm>
            <a:prstGeom prst="straightConnector1">
              <a:avLst/>
            </a:prstGeom>
            <a:ln>
              <a:solidFill>
                <a:srgbClr val="0000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Arrow Connector 77"/>
            <p:cNvCxnSpPr>
              <a:stCxn id="12" idx="2"/>
              <a:endCxn id="73" idx="1"/>
            </p:cNvCxnSpPr>
            <p:nvPr/>
          </p:nvCxnSpPr>
          <p:spPr>
            <a:xfrm rot="5400000">
              <a:off x="7330189" y="2568397"/>
              <a:ext cx="459214" cy="7834"/>
            </a:xfrm>
            <a:prstGeom prst="straightConnector1">
              <a:avLst/>
            </a:prstGeom>
            <a:ln>
              <a:solidFill>
                <a:srgbClr val="0000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Arrow Connector 78"/>
            <p:cNvCxnSpPr>
              <a:stCxn id="12" idx="2"/>
              <a:endCxn id="72" idx="1"/>
            </p:cNvCxnSpPr>
            <p:nvPr/>
          </p:nvCxnSpPr>
          <p:spPr>
            <a:xfrm rot="5400000">
              <a:off x="6768896" y="2007104"/>
              <a:ext cx="459214" cy="1130421"/>
            </a:xfrm>
            <a:prstGeom prst="straightConnector1">
              <a:avLst/>
            </a:prstGeom>
            <a:ln>
              <a:solidFill>
                <a:srgbClr val="0000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8" name="TextBox 87"/>
          <p:cNvSpPr txBox="1"/>
          <p:nvPr/>
        </p:nvSpPr>
        <p:spPr>
          <a:xfrm>
            <a:off x="441071" y="5455990"/>
            <a:ext cx="6986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&gt;95%</a:t>
            </a:r>
            <a:endParaRPr lang="en-US" dirty="0"/>
          </a:p>
        </p:txBody>
      </p:sp>
      <p:sp>
        <p:nvSpPr>
          <p:cNvPr id="89" name="TextBox 88"/>
          <p:cNvSpPr txBox="1"/>
          <p:nvPr/>
        </p:nvSpPr>
        <p:spPr>
          <a:xfrm>
            <a:off x="0" y="5086658"/>
            <a:ext cx="15118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Completeness</a:t>
            </a:r>
            <a:endParaRPr lang="en-US" dirty="0"/>
          </a:p>
        </p:txBody>
      </p:sp>
      <p:sp>
        <p:nvSpPr>
          <p:cNvPr id="90" name="TextBox 89"/>
          <p:cNvSpPr txBox="1"/>
          <p:nvPr/>
        </p:nvSpPr>
        <p:spPr>
          <a:xfrm>
            <a:off x="2123947" y="5455990"/>
            <a:ext cx="6986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~50%</a:t>
            </a:r>
            <a:endParaRPr lang="en-US" dirty="0"/>
          </a:p>
        </p:txBody>
      </p:sp>
      <p:sp>
        <p:nvSpPr>
          <p:cNvPr id="91" name="TextBox 90"/>
          <p:cNvSpPr txBox="1"/>
          <p:nvPr/>
        </p:nvSpPr>
        <p:spPr>
          <a:xfrm>
            <a:off x="4248034" y="5455990"/>
            <a:ext cx="6986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~25%</a:t>
            </a:r>
            <a:endParaRPr lang="en-US" dirty="0"/>
          </a:p>
        </p:txBody>
      </p:sp>
      <p:sp>
        <p:nvSpPr>
          <p:cNvPr id="92" name="TextBox 91"/>
          <p:cNvSpPr txBox="1"/>
          <p:nvPr/>
        </p:nvSpPr>
        <p:spPr>
          <a:xfrm>
            <a:off x="7259119" y="5455990"/>
            <a:ext cx="582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~0%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/>
      <p:bldP spid="91" grpId="0"/>
      <p:bldP spid="92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Acknowledgements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2"/>
            <a:ext cx="4122332" cy="4525962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en-US" sz="1200" b="1" dirty="0" smtClean="0"/>
              <a:t>Gerstein </a:t>
            </a:r>
            <a:r>
              <a:rPr lang="en-US" sz="1200" b="1" dirty="0" smtClean="0"/>
              <a:t>lab,</a:t>
            </a:r>
            <a:r>
              <a:rPr lang="en-US" sz="1200" dirty="0" smtClean="0"/>
              <a:t> all and in particular:</a:t>
            </a:r>
          </a:p>
          <a:p>
            <a:r>
              <a:rPr lang="en-US" sz="1200" dirty="0" smtClean="0"/>
              <a:t>Mark Gerstein</a:t>
            </a:r>
          </a:p>
          <a:p>
            <a:r>
              <a:rPr lang="en-US" sz="1200" dirty="0" err="1" smtClean="0"/>
              <a:t>Ekta</a:t>
            </a:r>
            <a:r>
              <a:rPr lang="en-US" sz="1200" dirty="0" smtClean="0"/>
              <a:t> </a:t>
            </a:r>
            <a:r>
              <a:rPr lang="en-US" sz="1200" dirty="0" err="1" smtClean="0"/>
              <a:t>Khurana</a:t>
            </a:r>
            <a:endParaRPr lang="en-US" sz="1200" dirty="0" smtClean="0"/>
          </a:p>
          <a:p>
            <a:r>
              <a:rPr lang="en-US" sz="1200" dirty="0" smtClean="0"/>
              <a:t>Jan </a:t>
            </a:r>
            <a:r>
              <a:rPr lang="en-US" sz="1200" dirty="0" err="1" smtClean="0"/>
              <a:t>Korbel</a:t>
            </a:r>
            <a:r>
              <a:rPr lang="en-US" sz="1200" dirty="0" smtClean="0"/>
              <a:t>, </a:t>
            </a:r>
            <a:r>
              <a:rPr lang="en-US" sz="1200" b="1" dirty="0" smtClean="0"/>
              <a:t>EMBL</a:t>
            </a:r>
          </a:p>
          <a:p>
            <a:r>
              <a:rPr lang="en-US" sz="1200" dirty="0" err="1" smtClean="0"/>
              <a:t>Xinmeng</a:t>
            </a:r>
            <a:r>
              <a:rPr lang="en-US" sz="1200" dirty="0" smtClean="0"/>
              <a:t> (Jasmine) Mu</a:t>
            </a:r>
          </a:p>
          <a:p>
            <a:r>
              <a:rPr lang="en-US" sz="1200" dirty="0" smtClean="0"/>
              <a:t>Jing (Jane) </a:t>
            </a:r>
            <a:r>
              <a:rPr lang="en-US" sz="1200" dirty="0" err="1" smtClean="0"/>
              <a:t>Leng</a:t>
            </a:r>
            <a:endParaRPr lang="en-US" sz="1200" dirty="0" smtClean="0"/>
          </a:p>
          <a:p>
            <a:r>
              <a:rPr lang="en-US" sz="1200" dirty="0" smtClean="0"/>
              <a:t>Joel </a:t>
            </a:r>
            <a:r>
              <a:rPr lang="en-US" sz="1200" dirty="0" err="1" smtClean="0"/>
              <a:t>Rozowsky</a:t>
            </a:r>
            <a:endParaRPr lang="en-US" sz="1200" dirty="0" smtClean="0"/>
          </a:p>
          <a:p>
            <a:r>
              <a:rPr lang="en-US" sz="1200" dirty="0" err="1" smtClean="0"/>
              <a:t>Zhengdong</a:t>
            </a:r>
            <a:r>
              <a:rPr lang="en-US" sz="1200" dirty="0" smtClean="0"/>
              <a:t> Zhang, </a:t>
            </a:r>
            <a:r>
              <a:rPr lang="en-US" sz="1200" b="1" dirty="0" smtClean="0"/>
              <a:t>AECOM</a:t>
            </a:r>
          </a:p>
          <a:p>
            <a:r>
              <a:rPr lang="en-US" sz="1200" dirty="0" smtClean="0"/>
              <a:t>Michael Wilson</a:t>
            </a:r>
          </a:p>
          <a:p>
            <a:r>
              <a:rPr lang="en-US" sz="1200" dirty="0" smtClean="0"/>
              <a:t>Jing (Crystal) Wang</a:t>
            </a:r>
          </a:p>
          <a:p>
            <a:r>
              <a:rPr lang="en-US" sz="1200" dirty="0" err="1" smtClean="0"/>
              <a:t>Mihali</a:t>
            </a:r>
            <a:r>
              <a:rPr lang="en-US" sz="1200" dirty="0" smtClean="0"/>
              <a:t> Felipe</a:t>
            </a:r>
          </a:p>
          <a:p>
            <a:r>
              <a:rPr lang="en-US" sz="1200" dirty="0" smtClean="0"/>
              <a:t>Lukas </a:t>
            </a:r>
            <a:r>
              <a:rPr lang="en-US" sz="1200" dirty="0" err="1" smtClean="0"/>
              <a:t>Habegger</a:t>
            </a:r>
            <a:endParaRPr lang="en-US" sz="1200" dirty="0" smtClean="0"/>
          </a:p>
          <a:p>
            <a:r>
              <a:rPr lang="en-US" sz="1200" dirty="0" smtClean="0"/>
              <a:t>Pedro </a:t>
            </a:r>
            <a:r>
              <a:rPr lang="en-US" sz="1200" dirty="0" err="1" smtClean="0"/>
              <a:t>Alves</a:t>
            </a:r>
            <a:endParaRPr lang="en-US" sz="1200" dirty="0" smtClean="0"/>
          </a:p>
          <a:p>
            <a:r>
              <a:rPr lang="en-US" sz="1200" dirty="0" err="1" smtClean="0"/>
              <a:t>Arif</a:t>
            </a:r>
            <a:r>
              <a:rPr lang="en-US" sz="1200" dirty="0" smtClean="0"/>
              <a:t> </a:t>
            </a:r>
            <a:r>
              <a:rPr lang="en-US" sz="1200" dirty="0" err="1" smtClean="0"/>
              <a:t>Harmanci</a:t>
            </a:r>
            <a:endParaRPr lang="en-US" sz="1200" dirty="0" smtClean="0"/>
          </a:p>
          <a:p>
            <a:r>
              <a:rPr lang="en-US" sz="1200" dirty="0" err="1" smtClean="0"/>
              <a:t>Nitin</a:t>
            </a:r>
            <a:r>
              <a:rPr lang="en-US" sz="1200" dirty="0" smtClean="0"/>
              <a:t> </a:t>
            </a:r>
            <a:r>
              <a:rPr lang="en-US" sz="1200" dirty="0" err="1" smtClean="0"/>
              <a:t>Bhardwaj</a:t>
            </a:r>
            <a:r>
              <a:rPr lang="en-US" sz="1200" dirty="0" smtClean="0"/>
              <a:t>, </a:t>
            </a:r>
            <a:r>
              <a:rPr lang="en-US" sz="1200" b="1" dirty="0" smtClean="0"/>
              <a:t>BASF</a:t>
            </a:r>
          </a:p>
          <a:p>
            <a:r>
              <a:rPr lang="en-US" sz="1200" dirty="0" smtClean="0"/>
              <a:t>Jiang Du, </a:t>
            </a:r>
            <a:r>
              <a:rPr lang="en-US" sz="1200" b="1" dirty="0" smtClean="0"/>
              <a:t>JP Morgan</a:t>
            </a:r>
          </a:p>
          <a:p>
            <a:r>
              <a:rPr lang="en-US" sz="1200" dirty="0" smtClean="0"/>
              <a:t>Hugo Lam, </a:t>
            </a:r>
            <a:r>
              <a:rPr lang="en-US" sz="1200" b="1" dirty="0" err="1" smtClean="0"/>
              <a:t>Personalis</a:t>
            </a:r>
            <a:endParaRPr lang="en-US" sz="1200" b="1" dirty="0" smtClean="0"/>
          </a:p>
          <a:p>
            <a:r>
              <a:rPr lang="en-US" sz="1200" dirty="0" smtClean="0"/>
              <a:t>Philip </a:t>
            </a:r>
            <a:r>
              <a:rPr lang="en-US" sz="1200" dirty="0" err="1" smtClean="0"/>
              <a:t>Cayting</a:t>
            </a:r>
            <a:r>
              <a:rPr lang="en-US" sz="1200" dirty="0" smtClean="0"/>
              <a:t>, </a:t>
            </a:r>
            <a:r>
              <a:rPr lang="en-US" sz="1200" b="1" dirty="0" smtClean="0"/>
              <a:t>Stanford</a:t>
            </a:r>
          </a:p>
          <a:p>
            <a:pPr lvl="0">
              <a:buNone/>
            </a:pPr>
            <a:r>
              <a:rPr lang="en-US" sz="1200" b="1" dirty="0" smtClean="0"/>
              <a:t>Harvard Medical </a:t>
            </a:r>
            <a:r>
              <a:rPr lang="en-US" sz="1200" b="1" dirty="0" smtClean="0"/>
              <a:t>School:</a:t>
            </a:r>
          </a:p>
          <a:p>
            <a:pPr lvl="0"/>
            <a:r>
              <a:rPr lang="en-US" sz="1200" dirty="0" smtClean="0"/>
              <a:t>Rebecca </a:t>
            </a:r>
            <a:r>
              <a:rPr lang="en-US" sz="1200" dirty="0" err="1" smtClean="0"/>
              <a:t>Iskow-Torene</a:t>
            </a:r>
            <a:endParaRPr lang="en-US" sz="1200" dirty="0" smtClean="0"/>
          </a:p>
          <a:p>
            <a:pPr lvl="0"/>
            <a:r>
              <a:rPr lang="en-US" sz="1200" dirty="0" smtClean="0"/>
              <a:t>Omer </a:t>
            </a:r>
            <a:r>
              <a:rPr lang="en-US" sz="1200" dirty="0" err="1" smtClean="0"/>
              <a:t>Gokcumen</a:t>
            </a:r>
            <a:endParaRPr lang="en-US" sz="1200" dirty="0" smtClean="0"/>
          </a:p>
          <a:p>
            <a:pPr lvl="0"/>
            <a:r>
              <a:rPr lang="en-US" sz="1200" dirty="0" smtClean="0"/>
              <a:t>Ryan Mills, </a:t>
            </a:r>
            <a:r>
              <a:rPr lang="en-US" sz="1200" b="1" dirty="0" err="1" smtClean="0"/>
              <a:t>UMich</a:t>
            </a:r>
            <a:endParaRPr lang="en-US" sz="1200" b="1" dirty="0" smtClean="0"/>
          </a:p>
          <a:p>
            <a:pPr lvl="0"/>
            <a:r>
              <a:rPr lang="en-US" sz="1200" dirty="0" smtClean="0"/>
              <a:t>Charles Lee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051A4-B0BA-074E-BAE7-CB2A9F1E4457}" type="slidenum">
              <a:rPr lang="en-US" smtClean="0"/>
              <a:pPr/>
              <a:t>53</a:t>
            </a:fld>
            <a:endParaRPr lang="en-US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731932" y="1600201"/>
            <a:ext cx="4122332" cy="452596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Yale </a:t>
            </a: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university: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Dean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Palejev</a:t>
            </a:r>
            <a:endParaRPr lang="en-US" sz="1200" baseline="30000" noProof="0" dirty="0" smtClean="0"/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lang="en-US" sz="1200" dirty="0" err="1" smtClean="0"/>
              <a:t>Lior</a:t>
            </a:r>
            <a:r>
              <a:rPr lang="en-US" sz="1200" dirty="0" smtClean="0"/>
              <a:t> Rosenberg </a:t>
            </a:r>
            <a:r>
              <a:rPr lang="en-US" sz="1200" dirty="0" err="1" smtClean="0"/>
              <a:t>Bellmaker</a:t>
            </a:r>
            <a:endParaRPr lang="en-US" sz="1200" baseline="30000" dirty="0" smtClean="0"/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lang="en-US" sz="1200" dirty="0" smtClean="0"/>
              <a:t>Ying Zhang</a:t>
            </a:r>
            <a:endParaRPr lang="en-US" sz="1200" baseline="30000" dirty="0" smtClean="0"/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lang="en-US" sz="1200" dirty="0" smtClean="0"/>
              <a:t>Jessica </a:t>
            </a:r>
            <a:r>
              <a:rPr lang="en-US" sz="1200" dirty="0" err="1" smtClean="0"/>
              <a:t>Mariani</a:t>
            </a:r>
            <a:endParaRPr lang="en-US" sz="1200" baseline="30000" dirty="0" smtClean="0"/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lang="en-US" sz="1200" dirty="0" err="1" smtClean="0"/>
              <a:t>Livia</a:t>
            </a:r>
            <a:r>
              <a:rPr lang="en-US" sz="1200" dirty="0" smtClean="0"/>
              <a:t> </a:t>
            </a:r>
            <a:r>
              <a:rPr lang="en-US" sz="1200" dirty="0" err="1" smtClean="0"/>
              <a:t>Tomasini</a:t>
            </a:r>
            <a:endParaRPr lang="en-US" sz="1200" baseline="30000" dirty="0" smtClean="0"/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lang="en-US" sz="1200" dirty="0" smtClean="0"/>
              <a:t>Anthony </a:t>
            </a:r>
            <a:r>
              <a:rPr lang="en-US" sz="1200" dirty="0" err="1" smtClean="0"/>
              <a:t>Ferrandino</a:t>
            </a:r>
            <a:endParaRPr lang="en-US" sz="1200" baseline="30000" dirty="0" smtClean="0"/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lang="en-US" sz="1200" dirty="0" smtClean="0"/>
              <a:t>Anna </a:t>
            </a:r>
            <a:r>
              <a:rPr lang="en-US" sz="1200" dirty="0" err="1" smtClean="0"/>
              <a:t>Szekely</a:t>
            </a:r>
            <a:endParaRPr lang="en-US" sz="1200" baseline="30000" dirty="0" smtClean="0"/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lang="en-US" sz="1200" dirty="0" smtClean="0"/>
              <a:t>Elena L. </a:t>
            </a:r>
            <a:r>
              <a:rPr lang="en-US" sz="1200" dirty="0" err="1" smtClean="0"/>
              <a:t>Grigorenko</a:t>
            </a:r>
            <a:endParaRPr lang="en-US" sz="1200" dirty="0" smtClean="0"/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lang="en-US" sz="1200" dirty="0" smtClean="0"/>
              <a:t>Anita </a:t>
            </a:r>
            <a:r>
              <a:rPr lang="en-US" sz="1200" dirty="0" err="1" smtClean="0"/>
              <a:t>Huttner</a:t>
            </a:r>
            <a:endParaRPr lang="en-US" sz="1200" dirty="0" smtClean="0"/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lang="en-US" sz="1200" dirty="0" smtClean="0"/>
              <a:t>Sherman </a:t>
            </a:r>
            <a:r>
              <a:rPr lang="en-US" sz="1200" dirty="0" err="1" smtClean="0"/>
              <a:t>Weissman</a:t>
            </a:r>
            <a:endParaRPr lang="en-US" sz="1200" dirty="0" smtClean="0"/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lang="en-US" sz="1200" dirty="0" smtClean="0"/>
              <a:t>Flora M. </a:t>
            </a:r>
            <a:r>
              <a:rPr lang="en-US" sz="1200" dirty="0" err="1" smtClean="0"/>
              <a:t>Vaccarino</a:t>
            </a:r>
            <a:endParaRPr lang="en-US" sz="1200" dirty="0" smtClean="0"/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lang="en-US" sz="1200" dirty="0" smtClean="0"/>
              <a:t>Rob Bjornson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lang="en-US" sz="1200" dirty="0" smtClean="0"/>
              <a:t>Nicholas </a:t>
            </a:r>
            <a:r>
              <a:rPr lang="en-US" sz="1200" dirty="0" err="1" smtClean="0"/>
              <a:t>Carriero</a:t>
            </a:r>
            <a:endParaRPr lang="en-US" sz="1200" dirty="0" smtClean="0"/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lang="en-US" sz="1200" dirty="0" smtClean="0"/>
              <a:t>Yong Kong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200" b="1" dirty="0" smtClean="0"/>
              <a:t>Stanford </a:t>
            </a:r>
            <a:r>
              <a:rPr lang="en-US" sz="1200" b="1" dirty="0" smtClean="0"/>
              <a:t>university: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lang="en-US" sz="1200" dirty="0" smtClean="0"/>
              <a:t> Michael Snyder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lang="en-US" sz="1200" dirty="0" smtClean="0"/>
              <a:t> Alexander </a:t>
            </a:r>
            <a:r>
              <a:rPr lang="en-US" sz="1200" dirty="0" err="1" smtClean="0"/>
              <a:t>Eckehart</a:t>
            </a:r>
            <a:r>
              <a:rPr lang="en-US" sz="1200" dirty="0" smtClean="0"/>
              <a:t> Urban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lang="en-US" sz="1200" dirty="0" smtClean="0"/>
              <a:t> Michael Seamus Haney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200" b="1" dirty="0" smtClean="0"/>
              <a:t>Also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lang="en-US" sz="1200" dirty="0" smtClean="0"/>
              <a:t>Chris Yoon, </a:t>
            </a:r>
            <a:r>
              <a:rPr lang="en-US" sz="1200" b="1" dirty="0" smtClean="0"/>
              <a:t>MSSM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lang="en-US" sz="1200" dirty="0" smtClean="0"/>
              <a:t>Jonathan </a:t>
            </a:r>
            <a:r>
              <a:rPr lang="en-US" sz="1200" dirty="0" err="1" smtClean="0"/>
              <a:t>Sebat</a:t>
            </a:r>
            <a:r>
              <a:rPr lang="en-US" sz="1200" dirty="0" smtClean="0"/>
              <a:t>, </a:t>
            </a:r>
            <a:r>
              <a:rPr lang="en-US" sz="1200" b="1" dirty="0" smtClean="0"/>
              <a:t>UCSD</a:t>
            </a:r>
          </a:p>
          <a:p>
            <a:pPr marL="342900" lvl="0" indent="-342900">
              <a:spcBef>
                <a:spcPct val="20000"/>
              </a:spcBef>
              <a:buFont typeface="Arial"/>
              <a:buChar char="•"/>
            </a:pPr>
            <a:endParaRPr lang="en-US" sz="1200" dirty="0" smtClean="0"/>
          </a:p>
          <a:p>
            <a:pPr marL="342900" lvl="0" indent="-342900">
              <a:spcBef>
                <a:spcPct val="20000"/>
              </a:spcBef>
              <a:buFont typeface="Arial"/>
              <a:buChar char="•"/>
            </a:pPr>
            <a:endParaRPr lang="en-US" sz="1200" dirty="0" smtClean="0"/>
          </a:p>
          <a:p>
            <a:pPr marL="342900" lvl="0" indent="-342900">
              <a:spcBef>
                <a:spcPct val="20000"/>
              </a:spcBef>
              <a:buFont typeface="Arial"/>
              <a:buChar char="•"/>
            </a:pPr>
            <a:endParaRPr lang="en-US" sz="1200" dirty="0" smtClean="0"/>
          </a:p>
          <a:p>
            <a:pPr marL="342900" indent="-342900">
              <a:spcBef>
                <a:spcPct val="20000"/>
              </a:spcBef>
            </a:pPr>
            <a:endParaRPr lang="en-US" sz="1200" dirty="0" smtClean="0"/>
          </a:p>
          <a:p>
            <a:pPr marL="342900" lvl="0" indent="-342900">
              <a:spcBef>
                <a:spcPct val="20000"/>
              </a:spcBef>
            </a:pPr>
            <a:endParaRPr kumimoji="0" lang="en-US" sz="1200" b="0" i="0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>
              <a:spcBef>
                <a:spcPct val="20000"/>
              </a:spcBef>
            </a:pPr>
            <a:endParaRPr kumimoji="0" lang="en-US" sz="1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endParaRPr kumimoji="0" lang="en-US" sz="1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051A4-B0BA-074E-BAE7-CB2A9F1E4457}" type="slidenum">
              <a:rPr lang="en-US" smtClean="0"/>
              <a:pPr/>
              <a:t>54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051A4-B0BA-074E-BAE7-CB2A9F1E4457}" type="slidenum">
              <a:rPr lang="en-US" smtClean="0"/>
              <a:pPr/>
              <a:t>55</a:t>
            </a:fld>
            <a:endParaRPr lang="en-US"/>
          </a:p>
        </p:txBody>
      </p:sp>
      <p:pic>
        <p:nvPicPr>
          <p:cNvPr id="5" name="Picture 4" descr="Partitioning_result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685800"/>
            <a:ext cx="8229600" cy="6172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5532"/>
            <a:ext cx="8229600" cy="1143000"/>
          </a:xfrm>
        </p:spPr>
        <p:txBody>
          <a:bodyPr/>
          <a:lstStyle/>
          <a:p>
            <a:r>
              <a:rPr lang="en-US" dirty="0" err="1" smtClean="0"/>
              <a:t>CNVnator</a:t>
            </a:r>
            <a:r>
              <a:rPr lang="en-US" dirty="0" smtClean="0"/>
              <a:t>, partitioning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74168" y="6348512"/>
            <a:ext cx="2551350" cy="246221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r>
              <a:rPr lang="en-US" sz="1000" dirty="0" smtClean="0"/>
              <a:t>Abyzov et al., Genome Res. 21, </a:t>
            </a:r>
            <a:r>
              <a:rPr lang="en-US" sz="1000" dirty="0"/>
              <a:t>974-</a:t>
            </a:r>
            <a:r>
              <a:rPr lang="en-US" sz="1000" dirty="0" smtClean="0"/>
              <a:t>84 (2011)</a:t>
            </a:r>
            <a:endParaRPr lang="en-US" sz="1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051A4-B0BA-074E-BAE7-CB2A9F1E4457}" type="slidenum">
              <a:rPr lang="en-US" smtClean="0"/>
              <a:pPr/>
              <a:t>56</a:t>
            </a:fld>
            <a:endParaRPr lang="en-US"/>
          </a:p>
        </p:txBody>
      </p:sp>
      <p:pic>
        <p:nvPicPr>
          <p:cNvPr id="5" name="Picture 4" descr="Bandwidth_increas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5781" y="0"/>
            <a:ext cx="8072438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 rot="16200000">
            <a:off x="7655631" y="3185948"/>
            <a:ext cx="2551350" cy="246221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r>
              <a:rPr lang="en-US" sz="1000" dirty="0" smtClean="0"/>
              <a:t>Abyzov et al., Genome Res. 21, </a:t>
            </a:r>
            <a:r>
              <a:rPr lang="en-US" sz="1000" dirty="0"/>
              <a:t>974-</a:t>
            </a:r>
            <a:r>
              <a:rPr lang="en-US" sz="1000" dirty="0" smtClean="0"/>
              <a:t>84 (2011)</a:t>
            </a:r>
            <a:endParaRPr lang="en-US" sz="1000" dirty="0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051A4-B0BA-074E-BAE7-CB2A9F1E4457}" type="slidenum">
              <a:rPr lang="en-US" smtClean="0"/>
              <a:pPr/>
              <a:t>57</a:t>
            </a:fld>
            <a:endParaRPr lang="en-US"/>
          </a:p>
        </p:txBody>
      </p:sp>
      <p:pic>
        <p:nvPicPr>
          <p:cNvPr id="5" name="Picture 4" descr="Bandwidth_increaseB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5781" y="0"/>
            <a:ext cx="8072438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 rot="16200000">
            <a:off x="7655631" y="3185948"/>
            <a:ext cx="2551350" cy="246221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r>
              <a:rPr lang="en-US" sz="1000" dirty="0" smtClean="0"/>
              <a:t>Abyzov et al., Genome Res. 21, </a:t>
            </a:r>
            <a:r>
              <a:rPr lang="en-US" sz="1000" dirty="0"/>
              <a:t>974-</a:t>
            </a:r>
            <a:r>
              <a:rPr lang="en-US" sz="1000" dirty="0" smtClean="0"/>
              <a:t>84 (2011)</a:t>
            </a:r>
            <a:endParaRPr lang="en-US" sz="1000" dirty="0"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678CFA1-089B-1C48-BD99-A8747A3B746C}" type="slidenum">
              <a:rPr lang="en-US" smtClean="0"/>
              <a:pPr>
                <a:defRPr/>
              </a:pPr>
              <a:t>58</a:t>
            </a:fld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038" y="844497"/>
            <a:ext cx="8229600" cy="5876978"/>
          </a:xfrm>
          <a:prstGeom prst="rect">
            <a:avLst/>
          </a:prstGeom>
        </p:spPr>
      </p:pic>
      <p:sp>
        <p:nvSpPr>
          <p:cNvPr id="109571" name="Title 6"/>
          <p:cNvSpPr>
            <a:spLocks noGrp="1"/>
          </p:cNvSpPr>
          <p:nvPr>
            <p:ph type="title"/>
          </p:nvPr>
        </p:nvSpPr>
        <p:spPr>
          <a:xfrm>
            <a:off x="550125" y="-189942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 smtClean="0">
                <a:ea typeface="ＭＳ Ｐゴシック" pitchFamily="-111" charset="-128"/>
                <a:cs typeface="ＭＳ Ｐゴシック" pitchFamily="-111" charset="-128"/>
              </a:rPr>
              <a:t>Trio deletion predictions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028232" y="3729831"/>
            <a:ext cx="1473343" cy="547688"/>
          </a:xfrm>
          <a:prstGeom prst="rect">
            <a:avLst/>
          </a:prstGeom>
          <a:noFill/>
          <a:ln w="38100">
            <a:solidFill>
              <a:schemeClr val="accent6"/>
            </a:solidFill>
            <a:prstDash val="sys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235850" y="3729831"/>
            <a:ext cx="1492250" cy="547688"/>
          </a:xfrm>
          <a:prstGeom prst="rect">
            <a:avLst/>
          </a:prstGeom>
          <a:noFill/>
          <a:ln w="38100">
            <a:solidFill>
              <a:schemeClr val="accent6"/>
            </a:solidFill>
            <a:prstDash val="sys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5861050" y="4469093"/>
            <a:ext cx="692150" cy="412750"/>
          </a:xfrm>
          <a:prstGeom prst="ellipse">
            <a:avLst/>
          </a:prstGeom>
          <a:noFill/>
          <a:ln w="38100">
            <a:solidFill>
              <a:srgbClr val="008000"/>
            </a:solidFill>
            <a:prstDash val="sys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8087575" y="4469093"/>
            <a:ext cx="692150" cy="412750"/>
          </a:xfrm>
          <a:prstGeom prst="ellipse">
            <a:avLst/>
          </a:prstGeom>
          <a:noFill/>
          <a:ln w="38100">
            <a:solidFill>
              <a:srgbClr val="008000"/>
            </a:solidFill>
            <a:prstDash val="sys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Right Arrow 9"/>
          <p:cNvSpPr/>
          <p:nvPr/>
        </p:nvSpPr>
        <p:spPr>
          <a:xfrm>
            <a:off x="212725" y="5443538"/>
            <a:ext cx="342900" cy="201612"/>
          </a:xfrm>
          <a:prstGeom prst="righ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7970833" y="1404122"/>
            <a:ext cx="767593" cy="1321526"/>
          </a:xfrm>
          <a:prstGeom prst="rect">
            <a:avLst/>
          </a:prstGeom>
          <a:noFill/>
          <a:ln w="381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8" name="Right Arrow 17"/>
          <p:cNvSpPr/>
          <p:nvPr/>
        </p:nvSpPr>
        <p:spPr>
          <a:xfrm>
            <a:off x="212725" y="5988550"/>
            <a:ext cx="342900" cy="201612"/>
          </a:xfrm>
          <a:prstGeom prst="righ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9" name="Right Arrow 18"/>
          <p:cNvSpPr/>
          <p:nvPr/>
        </p:nvSpPr>
        <p:spPr>
          <a:xfrm>
            <a:off x="207225" y="6416830"/>
            <a:ext cx="342900" cy="201612"/>
          </a:xfrm>
          <a:prstGeom prst="righ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 rot="16200000">
            <a:off x="7655631" y="3185948"/>
            <a:ext cx="2551350" cy="246221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r>
              <a:rPr lang="en-US" sz="1000" dirty="0" smtClean="0"/>
              <a:t>Abyzov et al., Genome Res. 21, </a:t>
            </a:r>
            <a:r>
              <a:rPr lang="en-US" sz="1000" dirty="0"/>
              <a:t>974-</a:t>
            </a:r>
            <a:r>
              <a:rPr lang="en-US" sz="1000" dirty="0" smtClean="0"/>
              <a:t>84 (2011)</a:t>
            </a:r>
            <a:endParaRPr lang="en-US" sz="1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7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42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42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7">
                                          <p:stCondLst>
                                            <p:cond delay="41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42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42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7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42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42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7">
                                          <p:stCondLst>
                                            <p:cond delay="411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42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42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7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42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42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7">
                                          <p:stCondLst>
                                            <p:cond delay="411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42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42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6" grpId="0" animBg="1"/>
      <p:bldP spid="10" grpId="0" animBg="1"/>
      <p:bldP spid="17" grpId="0" animBg="1"/>
      <p:bldP spid="18" grpId="0" animBg="1"/>
      <p:bldP spid="19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urved Up Arrow 16"/>
          <p:cNvSpPr/>
          <p:nvPr/>
        </p:nvSpPr>
        <p:spPr>
          <a:xfrm flipH="1">
            <a:off x="2323106" y="3597922"/>
            <a:ext cx="5276030" cy="1058394"/>
          </a:xfrm>
          <a:prstGeom prst="curved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89942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err="1" smtClean="0"/>
              <a:t>CNVnator</a:t>
            </a:r>
            <a:r>
              <a:rPr lang="en-US" dirty="0" smtClean="0"/>
              <a:t> performance (</a:t>
            </a:r>
            <a:r>
              <a:rPr lang="en-US" i="1" dirty="0" smtClean="0"/>
              <a:t>in </a:t>
            </a:r>
            <a:r>
              <a:rPr lang="en-US" i="1" dirty="0" err="1" smtClean="0"/>
              <a:t>simu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BF25D-A122-1D49-B4CC-75814ACF76B6}" type="slidenum">
              <a:rPr lang="en-US" smtClean="0"/>
              <a:pPr/>
              <a:t>59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988256"/>
            <a:ext cx="4572000" cy="260966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09614"/>
            <a:ext cx="4572000" cy="258830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3750322"/>
            <a:ext cx="4572000" cy="260966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771680"/>
            <a:ext cx="4572000" cy="258830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rcRect l="50908" r="26283"/>
          <a:stretch>
            <a:fillRect/>
          </a:stretch>
        </p:blipFill>
        <p:spPr>
          <a:xfrm>
            <a:off x="2364405" y="3761355"/>
            <a:ext cx="1042816" cy="2609666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>
          <a:xfrm rot="5400000" flipH="1" flipV="1">
            <a:off x="5754836" y="2152614"/>
            <a:ext cx="2286000" cy="1588"/>
          </a:xfrm>
          <a:prstGeom prst="line">
            <a:avLst/>
          </a:prstGeom>
          <a:ln>
            <a:solidFill>
              <a:srgbClr val="FF0000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rot="5400000" flipH="1" flipV="1">
            <a:off x="6796858" y="2151819"/>
            <a:ext cx="2286000" cy="1588"/>
          </a:xfrm>
          <a:prstGeom prst="line">
            <a:avLst/>
          </a:prstGeom>
          <a:ln>
            <a:solidFill>
              <a:srgbClr val="FF0000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rot="5400000" flipH="1" flipV="1">
            <a:off x="1222199" y="4925004"/>
            <a:ext cx="2286000" cy="1588"/>
          </a:xfrm>
          <a:prstGeom prst="line">
            <a:avLst/>
          </a:prstGeom>
          <a:ln>
            <a:solidFill>
              <a:srgbClr val="FF0000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rot="5400000" flipH="1" flipV="1">
            <a:off x="2264221" y="4924209"/>
            <a:ext cx="2286000" cy="1588"/>
          </a:xfrm>
          <a:prstGeom prst="line">
            <a:avLst/>
          </a:prstGeom>
          <a:ln>
            <a:solidFill>
              <a:srgbClr val="FF0000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rot="5400000" flipH="1" flipV="1">
            <a:off x="-204227" y="2163733"/>
            <a:ext cx="2286000" cy="1588"/>
          </a:xfrm>
          <a:prstGeom prst="line">
            <a:avLst/>
          </a:prstGeom>
          <a:ln>
            <a:solidFill>
              <a:schemeClr val="accent6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rot="5400000" flipH="1" flipV="1">
            <a:off x="837795" y="2162938"/>
            <a:ext cx="2286000" cy="1588"/>
          </a:xfrm>
          <a:prstGeom prst="line">
            <a:avLst/>
          </a:prstGeom>
          <a:ln>
            <a:solidFill>
              <a:schemeClr val="accent6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rcRect l="20516" r="56658"/>
          <a:stretch>
            <a:fillRect/>
          </a:stretch>
        </p:blipFill>
        <p:spPr>
          <a:xfrm>
            <a:off x="5375218" y="3770971"/>
            <a:ext cx="1043610" cy="2588309"/>
          </a:xfrm>
          <a:prstGeom prst="rect">
            <a:avLst/>
          </a:prstGeom>
        </p:spPr>
      </p:pic>
      <p:cxnSp>
        <p:nvCxnSpPr>
          <p:cNvPr id="21" name="Straight Connector 20"/>
          <p:cNvCxnSpPr/>
          <p:nvPr/>
        </p:nvCxnSpPr>
        <p:spPr>
          <a:xfrm rot="5400000" flipH="1" flipV="1">
            <a:off x="4234600" y="4925799"/>
            <a:ext cx="2286000" cy="1588"/>
          </a:xfrm>
          <a:prstGeom prst="line">
            <a:avLst/>
          </a:prstGeom>
          <a:ln>
            <a:solidFill>
              <a:schemeClr val="accent6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rot="5400000" flipH="1" flipV="1">
            <a:off x="5276622" y="4925004"/>
            <a:ext cx="2286000" cy="1588"/>
          </a:xfrm>
          <a:prstGeom prst="line">
            <a:avLst/>
          </a:prstGeom>
          <a:ln>
            <a:solidFill>
              <a:schemeClr val="accent6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269463" y="6417717"/>
            <a:ext cx="2551350" cy="246221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r>
              <a:rPr lang="en-US" sz="1000" dirty="0" smtClean="0"/>
              <a:t>Abyzov et al., Genome Res. 21, </a:t>
            </a:r>
            <a:r>
              <a:rPr lang="en-US" sz="1000" dirty="0"/>
              <a:t>974-</a:t>
            </a:r>
            <a:r>
              <a:rPr lang="en-US" sz="1000" dirty="0" smtClean="0"/>
              <a:t>84 (2011)</a:t>
            </a:r>
            <a:endParaRPr lang="en-US" sz="1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481646" cy="4525963"/>
          </a:xfrm>
        </p:spPr>
        <p:txBody>
          <a:bodyPr/>
          <a:lstStyle/>
          <a:p>
            <a:r>
              <a:rPr lang="en-US" b="1" dirty="0" smtClean="0">
                <a:solidFill>
                  <a:schemeClr val="accent6"/>
                </a:solidFill>
              </a:rPr>
              <a:t>Discovering genomic structural variations (SV) </a:t>
            </a:r>
          </a:p>
          <a:p>
            <a:r>
              <a:rPr lang="en-US" dirty="0" smtClean="0"/>
              <a:t>Personal genome</a:t>
            </a:r>
          </a:p>
          <a:p>
            <a:pPr lvl="1"/>
            <a:r>
              <a:rPr lang="en-US" dirty="0"/>
              <a:t>a</a:t>
            </a:r>
            <a:r>
              <a:rPr lang="en-US" dirty="0" smtClean="0"/>
              <a:t>llele-specific binding &amp; expression</a:t>
            </a:r>
          </a:p>
          <a:p>
            <a:r>
              <a:rPr lang="en-US" dirty="0" smtClean="0"/>
              <a:t>Extending SV discoveries, </a:t>
            </a:r>
            <a:r>
              <a:rPr lang="en-US" dirty="0" err="1" smtClean="0"/>
              <a:t>Ψgenes</a:t>
            </a:r>
            <a:endParaRPr lang="en-US" dirty="0" smtClean="0"/>
          </a:p>
          <a:p>
            <a:r>
              <a:rPr lang="en-US" dirty="0" err="1" smtClean="0"/>
              <a:t>CNVs</a:t>
            </a:r>
            <a:r>
              <a:rPr lang="en-US" dirty="0" smtClean="0"/>
              <a:t> in human </a:t>
            </a:r>
            <a:r>
              <a:rPr lang="en-US" dirty="0" err="1" smtClean="0"/>
              <a:t>iPSC</a:t>
            </a:r>
            <a:r>
              <a:rPr lang="en-US" dirty="0" smtClean="0"/>
              <a:t> and somatic variations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051A4-B0BA-074E-BAE7-CB2A9F1E4457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950" y="925513"/>
            <a:ext cx="8674100" cy="59309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02"/>
            <a:ext cx="8229600" cy="1143000"/>
          </a:xfrm>
        </p:spPr>
        <p:txBody>
          <a:bodyPr/>
          <a:lstStyle/>
          <a:p>
            <a:r>
              <a:rPr lang="en-US" dirty="0" smtClean="0"/>
              <a:t>Discovery sensitivity (</a:t>
            </a:r>
            <a:r>
              <a:rPr lang="en-US" i="1" dirty="0" smtClean="0"/>
              <a:t>in </a:t>
            </a:r>
            <a:r>
              <a:rPr lang="en-US" i="1" dirty="0" err="1" smtClean="0"/>
              <a:t>simu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BF25D-A122-1D49-B4CC-75814ACF76B6}" type="slidenum">
              <a:rPr lang="en-US" smtClean="0"/>
              <a:pPr/>
              <a:t>60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60125" y="6455073"/>
            <a:ext cx="2551350" cy="246221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r>
              <a:rPr lang="en-US" sz="1000" dirty="0" smtClean="0"/>
              <a:t>Abyzov et al., Genome Res. 21, </a:t>
            </a:r>
            <a:r>
              <a:rPr lang="en-US" sz="1000" dirty="0"/>
              <a:t>974-</a:t>
            </a:r>
            <a:r>
              <a:rPr lang="en-US" sz="1000" dirty="0" smtClean="0"/>
              <a:t>84 (2011)</a:t>
            </a:r>
            <a:endParaRPr lang="en-US" sz="1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83303" y="252154"/>
            <a:ext cx="4753269" cy="1023421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CNVnator</a:t>
            </a:r>
            <a:r>
              <a:rPr lang="en-US" dirty="0" smtClean="0"/>
              <a:t>,</a:t>
            </a:r>
            <a:br>
              <a:rPr lang="en-US" dirty="0" smtClean="0"/>
            </a:br>
            <a:r>
              <a:rPr lang="en-US" dirty="0" smtClean="0"/>
              <a:t>precision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051A4-B0BA-074E-BAE7-CB2A9F1E4457}" type="slidenum">
              <a:rPr lang="en-US" smtClean="0"/>
              <a:pPr/>
              <a:t>61</a:t>
            </a:fld>
            <a:endParaRPr lang="en-US"/>
          </a:p>
        </p:txBody>
      </p:sp>
      <p:pic>
        <p:nvPicPr>
          <p:cNvPr id="5" name="Picture 4" descr="SR_compariso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413" y="0"/>
            <a:ext cx="5715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 rot="16200000">
            <a:off x="7534236" y="4038180"/>
            <a:ext cx="2551350" cy="246221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r>
              <a:rPr lang="en-US" sz="1000" dirty="0" smtClean="0"/>
              <a:t>Abyzov et al., Genome Res. 21, </a:t>
            </a:r>
            <a:r>
              <a:rPr lang="en-US" sz="1000" dirty="0"/>
              <a:t>974-</a:t>
            </a:r>
            <a:r>
              <a:rPr lang="en-US" sz="1000" dirty="0" smtClean="0"/>
              <a:t>84 (2011)</a:t>
            </a:r>
            <a:endParaRPr lang="en-US" sz="1000" dirty="0"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Exampl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2124"/>
            <a:ext cx="9144000" cy="5715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5532"/>
            <a:ext cx="8229600" cy="1143000"/>
          </a:xfrm>
        </p:spPr>
        <p:txBody>
          <a:bodyPr/>
          <a:lstStyle/>
          <a:p>
            <a:r>
              <a:rPr lang="en-US" dirty="0" err="1" smtClean="0"/>
              <a:t>CNVnator</a:t>
            </a:r>
            <a:r>
              <a:rPr lang="en-US" dirty="0" smtClean="0"/>
              <a:t>, examples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051A4-B0BA-074E-BAE7-CB2A9F1E4457}" type="slidenum">
              <a:rPr lang="en-US" smtClean="0"/>
              <a:pPr/>
              <a:t>62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489270" y="6294606"/>
            <a:ext cx="2551350" cy="246221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r>
              <a:rPr lang="en-US" sz="1000" dirty="0" smtClean="0"/>
              <a:t>Abyzov et al., Genome Res. 21, </a:t>
            </a:r>
            <a:r>
              <a:rPr lang="en-US" sz="1000" dirty="0"/>
              <a:t>974-</a:t>
            </a:r>
            <a:r>
              <a:rPr lang="en-US" sz="1000" dirty="0" smtClean="0"/>
              <a:t>84 (2011)</a:t>
            </a:r>
            <a:endParaRPr lang="en-US" sz="1000" dirty="0"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850" y="1443920"/>
            <a:ext cx="8229600" cy="462560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Comparison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BF25D-A122-1D49-B4CC-75814ACF76B6}" type="slidenum">
              <a:rPr lang="en-US" smtClean="0"/>
              <a:pPr/>
              <a:t>63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5792280" y="4273170"/>
            <a:ext cx="2911626" cy="16459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902347" y="6353848"/>
            <a:ext cx="1522485" cy="246221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r>
              <a:rPr lang="en-US" sz="1000" dirty="0" smtClean="0"/>
              <a:t>By 50% reciprocal overlap</a:t>
            </a:r>
            <a:endParaRPr lang="en-US" sz="1000" dirty="0"/>
          </a:p>
        </p:txBody>
      </p:sp>
      <p:sp>
        <p:nvSpPr>
          <p:cNvPr id="8" name="TextBox 7"/>
          <p:cNvSpPr txBox="1"/>
          <p:nvPr/>
        </p:nvSpPr>
        <p:spPr>
          <a:xfrm>
            <a:off x="4516605" y="6356351"/>
            <a:ext cx="2551350" cy="246221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r>
              <a:rPr lang="en-US" sz="1000" dirty="0" smtClean="0"/>
              <a:t>Abyzov et al., Genome Res. 21, </a:t>
            </a:r>
            <a:r>
              <a:rPr lang="en-US" sz="1000" dirty="0"/>
              <a:t>974-</a:t>
            </a:r>
            <a:r>
              <a:rPr lang="en-US" sz="1000" dirty="0" smtClean="0"/>
              <a:t>84 (2011)</a:t>
            </a:r>
            <a:endParaRPr lang="en-US" sz="1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</a:t>
            </a:r>
            <a:r>
              <a:rPr lang="en-US" dirty="0" smtClean="0"/>
              <a:t>hr1:187971130-188049982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52938"/>
            <a:ext cx="9144000" cy="530506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096388" y="1985703"/>
            <a:ext cx="736162" cy="369332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r>
              <a:rPr lang="en-US" b="1" dirty="0" err="1" smtClean="0">
                <a:solidFill>
                  <a:srgbClr val="FF0000"/>
                </a:solidFill>
              </a:rPr>
              <a:t>HiSeq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096389" y="4666918"/>
            <a:ext cx="594709" cy="369332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GAII</a:t>
            </a:r>
            <a:endParaRPr lang="en-US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AGE for inversions and</a:t>
            </a:r>
            <a:br>
              <a:rPr lang="en-US" dirty="0" smtClean="0"/>
            </a:br>
            <a:r>
              <a:rPr lang="en-US" dirty="0" smtClean="0"/>
              <a:t>tandem duplications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051A4-B0BA-074E-BAE7-CB2A9F1E4457}" type="slidenum">
              <a:rPr lang="en-US" smtClean="0"/>
              <a:pPr/>
              <a:t>65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675356"/>
            <a:ext cx="8229600" cy="431777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2412" y="6331540"/>
            <a:ext cx="2680216" cy="246221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r>
              <a:rPr lang="en-US" sz="1000" dirty="0" smtClean="0"/>
              <a:t>Abyzov et al., Bioinformatics 27, 595-603 (2011)</a:t>
            </a:r>
            <a:endParaRPr lang="en-US" sz="1000" dirty="0"/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Need for AGE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051A4-B0BA-074E-BAE7-CB2A9F1E4457}" type="slidenum">
              <a:rPr lang="en-US" smtClean="0"/>
              <a:pPr/>
              <a:t>66</a:t>
            </a:fld>
            <a:endParaRPr lang="en-US"/>
          </a:p>
        </p:txBody>
      </p:sp>
      <p:pic>
        <p:nvPicPr>
          <p:cNvPr id="4" name="Picture 3" descr="BP_and_linear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36143"/>
            <a:ext cx="9144000" cy="4876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2412" y="6331540"/>
            <a:ext cx="2680216" cy="246221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r>
              <a:rPr lang="en-US" sz="1000" dirty="0" smtClean="0"/>
              <a:t>Abyzov et al., Bioinformatics 27, 595-603 (2011)</a:t>
            </a:r>
            <a:endParaRPr lang="en-US" sz="1000" dirty="0"/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151" r="2384"/>
          <a:stretch>
            <a:fillRect/>
          </a:stretch>
        </p:blipFill>
        <p:spPr>
          <a:xfrm>
            <a:off x="0" y="378969"/>
            <a:ext cx="9144000" cy="571406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 rot="16200000">
            <a:off x="-2410997" y="2807752"/>
            <a:ext cx="5227112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/>
              <a:t>88 YRI samples                      80 CEU sample                     NA12878 (CEU)</a:t>
            </a:r>
            <a:endParaRPr lang="en-US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8827611" y="1995478"/>
            <a:ext cx="30337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   </a:t>
            </a:r>
            <a:endParaRPr lang="en-US" sz="1400" dirty="0"/>
          </a:p>
        </p:txBody>
      </p:sp>
      <p:sp>
        <p:nvSpPr>
          <p:cNvPr id="11" name="TextBox 10"/>
          <p:cNvSpPr txBox="1"/>
          <p:nvPr/>
        </p:nvSpPr>
        <p:spPr>
          <a:xfrm>
            <a:off x="8840630" y="5896510"/>
            <a:ext cx="30337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   </a:t>
            </a:r>
            <a:endParaRPr lang="en-US" sz="1400" dirty="0"/>
          </a:p>
        </p:txBody>
      </p:sp>
      <p:cxnSp>
        <p:nvCxnSpPr>
          <p:cNvPr id="13" name="Straight Connector 12"/>
          <p:cNvCxnSpPr/>
          <p:nvPr/>
        </p:nvCxnSpPr>
        <p:spPr>
          <a:xfrm>
            <a:off x="3166134" y="87832"/>
            <a:ext cx="196765" cy="1588"/>
          </a:xfrm>
          <a:prstGeom prst="line">
            <a:avLst/>
          </a:prstGeom>
          <a:ln>
            <a:solidFill>
              <a:srgbClr val="FF0000"/>
            </a:solidFill>
            <a:headEnd type="arrow" w="sm" len="sm"/>
            <a:tailEnd type="arrow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4588565" y="88626"/>
            <a:ext cx="274320" cy="1588"/>
          </a:xfrm>
          <a:prstGeom prst="line">
            <a:avLst/>
          </a:prstGeom>
          <a:ln>
            <a:solidFill>
              <a:srgbClr val="FF0000"/>
            </a:solidFill>
            <a:headEnd type="arrow" w="sm" len="sm"/>
            <a:tailEnd type="arrow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4880773" y="90214"/>
            <a:ext cx="182880" cy="1588"/>
          </a:xfrm>
          <a:prstGeom prst="line">
            <a:avLst/>
          </a:prstGeom>
          <a:ln>
            <a:solidFill>
              <a:srgbClr val="FF0000"/>
            </a:solidFill>
            <a:headEnd type="arrow" w="sm" len="sm"/>
            <a:tailEnd type="arrow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060005" y="90566"/>
            <a:ext cx="182880" cy="1588"/>
          </a:xfrm>
          <a:prstGeom prst="line">
            <a:avLst/>
          </a:prstGeom>
          <a:ln>
            <a:solidFill>
              <a:srgbClr val="FF0000"/>
            </a:solidFill>
            <a:headEnd type="arrow" w="sm" len="sm"/>
            <a:tailEnd type="arrow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6311117" y="86244"/>
            <a:ext cx="228600" cy="1588"/>
          </a:xfrm>
          <a:prstGeom prst="line">
            <a:avLst/>
          </a:prstGeom>
          <a:ln>
            <a:solidFill>
              <a:srgbClr val="FF0000"/>
            </a:solidFill>
            <a:headEnd type="arrow" w="sm" len="sm"/>
            <a:tailEnd type="arrow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7425320" y="84656"/>
            <a:ext cx="731520" cy="1588"/>
          </a:xfrm>
          <a:prstGeom prst="line">
            <a:avLst/>
          </a:prstGeom>
          <a:ln>
            <a:solidFill>
              <a:srgbClr val="FF0000"/>
            </a:solidFill>
            <a:headEnd type="arrow" w="sm" len="sm"/>
            <a:tailEnd type="arrow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1246685" y="-82039"/>
            <a:ext cx="17748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</a:rPr>
              <a:t>Supported slice-junctions  </a:t>
            </a:r>
            <a:endParaRPr lang="en-US" sz="1200" dirty="0">
              <a:solidFill>
                <a:srgbClr val="FF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alphaModFix/>
          </a:blip>
          <a:srcRect l="9840" t="5364" r="120" b="93166"/>
          <a:stretch>
            <a:fillRect/>
          </a:stretch>
        </p:blipFill>
        <p:spPr>
          <a:xfrm>
            <a:off x="1355201" y="198958"/>
            <a:ext cx="6812280" cy="249093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075338" y="2006583"/>
            <a:ext cx="19680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accent6"/>
                </a:solidFill>
              </a:rPr>
              <a:t>Possible unknown </a:t>
            </a:r>
            <a:r>
              <a:rPr lang="en-US" sz="1400" dirty="0" err="1" smtClean="0">
                <a:solidFill>
                  <a:schemeClr val="accent6"/>
                </a:solidFill>
              </a:rPr>
              <a:t>exons</a:t>
            </a:r>
            <a:endParaRPr lang="en-US" sz="1400" dirty="0">
              <a:solidFill>
                <a:schemeClr val="accent6"/>
              </a:solidFill>
            </a:endParaRPr>
          </a:p>
        </p:txBody>
      </p:sp>
      <p:cxnSp>
        <p:nvCxnSpPr>
          <p:cNvPr id="23" name="Straight Arrow Connector 22"/>
          <p:cNvCxnSpPr/>
          <p:nvPr/>
        </p:nvCxnSpPr>
        <p:spPr>
          <a:xfrm rot="16200000" flipH="1">
            <a:off x="2864208" y="2333214"/>
            <a:ext cx="281436" cy="188102"/>
          </a:xfrm>
          <a:prstGeom prst="straightConnector1">
            <a:avLst/>
          </a:prstGeom>
          <a:ln>
            <a:solidFill>
              <a:schemeClr val="accent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rot="5400000">
            <a:off x="1123476" y="2338004"/>
            <a:ext cx="640584" cy="505405"/>
          </a:xfrm>
          <a:prstGeom prst="straightConnector1">
            <a:avLst/>
          </a:prstGeom>
          <a:ln>
            <a:solidFill>
              <a:schemeClr val="accent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2" name="Picture 21"/>
          <p:cNvPicPr>
            <a:picLocks noChangeAspect="1"/>
          </p:cNvPicPr>
          <p:nvPr/>
        </p:nvPicPr>
        <p:blipFill>
          <a:blip r:embed="rId4"/>
          <a:srcRect l="9492" t="39898" b="36183"/>
          <a:stretch>
            <a:fillRect/>
          </a:stretch>
        </p:blipFill>
        <p:spPr>
          <a:xfrm>
            <a:off x="1318653" y="6050399"/>
            <a:ext cx="6827715" cy="70067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89059"/>
            <a:ext cx="13186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CDC27 gene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416702" y="3995671"/>
            <a:ext cx="1723549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/>
              <a:t>Chromosome 17, Mb</a:t>
            </a:r>
            <a:endParaRPr lang="en-US" sz="1400" dirty="0"/>
          </a:p>
        </p:txBody>
      </p:sp>
      <p:sp>
        <p:nvSpPr>
          <p:cNvPr id="25" name="TextBox 24"/>
          <p:cNvSpPr txBox="1"/>
          <p:nvPr/>
        </p:nvSpPr>
        <p:spPr>
          <a:xfrm>
            <a:off x="139058" y="6093036"/>
            <a:ext cx="12308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Histone</a:t>
            </a:r>
            <a:r>
              <a:rPr lang="en-US" sz="1400" dirty="0" smtClean="0"/>
              <a:t> marks</a:t>
            </a:r>
          </a:p>
          <a:p>
            <a:r>
              <a:rPr lang="en-US" sz="1400" dirty="0" smtClean="0"/>
              <a:t>by ENCODE</a:t>
            </a:r>
            <a:endParaRPr lang="en-US" sz="1400" dirty="0"/>
          </a:p>
        </p:txBody>
      </p:sp>
      <p:sp>
        <p:nvSpPr>
          <p:cNvPr id="27" name="Left Brace 26"/>
          <p:cNvSpPr/>
          <p:nvPr/>
        </p:nvSpPr>
        <p:spPr>
          <a:xfrm rot="5400000">
            <a:off x="5421738" y="-397666"/>
            <a:ext cx="546982" cy="5013513"/>
          </a:xfrm>
          <a:prstGeom prst="leftBrace">
            <a:avLst>
              <a:gd name="adj1" fmla="val 8333"/>
              <a:gd name="adj2" fmla="val 39645"/>
            </a:avLst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5150185" y="1546364"/>
            <a:ext cx="11849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FFFF00"/>
                </a:solidFill>
              </a:rPr>
              <a:t>Known </a:t>
            </a:r>
            <a:r>
              <a:rPr lang="en-US" sz="1400" b="1" dirty="0" err="1" smtClean="0">
                <a:solidFill>
                  <a:srgbClr val="FFFF00"/>
                </a:solidFill>
              </a:rPr>
              <a:t>exons</a:t>
            </a:r>
            <a:endParaRPr lang="en-US" sz="1400" b="1" dirty="0">
              <a:solidFill>
                <a:srgbClr val="FFFF00"/>
              </a:solidFill>
            </a:endParaRPr>
          </a:p>
        </p:txBody>
      </p:sp>
      <p:cxnSp>
        <p:nvCxnSpPr>
          <p:cNvPr id="33" name="Straight Arrow Connector 32"/>
          <p:cNvCxnSpPr/>
          <p:nvPr/>
        </p:nvCxnSpPr>
        <p:spPr>
          <a:xfrm rot="16200000" flipH="1">
            <a:off x="2626028" y="2367165"/>
            <a:ext cx="436627" cy="354377"/>
          </a:xfrm>
          <a:prstGeom prst="straightConnector1">
            <a:avLst/>
          </a:prstGeom>
          <a:ln>
            <a:solidFill>
              <a:schemeClr val="accent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rot="5400000">
            <a:off x="932328" y="2487590"/>
            <a:ext cx="547876" cy="224775"/>
          </a:xfrm>
          <a:prstGeom prst="straightConnector1">
            <a:avLst/>
          </a:prstGeom>
          <a:ln>
            <a:solidFill>
              <a:schemeClr val="accent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 rot="5400000">
            <a:off x="794650" y="2519067"/>
            <a:ext cx="561391" cy="129767"/>
          </a:xfrm>
          <a:prstGeom prst="straightConnector1">
            <a:avLst/>
          </a:prstGeom>
          <a:ln>
            <a:solidFill>
              <a:schemeClr val="accent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051A4-B0BA-074E-BAE7-CB2A9F1E4457}" type="slidenum">
              <a:rPr lang="en-US" smtClean="0"/>
              <a:pPr/>
              <a:t>68</a:t>
            </a:fld>
            <a:endParaRPr lang="en-US"/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051A4-B0BA-074E-BAE7-CB2A9F1E4457}" type="slidenum">
              <a:rPr lang="en-US" smtClean="0"/>
              <a:pPr/>
              <a:t>69</a:t>
            </a:fld>
            <a:endParaRPr 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Arc 370"/>
          <p:cNvSpPr/>
          <p:nvPr/>
        </p:nvSpPr>
        <p:spPr>
          <a:xfrm flipV="1">
            <a:off x="4833288" y="3544048"/>
            <a:ext cx="1080768" cy="674654"/>
          </a:xfrm>
          <a:prstGeom prst="arc">
            <a:avLst>
              <a:gd name="adj1" fmla="val 10911789"/>
              <a:gd name="adj2" fmla="val 0"/>
            </a:avLst>
          </a:prstGeom>
          <a:ln w="2540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91440" tIns="45720" rIns="91440" bIns="45720" rtlCol="0" anchor="ctr"/>
          <a:lstStyle/>
          <a:p>
            <a:pPr algn="ctr"/>
            <a:endParaRPr lang="en-US"/>
          </a:p>
        </p:txBody>
      </p:sp>
      <p:cxnSp>
        <p:nvCxnSpPr>
          <p:cNvPr id="306" name="Straight Connector 305"/>
          <p:cNvCxnSpPr/>
          <p:nvPr/>
        </p:nvCxnSpPr>
        <p:spPr>
          <a:xfrm rot="5400000" flipH="1" flipV="1">
            <a:off x="8703203" y="1059268"/>
            <a:ext cx="521208" cy="182880"/>
          </a:xfrm>
          <a:prstGeom prst="line">
            <a:avLst/>
          </a:prstGeom>
          <a:ln w="25400">
            <a:solidFill>
              <a:schemeClr val="tx1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7" name="Straight Connector 306"/>
          <p:cNvCxnSpPr/>
          <p:nvPr/>
        </p:nvCxnSpPr>
        <p:spPr>
          <a:xfrm rot="16200000" flipV="1">
            <a:off x="8513600" y="1059268"/>
            <a:ext cx="521208" cy="182880"/>
          </a:xfrm>
          <a:prstGeom prst="line">
            <a:avLst/>
          </a:prstGeom>
          <a:ln w="25400">
            <a:solidFill>
              <a:schemeClr val="tx1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2" name="Straight Connector 341"/>
          <p:cNvCxnSpPr/>
          <p:nvPr/>
        </p:nvCxnSpPr>
        <p:spPr>
          <a:xfrm rot="16200000" flipV="1">
            <a:off x="8779124" y="1463192"/>
            <a:ext cx="182562" cy="3175"/>
          </a:xfrm>
          <a:prstGeom prst="line">
            <a:avLst/>
          </a:prstGeom>
          <a:ln w="635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Connector 131"/>
          <p:cNvCxnSpPr/>
          <p:nvPr/>
        </p:nvCxnSpPr>
        <p:spPr>
          <a:xfrm rot="5400000" flipH="1" flipV="1">
            <a:off x="3827483" y="1059268"/>
            <a:ext cx="521208" cy="182880"/>
          </a:xfrm>
          <a:prstGeom prst="line">
            <a:avLst/>
          </a:prstGeom>
          <a:ln w="25400">
            <a:solidFill>
              <a:schemeClr val="tx1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3" name="Straight Connector 132"/>
          <p:cNvCxnSpPr/>
          <p:nvPr/>
        </p:nvCxnSpPr>
        <p:spPr>
          <a:xfrm rot="16200000" flipV="1">
            <a:off x="3637880" y="1059268"/>
            <a:ext cx="521208" cy="182880"/>
          </a:xfrm>
          <a:prstGeom prst="line">
            <a:avLst/>
          </a:prstGeom>
          <a:ln w="25400">
            <a:solidFill>
              <a:schemeClr val="tx1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/>
          <p:cNvCxnSpPr/>
          <p:nvPr/>
        </p:nvCxnSpPr>
        <p:spPr>
          <a:xfrm rot="16200000" flipH="1">
            <a:off x="2636219" y="965510"/>
            <a:ext cx="571500" cy="427038"/>
          </a:xfrm>
          <a:prstGeom prst="line">
            <a:avLst/>
          </a:prstGeom>
          <a:ln w="25400">
            <a:solidFill>
              <a:schemeClr val="tx1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Connector 106"/>
          <p:cNvCxnSpPr/>
          <p:nvPr/>
        </p:nvCxnSpPr>
        <p:spPr>
          <a:xfrm>
            <a:off x="2111477" y="1587549"/>
            <a:ext cx="604737" cy="519117"/>
          </a:xfrm>
          <a:prstGeom prst="line">
            <a:avLst/>
          </a:prstGeom>
          <a:ln w="2540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Connector 108"/>
          <p:cNvCxnSpPr/>
          <p:nvPr/>
        </p:nvCxnSpPr>
        <p:spPr>
          <a:xfrm flipV="1">
            <a:off x="2727325" y="1587550"/>
            <a:ext cx="604110" cy="521208"/>
          </a:xfrm>
          <a:prstGeom prst="line">
            <a:avLst/>
          </a:prstGeom>
          <a:ln w="2540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2489664" y="4817562"/>
            <a:ext cx="306919" cy="1279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2154986" y="5066934"/>
            <a:ext cx="306919" cy="1279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2989502" y="4940329"/>
            <a:ext cx="306919" cy="1279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2897427" y="5064376"/>
            <a:ext cx="306919" cy="1279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3296421" y="5065655"/>
            <a:ext cx="306919" cy="1279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3603340" y="4635969"/>
            <a:ext cx="306919" cy="1279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2093602" y="4638527"/>
            <a:ext cx="306919" cy="1279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3695415" y="4820120"/>
            <a:ext cx="306919" cy="1279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3296421" y="4759376"/>
            <a:ext cx="306919" cy="1279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2854087" y="4792207"/>
            <a:ext cx="306919" cy="1279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>
            <a:off x="5263142" y="4825237"/>
            <a:ext cx="306919" cy="1279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 flipV="1">
            <a:off x="1976677" y="6401410"/>
            <a:ext cx="176781" cy="0"/>
          </a:xfrm>
          <a:prstGeom prst="line">
            <a:avLst/>
          </a:prstGeom>
          <a:ln w="76200">
            <a:solidFill>
              <a:srgbClr val="00FF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 rot="5400000">
            <a:off x="1884517" y="6595879"/>
            <a:ext cx="461962" cy="1588"/>
          </a:xfrm>
          <a:prstGeom prst="line">
            <a:avLst/>
          </a:prstGeom>
          <a:ln w="76200">
            <a:solidFill>
              <a:srgbClr val="00FF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1976677" y="3838032"/>
            <a:ext cx="671513" cy="74613"/>
          </a:xfrm>
          <a:prstGeom prst="rect">
            <a:avLst/>
          </a:prstGeom>
          <a:gradFill>
            <a:gsLst>
              <a:gs pos="0">
                <a:srgbClr val="0000FF"/>
              </a:gs>
              <a:gs pos="100000">
                <a:schemeClr val="accent6">
                  <a:lumMod val="75000"/>
                </a:schemeClr>
              </a:gs>
            </a:gsLst>
            <a:lin ang="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319577" y="3817395"/>
            <a:ext cx="669925" cy="2746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2382091" y="2765334"/>
            <a:ext cx="671512" cy="73025"/>
          </a:xfrm>
          <a:prstGeom prst="rect">
            <a:avLst/>
          </a:prstGeom>
          <a:gradFill>
            <a:gsLst>
              <a:gs pos="0">
                <a:srgbClr val="0000FF"/>
              </a:gs>
              <a:gs pos="100000">
                <a:schemeClr val="accent6">
                  <a:lumMod val="75000"/>
                </a:schemeClr>
              </a:gs>
            </a:gsLst>
            <a:lin ang="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2799002" y="3838032"/>
            <a:ext cx="671513" cy="73025"/>
          </a:xfrm>
          <a:prstGeom prst="rect">
            <a:avLst/>
          </a:prstGeom>
          <a:gradFill>
            <a:gsLst>
              <a:gs pos="0">
                <a:srgbClr val="0000FF"/>
              </a:gs>
              <a:gs pos="100000">
                <a:schemeClr val="accent6">
                  <a:lumMod val="75000"/>
                </a:schemeClr>
              </a:gs>
            </a:gsLst>
            <a:lin ang="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2524364" y="3787232"/>
            <a:ext cx="609600" cy="2825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71726" name="TextBox 73"/>
          <p:cNvSpPr txBox="1">
            <a:spLocks noChangeArrowheads="1"/>
          </p:cNvSpPr>
          <p:nvPr/>
        </p:nvSpPr>
        <p:spPr bwMode="auto">
          <a:xfrm>
            <a:off x="1" y="2079706"/>
            <a:ext cx="162341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40" tIns="45720" rIns="91440" bIns="45720">
            <a:prstTxWarp prst="textNoShape">
              <a:avLst/>
            </a:prstTxWarp>
            <a:spAutoFit/>
          </a:bodyPr>
          <a:lstStyle/>
          <a:p>
            <a:r>
              <a:rPr lang="en-US" sz="2800" b="1" dirty="0" smtClean="0">
                <a:latin typeface="Calibri" charset="0"/>
              </a:rPr>
              <a:t>Split-read</a:t>
            </a:r>
            <a:endParaRPr lang="en-US" sz="2800" b="1" dirty="0">
              <a:latin typeface="Calibri" charset="0"/>
            </a:endParaRPr>
          </a:p>
        </p:txBody>
      </p:sp>
      <p:sp>
        <p:nvSpPr>
          <p:cNvPr id="71727" name="TextBox 74"/>
          <p:cNvSpPr txBox="1">
            <a:spLocks noChangeArrowheads="1"/>
          </p:cNvSpPr>
          <p:nvPr/>
        </p:nvSpPr>
        <p:spPr bwMode="auto">
          <a:xfrm>
            <a:off x="4875" y="4139183"/>
            <a:ext cx="192409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40" tIns="45720" rIns="91440" bIns="45720">
            <a:prstTxWarp prst="textNoShape">
              <a:avLst/>
            </a:prstTxWarp>
            <a:spAutoFit/>
          </a:bodyPr>
          <a:lstStyle/>
          <a:p>
            <a:r>
              <a:rPr lang="en-US" sz="2800" b="1" dirty="0" smtClean="0">
                <a:latin typeface="Calibri" charset="0"/>
              </a:rPr>
              <a:t>Read-depth</a:t>
            </a:r>
            <a:endParaRPr lang="en-US" sz="2800" b="1" dirty="0">
              <a:latin typeface="Calibri" charset="0"/>
            </a:endParaRPr>
          </a:p>
        </p:txBody>
      </p:sp>
      <p:sp>
        <p:nvSpPr>
          <p:cNvPr id="71742" name="TextBox 75"/>
          <p:cNvSpPr txBox="1">
            <a:spLocks noChangeArrowheads="1"/>
          </p:cNvSpPr>
          <p:nvPr/>
        </p:nvSpPr>
        <p:spPr bwMode="auto">
          <a:xfrm>
            <a:off x="4874" y="-134787"/>
            <a:ext cx="195057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40" tIns="45720" rIns="91440" bIns="45720">
            <a:prstTxWarp prst="textNoShape">
              <a:avLst/>
            </a:prstTxWarp>
            <a:spAutoFit/>
          </a:bodyPr>
          <a:lstStyle/>
          <a:p>
            <a:r>
              <a:rPr lang="en-US" sz="2800" b="1" dirty="0" smtClean="0">
                <a:latin typeface="Calibri" charset="0"/>
              </a:rPr>
              <a:t>Paired-ends</a:t>
            </a:r>
            <a:endParaRPr lang="en-US" sz="2800" b="1" dirty="0">
              <a:latin typeface="Calibri" charset="0"/>
            </a:endParaRPr>
          </a:p>
        </p:txBody>
      </p:sp>
      <p:sp>
        <p:nvSpPr>
          <p:cNvPr id="71744" name="TextBox 78"/>
          <p:cNvSpPr txBox="1">
            <a:spLocks noChangeArrowheads="1"/>
          </p:cNvSpPr>
          <p:nvPr/>
        </p:nvSpPr>
        <p:spPr bwMode="auto">
          <a:xfrm>
            <a:off x="-93825" y="653213"/>
            <a:ext cx="171573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40" tIns="45720" rIns="91440" bIns="45720">
            <a:prstTxWarp prst="textNoShape">
              <a:avLst/>
            </a:prstTxWarp>
            <a:spAutoFit/>
          </a:bodyPr>
          <a:lstStyle/>
          <a:p>
            <a:r>
              <a:rPr lang="en-US" dirty="0" smtClean="0">
                <a:latin typeface="Calibri" charset="0"/>
              </a:rPr>
              <a:t>Studied genome</a:t>
            </a:r>
            <a:endParaRPr lang="en-US" dirty="0">
              <a:latin typeface="Calibri" charset="0"/>
            </a:endParaRPr>
          </a:p>
        </p:txBody>
      </p:sp>
      <p:sp>
        <p:nvSpPr>
          <p:cNvPr id="71745" name="TextBox 79"/>
          <p:cNvSpPr txBox="1">
            <a:spLocks noChangeArrowheads="1"/>
          </p:cNvSpPr>
          <p:nvPr/>
        </p:nvSpPr>
        <p:spPr bwMode="auto">
          <a:xfrm>
            <a:off x="-104150" y="1218218"/>
            <a:ext cx="194036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40" tIns="45720" rIns="91440" bIns="45720">
            <a:prstTxWarp prst="textNoShape">
              <a:avLst/>
            </a:prstTxWarp>
            <a:spAutoFit/>
          </a:bodyPr>
          <a:lstStyle/>
          <a:p>
            <a:r>
              <a:rPr lang="en-US" dirty="0" smtClean="0">
                <a:latin typeface="Calibri" charset="0"/>
              </a:rPr>
              <a:t>Reference genome</a:t>
            </a:r>
            <a:endParaRPr lang="en-US" dirty="0">
              <a:latin typeface="Calibri" charset="0"/>
            </a:endParaRPr>
          </a:p>
        </p:txBody>
      </p:sp>
      <p:cxnSp>
        <p:nvCxnSpPr>
          <p:cNvPr id="78" name="Straight Connector 77"/>
          <p:cNvCxnSpPr/>
          <p:nvPr/>
        </p:nvCxnSpPr>
        <p:spPr>
          <a:xfrm>
            <a:off x="1836912" y="1464780"/>
            <a:ext cx="7315200" cy="1587"/>
          </a:xfrm>
          <a:prstGeom prst="line">
            <a:avLst/>
          </a:prstGeom>
          <a:ln w="635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/>
          <p:cNvCxnSpPr/>
          <p:nvPr/>
        </p:nvCxnSpPr>
        <p:spPr>
          <a:xfrm rot="5400000">
            <a:off x="2224263" y="979005"/>
            <a:ext cx="571500" cy="403225"/>
          </a:xfrm>
          <a:prstGeom prst="line">
            <a:avLst/>
          </a:prstGeom>
          <a:ln w="25400">
            <a:solidFill>
              <a:schemeClr val="tx1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/>
          <p:cNvCxnSpPr/>
          <p:nvPr/>
        </p:nvCxnSpPr>
        <p:spPr>
          <a:xfrm flipV="1">
            <a:off x="2305226" y="1464780"/>
            <a:ext cx="830263" cy="1587"/>
          </a:xfrm>
          <a:prstGeom prst="line">
            <a:avLst/>
          </a:prstGeom>
          <a:ln w="76200">
            <a:solidFill>
              <a:srgbClr val="FF0000"/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/>
          <p:cNvCxnSpPr/>
          <p:nvPr/>
        </p:nvCxnSpPr>
        <p:spPr>
          <a:xfrm rot="16200000" flipV="1">
            <a:off x="2215532" y="1463986"/>
            <a:ext cx="182563" cy="3175"/>
          </a:xfrm>
          <a:prstGeom prst="line">
            <a:avLst/>
          </a:prstGeom>
          <a:ln w="635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/>
          <p:cNvCxnSpPr/>
          <p:nvPr/>
        </p:nvCxnSpPr>
        <p:spPr>
          <a:xfrm rot="16200000" flipV="1">
            <a:off x="3045795" y="1463986"/>
            <a:ext cx="182563" cy="3175"/>
          </a:xfrm>
          <a:prstGeom prst="line">
            <a:avLst/>
          </a:prstGeom>
          <a:ln w="635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/>
          <p:cNvCxnSpPr/>
          <p:nvPr/>
        </p:nvCxnSpPr>
        <p:spPr>
          <a:xfrm>
            <a:off x="1830562" y="891691"/>
            <a:ext cx="7315200" cy="1588"/>
          </a:xfrm>
          <a:prstGeom prst="line">
            <a:avLst/>
          </a:prstGeom>
          <a:ln w="635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90"/>
          <p:cNvCxnSpPr/>
          <p:nvPr/>
        </p:nvCxnSpPr>
        <p:spPr>
          <a:xfrm rot="5400000" flipH="1" flipV="1">
            <a:off x="2319273" y="367577"/>
            <a:ext cx="519113" cy="279400"/>
          </a:xfrm>
          <a:prstGeom prst="line">
            <a:avLst/>
          </a:prstGeom>
          <a:ln w="2540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91"/>
          <p:cNvCxnSpPr/>
          <p:nvPr/>
        </p:nvCxnSpPr>
        <p:spPr>
          <a:xfrm rot="16200000" flipH="1">
            <a:off x="2580417" y="385833"/>
            <a:ext cx="519113" cy="242888"/>
          </a:xfrm>
          <a:prstGeom prst="line">
            <a:avLst/>
          </a:prstGeom>
          <a:ln w="2540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/>
          <p:cNvCxnSpPr/>
          <p:nvPr/>
        </p:nvCxnSpPr>
        <p:spPr>
          <a:xfrm flipV="1">
            <a:off x="2961418" y="766834"/>
            <a:ext cx="187325" cy="0"/>
          </a:xfrm>
          <a:prstGeom prst="line">
            <a:avLst/>
          </a:prstGeom>
          <a:ln w="38100"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8" name="Straight Connector 97"/>
          <p:cNvCxnSpPr/>
          <p:nvPr/>
        </p:nvCxnSpPr>
        <p:spPr>
          <a:xfrm flipV="1">
            <a:off x="2245455" y="755721"/>
            <a:ext cx="187325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1758" name="TextBox 99"/>
          <p:cNvSpPr txBox="1">
            <a:spLocks noChangeArrowheads="1"/>
          </p:cNvSpPr>
          <p:nvPr/>
        </p:nvSpPr>
        <p:spPr bwMode="auto">
          <a:xfrm>
            <a:off x="342181" y="1522914"/>
            <a:ext cx="122734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40" tIns="45720" rIns="91440" bIns="45720">
            <a:prstTxWarp prst="textNoShape">
              <a:avLst/>
            </a:prstTxWarp>
            <a:spAutoFit/>
          </a:bodyPr>
          <a:lstStyle/>
          <a:p>
            <a:r>
              <a:rPr lang="en-US" sz="1400" dirty="0" smtClean="0">
                <a:latin typeface="Calibri" charset="0"/>
              </a:rPr>
              <a:t>Read mapping</a:t>
            </a:r>
            <a:endParaRPr lang="en-US" sz="1400" dirty="0">
              <a:latin typeface="Calibri" charset="0"/>
            </a:endParaRPr>
          </a:p>
        </p:txBody>
      </p:sp>
      <p:cxnSp>
        <p:nvCxnSpPr>
          <p:cNvPr id="113" name="Straight Connector 112"/>
          <p:cNvCxnSpPr/>
          <p:nvPr/>
        </p:nvCxnSpPr>
        <p:spPr>
          <a:xfrm flipV="1">
            <a:off x="1924151" y="1582017"/>
            <a:ext cx="187325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4" name="Straight Connector 113"/>
          <p:cNvCxnSpPr/>
          <p:nvPr/>
        </p:nvCxnSpPr>
        <p:spPr>
          <a:xfrm flipV="1">
            <a:off x="3331436" y="1576484"/>
            <a:ext cx="187325" cy="0"/>
          </a:xfrm>
          <a:prstGeom prst="line">
            <a:avLst/>
          </a:prstGeom>
          <a:ln w="38100"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1768" name="TextBox 117"/>
          <p:cNvSpPr txBox="1">
            <a:spLocks noChangeArrowheads="1"/>
          </p:cNvSpPr>
          <p:nvPr/>
        </p:nvSpPr>
        <p:spPr bwMode="auto">
          <a:xfrm>
            <a:off x="257597" y="428991"/>
            <a:ext cx="141705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40" tIns="45720" rIns="91440" bIns="45720">
            <a:prstTxWarp prst="textNoShape">
              <a:avLst/>
            </a:prstTxWarp>
            <a:spAutoFit/>
          </a:bodyPr>
          <a:lstStyle/>
          <a:p>
            <a:r>
              <a:rPr lang="en-US" sz="1400" dirty="0" smtClean="0">
                <a:latin typeface="Calibri" charset="0"/>
              </a:rPr>
              <a:t>Read sequencing</a:t>
            </a:r>
            <a:endParaRPr lang="en-US" sz="1400" dirty="0">
              <a:latin typeface="Calibri" charset="0"/>
            </a:endParaRPr>
          </a:p>
        </p:txBody>
      </p:sp>
      <p:sp>
        <p:nvSpPr>
          <p:cNvPr id="71769" name="TextBox 137"/>
          <p:cNvSpPr txBox="1">
            <a:spLocks noChangeArrowheads="1"/>
          </p:cNvSpPr>
          <p:nvPr/>
        </p:nvSpPr>
        <p:spPr bwMode="auto">
          <a:xfrm>
            <a:off x="1812072" y="1022546"/>
            <a:ext cx="627057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40" tIns="45720" rIns="91440" bIns="45720">
            <a:prstTxWarp prst="textNoShape">
              <a:avLst/>
            </a:prstTxWarp>
            <a:spAutoFit/>
          </a:bodyPr>
          <a:lstStyle/>
          <a:p>
            <a:r>
              <a:rPr lang="en-US" sz="1000" dirty="0">
                <a:solidFill>
                  <a:srgbClr val="FF0000"/>
                </a:solidFill>
                <a:latin typeface="Calibri" charset="0"/>
              </a:rPr>
              <a:t>Deletion</a:t>
            </a:r>
          </a:p>
        </p:txBody>
      </p:sp>
      <p:sp>
        <p:nvSpPr>
          <p:cNvPr id="120" name="TextBox 119"/>
          <p:cNvSpPr txBox="1"/>
          <p:nvPr/>
        </p:nvSpPr>
        <p:spPr>
          <a:xfrm>
            <a:off x="1605364" y="428991"/>
            <a:ext cx="361835" cy="307777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pPr>
              <a:buFont typeface="Symbol" charset="2"/>
              <a:buChar char=""/>
            </a:pPr>
            <a:r>
              <a:rPr lang="en-US" sz="1400" dirty="0" smtClean="0"/>
              <a:t>   </a:t>
            </a:r>
          </a:p>
        </p:txBody>
      </p:sp>
      <p:sp>
        <p:nvSpPr>
          <p:cNvPr id="121" name="TextBox 120"/>
          <p:cNvSpPr txBox="1"/>
          <p:nvPr/>
        </p:nvSpPr>
        <p:spPr>
          <a:xfrm>
            <a:off x="1605364" y="1522914"/>
            <a:ext cx="361835" cy="307777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pPr>
              <a:buFont typeface="Symbol" charset="2"/>
              <a:buChar char=""/>
            </a:pPr>
            <a:r>
              <a:rPr lang="en-US" sz="1400" dirty="0" smtClean="0"/>
              <a:t>   </a:t>
            </a:r>
          </a:p>
        </p:txBody>
      </p:sp>
      <p:cxnSp>
        <p:nvCxnSpPr>
          <p:cNvPr id="86" name="Straight Connector 85"/>
          <p:cNvCxnSpPr/>
          <p:nvPr/>
        </p:nvCxnSpPr>
        <p:spPr>
          <a:xfrm rot="16200000" flipV="1">
            <a:off x="2618757" y="894074"/>
            <a:ext cx="182562" cy="3175"/>
          </a:xfrm>
          <a:prstGeom prst="line">
            <a:avLst/>
          </a:prstGeom>
          <a:ln w="635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/>
          <p:cNvCxnSpPr/>
          <p:nvPr/>
        </p:nvCxnSpPr>
        <p:spPr>
          <a:xfrm flipV="1">
            <a:off x="3813767" y="890105"/>
            <a:ext cx="365760" cy="1587"/>
          </a:xfrm>
          <a:prstGeom prst="line">
            <a:avLst/>
          </a:prstGeom>
          <a:ln w="76200">
            <a:solidFill>
              <a:srgbClr val="FF0000"/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/>
          <p:cNvCxnSpPr/>
          <p:nvPr/>
        </p:nvCxnSpPr>
        <p:spPr>
          <a:xfrm rot="16200000" flipV="1">
            <a:off x="3724074" y="894074"/>
            <a:ext cx="182563" cy="3175"/>
          </a:xfrm>
          <a:prstGeom prst="line">
            <a:avLst/>
          </a:prstGeom>
          <a:ln w="635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1" name="Straight Connector 130"/>
          <p:cNvCxnSpPr/>
          <p:nvPr/>
        </p:nvCxnSpPr>
        <p:spPr>
          <a:xfrm rot="16200000" flipV="1">
            <a:off x="4089834" y="888517"/>
            <a:ext cx="182563" cy="3175"/>
          </a:xfrm>
          <a:prstGeom prst="line">
            <a:avLst/>
          </a:prstGeom>
          <a:ln w="635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6" name="Straight Connector 135"/>
          <p:cNvCxnSpPr/>
          <p:nvPr/>
        </p:nvCxnSpPr>
        <p:spPr>
          <a:xfrm rot="16200000" flipV="1">
            <a:off x="3903404" y="1463192"/>
            <a:ext cx="182562" cy="3175"/>
          </a:xfrm>
          <a:prstGeom prst="line">
            <a:avLst/>
          </a:prstGeom>
          <a:ln w="635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7" name="Straight Connector 136"/>
          <p:cNvCxnSpPr/>
          <p:nvPr/>
        </p:nvCxnSpPr>
        <p:spPr>
          <a:xfrm rot="5400000" flipH="1" flipV="1">
            <a:off x="5417963" y="367579"/>
            <a:ext cx="519113" cy="279400"/>
          </a:xfrm>
          <a:prstGeom prst="line">
            <a:avLst/>
          </a:prstGeom>
          <a:ln w="2540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/>
          <p:cNvCxnSpPr/>
          <p:nvPr/>
        </p:nvCxnSpPr>
        <p:spPr>
          <a:xfrm rot="16200000" flipH="1">
            <a:off x="5679107" y="385835"/>
            <a:ext cx="519113" cy="242888"/>
          </a:xfrm>
          <a:prstGeom prst="line">
            <a:avLst/>
          </a:prstGeom>
          <a:ln w="2540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9" name="Straight Connector 138"/>
          <p:cNvCxnSpPr/>
          <p:nvPr/>
        </p:nvCxnSpPr>
        <p:spPr>
          <a:xfrm flipV="1">
            <a:off x="6060108" y="766836"/>
            <a:ext cx="187325" cy="0"/>
          </a:xfrm>
          <a:prstGeom prst="line">
            <a:avLst/>
          </a:prstGeom>
          <a:ln w="38100"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Connector 139"/>
          <p:cNvCxnSpPr/>
          <p:nvPr/>
        </p:nvCxnSpPr>
        <p:spPr>
          <a:xfrm flipV="1">
            <a:off x="5344145" y="755723"/>
            <a:ext cx="187325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1" name="TextBox 137"/>
          <p:cNvSpPr txBox="1">
            <a:spLocks noChangeArrowheads="1"/>
          </p:cNvSpPr>
          <p:nvPr/>
        </p:nvSpPr>
        <p:spPr bwMode="auto">
          <a:xfrm>
            <a:off x="3270249" y="1022546"/>
            <a:ext cx="649474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40" tIns="45720" rIns="91440" bIns="45720">
            <a:prstTxWarp prst="textNoShape">
              <a:avLst/>
            </a:prstTxWarp>
            <a:spAutoFit/>
          </a:bodyPr>
          <a:lstStyle/>
          <a:p>
            <a:r>
              <a:rPr lang="en-US" sz="1000" dirty="0" smtClean="0">
                <a:solidFill>
                  <a:srgbClr val="FF0000"/>
                </a:solidFill>
                <a:latin typeface="Calibri" charset="0"/>
              </a:rPr>
              <a:t>Insertion</a:t>
            </a:r>
            <a:endParaRPr lang="en-US" sz="1000" dirty="0">
              <a:solidFill>
                <a:srgbClr val="FF0000"/>
              </a:solidFill>
              <a:latin typeface="Calibri" charset="0"/>
            </a:endParaRPr>
          </a:p>
        </p:txBody>
      </p:sp>
      <p:cxnSp>
        <p:nvCxnSpPr>
          <p:cNvPr id="142" name="Straight Connector 141"/>
          <p:cNvCxnSpPr/>
          <p:nvPr/>
        </p:nvCxnSpPr>
        <p:spPr>
          <a:xfrm flipV="1">
            <a:off x="4818681" y="1463193"/>
            <a:ext cx="830263" cy="1587"/>
          </a:xfrm>
          <a:prstGeom prst="line">
            <a:avLst/>
          </a:prstGeom>
          <a:ln w="76200">
            <a:solidFill>
              <a:srgbClr val="FF0000"/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3" name="Straight Connector 142"/>
          <p:cNvCxnSpPr/>
          <p:nvPr/>
        </p:nvCxnSpPr>
        <p:spPr>
          <a:xfrm rot="16200000" flipV="1">
            <a:off x="4728987" y="1462399"/>
            <a:ext cx="182563" cy="3175"/>
          </a:xfrm>
          <a:prstGeom prst="line">
            <a:avLst/>
          </a:prstGeom>
          <a:ln w="635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4" name="Straight Connector 143"/>
          <p:cNvCxnSpPr/>
          <p:nvPr/>
        </p:nvCxnSpPr>
        <p:spPr>
          <a:xfrm rot="16200000" flipV="1">
            <a:off x="5559250" y="1462399"/>
            <a:ext cx="182563" cy="3175"/>
          </a:xfrm>
          <a:prstGeom prst="line">
            <a:avLst/>
          </a:prstGeom>
          <a:ln w="635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5" name="Straight Connector 144"/>
          <p:cNvCxnSpPr/>
          <p:nvPr/>
        </p:nvCxnSpPr>
        <p:spPr>
          <a:xfrm flipV="1">
            <a:off x="4821856" y="888518"/>
            <a:ext cx="830263" cy="1587"/>
          </a:xfrm>
          <a:prstGeom prst="line">
            <a:avLst/>
          </a:prstGeom>
          <a:ln w="76200">
            <a:solidFill>
              <a:srgbClr val="FF0000"/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6" name="Straight Connector 145"/>
          <p:cNvCxnSpPr/>
          <p:nvPr/>
        </p:nvCxnSpPr>
        <p:spPr>
          <a:xfrm rot="16200000" flipV="1">
            <a:off x="4732161" y="887724"/>
            <a:ext cx="182563" cy="3175"/>
          </a:xfrm>
          <a:prstGeom prst="line">
            <a:avLst/>
          </a:prstGeom>
          <a:ln w="635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7" name="Straight Connector 146"/>
          <p:cNvCxnSpPr/>
          <p:nvPr/>
        </p:nvCxnSpPr>
        <p:spPr>
          <a:xfrm rot="16200000" flipV="1">
            <a:off x="5562425" y="887724"/>
            <a:ext cx="182563" cy="3175"/>
          </a:xfrm>
          <a:prstGeom prst="line">
            <a:avLst/>
          </a:prstGeom>
          <a:ln w="635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8" name="Straight Connector 147"/>
          <p:cNvCxnSpPr/>
          <p:nvPr/>
        </p:nvCxnSpPr>
        <p:spPr>
          <a:xfrm flipV="1">
            <a:off x="5914056" y="886931"/>
            <a:ext cx="830263" cy="1587"/>
          </a:xfrm>
          <a:prstGeom prst="line">
            <a:avLst/>
          </a:prstGeom>
          <a:ln w="76200">
            <a:solidFill>
              <a:srgbClr val="FF0000"/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0" name="Straight Connector 149"/>
          <p:cNvCxnSpPr/>
          <p:nvPr/>
        </p:nvCxnSpPr>
        <p:spPr>
          <a:xfrm rot="16200000" flipV="1">
            <a:off x="5824362" y="886137"/>
            <a:ext cx="182563" cy="3175"/>
          </a:xfrm>
          <a:prstGeom prst="line">
            <a:avLst/>
          </a:prstGeom>
          <a:ln w="635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1" name="Straight Connector 150"/>
          <p:cNvCxnSpPr/>
          <p:nvPr/>
        </p:nvCxnSpPr>
        <p:spPr>
          <a:xfrm rot="16200000" flipV="1">
            <a:off x="6654625" y="886137"/>
            <a:ext cx="182563" cy="3175"/>
          </a:xfrm>
          <a:prstGeom prst="line">
            <a:avLst/>
          </a:prstGeom>
          <a:ln w="635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3" name="Straight Connector 152"/>
          <p:cNvCxnSpPr/>
          <p:nvPr/>
        </p:nvCxnSpPr>
        <p:spPr>
          <a:xfrm rot="5400000" flipH="1" flipV="1">
            <a:off x="3600020" y="367578"/>
            <a:ext cx="519113" cy="279400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4" name="Straight Connector 153"/>
          <p:cNvCxnSpPr/>
          <p:nvPr/>
        </p:nvCxnSpPr>
        <p:spPr>
          <a:xfrm rot="16200000" flipH="1">
            <a:off x="3861164" y="385834"/>
            <a:ext cx="519113" cy="242888"/>
          </a:xfrm>
          <a:prstGeom prst="line">
            <a:avLst/>
          </a:prstGeom>
          <a:ln w="2540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5" name="Straight Connector 154"/>
          <p:cNvCxnSpPr/>
          <p:nvPr/>
        </p:nvCxnSpPr>
        <p:spPr>
          <a:xfrm flipV="1">
            <a:off x="4242165" y="766835"/>
            <a:ext cx="187325" cy="0"/>
          </a:xfrm>
          <a:prstGeom prst="line">
            <a:avLst/>
          </a:prstGeom>
          <a:ln w="38100"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6" name="Straight Connector 155"/>
          <p:cNvCxnSpPr/>
          <p:nvPr/>
        </p:nvCxnSpPr>
        <p:spPr>
          <a:xfrm flipV="1">
            <a:off x="3526202" y="755722"/>
            <a:ext cx="187325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7" name="Straight Connector 156"/>
          <p:cNvCxnSpPr/>
          <p:nvPr/>
        </p:nvCxnSpPr>
        <p:spPr>
          <a:xfrm>
            <a:off x="3913373" y="1582017"/>
            <a:ext cx="91440" cy="519117"/>
          </a:xfrm>
          <a:prstGeom prst="line">
            <a:avLst/>
          </a:prstGeom>
          <a:ln w="2540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8" name="Straight Connector 157"/>
          <p:cNvCxnSpPr/>
          <p:nvPr/>
        </p:nvCxnSpPr>
        <p:spPr>
          <a:xfrm flipV="1">
            <a:off x="4004813" y="1555267"/>
            <a:ext cx="91440" cy="521208"/>
          </a:xfrm>
          <a:prstGeom prst="line">
            <a:avLst/>
          </a:prstGeom>
          <a:ln w="2540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9" name="Straight Connector 158"/>
          <p:cNvCxnSpPr/>
          <p:nvPr/>
        </p:nvCxnSpPr>
        <p:spPr>
          <a:xfrm flipV="1">
            <a:off x="3732398" y="1576484"/>
            <a:ext cx="187325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0" name="Straight Connector 159"/>
          <p:cNvCxnSpPr/>
          <p:nvPr/>
        </p:nvCxnSpPr>
        <p:spPr>
          <a:xfrm flipV="1">
            <a:off x="4085865" y="1582016"/>
            <a:ext cx="187325" cy="0"/>
          </a:xfrm>
          <a:prstGeom prst="line">
            <a:avLst/>
          </a:prstGeom>
          <a:ln w="38100"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1" name="Straight Connector 160"/>
          <p:cNvCxnSpPr/>
          <p:nvPr/>
        </p:nvCxnSpPr>
        <p:spPr>
          <a:xfrm>
            <a:off x="5105383" y="1583603"/>
            <a:ext cx="128016" cy="519117"/>
          </a:xfrm>
          <a:prstGeom prst="line">
            <a:avLst/>
          </a:prstGeom>
          <a:ln w="2540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2" name="Straight Connector 161"/>
          <p:cNvCxnSpPr/>
          <p:nvPr/>
        </p:nvCxnSpPr>
        <p:spPr>
          <a:xfrm flipV="1">
            <a:off x="5234923" y="1556854"/>
            <a:ext cx="128016" cy="521208"/>
          </a:xfrm>
          <a:prstGeom prst="line">
            <a:avLst/>
          </a:prstGeom>
          <a:ln w="2540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3" name="Straight Connector 162"/>
          <p:cNvCxnSpPr/>
          <p:nvPr/>
        </p:nvCxnSpPr>
        <p:spPr>
          <a:xfrm flipV="1">
            <a:off x="5344145" y="1576484"/>
            <a:ext cx="187325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4" name="Straight Connector 163"/>
          <p:cNvCxnSpPr/>
          <p:nvPr/>
        </p:nvCxnSpPr>
        <p:spPr>
          <a:xfrm flipV="1">
            <a:off x="4932345" y="1576484"/>
            <a:ext cx="187325" cy="0"/>
          </a:xfrm>
          <a:prstGeom prst="line">
            <a:avLst/>
          </a:prstGeom>
          <a:ln w="38100"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5" name="Straight Connector 164"/>
          <p:cNvCxnSpPr/>
          <p:nvPr/>
        </p:nvCxnSpPr>
        <p:spPr>
          <a:xfrm flipV="1">
            <a:off x="7203275" y="891692"/>
            <a:ext cx="830263" cy="1587"/>
          </a:xfrm>
          <a:prstGeom prst="line">
            <a:avLst/>
          </a:prstGeom>
          <a:ln w="76200">
            <a:gradFill flip="none" rotWithShape="1">
              <a:gsLst>
                <a:gs pos="0">
                  <a:srgbClr val="FF0000"/>
                </a:gs>
                <a:gs pos="100000">
                  <a:srgbClr val="FFFFFF"/>
                </a:gs>
              </a:gsLst>
              <a:lin ang="0" scaled="1"/>
              <a:tileRect/>
            </a:gra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6" name="Straight Connector 165"/>
          <p:cNvCxnSpPr/>
          <p:nvPr/>
        </p:nvCxnSpPr>
        <p:spPr>
          <a:xfrm rot="16200000" flipV="1">
            <a:off x="7113581" y="890898"/>
            <a:ext cx="182563" cy="3175"/>
          </a:xfrm>
          <a:prstGeom prst="line">
            <a:avLst/>
          </a:prstGeom>
          <a:ln w="635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7" name="Straight Connector 166"/>
          <p:cNvCxnSpPr/>
          <p:nvPr/>
        </p:nvCxnSpPr>
        <p:spPr>
          <a:xfrm rot="16200000" flipV="1">
            <a:off x="7943844" y="890898"/>
            <a:ext cx="182563" cy="3175"/>
          </a:xfrm>
          <a:prstGeom prst="line">
            <a:avLst/>
          </a:prstGeom>
          <a:ln w="635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8" name="Arc 167"/>
          <p:cNvSpPr/>
          <p:nvPr/>
        </p:nvSpPr>
        <p:spPr>
          <a:xfrm rot="5400000">
            <a:off x="5520777" y="448348"/>
            <a:ext cx="616981" cy="1053930"/>
          </a:xfrm>
          <a:prstGeom prst="arc">
            <a:avLst>
              <a:gd name="adj1" fmla="val 16200000"/>
              <a:gd name="adj2" fmla="val 5389522"/>
            </a:avLst>
          </a:prstGeom>
          <a:ln w="25400">
            <a:solidFill>
              <a:schemeClr val="tx1"/>
            </a:solidFill>
            <a:prstDash val="sysDot"/>
            <a:headEnd type="stealth" w="lg" len="med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91440" tIns="45720" rIns="91440" bIns="45720" rtlCol="0" anchor="ctr"/>
          <a:lstStyle/>
          <a:p>
            <a:pPr algn="ctr"/>
            <a:endParaRPr lang="en-US"/>
          </a:p>
        </p:txBody>
      </p:sp>
      <p:sp>
        <p:nvSpPr>
          <p:cNvPr id="169" name="TextBox 137"/>
          <p:cNvSpPr txBox="1">
            <a:spLocks noChangeArrowheads="1"/>
          </p:cNvSpPr>
          <p:nvPr/>
        </p:nvSpPr>
        <p:spPr bwMode="auto">
          <a:xfrm>
            <a:off x="4750418" y="978095"/>
            <a:ext cx="76775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40" tIns="45720" rIns="91440" bIns="45720">
            <a:prstTxWarp prst="textNoShape">
              <a:avLst/>
            </a:prstTxWarp>
            <a:spAutoFit/>
          </a:bodyPr>
          <a:lstStyle/>
          <a:p>
            <a:r>
              <a:rPr lang="en-US" sz="1000" dirty="0" smtClean="0">
                <a:solidFill>
                  <a:srgbClr val="FF0000"/>
                </a:solidFill>
                <a:latin typeface="Calibri" charset="0"/>
              </a:rPr>
              <a:t>Tandem</a:t>
            </a:r>
          </a:p>
          <a:p>
            <a:r>
              <a:rPr lang="en-US" sz="1000" dirty="0" smtClean="0">
                <a:solidFill>
                  <a:srgbClr val="FF0000"/>
                </a:solidFill>
                <a:latin typeface="Calibri" charset="0"/>
              </a:rPr>
              <a:t>duplication</a:t>
            </a:r>
            <a:endParaRPr lang="en-US" sz="1000" dirty="0">
              <a:solidFill>
                <a:srgbClr val="FF0000"/>
              </a:solidFill>
              <a:latin typeface="Calibri" charset="0"/>
            </a:endParaRPr>
          </a:p>
        </p:txBody>
      </p:sp>
      <p:cxnSp>
        <p:nvCxnSpPr>
          <p:cNvPr id="170" name="Straight Connector 169"/>
          <p:cNvCxnSpPr/>
          <p:nvPr/>
        </p:nvCxnSpPr>
        <p:spPr>
          <a:xfrm flipV="1">
            <a:off x="7206450" y="1461606"/>
            <a:ext cx="830263" cy="1587"/>
          </a:xfrm>
          <a:prstGeom prst="line">
            <a:avLst/>
          </a:prstGeom>
          <a:ln w="76200">
            <a:gradFill flip="none" rotWithShape="1">
              <a:gsLst>
                <a:gs pos="0">
                  <a:schemeClr val="bg1"/>
                </a:gs>
                <a:gs pos="100000">
                  <a:srgbClr val="FF0000"/>
                </a:gs>
              </a:gsLst>
              <a:lin ang="0" scaled="1"/>
              <a:tileRect/>
            </a:gra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1" name="Straight Connector 170"/>
          <p:cNvCxnSpPr/>
          <p:nvPr/>
        </p:nvCxnSpPr>
        <p:spPr>
          <a:xfrm rot="16200000" flipV="1">
            <a:off x="7116756" y="1460812"/>
            <a:ext cx="182563" cy="3175"/>
          </a:xfrm>
          <a:prstGeom prst="line">
            <a:avLst/>
          </a:prstGeom>
          <a:ln w="635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2" name="Straight Connector 171"/>
          <p:cNvCxnSpPr/>
          <p:nvPr/>
        </p:nvCxnSpPr>
        <p:spPr>
          <a:xfrm rot="16200000" flipV="1">
            <a:off x="7947019" y="1460812"/>
            <a:ext cx="182563" cy="3175"/>
          </a:xfrm>
          <a:prstGeom prst="line">
            <a:avLst/>
          </a:prstGeom>
          <a:ln w="635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3" name="Straight Connector 172"/>
          <p:cNvCxnSpPr/>
          <p:nvPr/>
        </p:nvCxnSpPr>
        <p:spPr>
          <a:xfrm rot="5400000" flipH="1" flipV="1">
            <a:off x="6999475" y="367580"/>
            <a:ext cx="519113" cy="279400"/>
          </a:xfrm>
          <a:prstGeom prst="line">
            <a:avLst/>
          </a:prstGeom>
          <a:ln w="2540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4" name="Straight Connector 173"/>
          <p:cNvCxnSpPr/>
          <p:nvPr/>
        </p:nvCxnSpPr>
        <p:spPr>
          <a:xfrm rot="16200000" flipH="1">
            <a:off x="7260619" y="385836"/>
            <a:ext cx="519113" cy="242888"/>
          </a:xfrm>
          <a:prstGeom prst="line">
            <a:avLst/>
          </a:prstGeom>
          <a:ln w="2540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5" name="Straight Connector 174"/>
          <p:cNvCxnSpPr/>
          <p:nvPr/>
        </p:nvCxnSpPr>
        <p:spPr>
          <a:xfrm flipV="1">
            <a:off x="7641620" y="766837"/>
            <a:ext cx="187325" cy="0"/>
          </a:xfrm>
          <a:prstGeom prst="line">
            <a:avLst/>
          </a:prstGeom>
          <a:ln w="38100"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6" name="Straight Connector 175"/>
          <p:cNvCxnSpPr/>
          <p:nvPr/>
        </p:nvCxnSpPr>
        <p:spPr>
          <a:xfrm flipV="1">
            <a:off x="6925657" y="755724"/>
            <a:ext cx="187325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7" name="Straight Connector 176"/>
          <p:cNvCxnSpPr/>
          <p:nvPr/>
        </p:nvCxnSpPr>
        <p:spPr>
          <a:xfrm>
            <a:off x="7116281" y="1614300"/>
            <a:ext cx="228600" cy="519117"/>
          </a:xfrm>
          <a:prstGeom prst="line">
            <a:avLst/>
          </a:prstGeom>
          <a:ln w="2540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8" name="Straight Connector 177"/>
          <p:cNvCxnSpPr/>
          <p:nvPr/>
        </p:nvCxnSpPr>
        <p:spPr>
          <a:xfrm flipV="1">
            <a:off x="7360630" y="1614299"/>
            <a:ext cx="228600" cy="521208"/>
          </a:xfrm>
          <a:prstGeom prst="line">
            <a:avLst/>
          </a:prstGeom>
          <a:ln w="2540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9" name="Straight Connector 178"/>
          <p:cNvCxnSpPr/>
          <p:nvPr/>
        </p:nvCxnSpPr>
        <p:spPr>
          <a:xfrm flipV="1">
            <a:off x="6932006" y="1587550"/>
            <a:ext cx="187325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0" name="Straight Connector 179"/>
          <p:cNvCxnSpPr/>
          <p:nvPr/>
        </p:nvCxnSpPr>
        <p:spPr>
          <a:xfrm flipV="1">
            <a:off x="7424131" y="1587550"/>
            <a:ext cx="187325" cy="0"/>
          </a:xfrm>
          <a:prstGeom prst="line">
            <a:avLst/>
          </a:prstGeom>
          <a:ln w="38100"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1" name="TextBox 137"/>
          <p:cNvSpPr txBox="1">
            <a:spLocks noChangeArrowheads="1"/>
          </p:cNvSpPr>
          <p:nvPr/>
        </p:nvSpPr>
        <p:spPr bwMode="auto">
          <a:xfrm>
            <a:off x="6776244" y="1022546"/>
            <a:ext cx="659806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40" tIns="45720" rIns="91440" bIns="45720">
            <a:prstTxWarp prst="textNoShape">
              <a:avLst/>
            </a:prstTxWarp>
            <a:spAutoFit/>
          </a:bodyPr>
          <a:lstStyle/>
          <a:p>
            <a:r>
              <a:rPr lang="en-US" sz="1000" dirty="0" smtClean="0">
                <a:solidFill>
                  <a:srgbClr val="FF0000"/>
                </a:solidFill>
                <a:latin typeface="Calibri" charset="0"/>
              </a:rPr>
              <a:t>Inversion</a:t>
            </a:r>
            <a:endParaRPr lang="en-US" sz="1000" dirty="0">
              <a:solidFill>
                <a:srgbClr val="FF0000"/>
              </a:solidFill>
              <a:latin typeface="Calibri" charset="0"/>
            </a:endParaRPr>
          </a:p>
        </p:txBody>
      </p:sp>
      <p:sp>
        <p:nvSpPr>
          <p:cNvPr id="182" name="Curved Left Arrow 181"/>
          <p:cNvSpPr/>
          <p:nvPr/>
        </p:nvSpPr>
        <p:spPr>
          <a:xfrm flipV="1">
            <a:off x="7424130" y="984637"/>
            <a:ext cx="404814" cy="365760"/>
          </a:xfrm>
          <a:prstGeom prst="curvedLeftArrow">
            <a:avLst>
              <a:gd name="adj1" fmla="val 10928"/>
              <a:gd name="adj2" fmla="val 20294"/>
              <a:gd name="adj3" fmla="val 25000"/>
            </a:avLst>
          </a:prstGeom>
          <a:noFill/>
          <a:ln w="254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183" name="Straight Connector 182"/>
          <p:cNvCxnSpPr/>
          <p:nvPr/>
        </p:nvCxnSpPr>
        <p:spPr>
          <a:xfrm rot="5400000" flipH="1" flipV="1">
            <a:off x="3828849" y="3232200"/>
            <a:ext cx="521208" cy="182880"/>
          </a:xfrm>
          <a:prstGeom prst="line">
            <a:avLst/>
          </a:prstGeom>
          <a:ln w="25400">
            <a:solidFill>
              <a:schemeClr val="tx1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4" name="Straight Connector 183"/>
          <p:cNvCxnSpPr/>
          <p:nvPr/>
        </p:nvCxnSpPr>
        <p:spPr>
          <a:xfrm rot="16200000" flipV="1">
            <a:off x="3639246" y="3232200"/>
            <a:ext cx="521208" cy="182880"/>
          </a:xfrm>
          <a:prstGeom prst="line">
            <a:avLst/>
          </a:prstGeom>
          <a:ln w="25400">
            <a:solidFill>
              <a:schemeClr val="tx1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5" name="Straight Connector 184"/>
          <p:cNvCxnSpPr/>
          <p:nvPr/>
        </p:nvCxnSpPr>
        <p:spPr>
          <a:xfrm rot="16200000" flipH="1">
            <a:off x="2637585" y="3138442"/>
            <a:ext cx="571500" cy="427038"/>
          </a:xfrm>
          <a:prstGeom prst="line">
            <a:avLst/>
          </a:prstGeom>
          <a:ln w="25400">
            <a:solidFill>
              <a:schemeClr val="tx1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8" name="TextBox 78"/>
          <p:cNvSpPr txBox="1">
            <a:spLocks noChangeArrowheads="1"/>
          </p:cNvSpPr>
          <p:nvPr/>
        </p:nvSpPr>
        <p:spPr bwMode="auto">
          <a:xfrm>
            <a:off x="-95587" y="2826145"/>
            <a:ext cx="171573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40" tIns="45720" rIns="91440" bIns="45720">
            <a:prstTxWarp prst="textNoShape">
              <a:avLst/>
            </a:prstTxWarp>
            <a:spAutoFit/>
          </a:bodyPr>
          <a:lstStyle/>
          <a:p>
            <a:r>
              <a:rPr lang="en-US" dirty="0" smtClean="0">
                <a:latin typeface="Calibri" charset="0"/>
              </a:rPr>
              <a:t>Studied genome</a:t>
            </a:r>
            <a:endParaRPr lang="en-US" dirty="0">
              <a:latin typeface="Calibri" charset="0"/>
            </a:endParaRPr>
          </a:p>
        </p:txBody>
      </p:sp>
      <p:sp>
        <p:nvSpPr>
          <p:cNvPr id="189" name="TextBox 79"/>
          <p:cNvSpPr txBox="1">
            <a:spLocks noChangeArrowheads="1"/>
          </p:cNvSpPr>
          <p:nvPr/>
        </p:nvSpPr>
        <p:spPr bwMode="auto">
          <a:xfrm>
            <a:off x="-105912" y="3391150"/>
            <a:ext cx="194036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40" tIns="45720" rIns="91440" bIns="45720">
            <a:prstTxWarp prst="textNoShape">
              <a:avLst/>
            </a:prstTxWarp>
            <a:spAutoFit/>
          </a:bodyPr>
          <a:lstStyle/>
          <a:p>
            <a:r>
              <a:rPr lang="en-US" dirty="0" smtClean="0">
                <a:latin typeface="Calibri" charset="0"/>
              </a:rPr>
              <a:t>Reference genome</a:t>
            </a:r>
            <a:endParaRPr lang="en-US" dirty="0">
              <a:latin typeface="Calibri" charset="0"/>
            </a:endParaRPr>
          </a:p>
        </p:txBody>
      </p:sp>
      <p:cxnSp>
        <p:nvCxnSpPr>
          <p:cNvPr id="190" name="Straight Connector 189"/>
          <p:cNvCxnSpPr/>
          <p:nvPr/>
        </p:nvCxnSpPr>
        <p:spPr>
          <a:xfrm>
            <a:off x="1838278" y="3637711"/>
            <a:ext cx="7315200" cy="1587"/>
          </a:xfrm>
          <a:prstGeom prst="line">
            <a:avLst/>
          </a:prstGeom>
          <a:ln w="635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1" name="Straight Connector 190"/>
          <p:cNvCxnSpPr/>
          <p:nvPr/>
        </p:nvCxnSpPr>
        <p:spPr>
          <a:xfrm rot="5400000">
            <a:off x="2225629" y="3151937"/>
            <a:ext cx="571500" cy="403225"/>
          </a:xfrm>
          <a:prstGeom prst="line">
            <a:avLst/>
          </a:prstGeom>
          <a:ln w="25400">
            <a:solidFill>
              <a:schemeClr val="tx1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2" name="Straight Connector 191"/>
          <p:cNvCxnSpPr/>
          <p:nvPr/>
        </p:nvCxnSpPr>
        <p:spPr>
          <a:xfrm flipV="1">
            <a:off x="2306592" y="3637711"/>
            <a:ext cx="830263" cy="1587"/>
          </a:xfrm>
          <a:prstGeom prst="line">
            <a:avLst/>
          </a:prstGeom>
          <a:ln w="76200">
            <a:solidFill>
              <a:srgbClr val="FF0000"/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3" name="Straight Connector 192"/>
          <p:cNvCxnSpPr/>
          <p:nvPr/>
        </p:nvCxnSpPr>
        <p:spPr>
          <a:xfrm rot="16200000" flipV="1">
            <a:off x="2216898" y="3636917"/>
            <a:ext cx="182563" cy="3175"/>
          </a:xfrm>
          <a:prstGeom prst="line">
            <a:avLst/>
          </a:prstGeom>
          <a:ln w="635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4" name="Straight Connector 193"/>
          <p:cNvCxnSpPr/>
          <p:nvPr/>
        </p:nvCxnSpPr>
        <p:spPr>
          <a:xfrm rot="16200000" flipV="1">
            <a:off x="3047161" y="3636917"/>
            <a:ext cx="182563" cy="3175"/>
          </a:xfrm>
          <a:prstGeom prst="line">
            <a:avLst/>
          </a:prstGeom>
          <a:ln w="635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5" name="Straight Connector 194"/>
          <p:cNvCxnSpPr/>
          <p:nvPr/>
        </p:nvCxnSpPr>
        <p:spPr>
          <a:xfrm>
            <a:off x="1831928" y="3064623"/>
            <a:ext cx="7315200" cy="1588"/>
          </a:xfrm>
          <a:prstGeom prst="line">
            <a:avLst/>
          </a:prstGeom>
          <a:ln w="635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0" name="TextBox 99"/>
          <p:cNvSpPr txBox="1">
            <a:spLocks noChangeArrowheads="1"/>
          </p:cNvSpPr>
          <p:nvPr/>
        </p:nvSpPr>
        <p:spPr bwMode="auto">
          <a:xfrm>
            <a:off x="331337" y="3684143"/>
            <a:ext cx="122734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40" tIns="45720" rIns="91440" bIns="45720">
            <a:prstTxWarp prst="textNoShape">
              <a:avLst/>
            </a:prstTxWarp>
            <a:spAutoFit/>
          </a:bodyPr>
          <a:lstStyle/>
          <a:p>
            <a:r>
              <a:rPr lang="en-US" sz="1400" dirty="0" smtClean="0">
                <a:latin typeface="Calibri" charset="0"/>
              </a:rPr>
              <a:t>Read mapping</a:t>
            </a:r>
            <a:endParaRPr lang="en-US" sz="1400" dirty="0">
              <a:latin typeface="Calibri" charset="0"/>
            </a:endParaRPr>
          </a:p>
        </p:txBody>
      </p:sp>
      <p:sp>
        <p:nvSpPr>
          <p:cNvPr id="203" name="TextBox 117"/>
          <p:cNvSpPr txBox="1">
            <a:spLocks noChangeArrowheads="1"/>
          </p:cNvSpPr>
          <p:nvPr/>
        </p:nvSpPr>
        <p:spPr bwMode="auto">
          <a:xfrm>
            <a:off x="256231" y="2573537"/>
            <a:ext cx="141705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40" tIns="45720" rIns="91440" bIns="45720">
            <a:prstTxWarp prst="textNoShape">
              <a:avLst/>
            </a:prstTxWarp>
            <a:spAutoFit/>
          </a:bodyPr>
          <a:lstStyle/>
          <a:p>
            <a:r>
              <a:rPr lang="en-US" sz="1400" dirty="0" smtClean="0">
                <a:latin typeface="Calibri" charset="0"/>
              </a:rPr>
              <a:t>Read sequencing</a:t>
            </a:r>
            <a:endParaRPr lang="en-US" sz="1400" dirty="0">
              <a:latin typeface="Calibri" charset="0"/>
            </a:endParaRPr>
          </a:p>
        </p:txBody>
      </p:sp>
      <p:sp>
        <p:nvSpPr>
          <p:cNvPr id="204" name="TextBox 137"/>
          <p:cNvSpPr txBox="1">
            <a:spLocks noChangeArrowheads="1"/>
          </p:cNvSpPr>
          <p:nvPr/>
        </p:nvSpPr>
        <p:spPr bwMode="auto">
          <a:xfrm>
            <a:off x="1813438" y="3195478"/>
            <a:ext cx="627057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40" tIns="45720" rIns="91440" bIns="45720">
            <a:prstTxWarp prst="textNoShape">
              <a:avLst/>
            </a:prstTxWarp>
            <a:spAutoFit/>
          </a:bodyPr>
          <a:lstStyle/>
          <a:p>
            <a:r>
              <a:rPr lang="en-US" sz="1000" dirty="0">
                <a:solidFill>
                  <a:srgbClr val="FF0000"/>
                </a:solidFill>
                <a:latin typeface="Calibri" charset="0"/>
              </a:rPr>
              <a:t>Deletion</a:t>
            </a:r>
          </a:p>
        </p:txBody>
      </p:sp>
      <p:sp>
        <p:nvSpPr>
          <p:cNvPr id="205" name="TextBox 204"/>
          <p:cNvSpPr txBox="1"/>
          <p:nvPr/>
        </p:nvSpPr>
        <p:spPr>
          <a:xfrm>
            <a:off x="1603998" y="2573537"/>
            <a:ext cx="361835" cy="307777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pPr>
              <a:buFont typeface="Symbol" charset="2"/>
              <a:buChar char=""/>
            </a:pPr>
            <a:r>
              <a:rPr lang="en-US" sz="1400" dirty="0" smtClean="0"/>
              <a:t>   </a:t>
            </a:r>
          </a:p>
        </p:txBody>
      </p:sp>
      <p:sp>
        <p:nvSpPr>
          <p:cNvPr id="206" name="TextBox 205"/>
          <p:cNvSpPr txBox="1"/>
          <p:nvPr/>
        </p:nvSpPr>
        <p:spPr>
          <a:xfrm>
            <a:off x="1594520" y="3684143"/>
            <a:ext cx="361835" cy="307777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pPr>
              <a:buFont typeface="Symbol" charset="2"/>
              <a:buChar char=""/>
            </a:pPr>
            <a:r>
              <a:rPr lang="en-US" sz="1400" dirty="0" smtClean="0"/>
              <a:t>   </a:t>
            </a:r>
          </a:p>
        </p:txBody>
      </p:sp>
      <p:cxnSp>
        <p:nvCxnSpPr>
          <p:cNvPr id="207" name="Straight Connector 206"/>
          <p:cNvCxnSpPr/>
          <p:nvPr/>
        </p:nvCxnSpPr>
        <p:spPr>
          <a:xfrm rot="16200000" flipV="1">
            <a:off x="2620123" y="3067006"/>
            <a:ext cx="182562" cy="3175"/>
          </a:xfrm>
          <a:prstGeom prst="line">
            <a:avLst/>
          </a:prstGeom>
          <a:ln w="635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8" name="Straight Connector 207"/>
          <p:cNvCxnSpPr/>
          <p:nvPr/>
        </p:nvCxnSpPr>
        <p:spPr>
          <a:xfrm flipV="1">
            <a:off x="3815133" y="3063037"/>
            <a:ext cx="365760" cy="1587"/>
          </a:xfrm>
          <a:prstGeom prst="line">
            <a:avLst/>
          </a:prstGeom>
          <a:ln w="76200">
            <a:solidFill>
              <a:srgbClr val="FF0000"/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9" name="Straight Connector 208"/>
          <p:cNvCxnSpPr/>
          <p:nvPr/>
        </p:nvCxnSpPr>
        <p:spPr>
          <a:xfrm rot="16200000" flipV="1">
            <a:off x="3725440" y="3067006"/>
            <a:ext cx="182563" cy="3175"/>
          </a:xfrm>
          <a:prstGeom prst="line">
            <a:avLst/>
          </a:prstGeom>
          <a:ln w="635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0" name="Straight Connector 209"/>
          <p:cNvCxnSpPr/>
          <p:nvPr/>
        </p:nvCxnSpPr>
        <p:spPr>
          <a:xfrm rot="16200000" flipV="1">
            <a:off x="4091200" y="3061449"/>
            <a:ext cx="182563" cy="3175"/>
          </a:xfrm>
          <a:prstGeom prst="line">
            <a:avLst/>
          </a:prstGeom>
          <a:ln w="635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1" name="Straight Connector 210"/>
          <p:cNvCxnSpPr/>
          <p:nvPr/>
        </p:nvCxnSpPr>
        <p:spPr>
          <a:xfrm rot="16200000" flipV="1">
            <a:off x="3904770" y="3636124"/>
            <a:ext cx="182562" cy="3175"/>
          </a:xfrm>
          <a:prstGeom prst="line">
            <a:avLst/>
          </a:prstGeom>
          <a:ln w="635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6" name="TextBox 137"/>
          <p:cNvSpPr txBox="1">
            <a:spLocks noChangeArrowheads="1"/>
          </p:cNvSpPr>
          <p:nvPr/>
        </p:nvSpPr>
        <p:spPr bwMode="auto">
          <a:xfrm>
            <a:off x="3271615" y="3195478"/>
            <a:ext cx="649474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40" tIns="45720" rIns="91440" bIns="45720">
            <a:prstTxWarp prst="textNoShape">
              <a:avLst/>
            </a:prstTxWarp>
            <a:spAutoFit/>
          </a:bodyPr>
          <a:lstStyle/>
          <a:p>
            <a:r>
              <a:rPr lang="en-US" sz="1000" dirty="0" smtClean="0">
                <a:solidFill>
                  <a:srgbClr val="FF0000"/>
                </a:solidFill>
                <a:latin typeface="Calibri" charset="0"/>
              </a:rPr>
              <a:t>Insertion</a:t>
            </a:r>
            <a:endParaRPr lang="en-US" sz="1000" dirty="0">
              <a:solidFill>
                <a:srgbClr val="FF0000"/>
              </a:solidFill>
              <a:latin typeface="Calibri" charset="0"/>
            </a:endParaRPr>
          </a:p>
        </p:txBody>
      </p:sp>
      <p:cxnSp>
        <p:nvCxnSpPr>
          <p:cNvPr id="217" name="Straight Connector 216"/>
          <p:cNvCxnSpPr/>
          <p:nvPr/>
        </p:nvCxnSpPr>
        <p:spPr>
          <a:xfrm flipV="1">
            <a:off x="4820047" y="3636125"/>
            <a:ext cx="830263" cy="1587"/>
          </a:xfrm>
          <a:prstGeom prst="line">
            <a:avLst/>
          </a:prstGeom>
          <a:ln w="76200">
            <a:solidFill>
              <a:srgbClr val="FF0000"/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8" name="Straight Connector 217"/>
          <p:cNvCxnSpPr/>
          <p:nvPr/>
        </p:nvCxnSpPr>
        <p:spPr>
          <a:xfrm rot="16200000" flipV="1">
            <a:off x="4730353" y="3635331"/>
            <a:ext cx="182563" cy="3175"/>
          </a:xfrm>
          <a:prstGeom prst="line">
            <a:avLst/>
          </a:prstGeom>
          <a:ln w="635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9" name="Straight Connector 218"/>
          <p:cNvCxnSpPr/>
          <p:nvPr/>
        </p:nvCxnSpPr>
        <p:spPr>
          <a:xfrm rot="16200000" flipV="1">
            <a:off x="5560616" y="3635331"/>
            <a:ext cx="182563" cy="3175"/>
          </a:xfrm>
          <a:prstGeom prst="line">
            <a:avLst/>
          </a:prstGeom>
          <a:ln w="635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0" name="Straight Connector 219"/>
          <p:cNvCxnSpPr/>
          <p:nvPr/>
        </p:nvCxnSpPr>
        <p:spPr>
          <a:xfrm flipV="1">
            <a:off x="4823222" y="3061450"/>
            <a:ext cx="830263" cy="1587"/>
          </a:xfrm>
          <a:prstGeom prst="line">
            <a:avLst/>
          </a:prstGeom>
          <a:ln w="76200">
            <a:solidFill>
              <a:srgbClr val="FF0000"/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1" name="Straight Connector 220"/>
          <p:cNvCxnSpPr/>
          <p:nvPr/>
        </p:nvCxnSpPr>
        <p:spPr>
          <a:xfrm rot="16200000" flipV="1">
            <a:off x="4733528" y="3060656"/>
            <a:ext cx="182563" cy="3175"/>
          </a:xfrm>
          <a:prstGeom prst="line">
            <a:avLst/>
          </a:prstGeom>
          <a:ln w="635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2" name="Straight Connector 221"/>
          <p:cNvCxnSpPr/>
          <p:nvPr/>
        </p:nvCxnSpPr>
        <p:spPr>
          <a:xfrm rot="16200000" flipV="1">
            <a:off x="5563791" y="3060656"/>
            <a:ext cx="182563" cy="3175"/>
          </a:xfrm>
          <a:prstGeom prst="line">
            <a:avLst/>
          </a:prstGeom>
          <a:ln w="635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3" name="Straight Connector 222"/>
          <p:cNvCxnSpPr/>
          <p:nvPr/>
        </p:nvCxnSpPr>
        <p:spPr>
          <a:xfrm flipV="1">
            <a:off x="5915422" y="3059863"/>
            <a:ext cx="830263" cy="1587"/>
          </a:xfrm>
          <a:prstGeom prst="line">
            <a:avLst/>
          </a:prstGeom>
          <a:ln w="76200">
            <a:solidFill>
              <a:srgbClr val="FF0000"/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4" name="Straight Connector 223"/>
          <p:cNvCxnSpPr/>
          <p:nvPr/>
        </p:nvCxnSpPr>
        <p:spPr>
          <a:xfrm rot="16200000" flipV="1">
            <a:off x="5825728" y="3059069"/>
            <a:ext cx="182563" cy="3175"/>
          </a:xfrm>
          <a:prstGeom prst="line">
            <a:avLst/>
          </a:prstGeom>
          <a:ln w="635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5" name="Straight Connector 224"/>
          <p:cNvCxnSpPr/>
          <p:nvPr/>
        </p:nvCxnSpPr>
        <p:spPr>
          <a:xfrm rot="16200000" flipV="1">
            <a:off x="6655991" y="3059069"/>
            <a:ext cx="182563" cy="3175"/>
          </a:xfrm>
          <a:prstGeom prst="line">
            <a:avLst/>
          </a:prstGeom>
          <a:ln w="635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8" name="Straight Connector 237"/>
          <p:cNvCxnSpPr/>
          <p:nvPr/>
        </p:nvCxnSpPr>
        <p:spPr>
          <a:xfrm flipV="1">
            <a:off x="7204641" y="3064625"/>
            <a:ext cx="830263" cy="1587"/>
          </a:xfrm>
          <a:prstGeom prst="line">
            <a:avLst/>
          </a:prstGeom>
          <a:ln w="76200">
            <a:gradFill flip="none" rotWithShape="1">
              <a:gsLst>
                <a:gs pos="0">
                  <a:srgbClr val="FF0000"/>
                </a:gs>
                <a:gs pos="100000">
                  <a:srgbClr val="FFFFFF"/>
                </a:gs>
              </a:gsLst>
              <a:lin ang="0" scaled="1"/>
              <a:tileRect/>
            </a:gra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9" name="Straight Connector 238"/>
          <p:cNvCxnSpPr/>
          <p:nvPr/>
        </p:nvCxnSpPr>
        <p:spPr>
          <a:xfrm rot="16200000" flipV="1">
            <a:off x="7114947" y="3063831"/>
            <a:ext cx="182563" cy="3175"/>
          </a:xfrm>
          <a:prstGeom prst="line">
            <a:avLst/>
          </a:prstGeom>
          <a:ln w="635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0" name="Straight Connector 239"/>
          <p:cNvCxnSpPr/>
          <p:nvPr/>
        </p:nvCxnSpPr>
        <p:spPr>
          <a:xfrm rot="16200000" flipV="1">
            <a:off x="7945210" y="3063831"/>
            <a:ext cx="182563" cy="3175"/>
          </a:xfrm>
          <a:prstGeom prst="line">
            <a:avLst/>
          </a:prstGeom>
          <a:ln w="635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1" name="Arc 240"/>
          <p:cNvSpPr/>
          <p:nvPr/>
        </p:nvSpPr>
        <p:spPr>
          <a:xfrm rot="5400000">
            <a:off x="5522143" y="2621280"/>
            <a:ext cx="616981" cy="1053930"/>
          </a:xfrm>
          <a:prstGeom prst="arc">
            <a:avLst>
              <a:gd name="adj1" fmla="val 16200000"/>
              <a:gd name="adj2" fmla="val 5389522"/>
            </a:avLst>
          </a:prstGeom>
          <a:ln w="25400">
            <a:solidFill>
              <a:schemeClr val="tx1"/>
            </a:solidFill>
            <a:prstDash val="sysDot"/>
            <a:headEnd type="stealth" w="lg" len="med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91440" tIns="45720" rIns="91440" bIns="45720" rtlCol="0" anchor="ctr"/>
          <a:lstStyle/>
          <a:p>
            <a:pPr algn="ctr"/>
            <a:endParaRPr lang="en-US"/>
          </a:p>
        </p:txBody>
      </p:sp>
      <p:sp>
        <p:nvSpPr>
          <p:cNvPr id="242" name="TextBox 137"/>
          <p:cNvSpPr txBox="1">
            <a:spLocks noChangeArrowheads="1"/>
          </p:cNvSpPr>
          <p:nvPr/>
        </p:nvSpPr>
        <p:spPr bwMode="auto">
          <a:xfrm>
            <a:off x="4751784" y="3151027"/>
            <a:ext cx="76775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40" tIns="45720" rIns="91440" bIns="45720">
            <a:prstTxWarp prst="textNoShape">
              <a:avLst/>
            </a:prstTxWarp>
            <a:spAutoFit/>
          </a:bodyPr>
          <a:lstStyle/>
          <a:p>
            <a:r>
              <a:rPr lang="en-US" sz="1000" dirty="0" smtClean="0">
                <a:solidFill>
                  <a:srgbClr val="FF0000"/>
                </a:solidFill>
                <a:latin typeface="Calibri" charset="0"/>
              </a:rPr>
              <a:t>Tandem</a:t>
            </a:r>
          </a:p>
          <a:p>
            <a:r>
              <a:rPr lang="en-US" sz="1000" dirty="0" smtClean="0">
                <a:solidFill>
                  <a:srgbClr val="FF0000"/>
                </a:solidFill>
                <a:latin typeface="Calibri" charset="0"/>
              </a:rPr>
              <a:t>duplication</a:t>
            </a:r>
            <a:endParaRPr lang="en-US" sz="1000" dirty="0">
              <a:solidFill>
                <a:srgbClr val="FF0000"/>
              </a:solidFill>
              <a:latin typeface="Calibri" charset="0"/>
            </a:endParaRPr>
          </a:p>
        </p:txBody>
      </p:sp>
      <p:cxnSp>
        <p:nvCxnSpPr>
          <p:cNvPr id="243" name="Straight Connector 242"/>
          <p:cNvCxnSpPr/>
          <p:nvPr/>
        </p:nvCxnSpPr>
        <p:spPr>
          <a:xfrm flipV="1">
            <a:off x="7207816" y="3634538"/>
            <a:ext cx="830263" cy="1587"/>
          </a:xfrm>
          <a:prstGeom prst="line">
            <a:avLst/>
          </a:prstGeom>
          <a:ln w="76200">
            <a:gradFill flip="none" rotWithShape="1">
              <a:gsLst>
                <a:gs pos="0">
                  <a:schemeClr val="bg1"/>
                </a:gs>
                <a:gs pos="100000">
                  <a:srgbClr val="FF0000"/>
                </a:gs>
              </a:gsLst>
              <a:lin ang="0" scaled="1"/>
              <a:tileRect/>
            </a:gra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4" name="Straight Connector 243"/>
          <p:cNvCxnSpPr/>
          <p:nvPr/>
        </p:nvCxnSpPr>
        <p:spPr>
          <a:xfrm rot="16200000" flipV="1">
            <a:off x="7118122" y="3633744"/>
            <a:ext cx="182563" cy="3175"/>
          </a:xfrm>
          <a:prstGeom prst="line">
            <a:avLst/>
          </a:prstGeom>
          <a:ln w="635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5" name="Straight Connector 244"/>
          <p:cNvCxnSpPr/>
          <p:nvPr/>
        </p:nvCxnSpPr>
        <p:spPr>
          <a:xfrm rot="16200000" flipV="1">
            <a:off x="7948385" y="3633744"/>
            <a:ext cx="182563" cy="3175"/>
          </a:xfrm>
          <a:prstGeom prst="line">
            <a:avLst/>
          </a:prstGeom>
          <a:ln w="635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4" name="TextBox 137"/>
          <p:cNvSpPr txBox="1">
            <a:spLocks noChangeArrowheads="1"/>
          </p:cNvSpPr>
          <p:nvPr/>
        </p:nvSpPr>
        <p:spPr bwMode="auto">
          <a:xfrm>
            <a:off x="6777610" y="3195478"/>
            <a:ext cx="659806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40" tIns="45720" rIns="91440" bIns="45720">
            <a:prstTxWarp prst="textNoShape">
              <a:avLst/>
            </a:prstTxWarp>
            <a:spAutoFit/>
          </a:bodyPr>
          <a:lstStyle/>
          <a:p>
            <a:r>
              <a:rPr lang="en-US" sz="1000" dirty="0" smtClean="0">
                <a:solidFill>
                  <a:srgbClr val="FF0000"/>
                </a:solidFill>
                <a:latin typeface="Calibri" charset="0"/>
              </a:rPr>
              <a:t>Inversion</a:t>
            </a:r>
            <a:endParaRPr lang="en-US" sz="1000" dirty="0">
              <a:solidFill>
                <a:srgbClr val="FF0000"/>
              </a:solidFill>
              <a:latin typeface="Calibri" charset="0"/>
            </a:endParaRPr>
          </a:p>
        </p:txBody>
      </p:sp>
      <p:sp>
        <p:nvSpPr>
          <p:cNvPr id="255" name="Curved Left Arrow 254"/>
          <p:cNvSpPr/>
          <p:nvPr/>
        </p:nvSpPr>
        <p:spPr>
          <a:xfrm flipV="1">
            <a:off x="7425496" y="3157569"/>
            <a:ext cx="404814" cy="365760"/>
          </a:xfrm>
          <a:prstGeom prst="curvedLeftArrow">
            <a:avLst>
              <a:gd name="adj1" fmla="val 10928"/>
              <a:gd name="adj2" fmla="val 20294"/>
              <a:gd name="adj3" fmla="val 25000"/>
            </a:avLst>
          </a:prstGeom>
          <a:noFill/>
          <a:ln w="254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58" name="Rectangle 257"/>
          <p:cNvSpPr/>
          <p:nvPr/>
        </p:nvSpPr>
        <p:spPr>
          <a:xfrm>
            <a:off x="3678535" y="2765334"/>
            <a:ext cx="671512" cy="73025"/>
          </a:xfrm>
          <a:prstGeom prst="rect">
            <a:avLst/>
          </a:prstGeom>
          <a:gradFill>
            <a:gsLst>
              <a:gs pos="0">
                <a:srgbClr val="0000FF"/>
              </a:gs>
              <a:gs pos="100000">
                <a:schemeClr val="accent6">
                  <a:lumMod val="75000"/>
                </a:schemeClr>
              </a:gs>
            </a:gsLst>
            <a:lin ang="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59" name="Rectangle 258"/>
          <p:cNvSpPr/>
          <p:nvPr/>
        </p:nvSpPr>
        <p:spPr>
          <a:xfrm>
            <a:off x="3535679" y="3838032"/>
            <a:ext cx="671512" cy="73025"/>
          </a:xfrm>
          <a:prstGeom prst="rect">
            <a:avLst/>
          </a:prstGeom>
          <a:gradFill>
            <a:gsLst>
              <a:gs pos="0">
                <a:srgbClr val="0000FF"/>
              </a:gs>
              <a:gs pos="100000">
                <a:schemeClr val="accent6">
                  <a:lumMod val="75000"/>
                </a:schemeClr>
              </a:gs>
            </a:gsLst>
            <a:lin ang="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61" name="Rectangle 260"/>
          <p:cNvSpPr/>
          <p:nvPr/>
        </p:nvSpPr>
        <p:spPr>
          <a:xfrm>
            <a:off x="3375340" y="3729787"/>
            <a:ext cx="609600" cy="2825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260" name="Picture 25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1472" y="3769537"/>
            <a:ext cx="217805" cy="236474"/>
          </a:xfrm>
          <a:prstGeom prst="rect">
            <a:avLst/>
          </a:prstGeom>
        </p:spPr>
      </p:pic>
      <p:sp>
        <p:nvSpPr>
          <p:cNvPr id="262" name="Rectangle 261"/>
          <p:cNvSpPr/>
          <p:nvPr/>
        </p:nvSpPr>
        <p:spPr>
          <a:xfrm>
            <a:off x="5481462" y="2765334"/>
            <a:ext cx="671512" cy="73025"/>
          </a:xfrm>
          <a:prstGeom prst="rect">
            <a:avLst/>
          </a:prstGeom>
          <a:gradFill>
            <a:gsLst>
              <a:gs pos="0">
                <a:srgbClr val="0000FF"/>
              </a:gs>
              <a:gs pos="100000">
                <a:schemeClr val="accent6">
                  <a:lumMod val="75000"/>
                </a:schemeClr>
              </a:gs>
            </a:gsLst>
            <a:lin ang="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63" name="Rectangle 262"/>
          <p:cNvSpPr/>
          <p:nvPr/>
        </p:nvSpPr>
        <p:spPr>
          <a:xfrm>
            <a:off x="5481462" y="3838032"/>
            <a:ext cx="671512" cy="73025"/>
          </a:xfrm>
          <a:prstGeom prst="rect">
            <a:avLst/>
          </a:prstGeom>
          <a:gradFill>
            <a:gsLst>
              <a:gs pos="0">
                <a:srgbClr val="0000FF"/>
              </a:gs>
              <a:gs pos="100000">
                <a:schemeClr val="accent6">
                  <a:lumMod val="75000"/>
                </a:schemeClr>
              </a:gs>
            </a:gsLst>
            <a:lin ang="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64" name="Rectangle 263"/>
          <p:cNvSpPr/>
          <p:nvPr/>
        </p:nvSpPr>
        <p:spPr>
          <a:xfrm>
            <a:off x="5914055" y="3709345"/>
            <a:ext cx="609600" cy="2825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65" name="Rectangle 264"/>
          <p:cNvSpPr/>
          <p:nvPr/>
        </p:nvSpPr>
        <p:spPr>
          <a:xfrm>
            <a:off x="4414662" y="3839620"/>
            <a:ext cx="671512" cy="73025"/>
          </a:xfrm>
          <a:prstGeom prst="rect">
            <a:avLst/>
          </a:prstGeom>
          <a:gradFill>
            <a:gsLst>
              <a:gs pos="0">
                <a:srgbClr val="0000FF"/>
              </a:gs>
              <a:gs pos="100000">
                <a:schemeClr val="accent6">
                  <a:lumMod val="75000"/>
                </a:schemeClr>
              </a:gs>
            </a:gsLst>
            <a:lin ang="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66" name="Rectangle 265"/>
          <p:cNvSpPr/>
          <p:nvPr/>
        </p:nvSpPr>
        <p:spPr>
          <a:xfrm>
            <a:off x="4210446" y="3760483"/>
            <a:ext cx="609600" cy="2825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67" name="Rectangle 266"/>
          <p:cNvSpPr/>
          <p:nvPr/>
        </p:nvSpPr>
        <p:spPr>
          <a:xfrm>
            <a:off x="6847868" y="2765334"/>
            <a:ext cx="671512" cy="73025"/>
          </a:xfrm>
          <a:prstGeom prst="rect">
            <a:avLst/>
          </a:prstGeom>
          <a:gradFill>
            <a:gsLst>
              <a:gs pos="0">
                <a:srgbClr val="0000FF"/>
              </a:gs>
              <a:gs pos="100000">
                <a:schemeClr val="accent6">
                  <a:lumMod val="75000"/>
                </a:schemeClr>
              </a:gs>
            </a:gsLst>
            <a:lin ang="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68" name="Rectangle 267"/>
          <p:cNvSpPr/>
          <p:nvPr/>
        </p:nvSpPr>
        <p:spPr>
          <a:xfrm>
            <a:off x="6847868" y="3839620"/>
            <a:ext cx="671512" cy="73025"/>
          </a:xfrm>
          <a:prstGeom prst="rect">
            <a:avLst/>
          </a:prstGeom>
          <a:gradFill>
            <a:gsLst>
              <a:gs pos="0">
                <a:srgbClr val="0000FF"/>
              </a:gs>
              <a:gs pos="100000">
                <a:schemeClr val="accent6">
                  <a:lumMod val="75000"/>
                </a:schemeClr>
              </a:gs>
            </a:gsLst>
            <a:lin ang="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69" name="Rectangle 268"/>
          <p:cNvSpPr/>
          <p:nvPr/>
        </p:nvSpPr>
        <p:spPr>
          <a:xfrm>
            <a:off x="7210990" y="3760483"/>
            <a:ext cx="609600" cy="2825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anchor="ctr"/>
          <a:lstStyle/>
          <a:p>
            <a:pPr algn="ctr">
              <a:defRPr/>
            </a:pPr>
            <a:endParaRPr lang="en-US" dirty="0"/>
          </a:p>
        </p:txBody>
      </p:sp>
      <p:cxnSp>
        <p:nvCxnSpPr>
          <p:cNvPr id="274" name="Straight Connector 273"/>
          <p:cNvCxnSpPr/>
          <p:nvPr/>
        </p:nvCxnSpPr>
        <p:spPr>
          <a:xfrm rot="16200000" flipH="1">
            <a:off x="2452082" y="5298200"/>
            <a:ext cx="571500" cy="427038"/>
          </a:xfrm>
          <a:prstGeom prst="line">
            <a:avLst/>
          </a:prstGeom>
          <a:ln w="25400">
            <a:solidFill>
              <a:schemeClr val="tx1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5" name="TextBox 78"/>
          <p:cNvSpPr txBox="1">
            <a:spLocks noChangeArrowheads="1"/>
          </p:cNvSpPr>
          <p:nvPr/>
        </p:nvSpPr>
        <p:spPr bwMode="auto">
          <a:xfrm>
            <a:off x="-85262" y="4985903"/>
            <a:ext cx="171573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40" tIns="45720" rIns="91440" bIns="45720">
            <a:prstTxWarp prst="textNoShape">
              <a:avLst/>
            </a:prstTxWarp>
            <a:spAutoFit/>
          </a:bodyPr>
          <a:lstStyle/>
          <a:p>
            <a:r>
              <a:rPr lang="en-US" dirty="0" smtClean="0">
                <a:latin typeface="Calibri" charset="0"/>
              </a:rPr>
              <a:t>Studied genome</a:t>
            </a:r>
            <a:endParaRPr lang="en-US" dirty="0">
              <a:latin typeface="Calibri" charset="0"/>
            </a:endParaRPr>
          </a:p>
        </p:txBody>
      </p:sp>
      <p:sp>
        <p:nvSpPr>
          <p:cNvPr id="276" name="TextBox 79"/>
          <p:cNvSpPr txBox="1">
            <a:spLocks noChangeArrowheads="1"/>
          </p:cNvSpPr>
          <p:nvPr/>
        </p:nvSpPr>
        <p:spPr bwMode="auto">
          <a:xfrm>
            <a:off x="-95587" y="5550908"/>
            <a:ext cx="194036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40" tIns="45720" rIns="91440" bIns="45720">
            <a:prstTxWarp prst="textNoShape">
              <a:avLst/>
            </a:prstTxWarp>
            <a:spAutoFit/>
          </a:bodyPr>
          <a:lstStyle/>
          <a:p>
            <a:r>
              <a:rPr lang="en-US" dirty="0" smtClean="0">
                <a:latin typeface="Calibri" charset="0"/>
              </a:rPr>
              <a:t>Reference genome</a:t>
            </a:r>
            <a:endParaRPr lang="en-US" dirty="0">
              <a:latin typeface="Calibri" charset="0"/>
            </a:endParaRPr>
          </a:p>
        </p:txBody>
      </p:sp>
      <p:cxnSp>
        <p:nvCxnSpPr>
          <p:cNvPr id="277" name="Straight Connector 276"/>
          <p:cNvCxnSpPr/>
          <p:nvPr/>
        </p:nvCxnSpPr>
        <p:spPr>
          <a:xfrm>
            <a:off x="1848603" y="5797470"/>
            <a:ext cx="7315200" cy="1587"/>
          </a:xfrm>
          <a:prstGeom prst="line">
            <a:avLst/>
          </a:prstGeom>
          <a:ln w="635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8" name="Straight Connector 277"/>
          <p:cNvCxnSpPr/>
          <p:nvPr/>
        </p:nvCxnSpPr>
        <p:spPr>
          <a:xfrm rot="5400000">
            <a:off x="2040126" y="5311695"/>
            <a:ext cx="571500" cy="403225"/>
          </a:xfrm>
          <a:prstGeom prst="line">
            <a:avLst/>
          </a:prstGeom>
          <a:ln w="25400">
            <a:solidFill>
              <a:schemeClr val="tx1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9" name="Straight Connector 278"/>
          <p:cNvCxnSpPr/>
          <p:nvPr/>
        </p:nvCxnSpPr>
        <p:spPr>
          <a:xfrm flipV="1">
            <a:off x="2121089" y="5797470"/>
            <a:ext cx="830263" cy="1587"/>
          </a:xfrm>
          <a:prstGeom prst="line">
            <a:avLst/>
          </a:prstGeom>
          <a:ln w="76200">
            <a:solidFill>
              <a:srgbClr val="FF0000"/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0" name="Straight Connector 279"/>
          <p:cNvCxnSpPr/>
          <p:nvPr/>
        </p:nvCxnSpPr>
        <p:spPr>
          <a:xfrm rot="16200000" flipV="1">
            <a:off x="2031395" y="5796676"/>
            <a:ext cx="182563" cy="3175"/>
          </a:xfrm>
          <a:prstGeom prst="line">
            <a:avLst/>
          </a:prstGeom>
          <a:ln w="635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1" name="Straight Connector 280"/>
          <p:cNvCxnSpPr/>
          <p:nvPr/>
        </p:nvCxnSpPr>
        <p:spPr>
          <a:xfrm rot="16200000" flipV="1">
            <a:off x="2861657" y="5796676"/>
            <a:ext cx="182563" cy="3175"/>
          </a:xfrm>
          <a:prstGeom prst="line">
            <a:avLst/>
          </a:prstGeom>
          <a:ln w="635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2" name="Straight Connector 281"/>
          <p:cNvCxnSpPr/>
          <p:nvPr/>
        </p:nvCxnSpPr>
        <p:spPr>
          <a:xfrm>
            <a:off x="1842253" y="5224381"/>
            <a:ext cx="7315200" cy="1588"/>
          </a:xfrm>
          <a:prstGeom prst="line">
            <a:avLst/>
          </a:prstGeom>
          <a:ln w="635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3" name="TextBox 137"/>
          <p:cNvSpPr txBox="1">
            <a:spLocks noChangeArrowheads="1"/>
          </p:cNvSpPr>
          <p:nvPr/>
        </p:nvSpPr>
        <p:spPr bwMode="auto">
          <a:xfrm>
            <a:off x="1552111" y="5355236"/>
            <a:ext cx="627057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40" tIns="45720" rIns="91440" bIns="45720">
            <a:prstTxWarp prst="textNoShape">
              <a:avLst/>
            </a:prstTxWarp>
            <a:spAutoFit/>
          </a:bodyPr>
          <a:lstStyle/>
          <a:p>
            <a:r>
              <a:rPr lang="en-US" sz="1000" dirty="0">
                <a:solidFill>
                  <a:srgbClr val="FF0000"/>
                </a:solidFill>
                <a:latin typeface="Calibri" charset="0"/>
              </a:rPr>
              <a:t>Deletion</a:t>
            </a:r>
          </a:p>
        </p:txBody>
      </p:sp>
      <p:cxnSp>
        <p:nvCxnSpPr>
          <p:cNvPr id="284" name="Straight Connector 283"/>
          <p:cNvCxnSpPr/>
          <p:nvPr/>
        </p:nvCxnSpPr>
        <p:spPr>
          <a:xfrm rot="16200000" flipV="1">
            <a:off x="2434620" y="5226764"/>
            <a:ext cx="182562" cy="3175"/>
          </a:xfrm>
          <a:prstGeom prst="line">
            <a:avLst/>
          </a:prstGeom>
          <a:ln w="635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0" name="Straight Connector 289"/>
          <p:cNvCxnSpPr/>
          <p:nvPr/>
        </p:nvCxnSpPr>
        <p:spPr>
          <a:xfrm flipV="1">
            <a:off x="3616002" y="5795883"/>
            <a:ext cx="830263" cy="1587"/>
          </a:xfrm>
          <a:prstGeom prst="line">
            <a:avLst/>
          </a:prstGeom>
          <a:ln w="76200">
            <a:solidFill>
              <a:srgbClr val="FF0000"/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1" name="Straight Connector 290"/>
          <p:cNvCxnSpPr/>
          <p:nvPr/>
        </p:nvCxnSpPr>
        <p:spPr>
          <a:xfrm rot="16200000" flipV="1">
            <a:off x="3526308" y="5795089"/>
            <a:ext cx="182563" cy="3175"/>
          </a:xfrm>
          <a:prstGeom prst="line">
            <a:avLst/>
          </a:prstGeom>
          <a:ln w="635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2" name="Straight Connector 291"/>
          <p:cNvCxnSpPr/>
          <p:nvPr/>
        </p:nvCxnSpPr>
        <p:spPr>
          <a:xfrm rot="16200000" flipV="1">
            <a:off x="4356571" y="5795089"/>
            <a:ext cx="182563" cy="3175"/>
          </a:xfrm>
          <a:prstGeom prst="line">
            <a:avLst/>
          </a:prstGeom>
          <a:ln w="635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3" name="Straight Connector 292"/>
          <p:cNvCxnSpPr/>
          <p:nvPr/>
        </p:nvCxnSpPr>
        <p:spPr>
          <a:xfrm flipV="1">
            <a:off x="3619177" y="5221208"/>
            <a:ext cx="830263" cy="1587"/>
          </a:xfrm>
          <a:prstGeom prst="line">
            <a:avLst/>
          </a:prstGeom>
          <a:ln w="76200">
            <a:solidFill>
              <a:srgbClr val="FF0000"/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4" name="Straight Connector 293"/>
          <p:cNvCxnSpPr/>
          <p:nvPr/>
        </p:nvCxnSpPr>
        <p:spPr>
          <a:xfrm rot="16200000" flipV="1">
            <a:off x="3529483" y="5220414"/>
            <a:ext cx="182563" cy="3175"/>
          </a:xfrm>
          <a:prstGeom prst="line">
            <a:avLst/>
          </a:prstGeom>
          <a:ln w="635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5" name="Straight Connector 294"/>
          <p:cNvCxnSpPr/>
          <p:nvPr/>
        </p:nvCxnSpPr>
        <p:spPr>
          <a:xfrm rot="16200000" flipV="1">
            <a:off x="4359746" y="5220414"/>
            <a:ext cx="182563" cy="3175"/>
          </a:xfrm>
          <a:prstGeom prst="line">
            <a:avLst/>
          </a:prstGeom>
          <a:ln w="635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6" name="Straight Connector 295"/>
          <p:cNvCxnSpPr/>
          <p:nvPr/>
        </p:nvCxnSpPr>
        <p:spPr>
          <a:xfrm flipV="1">
            <a:off x="5095864" y="5220414"/>
            <a:ext cx="830263" cy="1587"/>
          </a:xfrm>
          <a:prstGeom prst="line">
            <a:avLst/>
          </a:prstGeom>
          <a:ln w="76200">
            <a:solidFill>
              <a:srgbClr val="FF0000"/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7" name="Straight Connector 296"/>
          <p:cNvCxnSpPr/>
          <p:nvPr/>
        </p:nvCxnSpPr>
        <p:spPr>
          <a:xfrm rot="16200000" flipV="1">
            <a:off x="5006169" y="5219620"/>
            <a:ext cx="182563" cy="3175"/>
          </a:xfrm>
          <a:prstGeom prst="line">
            <a:avLst/>
          </a:prstGeom>
          <a:ln w="635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8" name="Straight Connector 297"/>
          <p:cNvCxnSpPr/>
          <p:nvPr/>
        </p:nvCxnSpPr>
        <p:spPr>
          <a:xfrm rot="16200000" flipV="1">
            <a:off x="5836433" y="5219620"/>
            <a:ext cx="182563" cy="3175"/>
          </a:xfrm>
          <a:prstGeom prst="line">
            <a:avLst/>
          </a:prstGeom>
          <a:ln w="635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2" name="TextBox 137"/>
          <p:cNvSpPr txBox="1">
            <a:spLocks noChangeArrowheads="1"/>
          </p:cNvSpPr>
          <p:nvPr/>
        </p:nvSpPr>
        <p:spPr bwMode="auto">
          <a:xfrm>
            <a:off x="3007547" y="5355237"/>
            <a:ext cx="77821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40" tIns="45720" rIns="91440" bIns="45720">
            <a:prstTxWarp prst="textNoShape">
              <a:avLst/>
            </a:prstTxWarp>
            <a:spAutoFit/>
          </a:bodyPr>
          <a:lstStyle/>
          <a:p>
            <a:r>
              <a:rPr lang="en-US" sz="1000" dirty="0" smtClean="0">
                <a:solidFill>
                  <a:srgbClr val="FF0000"/>
                </a:solidFill>
                <a:latin typeface="Calibri" charset="0"/>
              </a:rPr>
              <a:t>Duplication</a:t>
            </a:r>
            <a:endParaRPr lang="en-US" sz="1000" dirty="0">
              <a:solidFill>
                <a:srgbClr val="FF0000"/>
              </a:solidFill>
              <a:latin typeface="Calibri" charset="0"/>
            </a:endParaRPr>
          </a:p>
        </p:txBody>
      </p:sp>
      <p:sp>
        <p:nvSpPr>
          <p:cNvPr id="308" name="TextBox 117"/>
          <p:cNvSpPr txBox="1">
            <a:spLocks noChangeArrowheads="1"/>
          </p:cNvSpPr>
          <p:nvPr/>
        </p:nvSpPr>
        <p:spPr bwMode="auto">
          <a:xfrm>
            <a:off x="246753" y="4669723"/>
            <a:ext cx="141705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40" tIns="45720" rIns="91440" bIns="45720">
            <a:prstTxWarp prst="textNoShape">
              <a:avLst/>
            </a:prstTxWarp>
            <a:spAutoFit/>
          </a:bodyPr>
          <a:lstStyle/>
          <a:p>
            <a:r>
              <a:rPr lang="en-US" sz="1400" dirty="0" smtClean="0">
                <a:latin typeface="Calibri" charset="0"/>
              </a:rPr>
              <a:t>Read sequencing</a:t>
            </a:r>
            <a:endParaRPr lang="en-US" sz="1400" dirty="0">
              <a:latin typeface="Calibri" charset="0"/>
            </a:endParaRPr>
          </a:p>
        </p:txBody>
      </p:sp>
      <p:sp>
        <p:nvSpPr>
          <p:cNvPr id="309" name="TextBox 308"/>
          <p:cNvSpPr txBox="1"/>
          <p:nvPr/>
        </p:nvSpPr>
        <p:spPr>
          <a:xfrm>
            <a:off x="1594520" y="4669723"/>
            <a:ext cx="361835" cy="307777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pPr>
              <a:buFont typeface="Symbol" charset="2"/>
              <a:buChar char=""/>
            </a:pPr>
            <a:r>
              <a:rPr lang="en-US" sz="1400" dirty="0" smtClean="0"/>
              <a:t>   </a:t>
            </a:r>
          </a:p>
        </p:txBody>
      </p:sp>
      <p:sp>
        <p:nvSpPr>
          <p:cNvPr id="310" name="Arc 309"/>
          <p:cNvSpPr/>
          <p:nvPr/>
        </p:nvSpPr>
        <p:spPr>
          <a:xfrm rot="5400000">
            <a:off x="4434578" y="4457571"/>
            <a:ext cx="615554" cy="1655410"/>
          </a:xfrm>
          <a:prstGeom prst="arc">
            <a:avLst>
              <a:gd name="adj1" fmla="val 16200000"/>
              <a:gd name="adj2" fmla="val 5389522"/>
            </a:avLst>
          </a:prstGeom>
          <a:ln w="25400">
            <a:solidFill>
              <a:schemeClr val="tx1"/>
            </a:solidFill>
            <a:prstDash val="sysDot"/>
            <a:headEnd type="stealth" w="lg" len="med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91440" tIns="45720" rIns="91440" bIns="45720" rtlCol="0" anchor="ctr"/>
          <a:lstStyle/>
          <a:p>
            <a:pPr algn="ctr"/>
            <a:endParaRPr lang="en-US"/>
          </a:p>
        </p:txBody>
      </p:sp>
      <p:cxnSp>
        <p:nvCxnSpPr>
          <p:cNvPr id="311" name="Straight Connector 310"/>
          <p:cNvCxnSpPr/>
          <p:nvPr/>
        </p:nvCxnSpPr>
        <p:spPr>
          <a:xfrm>
            <a:off x="5814461" y="4852312"/>
            <a:ext cx="306919" cy="1279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2" name="Straight Connector 311"/>
          <p:cNvCxnSpPr/>
          <p:nvPr/>
        </p:nvCxnSpPr>
        <p:spPr>
          <a:xfrm>
            <a:off x="5937229" y="4975079"/>
            <a:ext cx="306919" cy="1279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3" name="Straight Connector 312"/>
          <p:cNvCxnSpPr/>
          <p:nvPr/>
        </p:nvCxnSpPr>
        <p:spPr>
          <a:xfrm>
            <a:off x="5630310" y="5096567"/>
            <a:ext cx="306919" cy="1279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8" name="Straight Connector 317"/>
          <p:cNvCxnSpPr/>
          <p:nvPr/>
        </p:nvCxnSpPr>
        <p:spPr>
          <a:xfrm>
            <a:off x="5568926" y="4668160"/>
            <a:ext cx="306919" cy="1279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2" name="Straight Connector 321"/>
          <p:cNvCxnSpPr/>
          <p:nvPr/>
        </p:nvCxnSpPr>
        <p:spPr>
          <a:xfrm>
            <a:off x="5082537" y="4946725"/>
            <a:ext cx="306919" cy="1279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3" name="Straight Connector 322"/>
          <p:cNvCxnSpPr/>
          <p:nvPr/>
        </p:nvCxnSpPr>
        <p:spPr>
          <a:xfrm>
            <a:off x="5205305" y="5069492"/>
            <a:ext cx="306919" cy="1279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2" name="Straight Connector 331"/>
          <p:cNvCxnSpPr/>
          <p:nvPr/>
        </p:nvCxnSpPr>
        <p:spPr>
          <a:xfrm>
            <a:off x="4176488" y="4943526"/>
            <a:ext cx="306919" cy="1279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3" name="Straight Connector 332"/>
          <p:cNvCxnSpPr/>
          <p:nvPr/>
        </p:nvCxnSpPr>
        <p:spPr>
          <a:xfrm>
            <a:off x="4084413" y="5067573"/>
            <a:ext cx="306919" cy="1279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4" name="Straight Connector 333"/>
          <p:cNvCxnSpPr/>
          <p:nvPr/>
        </p:nvCxnSpPr>
        <p:spPr>
          <a:xfrm>
            <a:off x="4483407" y="5068852"/>
            <a:ext cx="306919" cy="1279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5" name="Straight Connector 334"/>
          <p:cNvCxnSpPr/>
          <p:nvPr/>
        </p:nvCxnSpPr>
        <p:spPr>
          <a:xfrm>
            <a:off x="4790326" y="4639166"/>
            <a:ext cx="306919" cy="1279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6" name="Straight Connector 335"/>
          <p:cNvCxnSpPr/>
          <p:nvPr/>
        </p:nvCxnSpPr>
        <p:spPr>
          <a:xfrm>
            <a:off x="4882401" y="4823317"/>
            <a:ext cx="306919" cy="1279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7" name="Straight Connector 336"/>
          <p:cNvCxnSpPr/>
          <p:nvPr/>
        </p:nvCxnSpPr>
        <p:spPr>
          <a:xfrm>
            <a:off x="4483407" y="4762573"/>
            <a:ext cx="306919" cy="1279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8" name="Straight Connector 337"/>
          <p:cNvCxnSpPr/>
          <p:nvPr/>
        </p:nvCxnSpPr>
        <p:spPr>
          <a:xfrm>
            <a:off x="4048895" y="4758097"/>
            <a:ext cx="306919" cy="1279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9" name="Straight Connector 338"/>
          <p:cNvCxnSpPr/>
          <p:nvPr/>
        </p:nvCxnSpPr>
        <p:spPr>
          <a:xfrm>
            <a:off x="3777494" y="4985905"/>
            <a:ext cx="306919" cy="1279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0" name="TextBox 99"/>
          <p:cNvSpPr txBox="1">
            <a:spLocks noChangeArrowheads="1"/>
          </p:cNvSpPr>
          <p:nvPr/>
        </p:nvSpPr>
        <p:spPr bwMode="auto">
          <a:xfrm>
            <a:off x="84909" y="6214028"/>
            <a:ext cx="162376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40" tIns="45720" rIns="91440" bIns="45720">
            <a:prstTxWarp prst="textNoShape">
              <a:avLst/>
            </a:prstTxWarp>
            <a:spAutoFit/>
          </a:bodyPr>
          <a:lstStyle/>
          <a:p>
            <a:r>
              <a:rPr lang="en-US" sz="1400" dirty="0" smtClean="0">
                <a:latin typeface="Calibri" charset="0"/>
              </a:rPr>
              <a:t>Mapped read count</a:t>
            </a:r>
            <a:endParaRPr lang="en-US" sz="1400" dirty="0">
              <a:latin typeface="Calibri" charset="0"/>
            </a:endParaRPr>
          </a:p>
        </p:txBody>
      </p:sp>
      <p:sp>
        <p:nvSpPr>
          <p:cNvPr id="341" name="TextBox 340"/>
          <p:cNvSpPr txBox="1"/>
          <p:nvPr/>
        </p:nvSpPr>
        <p:spPr>
          <a:xfrm>
            <a:off x="1594520" y="6214028"/>
            <a:ext cx="361835" cy="307777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pPr>
              <a:buFont typeface="Symbol" charset="2"/>
              <a:buChar char=""/>
            </a:pPr>
            <a:r>
              <a:rPr lang="en-US" sz="1400" dirty="0" smtClean="0"/>
              <a:t>   </a:t>
            </a:r>
          </a:p>
        </p:txBody>
      </p:sp>
      <p:cxnSp>
        <p:nvCxnSpPr>
          <p:cNvPr id="52" name="Straight Connector 51"/>
          <p:cNvCxnSpPr/>
          <p:nvPr/>
        </p:nvCxnSpPr>
        <p:spPr>
          <a:xfrm flipV="1">
            <a:off x="2949734" y="6367785"/>
            <a:ext cx="666267" cy="4762"/>
          </a:xfrm>
          <a:prstGeom prst="line">
            <a:avLst/>
          </a:prstGeom>
          <a:ln w="76200">
            <a:solidFill>
              <a:srgbClr val="00FF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 rot="16200000" flipV="1">
            <a:off x="2720107" y="6580005"/>
            <a:ext cx="492125" cy="1588"/>
          </a:xfrm>
          <a:prstGeom prst="line">
            <a:avLst/>
          </a:prstGeom>
          <a:ln w="76200">
            <a:solidFill>
              <a:srgbClr val="00FF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5" name="Straight Connector 134"/>
          <p:cNvCxnSpPr/>
          <p:nvPr/>
        </p:nvCxnSpPr>
        <p:spPr>
          <a:xfrm flipV="1">
            <a:off x="2086923" y="6814160"/>
            <a:ext cx="914400" cy="0"/>
          </a:xfrm>
          <a:prstGeom prst="line">
            <a:avLst/>
          </a:prstGeom>
          <a:ln w="63500">
            <a:solidFill>
              <a:srgbClr val="00FF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9" name="Straight Connector 348"/>
          <p:cNvCxnSpPr/>
          <p:nvPr/>
        </p:nvCxnSpPr>
        <p:spPr>
          <a:xfrm rot="5400000">
            <a:off x="3435502" y="6226309"/>
            <a:ext cx="365760" cy="1588"/>
          </a:xfrm>
          <a:prstGeom prst="line">
            <a:avLst/>
          </a:prstGeom>
          <a:ln w="76200">
            <a:solidFill>
              <a:srgbClr val="00FF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0" name="Straight Connector 349"/>
          <p:cNvCxnSpPr/>
          <p:nvPr/>
        </p:nvCxnSpPr>
        <p:spPr>
          <a:xfrm>
            <a:off x="3593863" y="6073775"/>
            <a:ext cx="886727" cy="1588"/>
          </a:xfrm>
          <a:prstGeom prst="line">
            <a:avLst/>
          </a:prstGeom>
          <a:ln w="63500">
            <a:solidFill>
              <a:srgbClr val="00FF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2" name="Straight Connector 351"/>
          <p:cNvCxnSpPr/>
          <p:nvPr/>
        </p:nvCxnSpPr>
        <p:spPr>
          <a:xfrm rot="5400000">
            <a:off x="4275789" y="6226309"/>
            <a:ext cx="365760" cy="1588"/>
          </a:xfrm>
          <a:prstGeom prst="line">
            <a:avLst/>
          </a:prstGeom>
          <a:ln w="76200">
            <a:solidFill>
              <a:srgbClr val="00FF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3" name="Straight Connector 352"/>
          <p:cNvCxnSpPr/>
          <p:nvPr/>
        </p:nvCxnSpPr>
        <p:spPr>
          <a:xfrm>
            <a:off x="4424537" y="6377262"/>
            <a:ext cx="1371600" cy="0"/>
          </a:xfrm>
          <a:prstGeom prst="line">
            <a:avLst/>
          </a:prstGeom>
          <a:ln w="76200">
            <a:solidFill>
              <a:srgbClr val="00FF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6" name="Lightning Bolt 225"/>
          <p:cNvSpPr/>
          <p:nvPr/>
        </p:nvSpPr>
        <p:spPr>
          <a:xfrm rot="2700000">
            <a:off x="3281471" y="2942334"/>
            <a:ext cx="187741" cy="213844"/>
          </a:xfrm>
          <a:prstGeom prst="lightningBol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/>
          </a:p>
        </p:txBody>
      </p:sp>
      <p:sp>
        <p:nvSpPr>
          <p:cNvPr id="227" name="Lightning Bolt 226"/>
          <p:cNvSpPr/>
          <p:nvPr/>
        </p:nvSpPr>
        <p:spPr>
          <a:xfrm rot="2700000">
            <a:off x="3291889" y="3491798"/>
            <a:ext cx="187741" cy="213844"/>
          </a:xfrm>
          <a:prstGeom prst="lightningBol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/>
          </a:p>
        </p:txBody>
      </p:sp>
      <p:sp>
        <p:nvSpPr>
          <p:cNvPr id="228" name="Lightning Bolt 227"/>
          <p:cNvSpPr/>
          <p:nvPr/>
        </p:nvSpPr>
        <p:spPr>
          <a:xfrm rot="2700000">
            <a:off x="3209116" y="755099"/>
            <a:ext cx="187741" cy="213844"/>
          </a:xfrm>
          <a:prstGeom prst="lightningBol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/>
          </a:p>
        </p:txBody>
      </p:sp>
      <p:sp>
        <p:nvSpPr>
          <p:cNvPr id="229" name="Lightning Bolt 228"/>
          <p:cNvSpPr/>
          <p:nvPr/>
        </p:nvSpPr>
        <p:spPr>
          <a:xfrm rot="2700000">
            <a:off x="3493294" y="1331631"/>
            <a:ext cx="187741" cy="213844"/>
          </a:xfrm>
          <a:prstGeom prst="lightningBol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/>
          </a:p>
        </p:txBody>
      </p:sp>
      <p:sp>
        <p:nvSpPr>
          <p:cNvPr id="230" name="Lightning Bolt 229"/>
          <p:cNvSpPr/>
          <p:nvPr/>
        </p:nvSpPr>
        <p:spPr>
          <a:xfrm rot="2700000">
            <a:off x="4506664" y="753284"/>
            <a:ext cx="187741" cy="213844"/>
          </a:xfrm>
          <a:prstGeom prst="lightningBol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/>
          </a:p>
        </p:txBody>
      </p:sp>
      <p:sp>
        <p:nvSpPr>
          <p:cNvPr id="231" name="Lightning Bolt 230"/>
          <p:cNvSpPr/>
          <p:nvPr/>
        </p:nvSpPr>
        <p:spPr>
          <a:xfrm rot="2700000">
            <a:off x="4486872" y="1326870"/>
            <a:ext cx="187741" cy="213844"/>
          </a:xfrm>
          <a:prstGeom prst="lightningBol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/>
          </a:p>
        </p:txBody>
      </p:sp>
      <p:sp>
        <p:nvSpPr>
          <p:cNvPr id="232" name="Lightning Bolt 231"/>
          <p:cNvSpPr/>
          <p:nvPr/>
        </p:nvSpPr>
        <p:spPr>
          <a:xfrm rot="2700000">
            <a:off x="6765889" y="762556"/>
            <a:ext cx="187741" cy="213844"/>
          </a:xfrm>
          <a:prstGeom prst="lightningBol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/>
          </a:p>
        </p:txBody>
      </p:sp>
      <p:sp>
        <p:nvSpPr>
          <p:cNvPr id="233" name="Lightning Bolt 232"/>
          <p:cNvSpPr/>
          <p:nvPr/>
        </p:nvSpPr>
        <p:spPr>
          <a:xfrm rot="2700000">
            <a:off x="6765891" y="1347000"/>
            <a:ext cx="187741" cy="213844"/>
          </a:xfrm>
          <a:prstGeom prst="lightningBol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/>
          </a:p>
        </p:txBody>
      </p:sp>
      <p:sp>
        <p:nvSpPr>
          <p:cNvPr id="234" name="Lightning Bolt 233"/>
          <p:cNvSpPr/>
          <p:nvPr/>
        </p:nvSpPr>
        <p:spPr>
          <a:xfrm rot="2700000">
            <a:off x="4505986" y="2923791"/>
            <a:ext cx="187741" cy="213844"/>
          </a:xfrm>
          <a:prstGeom prst="lightningBol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/>
          </a:p>
        </p:txBody>
      </p:sp>
      <p:sp>
        <p:nvSpPr>
          <p:cNvPr id="235" name="Lightning Bolt 234"/>
          <p:cNvSpPr/>
          <p:nvPr/>
        </p:nvSpPr>
        <p:spPr>
          <a:xfrm rot="2700000">
            <a:off x="4505986" y="3491796"/>
            <a:ext cx="187741" cy="213844"/>
          </a:xfrm>
          <a:prstGeom prst="lightningBol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/>
          </a:p>
        </p:txBody>
      </p:sp>
      <p:sp>
        <p:nvSpPr>
          <p:cNvPr id="236" name="Lightning Bolt 235"/>
          <p:cNvSpPr/>
          <p:nvPr/>
        </p:nvSpPr>
        <p:spPr>
          <a:xfrm rot="2700000">
            <a:off x="6759465" y="2925127"/>
            <a:ext cx="187741" cy="213844"/>
          </a:xfrm>
          <a:prstGeom prst="lightningBol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/>
          </a:p>
        </p:txBody>
      </p:sp>
      <p:sp>
        <p:nvSpPr>
          <p:cNvPr id="237" name="Lightning Bolt 236"/>
          <p:cNvSpPr/>
          <p:nvPr/>
        </p:nvSpPr>
        <p:spPr>
          <a:xfrm rot="2700000">
            <a:off x="6718270" y="3567949"/>
            <a:ext cx="187741" cy="213844"/>
          </a:xfrm>
          <a:prstGeom prst="lightningBol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/>
          </a:p>
        </p:txBody>
      </p:sp>
      <p:cxnSp>
        <p:nvCxnSpPr>
          <p:cNvPr id="246" name="Straight Connector 245"/>
          <p:cNvCxnSpPr/>
          <p:nvPr/>
        </p:nvCxnSpPr>
        <p:spPr>
          <a:xfrm flipV="1">
            <a:off x="8689487" y="891692"/>
            <a:ext cx="365760" cy="1587"/>
          </a:xfrm>
          <a:prstGeom prst="line">
            <a:avLst/>
          </a:prstGeom>
          <a:ln w="76200">
            <a:solidFill>
              <a:srgbClr val="FF0000"/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7" name="Straight Connector 246"/>
          <p:cNvCxnSpPr/>
          <p:nvPr/>
        </p:nvCxnSpPr>
        <p:spPr>
          <a:xfrm rot="16200000" flipV="1">
            <a:off x="8599794" y="895661"/>
            <a:ext cx="182563" cy="3175"/>
          </a:xfrm>
          <a:prstGeom prst="line">
            <a:avLst/>
          </a:prstGeom>
          <a:ln w="635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8" name="Straight Connector 247"/>
          <p:cNvCxnSpPr/>
          <p:nvPr/>
        </p:nvCxnSpPr>
        <p:spPr>
          <a:xfrm rot="16200000" flipV="1">
            <a:off x="8965554" y="890104"/>
            <a:ext cx="182563" cy="3175"/>
          </a:xfrm>
          <a:prstGeom prst="line">
            <a:avLst/>
          </a:prstGeom>
          <a:ln w="635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0" name="Lightning Bolt 249"/>
          <p:cNvSpPr/>
          <p:nvPr/>
        </p:nvSpPr>
        <p:spPr>
          <a:xfrm rot="2700000">
            <a:off x="3138341" y="5153586"/>
            <a:ext cx="187741" cy="213844"/>
          </a:xfrm>
          <a:prstGeom prst="lightningBol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/>
          </a:p>
        </p:txBody>
      </p:sp>
      <p:sp>
        <p:nvSpPr>
          <p:cNvPr id="251" name="Lightning Bolt 250"/>
          <p:cNvSpPr/>
          <p:nvPr/>
        </p:nvSpPr>
        <p:spPr>
          <a:xfrm rot="2700000">
            <a:off x="3148759" y="5703050"/>
            <a:ext cx="187741" cy="213844"/>
          </a:xfrm>
          <a:prstGeom prst="lightningBol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/>
          </a:p>
        </p:txBody>
      </p:sp>
      <p:sp>
        <p:nvSpPr>
          <p:cNvPr id="252" name="Lightning Bolt 251"/>
          <p:cNvSpPr/>
          <p:nvPr/>
        </p:nvSpPr>
        <p:spPr>
          <a:xfrm rot="2700000">
            <a:off x="4659413" y="5153586"/>
            <a:ext cx="187741" cy="213844"/>
          </a:xfrm>
          <a:prstGeom prst="lightningBol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/>
          </a:p>
        </p:txBody>
      </p:sp>
      <p:cxnSp>
        <p:nvCxnSpPr>
          <p:cNvPr id="253" name="Straight Connector 252"/>
          <p:cNvCxnSpPr/>
          <p:nvPr/>
        </p:nvCxnSpPr>
        <p:spPr>
          <a:xfrm rot="16200000" flipH="1">
            <a:off x="8535552" y="1676913"/>
            <a:ext cx="343614" cy="196254"/>
          </a:xfrm>
          <a:prstGeom prst="line">
            <a:avLst/>
          </a:prstGeom>
          <a:ln w="2540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7" name="Straight Connector 256"/>
          <p:cNvCxnSpPr/>
          <p:nvPr/>
        </p:nvCxnSpPr>
        <p:spPr>
          <a:xfrm flipV="1">
            <a:off x="8428257" y="1597701"/>
            <a:ext cx="187325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2" name="Straight Connector 271"/>
          <p:cNvCxnSpPr/>
          <p:nvPr/>
        </p:nvCxnSpPr>
        <p:spPr>
          <a:xfrm flipV="1">
            <a:off x="8805487" y="1946847"/>
            <a:ext cx="187325" cy="0"/>
          </a:xfrm>
          <a:prstGeom prst="line">
            <a:avLst/>
          </a:prstGeom>
          <a:ln w="38100"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9" name="Straight Connector 298"/>
          <p:cNvCxnSpPr/>
          <p:nvPr/>
        </p:nvCxnSpPr>
        <p:spPr>
          <a:xfrm rot="5400000" flipH="1" flipV="1">
            <a:off x="8257952" y="427156"/>
            <a:ext cx="519113" cy="182880"/>
          </a:xfrm>
          <a:prstGeom prst="line">
            <a:avLst/>
          </a:prstGeom>
          <a:ln w="2540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0" name="Straight Connector 299"/>
          <p:cNvCxnSpPr/>
          <p:nvPr/>
        </p:nvCxnSpPr>
        <p:spPr>
          <a:xfrm rot="16200000" flipH="1">
            <a:off x="8450102" y="427156"/>
            <a:ext cx="519113" cy="182880"/>
          </a:xfrm>
          <a:prstGeom prst="line">
            <a:avLst/>
          </a:prstGeom>
          <a:ln w="2540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1" name="Straight Connector 300"/>
          <p:cNvCxnSpPr/>
          <p:nvPr/>
        </p:nvCxnSpPr>
        <p:spPr>
          <a:xfrm flipV="1">
            <a:off x="8805487" y="778153"/>
            <a:ext cx="187325" cy="0"/>
          </a:xfrm>
          <a:prstGeom prst="line">
            <a:avLst/>
          </a:prstGeom>
          <a:ln w="38100"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3" name="Straight Connector 302"/>
          <p:cNvCxnSpPr/>
          <p:nvPr/>
        </p:nvCxnSpPr>
        <p:spPr>
          <a:xfrm flipV="1">
            <a:off x="8237843" y="767040"/>
            <a:ext cx="187325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3" name="TextBox 137"/>
          <p:cNvSpPr txBox="1">
            <a:spLocks noChangeArrowheads="1"/>
          </p:cNvSpPr>
          <p:nvPr/>
        </p:nvSpPr>
        <p:spPr bwMode="auto">
          <a:xfrm>
            <a:off x="8417485" y="1037907"/>
            <a:ext cx="389237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40" tIns="45720" rIns="91440" bIns="45720">
            <a:prstTxWarp prst="textNoShape">
              <a:avLst/>
            </a:prstTxWarp>
            <a:spAutoFit/>
          </a:bodyPr>
          <a:lstStyle/>
          <a:p>
            <a:r>
              <a:rPr lang="en-US" sz="1000" dirty="0" smtClean="0">
                <a:solidFill>
                  <a:srgbClr val="FF0000"/>
                </a:solidFill>
                <a:latin typeface="Calibri" charset="0"/>
              </a:rPr>
              <a:t>MEI</a:t>
            </a:r>
            <a:endParaRPr lang="en-US" sz="1000" dirty="0">
              <a:solidFill>
                <a:srgbClr val="FF0000"/>
              </a:solidFill>
              <a:latin typeface="Calibri" charset="0"/>
            </a:endParaRPr>
          </a:p>
        </p:txBody>
      </p:sp>
      <p:sp>
        <p:nvSpPr>
          <p:cNvPr id="345" name="TextBox 99"/>
          <p:cNvSpPr txBox="1">
            <a:spLocks noChangeArrowheads="1"/>
          </p:cNvSpPr>
          <p:nvPr/>
        </p:nvSpPr>
        <p:spPr bwMode="auto">
          <a:xfrm>
            <a:off x="7793937" y="1943797"/>
            <a:ext cx="682599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40" tIns="45720" rIns="91440" bIns="45720">
            <a:prstTxWarp prst="textNoShape">
              <a:avLst/>
            </a:prstTxWarp>
            <a:spAutoFit/>
          </a:bodyPr>
          <a:lstStyle/>
          <a:p>
            <a:r>
              <a:rPr lang="en-US" sz="1000" dirty="0" smtClean="0">
                <a:latin typeface="Calibri" charset="0"/>
              </a:rPr>
              <a:t>ME</a:t>
            </a:r>
          </a:p>
          <a:p>
            <a:r>
              <a:rPr lang="en-US" sz="1000" dirty="0" smtClean="0">
                <a:latin typeface="Calibri" charset="0"/>
              </a:rPr>
              <a:t>sequence</a:t>
            </a:r>
          </a:p>
          <a:p>
            <a:r>
              <a:rPr lang="en-US" sz="1000" dirty="0" smtClean="0">
                <a:latin typeface="Calibri" charset="0"/>
              </a:rPr>
              <a:t>library</a:t>
            </a:r>
            <a:endParaRPr lang="en-US" sz="1000" dirty="0">
              <a:latin typeface="Calibri" charset="0"/>
            </a:endParaRPr>
          </a:p>
        </p:txBody>
      </p:sp>
      <p:cxnSp>
        <p:nvCxnSpPr>
          <p:cNvPr id="347" name="Straight Connector 346"/>
          <p:cNvCxnSpPr/>
          <p:nvPr/>
        </p:nvCxnSpPr>
        <p:spPr>
          <a:xfrm>
            <a:off x="8608949" y="2135507"/>
            <a:ext cx="446299" cy="1588"/>
          </a:xfrm>
          <a:prstGeom prst="line">
            <a:avLst/>
          </a:prstGeom>
          <a:ln w="19050">
            <a:solidFill>
              <a:schemeClr val="tx1"/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8" name="Straight Connector 347"/>
          <p:cNvCxnSpPr/>
          <p:nvPr/>
        </p:nvCxnSpPr>
        <p:spPr>
          <a:xfrm>
            <a:off x="8506607" y="2237346"/>
            <a:ext cx="548640" cy="1588"/>
          </a:xfrm>
          <a:prstGeom prst="line">
            <a:avLst/>
          </a:prstGeom>
          <a:ln w="19050">
            <a:solidFill>
              <a:schemeClr val="tx1"/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1" name="Straight Connector 350"/>
          <p:cNvCxnSpPr/>
          <p:nvPr/>
        </p:nvCxnSpPr>
        <p:spPr>
          <a:xfrm>
            <a:off x="8326902" y="2438719"/>
            <a:ext cx="731520" cy="1588"/>
          </a:xfrm>
          <a:prstGeom prst="line">
            <a:avLst/>
          </a:prstGeom>
          <a:ln w="19050">
            <a:solidFill>
              <a:schemeClr val="tx1"/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4" name="TextBox 99"/>
          <p:cNvSpPr txBox="1">
            <a:spLocks noChangeArrowheads="1"/>
          </p:cNvSpPr>
          <p:nvPr/>
        </p:nvSpPr>
        <p:spPr bwMode="auto">
          <a:xfrm>
            <a:off x="8723533" y="2190968"/>
            <a:ext cx="28178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40" tIns="45720" rIns="91440" bIns="45720">
            <a:prstTxWarp prst="textNoShape">
              <a:avLst/>
            </a:prstTxWarp>
            <a:spAutoFit/>
          </a:bodyPr>
          <a:lstStyle/>
          <a:p>
            <a:r>
              <a:rPr lang="en-US" sz="1000" dirty="0" smtClean="0">
                <a:latin typeface="Calibri" charset="0"/>
              </a:rPr>
              <a:t>…</a:t>
            </a:r>
            <a:endParaRPr lang="en-US" sz="1000" dirty="0">
              <a:latin typeface="Calibri" charset="0"/>
            </a:endParaRPr>
          </a:p>
        </p:txBody>
      </p:sp>
      <p:sp>
        <p:nvSpPr>
          <p:cNvPr id="355" name="Lightning Bolt 354"/>
          <p:cNvSpPr/>
          <p:nvPr/>
        </p:nvSpPr>
        <p:spPr>
          <a:xfrm rot="2700000">
            <a:off x="8053137" y="753078"/>
            <a:ext cx="187741" cy="213844"/>
          </a:xfrm>
          <a:prstGeom prst="lightningBol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/>
          </a:p>
        </p:txBody>
      </p:sp>
      <p:sp>
        <p:nvSpPr>
          <p:cNvPr id="356" name="Lightning Bolt 355"/>
          <p:cNvSpPr/>
          <p:nvPr/>
        </p:nvSpPr>
        <p:spPr>
          <a:xfrm rot="2700000">
            <a:off x="8053139" y="1337522"/>
            <a:ext cx="187741" cy="213844"/>
          </a:xfrm>
          <a:prstGeom prst="lightningBol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/>
          </a:p>
        </p:txBody>
      </p:sp>
      <p:sp>
        <p:nvSpPr>
          <p:cNvPr id="357" name="Lightning Bolt 356"/>
          <p:cNvSpPr/>
          <p:nvPr/>
        </p:nvSpPr>
        <p:spPr>
          <a:xfrm rot="2700000">
            <a:off x="8048278" y="2925452"/>
            <a:ext cx="187741" cy="213844"/>
          </a:xfrm>
          <a:prstGeom prst="lightningBol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/>
          </a:p>
        </p:txBody>
      </p:sp>
      <p:sp>
        <p:nvSpPr>
          <p:cNvPr id="358" name="Lightning Bolt 357"/>
          <p:cNvSpPr/>
          <p:nvPr/>
        </p:nvSpPr>
        <p:spPr>
          <a:xfrm rot="2700000">
            <a:off x="8048280" y="3509896"/>
            <a:ext cx="187741" cy="213844"/>
          </a:xfrm>
          <a:prstGeom prst="lightningBol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/>
          </a:p>
        </p:txBody>
      </p:sp>
      <p:cxnSp>
        <p:nvCxnSpPr>
          <p:cNvPr id="359" name="Straight Connector 358"/>
          <p:cNvCxnSpPr/>
          <p:nvPr/>
        </p:nvCxnSpPr>
        <p:spPr>
          <a:xfrm rot="5400000" flipH="1" flipV="1">
            <a:off x="8696480" y="3212552"/>
            <a:ext cx="521208" cy="182880"/>
          </a:xfrm>
          <a:prstGeom prst="line">
            <a:avLst/>
          </a:prstGeom>
          <a:ln w="25400">
            <a:solidFill>
              <a:schemeClr val="tx1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0" name="Straight Connector 359"/>
          <p:cNvCxnSpPr/>
          <p:nvPr/>
        </p:nvCxnSpPr>
        <p:spPr>
          <a:xfrm rot="16200000" flipV="1">
            <a:off x="8506877" y="3212552"/>
            <a:ext cx="521208" cy="182880"/>
          </a:xfrm>
          <a:prstGeom prst="line">
            <a:avLst/>
          </a:prstGeom>
          <a:ln w="25400">
            <a:solidFill>
              <a:schemeClr val="tx1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1" name="Straight Connector 360"/>
          <p:cNvCxnSpPr/>
          <p:nvPr/>
        </p:nvCxnSpPr>
        <p:spPr>
          <a:xfrm rot="16200000" flipV="1">
            <a:off x="8772401" y="3616476"/>
            <a:ext cx="182562" cy="3175"/>
          </a:xfrm>
          <a:prstGeom prst="line">
            <a:avLst/>
          </a:prstGeom>
          <a:ln w="635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2" name="Straight Connector 361"/>
          <p:cNvCxnSpPr/>
          <p:nvPr/>
        </p:nvCxnSpPr>
        <p:spPr>
          <a:xfrm flipV="1">
            <a:off x="8682764" y="3044976"/>
            <a:ext cx="365760" cy="1587"/>
          </a:xfrm>
          <a:prstGeom prst="line">
            <a:avLst/>
          </a:prstGeom>
          <a:ln w="76200">
            <a:solidFill>
              <a:srgbClr val="FF0000"/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3" name="Straight Connector 362"/>
          <p:cNvCxnSpPr/>
          <p:nvPr/>
        </p:nvCxnSpPr>
        <p:spPr>
          <a:xfrm rot="16200000" flipV="1">
            <a:off x="8593071" y="3048945"/>
            <a:ext cx="182563" cy="3175"/>
          </a:xfrm>
          <a:prstGeom prst="line">
            <a:avLst/>
          </a:prstGeom>
          <a:ln w="635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4" name="Straight Connector 363"/>
          <p:cNvCxnSpPr/>
          <p:nvPr/>
        </p:nvCxnSpPr>
        <p:spPr>
          <a:xfrm rot="16200000" flipV="1">
            <a:off x="8958831" y="3043388"/>
            <a:ext cx="182563" cy="3175"/>
          </a:xfrm>
          <a:prstGeom prst="line">
            <a:avLst/>
          </a:prstGeom>
          <a:ln w="635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7" name="Rectangle 366"/>
          <p:cNvSpPr/>
          <p:nvPr/>
        </p:nvSpPr>
        <p:spPr>
          <a:xfrm>
            <a:off x="8200855" y="2765334"/>
            <a:ext cx="671512" cy="73025"/>
          </a:xfrm>
          <a:prstGeom prst="rect">
            <a:avLst/>
          </a:prstGeom>
          <a:gradFill>
            <a:gsLst>
              <a:gs pos="0">
                <a:srgbClr val="0000FF"/>
              </a:gs>
              <a:gs pos="100000">
                <a:schemeClr val="accent6">
                  <a:lumMod val="75000"/>
                </a:schemeClr>
              </a:gs>
            </a:gsLst>
            <a:lin ang="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anchor="ctr"/>
          <a:lstStyle/>
          <a:p>
            <a:pPr algn="ctr">
              <a:defRPr/>
            </a:pPr>
            <a:endParaRPr lang="en-US" dirty="0"/>
          </a:p>
        </p:txBody>
      </p:sp>
      <p:cxnSp>
        <p:nvCxnSpPr>
          <p:cNvPr id="369" name="Straight Connector 368"/>
          <p:cNvCxnSpPr/>
          <p:nvPr/>
        </p:nvCxnSpPr>
        <p:spPr>
          <a:xfrm rot="10800000" flipH="1">
            <a:off x="2319576" y="3878897"/>
            <a:ext cx="814388" cy="0"/>
          </a:xfrm>
          <a:prstGeom prst="line">
            <a:avLst/>
          </a:prstGeom>
          <a:ln w="2540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5" name="Rectangle 374"/>
          <p:cNvSpPr/>
          <p:nvPr/>
        </p:nvSpPr>
        <p:spPr>
          <a:xfrm>
            <a:off x="8330908" y="2529902"/>
            <a:ext cx="671512" cy="73025"/>
          </a:xfrm>
          <a:prstGeom prst="rect">
            <a:avLst/>
          </a:prstGeom>
          <a:gradFill>
            <a:gsLst>
              <a:gs pos="0">
                <a:srgbClr val="0000FF"/>
              </a:gs>
              <a:gs pos="100000">
                <a:schemeClr val="accent6">
                  <a:lumMod val="75000"/>
                </a:schemeClr>
              </a:gs>
            </a:gsLst>
            <a:lin ang="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376" name="Rectangle 375"/>
          <p:cNvSpPr/>
          <p:nvPr/>
        </p:nvSpPr>
        <p:spPr>
          <a:xfrm>
            <a:off x="8205899" y="2482096"/>
            <a:ext cx="609600" cy="1828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377" name="Arc 376"/>
          <p:cNvSpPr/>
          <p:nvPr/>
        </p:nvSpPr>
        <p:spPr>
          <a:xfrm flipV="1">
            <a:off x="7193796" y="3552640"/>
            <a:ext cx="822960" cy="674654"/>
          </a:xfrm>
          <a:prstGeom prst="arc">
            <a:avLst>
              <a:gd name="adj1" fmla="val 10911789"/>
              <a:gd name="adj2" fmla="val 0"/>
            </a:avLst>
          </a:prstGeom>
          <a:ln w="2540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91440" tIns="45720" rIns="91440" bIns="45720" rtlCol="0" anchor="ctr"/>
          <a:lstStyle/>
          <a:p>
            <a:pPr algn="ctr"/>
            <a:endParaRPr lang="en-US"/>
          </a:p>
        </p:txBody>
      </p:sp>
      <p:sp>
        <p:nvSpPr>
          <p:cNvPr id="270" name="Rectangle 269"/>
          <p:cNvSpPr/>
          <p:nvPr/>
        </p:nvSpPr>
        <p:spPr>
          <a:xfrm rot="10800000">
            <a:off x="7709141" y="3839620"/>
            <a:ext cx="671512" cy="73025"/>
          </a:xfrm>
          <a:prstGeom prst="rect">
            <a:avLst/>
          </a:prstGeom>
          <a:gradFill>
            <a:gsLst>
              <a:gs pos="0">
                <a:srgbClr val="0000FF"/>
              </a:gs>
              <a:gs pos="100000">
                <a:schemeClr val="accent6">
                  <a:lumMod val="75000"/>
                </a:schemeClr>
              </a:gs>
            </a:gsLst>
            <a:lin ang="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71" name="Rectangle 270"/>
          <p:cNvSpPr/>
          <p:nvPr/>
        </p:nvSpPr>
        <p:spPr>
          <a:xfrm>
            <a:off x="8033537" y="3771595"/>
            <a:ext cx="609600" cy="2825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373" name="Rectangle 372"/>
          <p:cNvSpPr/>
          <p:nvPr/>
        </p:nvSpPr>
        <p:spPr>
          <a:xfrm>
            <a:off x="8428256" y="3839620"/>
            <a:ext cx="671512" cy="73025"/>
          </a:xfrm>
          <a:prstGeom prst="rect">
            <a:avLst/>
          </a:prstGeom>
          <a:gradFill>
            <a:gsLst>
              <a:gs pos="0">
                <a:srgbClr val="0000FF"/>
              </a:gs>
              <a:gs pos="100000">
                <a:schemeClr val="accent6">
                  <a:lumMod val="75000"/>
                </a:schemeClr>
              </a:gs>
            </a:gsLst>
            <a:lin ang="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374" name="Rectangle 373"/>
          <p:cNvSpPr/>
          <p:nvPr/>
        </p:nvSpPr>
        <p:spPr>
          <a:xfrm>
            <a:off x="8872367" y="3726613"/>
            <a:ext cx="228600" cy="2825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372" name="Arc 371"/>
          <p:cNvSpPr/>
          <p:nvPr/>
        </p:nvSpPr>
        <p:spPr>
          <a:xfrm rot="16200000" flipV="1">
            <a:off x="8099230" y="2860994"/>
            <a:ext cx="1452779" cy="605166"/>
          </a:xfrm>
          <a:prstGeom prst="arc">
            <a:avLst>
              <a:gd name="adj1" fmla="val 10911789"/>
              <a:gd name="adj2" fmla="val 20529246"/>
            </a:avLst>
          </a:prstGeom>
          <a:ln w="2540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91440" tIns="45720" rIns="91440" bIns="45720" rtlCol="0" anchor="ctr"/>
          <a:lstStyle/>
          <a:p>
            <a:pPr algn="ctr"/>
            <a:endParaRPr lang="en-US"/>
          </a:p>
        </p:txBody>
      </p:sp>
      <p:sp>
        <p:nvSpPr>
          <p:cNvPr id="380" name="Rectangle 379"/>
          <p:cNvSpPr/>
          <p:nvPr/>
        </p:nvSpPr>
        <p:spPr>
          <a:xfrm rot="16200000">
            <a:off x="5306006" y="5398186"/>
            <a:ext cx="2265068" cy="2825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anchor="ctr"/>
          <a:lstStyle/>
          <a:p>
            <a:pPr algn="ctr">
              <a:defRPr/>
            </a:pPr>
            <a:endParaRPr lang="en-US" dirty="0"/>
          </a:p>
        </p:txBody>
      </p:sp>
      <p:cxnSp>
        <p:nvCxnSpPr>
          <p:cNvPr id="382" name="Straight Connector 381"/>
          <p:cNvCxnSpPr/>
          <p:nvPr/>
        </p:nvCxnSpPr>
        <p:spPr>
          <a:xfrm rot="5400000">
            <a:off x="5210384" y="5477398"/>
            <a:ext cx="2444713" cy="1366"/>
          </a:xfrm>
          <a:prstGeom prst="line">
            <a:avLst/>
          </a:prstGeom>
          <a:ln w="2540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3" name="TextBox 74"/>
          <p:cNvSpPr txBox="1">
            <a:spLocks noChangeArrowheads="1"/>
          </p:cNvSpPr>
          <p:nvPr/>
        </p:nvSpPr>
        <p:spPr bwMode="auto">
          <a:xfrm>
            <a:off x="7145452" y="4355404"/>
            <a:ext cx="191831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40" tIns="45720" rIns="91440" bIns="45720">
            <a:prstTxWarp prst="textNoShape">
              <a:avLst/>
            </a:prstTxWarp>
            <a:spAutoFit/>
          </a:bodyPr>
          <a:lstStyle/>
          <a:p>
            <a:r>
              <a:rPr lang="en-US" sz="2800" b="1" dirty="0" smtClean="0">
                <a:latin typeface="Calibri" charset="0"/>
              </a:rPr>
              <a:t>Genotyping</a:t>
            </a:r>
            <a:endParaRPr lang="en-US" sz="2800" b="1" dirty="0">
              <a:latin typeface="Calibri" charset="0"/>
            </a:endParaRPr>
          </a:p>
        </p:txBody>
      </p:sp>
      <p:cxnSp>
        <p:nvCxnSpPr>
          <p:cNvPr id="384" name="Straight Connector 383"/>
          <p:cNvCxnSpPr/>
          <p:nvPr/>
        </p:nvCxnSpPr>
        <p:spPr>
          <a:xfrm rot="16200000" flipH="1">
            <a:off x="7048770" y="5298994"/>
            <a:ext cx="571500" cy="427038"/>
          </a:xfrm>
          <a:prstGeom prst="line">
            <a:avLst/>
          </a:prstGeom>
          <a:ln w="25400">
            <a:solidFill>
              <a:schemeClr val="tx1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5" name="Straight Connector 384"/>
          <p:cNvCxnSpPr/>
          <p:nvPr/>
        </p:nvCxnSpPr>
        <p:spPr>
          <a:xfrm rot="5400000">
            <a:off x="6636814" y="5312489"/>
            <a:ext cx="571500" cy="403225"/>
          </a:xfrm>
          <a:prstGeom prst="line">
            <a:avLst/>
          </a:prstGeom>
          <a:ln w="25400">
            <a:solidFill>
              <a:schemeClr val="tx1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6" name="Straight Connector 385"/>
          <p:cNvCxnSpPr/>
          <p:nvPr/>
        </p:nvCxnSpPr>
        <p:spPr>
          <a:xfrm flipV="1">
            <a:off x="6717777" y="5798264"/>
            <a:ext cx="830263" cy="1587"/>
          </a:xfrm>
          <a:prstGeom prst="line">
            <a:avLst/>
          </a:prstGeom>
          <a:ln w="76200">
            <a:solidFill>
              <a:srgbClr val="FF0000"/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7" name="Straight Connector 386"/>
          <p:cNvCxnSpPr/>
          <p:nvPr/>
        </p:nvCxnSpPr>
        <p:spPr>
          <a:xfrm rot="16200000" flipV="1">
            <a:off x="6628083" y="5797470"/>
            <a:ext cx="182563" cy="3175"/>
          </a:xfrm>
          <a:prstGeom prst="line">
            <a:avLst/>
          </a:prstGeom>
          <a:ln w="635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8" name="Straight Connector 387"/>
          <p:cNvCxnSpPr/>
          <p:nvPr/>
        </p:nvCxnSpPr>
        <p:spPr>
          <a:xfrm rot="16200000" flipV="1">
            <a:off x="7458346" y="5797470"/>
            <a:ext cx="182563" cy="3175"/>
          </a:xfrm>
          <a:prstGeom prst="line">
            <a:avLst/>
          </a:prstGeom>
          <a:ln w="635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3" name="Straight Connector 392"/>
          <p:cNvCxnSpPr/>
          <p:nvPr/>
        </p:nvCxnSpPr>
        <p:spPr>
          <a:xfrm rot="16200000" flipV="1">
            <a:off x="7031308" y="5227558"/>
            <a:ext cx="182562" cy="3175"/>
          </a:xfrm>
          <a:prstGeom prst="line">
            <a:avLst/>
          </a:prstGeom>
          <a:ln w="635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4" name="Straight Connector 393"/>
          <p:cNvCxnSpPr/>
          <p:nvPr/>
        </p:nvCxnSpPr>
        <p:spPr>
          <a:xfrm rot="5400000" flipH="1" flipV="1">
            <a:off x="8399057" y="5398973"/>
            <a:ext cx="521208" cy="182880"/>
          </a:xfrm>
          <a:prstGeom prst="line">
            <a:avLst/>
          </a:prstGeom>
          <a:ln w="25400">
            <a:solidFill>
              <a:schemeClr val="tx1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5" name="Straight Connector 394"/>
          <p:cNvCxnSpPr/>
          <p:nvPr/>
        </p:nvCxnSpPr>
        <p:spPr>
          <a:xfrm rot="16200000" flipV="1">
            <a:off x="8209454" y="5398973"/>
            <a:ext cx="521208" cy="182880"/>
          </a:xfrm>
          <a:prstGeom prst="line">
            <a:avLst/>
          </a:prstGeom>
          <a:ln w="25400">
            <a:solidFill>
              <a:schemeClr val="tx1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6" name="Straight Connector 395"/>
          <p:cNvCxnSpPr/>
          <p:nvPr/>
        </p:nvCxnSpPr>
        <p:spPr>
          <a:xfrm flipV="1">
            <a:off x="8385341" y="5229810"/>
            <a:ext cx="365760" cy="1587"/>
          </a:xfrm>
          <a:prstGeom prst="line">
            <a:avLst/>
          </a:prstGeom>
          <a:ln w="76200">
            <a:solidFill>
              <a:srgbClr val="FF0000"/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7" name="Straight Connector 396"/>
          <p:cNvCxnSpPr/>
          <p:nvPr/>
        </p:nvCxnSpPr>
        <p:spPr>
          <a:xfrm rot="16200000" flipV="1">
            <a:off x="8295648" y="5233779"/>
            <a:ext cx="182563" cy="3175"/>
          </a:xfrm>
          <a:prstGeom prst="line">
            <a:avLst/>
          </a:prstGeom>
          <a:ln w="635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8" name="Straight Connector 397"/>
          <p:cNvCxnSpPr/>
          <p:nvPr/>
        </p:nvCxnSpPr>
        <p:spPr>
          <a:xfrm rot="16200000" flipV="1">
            <a:off x="8661408" y="5228222"/>
            <a:ext cx="182563" cy="3175"/>
          </a:xfrm>
          <a:prstGeom prst="line">
            <a:avLst/>
          </a:prstGeom>
          <a:ln w="635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9" name="Straight Connector 398"/>
          <p:cNvCxnSpPr/>
          <p:nvPr/>
        </p:nvCxnSpPr>
        <p:spPr>
          <a:xfrm rot="16200000" flipV="1">
            <a:off x="8474978" y="5802897"/>
            <a:ext cx="182562" cy="3175"/>
          </a:xfrm>
          <a:prstGeom prst="line">
            <a:avLst/>
          </a:prstGeom>
          <a:ln w="635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6" name="Lightning Bolt 405"/>
          <p:cNvSpPr/>
          <p:nvPr/>
        </p:nvSpPr>
        <p:spPr>
          <a:xfrm rot="2700000">
            <a:off x="8064868" y="5671336"/>
            <a:ext cx="187741" cy="213844"/>
          </a:xfrm>
          <a:prstGeom prst="lightningBol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/>
          </a:p>
        </p:txBody>
      </p:sp>
      <p:sp>
        <p:nvSpPr>
          <p:cNvPr id="407" name="Lightning Bolt 406"/>
          <p:cNvSpPr/>
          <p:nvPr/>
        </p:nvSpPr>
        <p:spPr>
          <a:xfrm rot="2700000">
            <a:off x="7764317" y="5096043"/>
            <a:ext cx="187741" cy="213844"/>
          </a:xfrm>
          <a:prstGeom prst="lightningBol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/>
          </a:p>
        </p:txBody>
      </p:sp>
      <p:cxnSp>
        <p:nvCxnSpPr>
          <p:cNvPr id="411" name="Straight Connector 410"/>
          <p:cNvCxnSpPr/>
          <p:nvPr/>
        </p:nvCxnSpPr>
        <p:spPr>
          <a:xfrm>
            <a:off x="6992266" y="5058621"/>
            <a:ext cx="306919" cy="1279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0" name="Straight Connector 419"/>
          <p:cNvCxnSpPr/>
          <p:nvPr/>
        </p:nvCxnSpPr>
        <p:spPr>
          <a:xfrm>
            <a:off x="8635044" y="5063097"/>
            <a:ext cx="306919" cy="1279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5" name="TextBox 99"/>
          <p:cNvSpPr txBox="1">
            <a:spLocks noChangeArrowheads="1"/>
          </p:cNvSpPr>
          <p:nvPr/>
        </p:nvSpPr>
        <p:spPr bwMode="auto">
          <a:xfrm>
            <a:off x="7154602" y="6111683"/>
            <a:ext cx="757426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40" tIns="45720" rIns="91440" bIns="45720">
            <a:prstTxWarp prst="textNoShape">
              <a:avLst/>
            </a:prstTxWarp>
            <a:spAutoFit/>
          </a:bodyPr>
          <a:lstStyle/>
          <a:p>
            <a:r>
              <a:rPr lang="en-US" sz="1000" dirty="0" smtClean="0">
                <a:latin typeface="Calibri" charset="0"/>
              </a:rPr>
              <a:t>Breakpoint</a:t>
            </a:r>
          </a:p>
          <a:p>
            <a:r>
              <a:rPr lang="en-US" sz="1000" dirty="0" smtClean="0">
                <a:latin typeface="Calibri" charset="0"/>
              </a:rPr>
              <a:t>sequence</a:t>
            </a:r>
          </a:p>
          <a:p>
            <a:r>
              <a:rPr lang="en-US" sz="1000" dirty="0" smtClean="0">
                <a:latin typeface="Calibri" charset="0"/>
              </a:rPr>
              <a:t>library</a:t>
            </a:r>
            <a:endParaRPr lang="en-US" sz="1000" dirty="0">
              <a:latin typeface="Calibri" charset="0"/>
            </a:endParaRPr>
          </a:p>
        </p:txBody>
      </p:sp>
      <p:cxnSp>
        <p:nvCxnSpPr>
          <p:cNvPr id="426" name="Straight Connector 425"/>
          <p:cNvCxnSpPr/>
          <p:nvPr/>
        </p:nvCxnSpPr>
        <p:spPr>
          <a:xfrm>
            <a:off x="7903268" y="6237054"/>
            <a:ext cx="548640" cy="1588"/>
          </a:xfrm>
          <a:prstGeom prst="line">
            <a:avLst/>
          </a:prstGeom>
          <a:ln w="19050">
            <a:solidFill>
              <a:schemeClr val="tx1"/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7" name="Straight Connector 426"/>
          <p:cNvCxnSpPr/>
          <p:nvPr/>
        </p:nvCxnSpPr>
        <p:spPr>
          <a:xfrm>
            <a:off x="7903268" y="6338893"/>
            <a:ext cx="548640" cy="1588"/>
          </a:xfrm>
          <a:prstGeom prst="line">
            <a:avLst/>
          </a:prstGeom>
          <a:ln w="19050">
            <a:solidFill>
              <a:schemeClr val="tx1"/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8" name="Straight Connector 427"/>
          <p:cNvCxnSpPr/>
          <p:nvPr/>
        </p:nvCxnSpPr>
        <p:spPr>
          <a:xfrm>
            <a:off x="7895542" y="6537941"/>
            <a:ext cx="548640" cy="1588"/>
          </a:xfrm>
          <a:prstGeom prst="line">
            <a:avLst/>
          </a:prstGeom>
          <a:ln w="19050">
            <a:solidFill>
              <a:schemeClr val="tx1"/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9" name="TextBox 99"/>
          <p:cNvSpPr txBox="1">
            <a:spLocks noChangeArrowheads="1"/>
          </p:cNvSpPr>
          <p:nvPr/>
        </p:nvSpPr>
        <p:spPr bwMode="auto">
          <a:xfrm>
            <a:off x="8017853" y="6292515"/>
            <a:ext cx="28178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40" tIns="45720" rIns="91440" bIns="45720">
            <a:prstTxWarp prst="textNoShape">
              <a:avLst/>
            </a:prstTxWarp>
            <a:spAutoFit/>
          </a:bodyPr>
          <a:lstStyle/>
          <a:p>
            <a:r>
              <a:rPr lang="en-US" sz="1000" dirty="0" smtClean="0">
                <a:latin typeface="Calibri" charset="0"/>
              </a:rPr>
              <a:t>…</a:t>
            </a:r>
            <a:endParaRPr lang="en-US" sz="1000" dirty="0">
              <a:latin typeface="Calibri" charset="0"/>
            </a:endParaRPr>
          </a:p>
        </p:txBody>
      </p:sp>
      <p:cxnSp>
        <p:nvCxnSpPr>
          <p:cNvPr id="433" name="Straight Connector 432"/>
          <p:cNvCxnSpPr/>
          <p:nvPr/>
        </p:nvCxnSpPr>
        <p:spPr>
          <a:xfrm rot="16200000">
            <a:off x="8142359" y="6237848"/>
            <a:ext cx="91440" cy="1588"/>
          </a:xfrm>
          <a:prstGeom prst="line">
            <a:avLst/>
          </a:prstGeom>
          <a:ln w="19050">
            <a:solidFill>
              <a:schemeClr val="tx1"/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4" name="Straight Connector 433"/>
          <p:cNvCxnSpPr/>
          <p:nvPr/>
        </p:nvCxnSpPr>
        <p:spPr>
          <a:xfrm rot="16200000">
            <a:off x="8139977" y="6537147"/>
            <a:ext cx="91440" cy="1588"/>
          </a:xfrm>
          <a:prstGeom prst="line">
            <a:avLst/>
          </a:prstGeom>
          <a:ln w="19050">
            <a:solidFill>
              <a:schemeClr val="tx1"/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5" name="Straight Connector 434"/>
          <p:cNvCxnSpPr/>
          <p:nvPr/>
        </p:nvCxnSpPr>
        <p:spPr>
          <a:xfrm rot="16200000">
            <a:off x="8141565" y="6344527"/>
            <a:ext cx="91440" cy="1588"/>
          </a:xfrm>
          <a:prstGeom prst="line">
            <a:avLst/>
          </a:prstGeom>
          <a:ln w="19050">
            <a:solidFill>
              <a:schemeClr val="tx1"/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6" name="Straight Connector 435"/>
          <p:cNvCxnSpPr/>
          <p:nvPr/>
        </p:nvCxnSpPr>
        <p:spPr>
          <a:xfrm>
            <a:off x="8031444" y="6075364"/>
            <a:ext cx="306919" cy="1279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7" name="Straight Connector 436"/>
          <p:cNvCxnSpPr/>
          <p:nvPr/>
        </p:nvCxnSpPr>
        <p:spPr>
          <a:xfrm>
            <a:off x="8034080" y="6670729"/>
            <a:ext cx="306919" cy="1279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0" name="TextBox 137"/>
          <p:cNvSpPr txBox="1">
            <a:spLocks noChangeArrowheads="1"/>
          </p:cNvSpPr>
          <p:nvPr/>
        </p:nvSpPr>
        <p:spPr bwMode="auto">
          <a:xfrm>
            <a:off x="8345443" y="3191239"/>
            <a:ext cx="389237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40" tIns="45720" rIns="91440" bIns="45720">
            <a:prstTxWarp prst="textNoShape">
              <a:avLst/>
            </a:prstTxWarp>
            <a:spAutoFit/>
          </a:bodyPr>
          <a:lstStyle/>
          <a:p>
            <a:r>
              <a:rPr lang="en-US" sz="1000" dirty="0" smtClean="0">
                <a:solidFill>
                  <a:srgbClr val="FF0000"/>
                </a:solidFill>
                <a:latin typeface="Calibri" charset="0"/>
              </a:rPr>
              <a:t>MEI</a:t>
            </a:r>
            <a:endParaRPr lang="en-US" sz="1000" dirty="0">
              <a:solidFill>
                <a:srgbClr val="FF0000"/>
              </a:solidFill>
              <a:latin typeface="Calibri" charset="0"/>
            </a:endParaRPr>
          </a:p>
        </p:txBody>
      </p:sp>
      <p:sp>
        <p:nvSpPr>
          <p:cNvPr id="442" name="TextBox 137"/>
          <p:cNvSpPr txBox="1">
            <a:spLocks noChangeArrowheads="1"/>
          </p:cNvSpPr>
          <p:nvPr/>
        </p:nvSpPr>
        <p:spPr bwMode="auto">
          <a:xfrm>
            <a:off x="6372133" y="5362819"/>
            <a:ext cx="627057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40" tIns="45720" rIns="91440" bIns="45720">
            <a:prstTxWarp prst="textNoShape">
              <a:avLst/>
            </a:prstTxWarp>
            <a:spAutoFit/>
          </a:bodyPr>
          <a:lstStyle/>
          <a:p>
            <a:r>
              <a:rPr lang="en-US" sz="1000" dirty="0">
                <a:solidFill>
                  <a:srgbClr val="FF0000"/>
                </a:solidFill>
                <a:latin typeface="Calibri" charset="0"/>
              </a:rPr>
              <a:t>Deletion</a:t>
            </a:r>
          </a:p>
        </p:txBody>
      </p:sp>
      <p:sp>
        <p:nvSpPr>
          <p:cNvPr id="443" name="TextBox 137"/>
          <p:cNvSpPr txBox="1">
            <a:spLocks noChangeArrowheads="1"/>
          </p:cNvSpPr>
          <p:nvPr/>
        </p:nvSpPr>
        <p:spPr bwMode="auto">
          <a:xfrm>
            <a:off x="7830310" y="5362819"/>
            <a:ext cx="649474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40" tIns="45720" rIns="91440" bIns="45720">
            <a:prstTxWarp prst="textNoShape">
              <a:avLst/>
            </a:prstTxWarp>
            <a:spAutoFit/>
          </a:bodyPr>
          <a:lstStyle/>
          <a:p>
            <a:r>
              <a:rPr lang="en-US" sz="1000" dirty="0" smtClean="0">
                <a:solidFill>
                  <a:srgbClr val="FF0000"/>
                </a:solidFill>
                <a:latin typeface="Calibri" charset="0"/>
              </a:rPr>
              <a:t>Insertion</a:t>
            </a:r>
            <a:endParaRPr lang="en-US" sz="1000" dirty="0">
              <a:solidFill>
                <a:srgbClr val="FF0000"/>
              </a:solidFill>
              <a:latin typeface="Calibri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135687" y="3200255"/>
            <a:ext cx="3008313" cy="1162050"/>
          </a:xfrm>
        </p:spPr>
        <p:txBody>
          <a:bodyPr anchor="t"/>
          <a:lstStyle/>
          <a:p>
            <a:r>
              <a:rPr lang="en-US" dirty="0" err="1" smtClean="0"/>
              <a:t>hiPSC</a:t>
            </a:r>
            <a:r>
              <a:rPr lang="en-US" dirty="0" smtClean="0"/>
              <a:t> characterization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051A4-B0BA-074E-BAE7-CB2A9F1E4457}" type="slidenum">
              <a:rPr lang="en-US" smtClean="0"/>
              <a:pPr/>
              <a:t>70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1" y="29641"/>
            <a:ext cx="7315200" cy="2768460"/>
          </a:xfrm>
          <a:prstGeom prst="rect">
            <a:avLst/>
          </a:prstGeom>
        </p:spPr>
      </p:pic>
      <p:pic>
        <p:nvPicPr>
          <p:cNvPr id="5" name="Picture 4" descr="Suplm Fig 1-RT-PCR iPSC"/>
          <p:cNvPicPr>
            <a:picLocks noChangeAspect="1"/>
          </p:cNvPicPr>
          <p:nvPr/>
        </p:nvPicPr>
        <p:blipFill>
          <a:blip r:embed="rId3"/>
          <a:srcRect t="6242"/>
          <a:stretch>
            <a:fillRect/>
          </a:stretch>
        </p:blipFill>
        <p:spPr bwMode="auto">
          <a:xfrm>
            <a:off x="933451" y="2746383"/>
            <a:ext cx="4572000" cy="4058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6553200" y="6356351"/>
            <a:ext cx="1484538" cy="246221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r>
              <a:rPr lang="en-US" sz="1000" dirty="0" smtClean="0"/>
              <a:t>Abyzov et </a:t>
            </a:r>
            <a:r>
              <a:rPr lang="en-US" sz="1000" dirty="0" smtClean="0"/>
              <a:t>al</a:t>
            </a:r>
            <a:r>
              <a:rPr lang="en-US" sz="1000" dirty="0" smtClean="0"/>
              <a:t>.</a:t>
            </a:r>
            <a:r>
              <a:rPr lang="en-US" sz="1000" dirty="0" smtClean="0"/>
              <a:t> (submitted</a:t>
            </a:r>
            <a:r>
              <a:rPr lang="en-US" sz="1000" dirty="0" smtClean="0"/>
              <a:t>)</a:t>
            </a:r>
            <a:endParaRPr lang="en-US" sz="1000" dirty="0"/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9043" y="404519"/>
            <a:ext cx="3008313" cy="1162050"/>
          </a:xfrm>
        </p:spPr>
        <p:txBody>
          <a:bodyPr anchor="t"/>
          <a:lstStyle/>
          <a:p>
            <a:r>
              <a:rPr lang="en-US" dirty="0" err="1" smtClean="0"/>
              <a:t>hiPSC</a:t>
            </a:r>
            <a:r>
              <a:rPr lang="en-US" dirty="0" smtClean="0"/>
              <a:t> characterization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051A4-B0BA-074E-BAE7-CB2A9F1E4457}" type="slidenum">
              <a:rPr lang="en-US" smtClean="0"/>
              <a:pPr/>
              <a:t>71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139" y="0"/>
            <a:ext cx="4199659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553200" y="6356351"/>
            <a:ext cx="1484538" cy="246221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r>
              <a:rPr lang="en-US" sz="1000" dirty="0" smtClean="0"/>
              <a:t>Abyzov et </a:t>
            </a:r>
            <a:r>
              <a:rPr lang="en-US" sz="1000" dirty="0" smtClean="0"/>
              <a:t>al</a:t>
            </a:r>
            <a:r>
              <a:rPr lang="en-US" sz="1000" dirty="0" smtClean="0"/>
              <a:t>.</a:t>
            </a:r>
            <a:r>
              <a:rPr lang="en-US" sz="1000" dirty="0" smtClean="0"/>
              <a:t> (submitted</a:t>
            </a:r>
            <a:r>
              <a:rPr lang="en-US" sz="1000" dirty="0" smtClean="0"/>
              <a:t>)</a:t>
            </a:r>
            <a:endParaRPr lang="en-US" sz="1000" dirty="0"/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-142350"/>
            <a:ext cx="8229600" cy="1143000"/>
          </a:xfrm>
        </p:spPr>
        <p:txBody>
          <a:bodyPr/>
          <a:lstStyle/>
          <a:p>
            <a:r>
              <a:rPr lang="en-US" dirty="0" smtClean="0"/>
              <a:t>Neurons from </a:t>
            </a:r>
            <a:r>
              <a:rPr lang="en-US" dirty="0" err="1" smtClean="0"/>
              <a:t>hiPSC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051A4-B0BA-074E-BAE7-CB2A9F1E4457}" type="slidenum">
              <a:rPr lang="en-US" smtClean="0"/>
              <a:pPr/>
              <a:t>72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863174"/>
            <a:ext cx="8229600" cy="572170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 rot="16200000">
            <a:off x="8067642" y="2445927"/>
            <a:ext cx="1484538" cy="246221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r>
              <a:rPr lang="en-US" sz="1000" dirty="0" smtClean="0"/>
              <a:t>Abyzov et </a:t>
            </a:r>
            <a:r>
              <a:rPr lang="en-US" sz="1000" dirty="0" smtClean="0"/>
              <a:t>al</a:t>
            </a:r>
            <a:r>
              <a:rPr lang="en-US" sz="1000" dirty="0" smtClean="0"/>
              <a:t>.</a:t>
            </a:r>
            <a:r>
              <a:rPr lang="en-US" sz="1000" dirty="0" smtClean="0"/>
              <a:t> (submitted</a:t>
            </a:r>
            <a:r>
              <a:rPr lang="en-US" sz="1000" dirty="0" smtClean="0"/>
              <a:t>)</a:t>
            </a:r>
            <a:endParaRPr lang="en-US" sz="1000" dirty="0"/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4909" y="1000714"/>
            <a:ext cx="8229600" cy="5626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8277"/>
            <a:ext cx="8229600" cy="1143000"/>
          </a:xfrm>
        </p:spPr>
        <p:txBody>
          <a:bodyPr/>
          <a:lstStyle/>
          <a:p>
            <a:r>
              <a:rPr lang="en-US" dirty="0" smtClean="0"/>
              <a:t>LM-</a:t>
            </a:r>
            <a:r>
              <a:rPr lang="en-US" dirty="0" err="1" smtClean="0"/>
              <a:t>CNVs</a:t>
            </a:r>
            <a:r>
              <a:rPr lang="en-US" dirty="0" smtClean="0"/>
              <a:t> are not burden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051A4-B0BA-074E-BAE7-CB2A9F1E4457}" type="slidenum">
              <a:rPr lang="en-US" smtClean="0"/>
              <a:pPr/>
              <a:t>73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 rot="16200000">
            <a:off x="8067642" y="2445927"/>
            <a:ext cx="1484538" cy="246221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r>
              <a:rPr lang="en-US" sz="1000" dirty="0" smtClean="0"/>
              <a:t>Abyzov et </a:t>
            </a:r>
            <a:r>
              <a:rPr lang="en-US" sz="1000" dirty="0" smtClean="0"/>
              <a:t>al</a:t>
            </a:r>
            <a:r>
              <a:rPr lang="en-US" sz="1000" dirty="0" smtClean="0"/>
              <a:t>.</a:t>
            </a:r>
            <a:r>
              <a:rPr lang="en-US" sz="1000" dirty="0" smtClean="0"/>
              <a:t> (submitted</a:t>
            </a:r>
            <a:r>
              <a:rPr lang="en-US" sz="1000" dirty="0" smtClean="0"/>
              <a:t>)</a:t>
            </a:r>
            <a:endParaRPr lang="en-US" sz="1000" dirty="0"/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 support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051A4-B0BA-074E-BAE7-CB2A9F1E4457}" type="slidenum">
              <a:rPr lang="en-US" smtClean="0"/>
              <a:pPr/>
              <a:t>74</a:t>
            </a:fld>
            <a:endParaRPr lang="en-US"/>
          </a:p>
        </p:txBody>
      </p:sp>
      <p:pic>
        <p:nvPicPr>
          <p:cNvPr id="4" name="Picture 3" descr="Figure_S_PE_support"/>
          <p:cNvPicPr>
            <a:picLocks noChangeAspect="1"/>
          </p:cNvPicPr>
          <p:nvPr/>
        </p:nvPicPr>
        <p:blipFill>
          <a:blip r:embed="rId2"/>
          <a:srcRect b="65277"/>
          <a:stretch>
            <a:fillRect/>
          </a:stretch>
        </p:blipFill>
        <p:spPr bwMode="auto">
          <a:xfrm>
            <a:off x="457200" y="2711450"/>
            <a:ext cx="8229600" cy="2152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 rot="16200000">
            <a:off x="8067642" y="2445927"/>
            <a:ext cx="1484538" cy="246221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r>
              <a:rPr lang="en-US" sz="1000" dirty="0" smtClean="0"/>
              <a:t>Abyzov et </a:t>
            </a:r>
            <a:r>
              <a:rPr lang="en-US" sz="1000" dirty="0" smtClean="0"/>
              <a:t>al</a:t>
            </a:r>
            <a:r>
              <a:rPr lang="en-US" sz="1000" dirty="0" smtClean="0"/>
              <a:t>.</a:t>
            </a:r>
            <a:r>
              <a:rPr lang="en-US" sz="1000" dirty="0" smtClean="0"/>
              <a:t> (submitted</a:t>
            </a:r>
            <a:r>
              <a:rPr lang="en-US" sz="1000" dirty="0" smtClean="0"/>
              <a:t>)</a:t>
            </a:r>
            <a:endParaRPr lang="en-US" sz="1000" dirty="0"/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Two cycles of amplification</a:t>
            </a:r>
            <a:br>
              <a:rPr lang="en-US" dirty="0" smtClean="0"/>
            </a:br>
            <a:r>
              <a:rPr lang="en-US" dirty="0" smtClean="0"/>
              <a:t>(</a:t>
            </a:r>
            <a:r>
              <a:rPr lang="en-US" dirty="0" smtClean="0"/>
              <a:t>S1123-01 #3)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051A4-B0BA-074E-BAE7-CB2A9F1E4457}" type="slidenum">
              <a:rPr lang="en-US" smtClean="0"/>
              <a:pPr/>
              <a:t>75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0859" y="1417638"/>
            <a:ext cx="5486400" cy="477581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16200000">
            <a:off x="8067642" y="2445927"/>
            <a:ext cx="1484538" cy="246221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r>
              <a:rPr lang="en-US" sz="1000" dirty="0" smtClean="0"/>
              <a:t>Abyzov et </a:t>
            </a:r>
            <a:r>
              <a:rPr lang="en-US" sz="1000" dirty="0" smtClean="0"/>
              <a:t>al</a:t>
            </a:r>
            <a:r>
              <a:rPr lang="en-US" sz="1000" dirty="0" smtClean="0"/>
              <a:t>.</a:t>
            </a:r>
            <a:r>
              <a:rPr lang="en-US" sz="1000" dirty="0" smtClean="0"/>
              <a:t> (submitted</a:t>
            </a:r>
            <a:r>
              <a:rPr lang="en-US" sz="1000" dirty="0" smtClean="0"/>
              <a:t>)</a:t>
            </a:r>
            <a:endParaRPr lang="en-US" sz="1000" dirty="0"/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7684"/>
            <a:ext cx="8229600" cy="1143000"/>
          </a:xfrm>
        </p:spPr>
        <p:txBody>
          <a:bodyPr/>
          <a:lstStyle/>
          <a:p>
            <a:r>
              <a:rPr lang="en-US" dirty="0" smtClean="0"/>
              <a:t>Example (S1123-03 #17)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051A4-B0BA-074E-BAE7-CB2A9F1E4457}" type="slidenum">
              <a:rPr lang="en-US" smtClean="0"/>
              <a:pPr/>
              <a:t>76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8495" y="1143586"/>
            <a:ext cx="7315200" cy="560632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16200000">
            <a:off x="8067642" y="2445927"/>
            <a:ext cx="1484538" cy="246221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r>
              <a:rPr lang="en-US" sz="1000" dirty="0" smtClean="0"/>
              <a:t>Abyzov et </a:t>
            </a:r>
            <a:r>
              <a:rPr lang="en-US" sz="1000" dirty="0" smtClean="0"/>
              <a:t>al</a:t>
            </a:r>
            <a:r>
              <a:rPr lang="en-US" sz="1000" dirty="0" smtClean="0"/>
              <a:t>.</a:t>
            </a:r>
            <a:r>
              <a:rPr lang="en-US" sz="1000" dirty="0" smtClean="0"/>
              <a:t> (submitted</a:t>
            </a:r>
            <a:r>
              <a:rPr lang="en-US" sz="1000" dirty="0" smtClean="0"/>
              <a:t>)</a:t>
            </a:r>
            <a:endParaRPr lang="en-US" sz="1000" dirty="0"/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457200" y="94575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aCGH</a:t>
            </a:r>
            <a:r>
              <a:rPr lang="en-US" dirty="0" smtClean="0"/>
              <a:t> on chr11</a:t>
            </a:r>
            <a:r>
              <a:rPr lang="en-US" dirty="0" smtClean="0"/>
              <a:t>:84329001-</a:t>
            </a:r>
            <a:r>
              <a:rPr lang="en-US" dirty="0" smtClean="0"/>
              <a:t>84540000</a:t>
            </a:r>
            <a:br>
              <a:rPr lang="en-US" dirty="0" smtClean="0"/>
            </a:br>
            <a:r>
              <a:rPr lang="en-US" dirty="0" smtClean="0"/>
              <a:t>(S1123-02 #17)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051A4-B0BA-074E-BAE7-CB2A9F1E4457}" type="slidenum">
              <a:rPr lang="en-US" smtClean="0"/>
              <a:pPr/>
              <a:t>77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939" y="1333180"/>
            <a:ext cx="7315200" cy="552482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 rot="16200000">
            <a:off x="8067642" y="2445927"/>
            <a:ext cx="1484538" cy="246221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r>
              <a:rPr lang="en-US" sz="1000" dirty="0" smtClean="0"/>
              <a:t>Abyzov et </a:t>
            </a:r>
            <a:r>
              <a:rPr lang="en-US" sz="1000" dirty="0" smtClean="0"/>
              <a:t>al</a:t>
            </a:r>
            <a:r>
              <a:rPr lang="en-US" sz="1000" dirty="0" smtClean="0"/>
              <a:t>.</a:t>
            </a:r>
            <a:r>
              <a:rPr lang="en-US" sz="1000" dirty="0" smtClean="0"/>
              <a:t> (submitted</a:t>
            </a:r>
            <a:r>
              <a:rPr lang="en-US" sz="1000" dirty="0" smtClean="0"/>
              <a:t>)</a:t>
            </a:r>
            <a:endParaRPr lang="en-US" sz="1000" dirty="0"/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7713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aCGH</a:t>
            </a:r>
            <a:r>
              <a:rPr lang="en-US" dirty="0" smtClean="0"/>
              <a:t> </a:t>
            </a:r>
            <a:r>
              <a:rPr lang="en-US" dirty="0" smtClean="0"/>
              <a:t>chr7:133748001-</a:t>
            </a:r>
            <a:r>
              <a:rPr lang="en-US" dirty="0" smtClean="0"/>
              <a:t>133785000</a:t>
            </a:r>
            <a:br>
              <a:rPr lang="en-US" dirty="0" smtClean="0"/>
            </a:br>
            <a:r>
              <a:rPr lang="en-US" dirty="0" smtClean="0"/>
              <a:t>(S1123-02 #17)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051A4-B0BA-074E-BAE7-CB2A9F1E4457}" type="slidenum">
              <a:rPr lang="en-US" smtClean="0"/>
              <a:pPr/>
              <a:t>78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150" y="1262675"/>
            <a:ext cx="7315200" cy="559532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16200000">
            <a:off x="8067642" y="2445927"/>
            <a:ext cx="1484538" cy="246221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r>
              <a:rPr lang="en-US" sz="1000" dirty="0" smtClean="0"/>
              <a:t>Abyzov et </a:t>
            </a:r>
            <a:r>
              <a:rPr lang="en-US" sz="1000" dirty="0" smtClean="0"/>
              <a:t>al</a:t>
            </a:r>
            <a:r>
              <a:rPr lang="en-US" sz="1000" dirty="0" smtClean="0"/>
              <a:t>.</a:t>
            </a:r>
            <a:r>
              <a:rPr lang="en-US" sz="1000" dirty="0" smtClean="0"/>
              <a:t> (submitted</a:t>
            </a:r>
            <a:r>
              <a:rPr lang="en-US" sz="1000" dirty="0" smtClean="0"/>
              <a:t>)</a:t>
            </a:r>
            <a:endParaRPr lang="en-US" sz="1000" dirty="0"/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719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aCGH</a:t>
            </a:r>
            <a:r>
              <a:rPr lang="en-US" dirty="0" smtClean="0"/>
              <a:t> chr20</a:t>
            </a:r>
            <a:r>
              <a:rPr lang="en-US" dirty="0" smtClean="0"/>
              <a:t>:15010001-15192000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en-US" dirty="0" smtClean="0"/>
              <a:t>(S1123-02 #17)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051A4-B0BA-074E-BAE7-CB2A9F1E4457}" type="slidenum">
              <a:rPr lang="en-US" smtClean="0"/>
              <a:pPr/>
              <a:t>79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4917" y="1217456"/>
            <a:ext cx="7315200" cy="564054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16200000">
            <a:off x="8067642" y="2445927"/>
            <a:ext cx="1484538" cy="246221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r>
              <a:rPr lang="en-US" sz="1000" dirty="0" smtClean="0"/>
              <a:t>Abyzov et </a:t>
            </a:r>
            <a:r>
              <a:rPr lang="en-US" sz="1000" dirty="0" smtClean="0"/>
              <a:t>al</a:t>
            </a:r>
            <a:r>
              <a:rPr lang="en-US" sz="1000" dirty="0" smtClean="0"/>
              <a:t>.</a:t>
            </a:r>
            <a:r>
              <a:rPr lang="en-US" sz="1000" dirty="0" smtClean="0"/>
              <a:t> (submitted</a:t>
            </a:r>
            <a:r>
              <a:rPr lang="en-US" sz="1000" dirty="0" smtClean="0"/>
              <a:t>)</a:t>
            </a:r>
            <a:endParaRPr lang="en-US" sz="10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 smtClean="0"/>
              <a:t>CNVnator</a:t>
            </a:r>
            <a:r>
              <a:rPr lang="en-US" dirty="0" smtClean="0"/>
              <a:t> </a:t>
            </a:r>
            <a:r>
              <a:rPr lang="en-US" sz="2200" dirty="0" smtClean="0"/>
              <a:t>(read depth)</a:t>
            </a:r>
            <a:endParaRPr lang="en-US" sz="22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051A4-B0BA-074E-BAE7-CB2A9F1E4457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23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aCGH</a:t>
            </a:r>
            <a:r>
              <a:rPr lang="en-US" dirty="0" smtClean="0"/>
              <a:t> </a:t>
            </a:r>
            <a:r>
              <a:rPr lang="en-US" dirty="0" smtClean="0"/>
              <a:t>chr4:130288001-130618000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en-US" dirty="0" smtClean="0"/>
              <a:t>(s1123-02 #11)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051A4-B0BA-074E-BAE7-CB2A9F1E4457}" type="slidenum">
              <a:rPr lang="en-US" smtClean="0"/>
              <a:pPr/>
              <a:t>80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4137" y="1252888"/>
            <a:ext cx="6858000" cy="545914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16200000">
            <a:off x="8067642" y="2445927"/>
            <a:ext cx="1484538" cy="246221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r>
              <a:rPr lang="en-US" sz="1000" dirty="0" smtClean="0"/>
              <a:t>Abyzov et </a:t>
            </a:r>
            <a:r>
              <a:rPr lang="en-US" sz="1000" dirty="0" smtClean="0"/>
              <a:t>al</a:t>
            </a:r>
            <a:r>
              <a:rPr lang="en-US" sz="1000" dirty="0" smtClean="0"/>
              <a:t>.</a:t>
            </a:r>
            <a:r>
              <a:rPr lang="en-US" sz="1000" dirty="0" smtClean="0"/>
              <a:t> (submitted</a:t>
            </a:r>
            <a:r>
              <a:rPr lang="en-US" sz="1000" dirty="0" smtClean="0"/>
              <a:t>)</a:t>
            </a:r>
            <a:endParaRPr lang="en-US" sz="1000" dirty="0"/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5621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aCGH</a:t>
            </a:r>
            <a:r>
              <a:rPr lang="en-US" dirty="0" smtClean="0"/>
              <a:t> chr12</a:t>
            </a:r>
            <a:r>
              <a:rPr lang="en-US" dirty="0" smtClean="0"/>
              <a:t>:66253001-</a:t>
            </a:r>
            <a:r>
              <a:rPr lang="en-US" dirty="0" smtClean="0"/>
              <a:t>66325000</a:t>
            </a:r>
            <a:br>
              <a:rPr lang="en-US" dirty="0" smtClean="0"/>
            </a:br>
            <a:r>
              <a:rPr lang="en-US" dirty="0" smtClean="0"/>
              <a:t>(S1123-03 #2)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051A4-B0BA-074E-BAE7-CB2A9F1E4457}" type="slidenum">
              <a:rPr lang="en-US" smtClean="0"/>
              <a:pPr/>
              <a:t>81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186" y="1291423"/>
            <a:ext cx="7315200" cy="556657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16200000">
            <a:off x="8067642" y="2445927"/>
            <a:ext cx="1484538" cy="246221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r>
              <a:rPr lang="en-US" sz="1000" dirty="0" smtClean="0"/>
              <a:t>Abyzov et </a:t>
            </a:r>
            <a:r>
              <a:rPr lang="en-US" sz="1000" dirty="0" smtClean="0"/>
              <a:t>al</a:t>
            </a:r>
            <a:r>
              <a:rPr lang="en-US" sz="1000" dirty="0" smtClean="0"/>
              <a:t>.</a:t>
            </a:r>
            <a:r>
              <a:rPr lang="en-US" sz="1000" dirty="0" smtClean="0"/>
              <a:t> (submitted</a:t>
            </a:r>
            <a:r>
              <a:rPr lang="en-US" sz="1000" dirty="0" smtClean="0"/>
              <a:t>)</a:t>
            </a:r>
            <a:endParaRPr lang="en-US" sz="1000" dirty="0"/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4575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aCGH</a:t>
            </a:r>
            <a:r>
              <a:rPr lang="en-US" dirty="0" smtClean="0"/>
              <a:t> chr13</a:t>
            </a:r>
            <a:r>
              <a:rPr lang="en-US" dirty="0" smtClean="0"/>
              <a:t>:111112001-111160000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en-US" dirty="0" smtClean="0"/>
              <a:t>(S1123-02 #2)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051A4-B0BA-074E-BAE7-CB2A9F1E4457}" type="slidenum">
              <a:rPr lang="en-US" smtClean="0"/>
              <a:pPr/>
              <a:t>82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804" y="1321758"/>
            <a:ext cx="7315200" cy="553624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16200000">
            <a:off x="8067642" y="2445927"/>
            <a:ext cx="1484538" cy="246221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r>
              <a:rPr lang="en-US" sz="1000" dirty="0" smtClean="0"/>
              <a:t>Abyzov et </a:t>
            </a:r>
            <a:r>
              <a:rPr lang="en-US" sz="1000" dirty="0" smtClean="0"/>
              <a:t>al</a:t>
            </a:r>
            <a:r>
              <a:rPr lang="en-US" sz="1000" dirty="0" smtClean="0"/>
              <a:t>.</a:t>
            </a:r>
            <a:r>
              <a:rPr lang="en-US" sz="1000" dirty="0" smtClean="0"/>
              <a:t> (submitted</a:t>
            </a:r>
            <a:r>
              <a:rPr lang="en-US" sz="1000" dirty="0" smtClean="0"/>
              <a:t>)</a:t>
            </a:r>
            <a:endParaRPr lang="en-US" sz="10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050" name="Title 8"/>
          <p:cNvSpPr>
            <a:spLocks noGrp="1"/>
          </p:cNvSpPr>
          <p:nvPr>
            <p:ph type="title"/>
          </p:nvPr>
        </p:nvSpPr>
        <p:spPr>
          <a:xfrm>
            <a:off x="201576" y="400050"/>
            <a:ext cx="4898175" cy="1143000"/>
          </a:xfrm>
        </p:spPr>
        <p:txBody>
          <a:bodyPr>
            <a:normAutofit/>
          </a:bodyPr>
          <a:lstStyle/>
          <a:p>
            <a:r>
              <a:rPr lang="en-US" sz="2400" b="1" dirty="0" err="1" smtClean="0"/>
              <a:t>CNVnator</a:t>
            </a:r>
            <a:r>
              <a:rPr lang="en-US" sz="2400" b="1" dirty="0" smtClean="0"/>
              <a:t>,</a:t>
            </a:r>
            <a:br>
              <a:rPr lang="en-US" sz="2400" b="1" dirty="0" smtClean="0"/>
            </a:br>
            <a:r>
              <a:rPr lang="en-US" sz="2400" b="1" dirty="0" smtClean="0"/>
              <a:t>mean-shift approach</a:t>
            </a:r>
            <a:endParaRPr lang="en-US" sz="2400" b="1" dirty="0">
              <a:ea typeface="ＭＳ Ｐゴシック" pitchFamily="-108" charset="-128"/>
              <a:cs typeface="ＭＳ Ｐゴシック" pitchFamily="-108" charset="-128"/>
            </a:endParaRPr>
          </a:p>
        </p:txBody>
      </p:sp>
      <p:sp>
        <p:nvSpPr>
          <p:cNvPr id="258051" name="Text Placeholder 10"/>
          <p:cNvSpPr>
            <a:spLocks noGrp="1"/>
          </p:cNvSpPr>
          <p:nvPr>
            <p:ph sz="half" idx="1"/>
          </p:nvPr>
        </p:nvSpPr>
        <p:spPr>
          <a:xfrm>
            <a:off x="390525" y="1507270"/>
            <a:ext cx="4029075" cy="4638675"/>
          </a:xfrm>
        </p:spPr>
        <p:txBody>
          <a:bodyPr/>
          <a:lstStyle/>
          <a:p>
            <a:pPr eaLnBrk="1" hangingPunct="1"/>
            <a:r>
              <a:rPr lang="en-US" sz="1800" dirty="0">
                <a:ea typeface="ＭＳ Ｐゴシック" pitchFamily="-108" charset="-128"/>
                <a:cs typeface="ＭＳ Ｐゴシック" pitchFamily="-108" charset="-128"/>
              </a:rPr>
              <a:t>For each bin attraction (mean-shift) vector points</a:t>
            </a:r>
            <a:r>
              <a:rPr lang="en-US" sz="1800" dirty="0" smtClean="0">
                <a:ea typeface="ＭＳ Ｐゴシック" pitchFamily="-108" charset="-128"/>
                <a:cs typeface="ＭＳ Ｐゴシック" pitchFamily="-108" charset="-128"/>
              </a:rPr>
              <a:t> the </a:t>
            </a:r>
            <a:r>
              <a:rPr lang="en-US" sz="1800" dirty="0">
                <a:ea typeface="ＭＳ Ｐゴシック" pitchFamily="-108" charset="-128"/>
                <a:cs typeface="ＭＳ Ｐゴシック" pitchFamily="-108" charset="-128"/>
              </a:rPr>
              <a:t>direction of bins with most similar RD signal</a:t>
            </a:r>
          </a:p>
          <a:p>
            <a:pPr eaLnBrk="1" hangingPunct="1"/>
            <a:r>
              <a:rPr lang="en-US" sz="1800" dirty="0">
                <a:ea typeface="ＭＳ Ｐゴシック" pitchFamily="-108" charset="-128"/>
                <a:cs typeface="ＭＳ Ｐゴシック" pitchFamily="-108" charset="-128"/>
              </a:rPr>
              <a:t>No prior assumptions about number, sizes, haplotype, frequency and density of CNV regions  </a:t>
            </a:r>
          </a:p>
          <a:p>
            <a:pPr eaLnBrk="1" hangingPunct="1"/>
            <a:r>
              <a:rPr lang="en-US" sz="1800" dirty="0">
                <a:ea typeface="ＭＳ Ｐゴシック" pitchFamily="-108" charset="-128"/>
                <a:cs typeface="ＭＳ Ｐゴシック" pitchFamily="-108" charset="-128"/>
              </a:rPr>
              <a:t>Not</a:t>
            </a:r>
            <a:r>
              <a:rPr lang="en-US" sz="1800" dirty="0" smtClean="0">
                <a:ea typeface="ＭＳ Ｐゴシック" pitchFamily="-108" charset="-128"/>
                <a:cs typeface="ＭＳ Ｐゴシック" pitchFamily="-108" charset="-128"/>
              </a:rPr>
              <a:t> model</a:t>
            </a:r>
            <a:r>
              <a:rPr lang="en-US" sz="1800" dirty="0">
                <a:ea typeface="ＭＳ Ｐゴシック" pitchFamily="-108" charset="-128"/>
                <a:cs typeface="ＭＳ Ｐゴシック" pitchFamily="-108" charset="-128"/>
              </a:rPr>
              <a:t>-based (e.g. like HMM) </a:t>
            </a:r>
            <a:br>
              <a:rPr lang="en-US" sz="1800" dirty="0">
                <a:ea typeface="ＭＳ Ｐゴシック" pitchFamily="-108" charset="-128"/>
                <a:cs typeface="ＭＳ Ｐゴシック" pitchFamily="-108" charset="-128"/>
              </a:rPr>
            </a:br>
            <a:r>
              <a:rPr lang="en-US" sz="1800" dirty="0">
                <a:ea typeface="ＭＳ Ｐゴシック" pitchFamily="-108" charset="-128"/>
                <a:cs typeface="ＭＳ Ｐゴシック" pitchFamily="-108" charset="-128"/>
              </a:rPr>
              <a:t>with global optimization, </a:t>
            </a:r>
            <a:r>
              <a:rPr lang="en-US" sz="1800" dirty="0" smtClean="0">
                <a:ea typeface="ＭＳ Ｐゴシック" pitchFamily="-108" charset="-128"/>
                <a:cs typeface="ＭＳ Ｐゴシック" pitchFamily="-108" charset="-128"/>
              </a:rPr>
              <a:t>distribution </a:t>
            </a:r>
            <a:r>
              <a:rPr lang="en-US" sz="1800" dirty="0">
                <a:ea typeface="ＭＳ Ｐゴシック" pitchFamily="-108" charset="-128"/>
                <a:cs typeface="ＭＳ Ｐゴシック" pitchFamily="-108" charset="-128"/>
              </a:rPr>
              <a:t>assumption &amp; </a:t>
            </a:r>
            <a:r>
              <a:rPr lang="en-US" sz="1800" dirty="0" smtClean="0">
                <a:ea typeface="ＭＳ Ｐゴシック" pitchFamily="-108" charset="-128"/>
                <a:cs typeface="ＭＳ Ｐゴシック" pitchFamily="-108" charset="-128"/>
              </a:rPr>
              <a:t>parameters </a:t>
            </a:r>
            <a:r>
              <a:rPr lang="en-US" sz="1800" dirty="0">
                <a:ea typeface="ＭＳ Ｐゴシック" pitchFamily="-108" charset="-128"/>
                <a:cs typeface="ＭＳ Ｐゴシック" pitchFamily="-108" charset="-128"/>
              </a:rPr>
              <a:t>(e.g.</a:t>
            </a:r>
            <a:r>
              <a:rPr lang="en-US" sz="1800" dirty="0" smtClean="0">
                <a:ea typeface="ＭＳ Ｐゴシック" pitchFamily="-108" charset="-128"/>
                <a:cs typeface="ＭＳ Ｐゴシック" pitchFamily="-108" charset="-128"/>
              </a:rPr>
              <a:t> number </a:t>
            </a:r>
            <a:r>
              <a:rPr lang="en-US" sz="1800" dirty="0">
                <a:ea typeface="ＭＳ Ｐゴシック" pitchFamily="-108" charset="-128"/>
                <a:cs typeface="ＭＳ Ｐゴシック" pitchFamily="-108" charset="-128"/>
              </a:rPr>
              <a:t>of segments</a:t>
            </a:r>
            <a:r>
              <a:rPr lang="en-US" sz="1800" dirty="0" smtClean="0">
                <a:ea typeface="ＭＳ Ｐゴシック" pitchFamily="-108" charset="-128"/>
                <a:cs typeface="ＭＳ Ｐゴシック" pitchFamily="-108" charset="-128"/>
              </a:rPr>
              <a:t>)</a:t>
            </a:r>
          </a:p>
          <a:p>
            <a:pPr eaLnBrk="1" hangingPunct="1"/>
            <a:r>
              <a:rPr lang="en-US" sz="1800" dirty="0">
                <a:ea typeface="ＭＳ Ｐゴシック" pitchFamily="-108" charset="-128"/>
                <a:cs typeface="ＭＳ Ｐゴシック" pitchFamily="-108" charset="-128"/>
              </a:rPr>
              <a:t>Achieves discontinuity-preserving smoothing</a:t>
            </a:r>
          </a:p>
          <a:p>
            <a:pPr eaLnBrk="1" hangingPunct="1"/>
            <a:r>
              <a:rPr lang="en-US" sz="1800" dirty="0">
                <a:ea typeface="ＭＳ Ｐゴシック" pitchFamily="-108" charset="-128"/>
                <a:cs typeface="ＭＳ Ｐゴシック" pitchFamily="-108" charset="-128"/>
              </a:rPr>
              <a:t>Derived from image-processing applications</a:t>
            </a:r>
          </a:p>
          <a:p>
            <a:pPr eaLnBrk="1" hangingPunct="1"/>
            <a:endParaRPr lang="en-US" sz="1800" dirty="0">
              <a:ea typeface="ＭＳ Ｐゴシック" pitchFamily="-108" charset="-128"/>
              <a:cs typeface="ＭＳ Ｐゴシック" pitchFamily="-108" charset="-128"/>
            </a:endParaRPr>
          </a:p>
        </p:txBody>
      </p:sp>
      <p:pic>
        <p:nvPicPr>
          <p:cNvPr id="258052" name="Picture 7" descr="MS_schematics.pn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178300" y="347663"/>
            <a:ext cx="4514850" cy="6018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490130" y="5971840"/>
            <a:ext cx="3612149" cy="553998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r>
              <a:rPr lang="en-US" sz="1000" dirty="0" smtClean="0"/>
              <a:t>1000 Genomes Consortium, Nature 467, 1061-1073 (2010)</a:t>
            </a:r>
          </a:p>
          <a:p>
            <a:r>
              <a:rPr lang="en-US" sz="1000" dirty="0" smtClean="0"/>
              <a:t>Mills et al., Nature 470, </a:t>
            </a:r>
            <a:r>
              <a:rPr lang="en-US" sz="1000" dirty="0"/>
              <a:t>59-</a:t>
            </a:r>
            <a:r>
              <a:rPr lang="en-US" sz="1000" dirty="0" smtClean="0"/>
              <a:t>65 (2011) – companion article</a:t>
            </a:r>
          </a:p>
          <a:p>
            <a:r>
              <a:rPr lang="en-US" sz="1000" dirty="0" smtClean="0"/>
              <a:t>Abyzov et al., Genome Res. 21, </a:t>
            </a:r>
            <a:r>
              <a:rPr lang="en-US" sz="1000" dirty="0"/>
              <a:t>974-</a:t>
            </a:r>
            <a:r>
              <a:rPr lang="en-US" sz="1000" dirty="0" smtClean="0"/>
              <a:t>84 (2011) – companion article</a:t>
            </a:r>
            <a:endParaRPr lang="en-US" sz="1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4513</TotalTime>
  <Words>2463</Words>
  <Application>Microsoft Macintosh PowerPoint</Application>
  <PresentationFormat>On-screen Show (4:3)</PresentationFormat>
  <Paragraphs>605</Paragraphs>
  <Slides>82</Slides>
  <Notes>6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82</vt:i4>
      </vt:variant>
    </vt:vector>
  </HeadingPairs>
  <TitlesOfParts>
    <vt:vector size="83" baseType="lpstr">
      <vt:lpstr>Office Theme</vt:lpstr>
      <vt:lpstr>Using Sequencing for Detection and Analysis of Naturally Occurring and Somatic Genomic Structural Variations in Human Cells</vt:lpstr>
      <vt:lpstr>Slide 2</vt:lpstr>
      <vt:lpstr>Slide 3</vt:lpstr>
      <vt:lpstr>Outline</vt:lpstr>
      <vt:lpstr>Slide 5</vt:lpstr>
      <vt:lpstr>Outline</vt:lpstr>
      <vt:lpstr>Slide 7</vt:lpstr>
      <vt:lpstr>CNVnator (read depth)</vt:lpstr>
      <vt:lpstr>CNVnator, mean-shift approach</vt:lpstr>
      <vt:lpstr>Example of application  of CNVnator to RD data</vt:lpstr>
      <vt:lpstr>Data from 1000 Genomes Project</vt:lpstr>
      <vt:lpstr>CNVnator characteristics</vt:lpstr>
      <vt:lpstr>The best de novo candidate  (hg18_chr12:11396601-11436500 CEPH child)</vt:lpstr>
      <vt:lpstr>De novo CNV or multi-allelic locus?</vt:lpstr>
      <vt:lpstr>AGE (split read)</vt:lpstr>
      <vt:lpstr>Difficulties in defining breakpoints</vt:lpstr>
      <vt:lpstr>Slide 17</vt:lpstr>
      <vt:lpstr>Slide 18</vt:lpstr>
      <vt:lpstr>Outline</vt:lpstr>
      <vt:lpstr>Slide 20</vt:lpstr>
      <vt:lpstr>Slide 21</vt:lpstr>
      <vt:lpstr>Allele-specific binding &amp; expression</vt:lpstr>
      <vt:lpstr>Data Sets Used</vt:lpstr>
      <vt:lpstr>Reference Bias Revisited </vt:lpstr>
      <vt:lpstr>Allele-Specific Expression &amp; Binding</vt:lpstr>
      <vt:lpstr>Allele-Specific Regulatory Network: coordination  of ASE &amp; ASB</vt:lpstr>
      <vt:lpstr>Outline</vt:lpstr>
      <vt:lpstr>Slide 28</vt:lpstr>
      <vt:lpstr>Ψgenes</vt:lpstr>
      <vt:lpstr>What is processed Ψgene</vt:lpstr>
      <vt:lpstr>Slide 31</vt:lpstr>
      <vt:lpstr>Slide 32</vt:lpstr>
      <vt:lpstr>Variability in Ψgenes</vt:lpstr>
      <vt:lpstr>Approaches</vt:lpstr>
      <vt:lpstr>Empirical null model</vt:lpstr>
      <vt:lpstr>Predicting a Ψgene for SKA3 gene</vt:lpstr>
      <vt:lpstr>Data from 1000 Genomes Project</vt:lpstr>
      <vt:lpstr>Discovery in NA12878 (CEU)</vt:lpstr>
      <vt:lpstr>Ψgenes  by population</vt:lpstr>
      <vt:lpstr>Frequency by populations</vt:lpstr>
      <vt:lpstr>GO enrichment</vt:lpstr>
      <vt:lpstr>Outline</vt:lpstr>
      <vt:lpstr>Experimental design and goal</vt:lpstr>
      <vt:lpstr>Slide 44</vt:lpstr>
      <vt:lpstr>Slide 45</vt:lpstr>
      <vt:lpstr>Gene expression is coupled to copy number</vt:lpstr>
      <vt:lpstr>What is the origin of  LM-CNVs?</vt:lpstr>
      <vt:lpstr>qPCR results</vt:lpstr>
      <vt:lpstr>Slide 49</vt:lpstr>
      <vt:lpstr>Hypothesis about somatic CNVs</vt:lpstr>
      <vt:lpstr>This suggests</vt:lpstr>
      <vt:lpstr>What is personal genome?</vt:lpstr>
      <vt:lpstr>Acknowledgements</vt:lpstr>
      <vt:lpstr>Slide 54</vt:lpstr>
      <vt:lpstr>CNVnator, partitioning</vt:lpstr>
      <vt:lpstr>Slide 56</vt:lpstr>
      <vt:lpstr>Slide 57</vt:lpstr>
      <vt:lpstr>Trio deletion predictions</vt:lpstr>
      <vt:lpstr>CNVnator performance (in simu)</vt:lpstr>
      <vt:lpstr>Discovery sensitivity (in simu)</vt:lpstr>
      <vt:lpstr>CNVnator, precision</vt:lpstr>
      <vt:lpstr>CNVnator, examples</vt:lpstr>
      <vt:lpstr>Comparison</vt:lpstr>
      <vt:lpstr>chr1:187971130-188049982</vt:lpstr>
      <vt:lpstr>AGE for inversions and tandem duplications</vt:lpstr>
      <vt:lpstr>Need for AGE</vt:lpstr>
      <vt:lpstr>Slide 67</vt:lpstr>
      <vt:lpstr>Slide 68</vt:lpstr>
      <vt:lpstr>Slide 69</vt:lpstr>
      <vt:lpstr>hiPSC characterization</vt:lpstr>
      <vt:lpstr>hiPSC characterization</vt:lpstr>
      <vt:lpstr>Neurons from hiPSC</vt:lpstr>
      <vt:lpstr>LM-CNVs are not burden</vt:lpstr>
      <vt:lpstr>PE support</vt:lpstr>
      <vt:lpstr>Two cycles of amplification (S1123-01 #3)</vt:lpstr>
      <vt:lpstr>Example (S1123-03 #17)</vt:lpstr>
      <vt:lpstr>aCGH on chr11:84329001-84540000 (S1123-02 #17)</vt:lpstr>
      <vt:lpstr>aCGH chr7:133748001-133785000 (S1123-02 #17)</vt:lpstr>
      <vt:lpstr>aCGH chr20:15010001-15192000  (S1123-02 #17)</vt:lpstr>
      <vt:lpstr>aCGH chr4:130288001-130618000  (s1123-02 #11)</vt:lpstr>
      <vt:lpstr>aCGH chr12:66253001-66325000 (S1123-03 #2)</vt:lpstr>
      <vt:lpstr>aCGH chr13:111112001-111160000  (S1123-02 #2)</vt:lpstr>
    </vt:vector>
  </TitlesOfParts>
  <Company>Yale univesity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Alexej Abyzov</dc:creator>
  <cp:lastModifiedBy>Alexej Abyzov</cp:lastModifiedBy>
  <cp:revision>124</cp:revision>
  <dcterms:created xsi:type="dcterms:W3CDTF">2011-12-19T04:36:10Z</dcterms:created>
  <dcterms:modified xsi:type="dcterms:W3CDTF">2011-12-20T04:37:56Z</dcterms:modified>
</cp:coreProperties>
</file>