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7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FF00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BE954-84E7-534B-8B5A-D0A6D6353F81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CE07B-AAA8-2E40-AE21-423EDC7FD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938F9-6424-3341-A03C-40658E059BBC}" type="datetimeFigureOut">
              <a:rPr lang="en-US" smtClean="0"/>
              <a:pPr/>
              <a:t>12/20/11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74C54-2A79-5244-A785-AE30BB071C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continue </a:t>
            </a:r>
            <a:r>
              <a:rPr lang="en-US" dirty="0" err="1" smtClean="0"/>
              <a:t>hiPSC</a:t>
            </a:r>
            <a:r>
              <a:rPr lang="en-US" dirty="0" smtClean="0"/>
              <a:t> analysis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December 21,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2" name="TextBox 75"/>
          <p:cNvSpPr txBox="1">
            <a:spLocks noChangeArrowheads="1"/>
          </p:cNvSpPr>
          <p:nvPr/>
        </p:nvSpPr>
        <p:spPr bwMode="auto">
          <a:xfrm>
            <a:off x="2754998" y="1574320"/>
            <a:ext cx="1604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Original region</a:t>
            </a:r>
            <a:endParaRPr lang="en-US" b="1" dirty="0">
              <a:latin typeface="Calibri" charset="0"/>
            </a:endParaRPr>
          </a:p>
        </p:txBody>
      </p:sp>
      <p:sp>
        <p:nvSpPr>
          <p:cNvPr id="71744" name="TextBox 78"/>
          <p:cNvSpPr txBox="1">
            <a:spLocks noChangeArrowheads="1"/>
          </p:cNvSpPr>
          <p:nvPr/>
        </p:nvSpPr>
        <p:spPr bwMode="auto">
          <a:xfrm>
            <a:off x="-67689" y="2042439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71745" name="TextBox 79"/>
          <p:cNvSpPr txBox="1">
            <a:spLocks noChangeArrowheads="1"/>
          </p:cNvSpPr>
          <p:nvPr/>
        </p:nvSpPr>
        <p:spPr bwMode="auto">
          <a:xfrm>
            <a:off x="-78014" y="2607444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  <p:sp>
        <p:nvSpPr>
          <p:cNvPr id="71758" name="TextBox 99"/>
          <p:cNvSpPr txBox="1">
            <a:spLocks noChangeArrowheads="1"/>
          </p:cNvSpPr>
          <p:nvPr/>
        </p:nvSpPr>
        <p:spPr bwMode="auto">
          <a:xfrm>
            <a:off x="368317" y="2912139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sp>
        <p:nvSpPr>
          <p:cNvPr id="71768" name="TextBox 117"/>
          <p:cNvSpPr txBox="1">
            <a:spLocks noChangeArrowheads="1"/>
          </p:cNvSpPr>
          <p:nvPr/>
        </p:nvSpPr>
        <p:spPr bwMode="auto">
          <a:xfrm>
            <a:off x="283733" y="1818216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631499" y="1818216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1631499" y="2912139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285" name="Straight Connector 284"/>
          <p:cNvCxnSpPr/>
          <p:nvPr/>
        </p:nvCxnSpPr>
        <p:spPr>
          <a:xfrm>
            <a:off x="1922217" y="2260577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6" name="Rectangle 285"/>
          <p:cNvSpPr/>
          <p:nvPr/>
        </p:nvSpPr>
        <p:spPr>
          <a:xfrm>
            <a:off x="1992770" y="2149697"/>
            <a:ext cx="3200400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5" name="Straight Connector 304"/>
          <p:cNvCxnSpPr/>
          <p:nvPr/>
        </p:nvCxnSpPr>
        <p:spPr>
          <a:xfrm>
            <a:off x="5953262" y="2261371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/>
          <p:nvPr/>
        </p:nvCxnSpPr>
        <p:spPr>
          <a:xfrm>
            <a:off x="1916552" y="2838570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1987105" y="2727690"/>
            <a:ext cx="3200400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7" name="Straight Connector 326"/>
          <p:cNvCxnSpPr/>
          <p:nvPr/>
        </p:nvCxnSpPr>
        <p:spPr>
          <a:xfrm>
            <a:off x="5953262" y="2838570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4" name="TextBox 343"/>
          <p:cNvSpPr txBox="1"/>
          <p:nvPr/>
        </p:nvSpPr>
        <p:spPr>
          <a:xfrm>
            <a:off x="5507598" y="2007080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46" name="TextBox 345"/>
          <p:cNvSpPr txBox="1"/>
          <p:nvPr/>
        </p:nvSpPr>
        <p:spPr>
          <a:xfrm>
            <a:off x="5507598" y="2585318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378" name="Straight Connector 377"/>
          <p:cNvCxnSpPr/>
          <p:nvPr/>
        </p:nvCxnSpPr>
        <p:spPr>
          <a:xfrm flipV="1">
            <a:off x="6270729" y="1549662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/>
          <p:nvPr/>
        </p:nvCxnSpPr>
        <p:spPr>
          <a:xfrm>
            <a:off x="6362169" y="1574320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/>
          <p:nvPr/>
        </p:nvCxnSpPr>
        <p:spPr>
          <a:xfrm>
            <a:off x="6089753" y="2074311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6443220" y="2068779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1" name="Straight Connector 390"/>
          <p:cNvCxnSpPr/>
          <p:nvPr/>
        </p:nvCxnSpPr>
        <p:spPr>
          <a:xfrm>
            <a:off x="7464029" y="2752816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0" name="Straight Connector 399"/>
          <p:cNvCxnSpPr/>
          <p:nvPr/>
        </p:nvCxnSpPr>
        <p:spPr>
          <a:xfrm flipV="1">
            <a:off x="8747132" y="1522913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/>
          <p:nvPr/>
        </p:nvCxnSpPr>
        <p:spPr>
          <a:xfrm>
            <a:off x="8838572" y="1547571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2" name="Straight Connector 401"/>
          <p:cNvCxnSpPr/>
          <p:nvPr/>
        </p:nvCxnSpPr>
        <p:spPr>
          <a:xfrm>
            <a:off x="8566156" y="2047562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3" name="Straight Connector 402"/>
          <p:cNvCxnSpPr/>
          <p:nvPr/>
        </p:nvCxnSpPr>
        <p:spPr>
          <a:xfrm>
            <a:off x="8919623" y="2042030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/>
          <p:cNvCxnSpPr/>
          <p:nvPr/>
        </p:nvCxnSpPr>
        <p:spPr>
          <a:xfrm rot="10800000" flipV="1">
            <a:off x="4637437" y="3046965"/>
            <a:ext cx="2563847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 rot="10800000">
            <a:off x="2179596" y="3046965"/>
            <a:ext cx="2457841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H="1" flipV="1">
            <a:off x="7175976" y="3041433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 flipH="1" flipV="1">
            <a:off x="1991968" y="3020216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 w="sm" len="sm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/>
          <p:cNvCxnSpPr/>
          <p:nvPr/>
        </p:nvCxnSpPr>
        <p:spPr>
          <a:xfrm>
            <a:off x="5108672" y="3046965"/>
            <a:ext cx="1363893" cy="492776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3" name="Straight Connector 422"/>
          <p:cNvCxnSpPr/>
          <p:nvPr/>
        </p:nvCxnSpPr>
        <p:spPr>
          <a:xfrm flipV="1">
            <a:off x="6439236" y="3018533"/>
            <a:ext cx="113155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4" name="Straight Connector 423"/>
          <p:cNvCxnSpPr/>
          <p:nvPr/>
        </p:nvCxnSpPr>
        <p:spPr>
          <a:xfrm flipV="1">
            <a:off x="4921401" y="3046965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/>
          <p:cNvCxnSpPr/>
          <p:nvPr/>
        </p:nvCxnSpPr>
        <p:spPr>
          <a:xfrm flipV="1">
            <a:off x="7560397" y="3026328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9" name="TextBox 75"/>
          <p:cNvSpPr txBox="1">
            <a:spLocks noChangeArrowheads="1"/>
          </p:cNvSpPr>
          <p:nvPr/>
        </p:nvSpPr>
        <p:spPr bwMode="auto">
          <a:xfrm>
            <a:off x="6964307" y="1574320"/>
            <a:ext cx="1284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Duplication</a:t>
            </a:r>
            <a:endParaRPr lang="en-US" b="1" dirty="0">
              <a:latin typeface="Calibri" charset="0"/>
            </a:endParaRPr>
          </a:p>
        </p:txBody>
      </p:sp>
      <p:sp>
        <p:nvSpPr>
          <p:cNvPr id="441" name="Oval 440"/>
          <p:cNvSpPr/>
          <p:nvPr/>
        </p:nvSpPr>
        <p:spPr>
          <a:xfrm>
            <a:off x="7100152" y="2641141"/>
            <a:ext cx="731520" cy="731520"/>
          </a:xfrm>
          <a:prstGeom prst="ellipse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TextBox 443"/>
          <p:cNvSpPr txBox="1"/>
          <p:nvPr/>
        </p:nvSpPr>
        <p:spPr>
          <a:xfrm>
            <a:off x="7913625" y="2935696"/>
            <a:ext cx="83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Cluster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9" name="Title 4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RP</a:t>
            </a:r>
            <a:endParaRPr lang="en-US" dirty="0"/>
          </a:p>
        </p:txBody>
      </p:sp>
      <p:sp>
        <p:nvSpPr>
          <p:cNvPr id="51" name="TextBox 99"/>
          <p:cNvSpPr txBox="1">
            <a:spLocks noChangeArrowheads="1"/>
          </p:cNvSpPr>
          <p:nvPr/>
        </p:nvSpPr>
        <p:spPr bwMode="auto">
          <a:xfrm>
            <a:off x="325685" y="5510164"/>
            <a:ext cx="12273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mapping</a:t>
            </a:r>
            <a:endParaRPr lang="en-US" sz="1400" dirty="0">
              <a:latin typeface="Calibri" charset="0"/>
            </a:endParaRPr>
          </a:p>
        </p:txBody>
      </p:sp>
      <p:sp>
        <p:nvSpPr>
          <p:cNvPr id="52" name="TextBox 117"/>
          <p:cNvSpPr txBox="1">
            <a:spLocks noChangeArrowheads="1"/>
          </p:cNvSpPr>
          <p:nvPr/>
        </p:nvSpPr>
        <p:spPr bwMode="auto">
          <a:xfrm>
            <a:off x="241101" y="4416241"/>
            <a:ext cx="1417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400" dirty="0" smtClean="0">
                <a:latin typeface="Calibri" charset="0"/>
              </a:rPr>
              <a:t>Read sequencing</a:t>
            </a:r>
            <a:endParaRPr lang="en-US" sz="1400" dirty="0">
              <a:latin typeface="Calibri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588867" y="4416241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588867" y="5510164"/>
            <a:ext cx="361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Symbol" charset="2"/>
              <a:buChar char=""/>
            </a:pPr>
            <a:r>
              <a:rPr lang="en-US" sz="1400" dirty="0" smtClean="0"/>
              <a:t>   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1879585" y="4858602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950138" y="4747722"/>
            <a:ext cx="3200400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Straight Connector 59"/>
          <p:cNvCxnSpPr/>
          <p:nvPr/>
        </p:nvCxnSpPr>
        <p:spPr>
          <a:xfrm>
            <a:off x="5910630" y="4859396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1873920" y="5436595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1944473" y="5325715"/>
            <a:ext cx="3200400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5910630" y="5436595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464966" y="4605105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5464966" y="5183343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6228097" y="4147687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319537" y="4172345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47121" y="4672336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400588" y="4666804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7421397" y="5350841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704500" y="4120938"/>
            <a:ext cx="91440" cy="519117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8795940" y="4145596"/>
            <a:ext cx="91440" cy="52120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8523524" y="4645587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8876991" y="4640055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 flipV="1">
            <a:off x="6234447" y="5644988"/>
            <a:ext cx="924209" cy="742702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0800000">
            <a:off x="5066095" y="5644992"/>
            <a:ext cx="1162003" cy="742700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H="1" flipV="1">
            <a:off x="7133344" y="5639458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arrow" w="sm" len="sm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 flipV="1">
            <a:off x="1949336" y="5618241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2165398" y="5629981"/>
            <a:ext cx="2756003" cy="757709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921401" y="5644992"/>
            <a:ext cx="2638996" cy="742698"/>
          </a:xfrm>
          <a:prstGeom prst="line">
            <a:avLst/>
          </a:prstGeom>
          <a:ln w="254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4878769" y="5644990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7517765" y="5624353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7057520" y="5239166"/>
            <a:ext cx="731520" cy="731520"/>
          </a:xfrm>
          <a:prstGeom prst="ellipse">
            <a:avLst/>
          </a:prstGeom>
          <a:noFill/>
          <a:ln w="2540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7870993" y="5533721"/>
            <a:ext cx="83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Cluster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09" name="TextBox 78"/>
          <p:cNvSpPr txBox="1">
            <a:spLocks noChangeArrowheads="1"/>
          </p:cNvSpPr>
          <p:nvPr/>
        </p:nvSpPr>
        <p:spPr bwMode="auto">
          <a:xfrm>
            <a:off x="-57364" y="4647850"/>
            <a:ext cx="17157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Studied genome</a:t>
            </a:r>
            <a:endParaRPr lang="en-US" dirty="0">
              <a:latin typeface="Calibri" charset="0"/>
            </a:endParaRPr>
          </a:p>
        </p:txBody>
      </p:sp>
      <p:sp>
        <p:nvSpPr>
          <p:cNvPr id="110" name="TextBox 79"/>
          <p:cNvSpPr txBox="1">
            <a:spLocks noChangeArrowheads="1"/>
          </p:cNvSpPr>
          <p:nvPr/>
        </p:nvSpPr>
        <p:spPr bwMode="auto">
          <a:xfrm>
            <a:off x="-67689" y="5212855"/>
            <a:ext cx="19403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alibri" charset="0"/>
              </a:rPr>
              <a:t>Reference genome</a:t>
            </a:r>
            <a:endParaRPr lang="en-US" dirty="0">
              <a:latin typeface="Calibri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6362574" y="2150491"/>
            <a:ext cx="2475998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/>
          <p:cNvSpPr/>
          <p:nvPr/>
        </p:nvSpPr>
        <p:spPr>
          <a:xfrm rot="10800000">
            <a:off x="6362169" y="4742422"/>
            <a:ext cx="2475998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xtBox 75"/>
          <p:cNvSpPr txBox="1">
            <a:spLocks noChangeArrowheads="1"/>
          </p:cNvSpPr>
          <p:nvPr/>
        </p:nvSpPr>
        <p:spPr bwMode="auto">
          <a:xfrm>
            <a:off x="2907398" y="4173202"/>
            <a:ext cx="1604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Original region</a:t>
            </a:r>
            <a:endParaRPr lang="en-US" b="1" dirty="0">
              <a:latin typeface="Calibri" charset="0"/>
            </a:endParaRPr>
          </a:p>
        </p:txBody>
      </p:sp>
      <p:sp>
        <p:nvSpPr>
          <p:cNvPr id="98" name="TextBox 75"/>
          <p:cNvSpPr txBox="1">
            <a:spLocks noChangeArrowheads="1"/>
          </p:cNvSpPr>
          <p:nvPr/>
        </p:nvSpPr>
        <p:spPr bwMode="auto">
          <a:xfrm>
            <a:off x="7116707" y="4173202"/>
            <a:ext cx="1284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Duplication</a:t>
            </a:r>
            <a:endParaRPr lang="en-US" b="1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Dispersed duplications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92457" cy="115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880"/>
                <a:gridCol w="2092960"/>
                <a:gridCol w="1028856"/>
                <a:gridCol w="875489"/>
                <a:gridCol w="949605"/>
                <a:gridCol w="222766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hiPSC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  <a:r>
                        <a:rPr lang="en-US" baseline="0" dirty="0" smtClean="0"/>
                        <a:t>PE </a:t>
                      </a:r>
                      <a:r>
                        <a:rPr lang="en-US" baseline="0" dirty="0" err="1" smtClean="0"/>
                        <a:t>tdup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#PE 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#PE dup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Re-estimate and</a:t>
                      </a:r>
                    </a:p>
                    <a:p>
                      <a:r>
                        <a:rPr lang="en-US" dirty="0" smtClean="0"/>
                        <a:t>insertion points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+mn-lt"/>
                          <a:cs typeface="Cambria"/>
                        </a:rPr>
                        <a:t>03-04</a:t>
                      </a:r>
                      <a:r>
                        <a:rPr lang="en-US" sz="1400" baseline="0" dirty="0" smtClean="0">
                          <a:latin typeface="+mn-lt"/>
                          <a:cs typeface="Cambria"/>
                        </a:rPr>
                        <a:t> #6</a:t>
                      </a:r>
                      <a:endParaRPr lang="en-US" sz="1400" dirty="0">
                        <a:latin typeface="+mn-lt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+mn-lt"/>
                          <a:ea typeface="Cambria"/>
                          <a:cs typeface="Cambria"/>
                        </a:rPr>
                        <a:t>chr10:74033001-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latin typeface="+mn-lt"/>
                          <a:ea typeface="Cambria"/>
                          <a:cs typeface="Cambria"/>
                        </a:rPr>
                        <a:t>74650000</a:t>
                      </a:r>
                      <a:endParaRPr lang="en-US" sz="1400" dirty="0">
                        <a:solidFill>
                          <a:srgbClr val="000000"/>
                        </a:solidFill>
                        <a:latin typeface="+mn-lt"/>
                        <a:ea typeface="Cambria"/>
                        <a:cs typeface="Cambri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+mn-lt"/>
                          <a:cs typeface="Cambria"/>
                        </a:rPr>
                        <a:t>0</a:t>
                      </a:r>
                      <a:endParaRPr lang="en-US" sz="1400" dirty="0">
                        <a:latin typeface="+mn-lt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+mn-lt"/>
                          <a:cs typeface="Cambria"/>
                        </a:rPr>
                        <a:t>0</a:t>
                      </a:r>
                      <a:endParaRPr lang="en-US" sz="1400" dirty="0">
                        <a:latin typeface="+mn-lt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+mn-lt"/>
                          <a:cs typeface="Cambria"/>
                        </a:rPr>
                        <a:t>3</a:t>
                      </a:r>
                      <a:endParaRPr lang="en-US" sz="1400" dirty="0">
                        <a:latin typeface="+mn-lt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>
                          <a:latin typeface="+mn-lt"/>
                          <a:cs typeface="Cambria"/>
                        </a:rPr>
                        <a:t>chr10:74029174-74646873</a:t>
                      </a:r>
                    </a:p>
                    <a:p>
                      <a:pPr algn="r"/>
                      <a:r>
                        <a:rPr lang="en-US" sz="1400" dirty="0" smtClean="0">
                          <a:latin typeface="+mn-lt"/>
                          <a:cs typeface="Cambria"/>
                        </a:rPr>
                        <a:t>chr8:128751030-128751065</a:t>
                      </a:r>
                      <a:endParaRPr lang="en-US" sz="1400" dirty="0">
                        <a:latin typeface="+mn-lt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879585" y="4858602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235431" y="4747722"/>
            <a:ext cx="2743200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5910630" y="4859396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73920" y="5436595"/>
            <a:ext cx="347472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910630" y="5436595"/>
            <a:ext cx="3171782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464966" y="4605105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464966" y="5183343"/>
            <a:ext cx="34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872264" y="4672336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421397" y="5350841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8876991" y="4640055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3322164" y="5578343"/>
            <a:ext cx="187325" cy="0"/>
          </a:xfrm>
          <a:prstGeom prst="line">
            <a:avLst/>
          </a:prstGeom>
          <a:ln w="38100">
            <a:solidFill>
              <a:schemeClr val="accent5"/>
            </a:solidFill>
            <a:headEnd type="arrow" w="sm" len="sm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 flipV="1">
            <a:off x="6224124" y="4672336"/>
            <a:ext cx="187325" cy="0"/>
          </a:xfrm>
          <a:prstGeom prst="line">
            <a:avLst/>
          </a:prstGeom>
          <a:ln w="38100">
            <a:solidFill>
              <a:schemeClr val="tx1"/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8593137" y="4640055"/>
            <a:ext cx="187325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 rot="10800000">
            <a:off x="6122576" y="4742422"/>
            <a:ext cx="2743200" cy="231834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100000">
                <a:srgbClr val="FFFFFF"/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75"/>
          <p:cNvSpPr txBox="1">
            <a:spLocks noChangeArrowheads="1"/>
          </p:cNvSpPr>
          <p:nvPr/>
        </p:nvSpPr>
        <p:spPr bwMode="auto">
          <a:xfrm>
            <a:off x="2907398" y="4173202"/>
            <a:ext cx="16047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Original region</a:t>
            </a:r>
            <a:endParaRPr lang="en-US" b="1" dirty="0">
              <a:latin typeface="Calibri" charset="0"/>
            </a:endParaRPr>
          </a:p>
        </p:txBody>
      </p:sp>
      <p:sp>
        <p:nvSpPr>
          <p:cNvPr id="42" name="TextBox 75"/>
          <p:cNvSpPr txBox="1">
            <a:spLocks noChangeArrowheads="1"/>
          </p:cNvSpPr>
          <p:nvPr/>
        </p:nvSpPr>
        <p:spPr bwMode="auto">
          <a:xfrm>
            <a:off x="6987865" y="4173202"/>
            <a:ext cx="12849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 smtClean="0">
                <a:latin typeface="Calibri" charset="0"/>
              </a:rPr>
              <a:t>Duplication</a:t>
            </a:r>
            <a:endParaRPr lang="en-US" b="1" dirty="0">
              <a:latin typeface="Calibri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3607445" y="5320361"/>
            <a:ext cx="0" cy="18288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3719763" y="5578343"/>
            <a:ext cx="187325" cy="0"/>
          </a:xfrm>
          <a:prstGeom prst="line">
            <a:avLst/>
          </a:prstGeom>
          <a:ln w="38100">
            <a:solidFill>
              <a:schemeClr val="accent5"/>
            </a:solidFill>
            <a:headEnd type="none"/>
            <a:tailEnd type="arrow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782585" y="5718387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</a:rPr>
              <a:t>Try in fibroblast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09005" y="6087719"/>
            <a:ext cx="907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Primers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6716375" y="4747722"/>
            <a:ext cx="2347941" cy="13399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7" idx="0"/>
          </p:cNvCxnSpPr>
          <p:nvPr/>
        </p:nvCxnSpPr>
        <p:spPr>
          <a:xfrm rot="16200000" flipV="1">
            <a:off x="5488492" y="5313520"/>
            <a:ext cx="1345297" cy="2031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47" idx="1"/>
          </p:cNvCxnSpPr>
          <p:nvPr/>
        </p:nvCxnSpPr>
        <p:spPr>
          <a:xfrm rot="10800000">
            <a:off x="4076781" y="5578343"/>
            <a:ext cx="1732224" cy="6940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things 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Analysis of deep coverage samples</a:t>
            </a:r>
          </a:p>
          <a:p>
            <a:r>
              <a:rPr lang="en-US" dirty="0" smtClean="0"/>
              <a:t>Analyze samples with missing data</a:t>
            </a:r>
          </a:p>
          <a:p>
            <a:pPr lvl="1"/>
            <a:r>
              <a:rPr lang="en-US" dirty="0" smtClean="0"/>
              <a:t>At minimum we need data for 03-04 #5</a:t>
            </a:r>
          </a:p>
          <a:p>
            <a:r>
              <a:rPr lang="en-US" dirty="0" smtClean="0"/>
              <a:t>Additional </a:t>
            </a:r>
            <a:r>
              <a:rPr lang="en-US" dirty="0" err="1" smtClean="0"/>
              <a:t>qPCR</a:t>
            </a:r>
            <a:endParaRPr lang="en-US" dirty="0" smtClean="0"/>
          </a:p>
          <a:p>
            <a:pPr lvl="1"/>
            <a:r>
              <a:rPr lang="en-US" dirty="0" smtClean="0"/>
              <a:t>Need to select 5-10 events</a:t>
            </a:r>
          </a:p>
          <a:p>
            <a:r>
              <a:rPr lang="en-US" dirty="0" smtClean="0"/>
              <a:t>Additional PCR validation</a:t>
            </a:r>
          </a:p>
          <a:p>
            <a:pPr lvl="1"/>
            <a:r>
              <a:rPr lang="en-US" dirty="0" smtClean="0"/>
              <a:t>Candidate dispersed duplication</a:t>
            </a:r>
          </a:p>
          <a:p>
            <a:pPr lvl="1"/>
            <a:r>
              <a:rPr lang="en-US" dirty="0" smtClean="0"/>
              <a:t>5 more with PE support</a:t>
            </a:r>
          </a:p>
          <a:p>
            <a:pPr lvl="1"/>
            <a:r>
              <a:rPr lang="en-US" dirty="0" smtClean="0"/>
              <a:t>Test for other allele (for somatic fibroblast </a:t>
            </a:r>
            <a:r>
              <a:rPr lang="en-US" dirty="0" err="1" smtClean="0"/>
              <a:t>CNVs</a:t>
            </a:r>
            <a:r>
              <a:rPr lang="en-US" smtClean="0"/>
              <a:t>)</a:t>
            </a:r>
            <a:r>
              <a:rPr lang="en-US" smtClean="0"/>
              <a:t>?</a:t>
            </a: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5633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Recombination during replication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1864" y="1649367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126067" y="1649367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49157" y="0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38273" y="1649367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14243" y="1670841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252127" y="2819846"/>
            <a:ext cx="1533407" cy="138607"/>
            <a:chOff x="2504253" y="3240101"/>
            <a:chExt cx="1533407" cy="138607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2252127" y="2655838"/>
            <a:ext cx="1533407" cy="138607"/>
            <a:chOff x="2504253" y="3240101"/>
            <a:chExt cx="1533407" cy="138607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252127" y="2354928"/>
            <a:ext cx="1533407" cy="138607"/>
            <a:chOff x="2504253" y="3240101"/>
            <a:chExt cx="1533407" cy="138607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2252127" y="2190920"/>
            <a:ext cx="1533407" cy="138607"/>
            <a:chOff x="2504253" y="3240101"/>
            <a:chExt cx="1533407" cy="138607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 rot="19800000">
            <a:off x="276343" y="2254398"/>
            <a:ext cx="1533407" cy="138607"/>
            <a:chOff x="2504253" y="3240101"/>
            <a:chExt cx="1533407" cy="138607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/>
          <p:cNvGrpSpPr/>
          <p:nvPr/>
        </p:nvGrpSpPr>
        <p:grpSpPr>
          <a:xfrm rot="600000">
            <a:off x="281564" y="2548901"/>
            <a:ext cx="1533407" cy="138607"/>
            <a:chOff x="2504253" y="3240101"/>
            <a:chExt cx="1533407" cy="138607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 rot="1800000">
            <a:off x="6650012" y="690138"/>
            <a:ext cx="1533407" cy="138607"/>
            <a:chOff x="2504253" y="3240101"/>
            <a:chExt cx="1533407" cy="138607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/>
          <p:nvPr/>
        </p:nvGrpSpPr>
        <p:grpSpPr>
          <a:xfrm rot="19200000">
            <a:off x="7374789" y="2438526"/>
            <a:ext cx="1533407" cy="138607"/>
            <a:chOff x="2504253" y="3240101"/>
            <a:chExt cx="1533407" cy="138607"/>
          </a:xfrm>
        </p:grpSpPr>
        <p:cxnSp>
          <p:nvCxnSpPr>
            <p:cNvPr id="54" name="Straight Connector 53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>
            <a:off x="4274669" y="2294576"/>
            <a:ext cx="1533407" cy="138607"/>
            <a:chOff x="2504253" y="3240101"/>
            <a:chExt cx="1533407" cy="138607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>
            <a:off x="4274669" y="2130568"/>
            <a:ext cx="1533407" cy="138607"/>
            <a:chOff x="2504253" y="3240101"/>
            <a:chExt cx="1533407" cy="138607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0" name="Group 79"/>
          <p:cNvGrpSpPr/>
          <p:nvPr/>
        </p:nvGrpSpPr>
        <p:grpSpPr>
          <a:xfrm>
            <a:off x="4274669" y="2632053"/>
            <a:ext cx="1533407" cy="137160"/>
            <a:chOff x="4648189" y="3052308"/>
            <a:chExt cx="1533407" cy="137160"/>
          </a:xfrm>
        </p:grpSpPr>
        <p:cxnSp>
          <p:nvCxnSpPr>
            <p:cNvPr id="74" name="Straight Connector 73"/>
            <p:cNvCxnSpPr/>
            <p:nvPr/>
          </p:nvCxnSpPr>
          <p:spPr>
            <a:xfrm>
              <a:off x="4648189" y="3106257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 flipV="1">
              <a:off x="5427450" y="312088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oup 80"/>
          <p:cNvGrpSpPr/>
          <p:nvPr/>
        </p:nvGrpSpPr>
        <p:grpSpPr>
          <a:xfrm>
            <a:off x="4274669" y="2788120"/>
            <a:ext cx="1533407" cy="140195"/>
            <a:chOff x="4648189" y="3208375"/>
            <a:chExt cx="1533407" cy="140195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4648189" y="3270265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496030" y="3270265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V="1">
              <a:off x="5860191" y="3276955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5063289" y="3271853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 flipV="1">
              <a:off x="4994709" y="3279990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V="1">
              <a:off x="5427450" y="3278402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/>
          <p:nvPr/>
        </p:nvGrpSpPr>
        <p:grpSpPr>
          <a:xfrm rot="900000">
            <a:off x="7550259" y="2151924"/>
            <a:ext cx="1533407" cy="140195"/>
            <a:chOff x="4648189" y="3208375"/>
            <a:chExt cx="1533407" cy="140195"/>
          </a:xfrm>
        </p:grpSpPr>
        <p:cxnSp>
          <p:nvCxnSpPr>
            <p:cNvPr id="83" name="Straight Connector 82"/>
            <p:cNvCxnSpPr/>
            <p:nvPr/>
          </p:nvCxnSpPr>
          <p:spPr>
            <a:xfrm>
              <a:off x="4648189" y="3270265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496030" y="3270265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5860191" y="3276955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5063289" y="3271853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V="1">
              <a:off x="4994709" y="3279990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16200000" flipV="1">
              <a:off x="5427450" y="3278402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 rot="16200000">
            <a:off x="6412404" y="865334"/>
            <a:ext cx="1533407" cy="137160"/>
            <a:chOff x="4648189" y="3052308"/>
            <a:chExt cx="1533407" cy="137160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4648189" y="3106257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16200000" flipV="1">
              <a:off x="5427450" y="312088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2" name="Oval 91"/>
          <p:cNvSpPr/>
          <p:nvPr/>
        </p:nvSpPr>
        <p:spPr>
          <a:xfrm>
            <a:off x="141864" y="4591403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/>
        </p:nvSpPr>
        <p:spPr>
          <a:xfrm>
            <a:off x="2126067" y="4591403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4138273" y="4591403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7" name="Group 96"/>
          <p:cNvGrpSpPr/>
          <p:nvPr/>
        </p:nvGrpSpPr>
        <p:grpSpPr>
          <a:xfrm>
            <a:off x="2252127" y="5761882"/>
            <a:ext cx="1533407" cy="138607"/>
            <a:chOff x="2504253" y="3240101"/>
            <a:chExt cx="1533407" cy="138607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2252127" y="5597874"/>
            <a:ext cx="1533407" cy="138607"/>
            <a:chOff x="2504253" y="3240101"/>
            <a:chExt cx="1533407" cy="138607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7" name="Group 106"/>
          <p:cNvGrpSpPr/>
          <p:nvPr/>
        </p:nvGrpSpPr>
        <p:grpSpPr>
          <a:xfrm>
            <a:off x="2252127" y="5296964"/>
            <a:ext cx="1533407" cy="138607"/>
            <a:chOff x="2504253" y="3240101"/>
            <a:chExt cx="1533407" cy="138607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2" name="Group 111"/>
          <p:cNvGrpSpPr/>
          <p:nvPr/>
        </p:nvGrpSpPr>
        <p:grpSpPr>
          <a:xfrm>
            <a:off x="2252127" y="5132956"/>
            <a:ext cx="1533407" cy="138607"/>
            <a:chOff x="2504253" y="3240101"/>
            <a:chExt cx="1533407" cy="138607"/>
          </a:xfrm>
        </p:grpSpPr>
        <p:cxnSp>
          <p:nvCxnSpPr>
            <p:cNvPr id="113" name="Straight Connector 112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 rot="19800000">
            <a:off x="276343" y="5196434"/>
            <a:ext cx="1533407" cy="138607"/>
            <a:chOff x="2504253" y="3240101"/>
            <a:chExt cx="1533407" cy="138607"/>
          </a:xfrm>
        </p:grpSpPr>
        <p:cxnSp>
          <p:nvCxnSpPr>
            <p:cNvPr id="118" name="Straight Connector 117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2" name="Group 121"/>
          <p:cNvGrpSpPr/>
          <p:nvPr/>
        </p:nvGrpSpPr>
        <p:grpSpPr>
          <a:xfrm rot="600000">
            <a:off x="281564" y="5490937"/>
            <a:ext cx="1533407" cy="138607"/>
            <a:chOff x="2504253" y="3240101"/>
            <a:chExt cx="1533407" cy="138607"/>
          </a:xfrm>
        </p:grpSpPr>
        <p:cxnSp>
          <p:nvCxnSpPr>
            <p:cNvPr id="123" name="Straight Connector 122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4274669" y="5236612"/>
            <a:ext cx="1533407" cy="138607"/>
            <a:chOff x="2504253" y="3240101"/>
            <a:chExt cx="1533407" cy="138607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2" name="Group 141"/>
          <p:cNvGrpSpPr/>
          <p:nvPr/>
        </p:nvGrpSpPr>
        <p:grpSpPr>
          <a:xfrm>
            <a:off x="4274669" y="5072604"/>
            <a:ext cx="1533407" cy="138607"/>
            <a:chOff x="2504253" y="3240101"/>
            <a:chExt cx="1533407" cy="138607"/>
          </a:xfrm>
        </p:grpSpPr>
        <p:cxnSp>
          <p:nvCxnSpPr>
            <p:cNvPr id="143" name="Straight Connector 142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Oval 95"/>
          <p:cNvSpPr/>
          <p:nvPr/>
        </p:nvSpPr>
        <p:spPr>
          <a:xfrm>
            <a:off x="6129003" y="5029200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2" name="Group 131"/>
          <p:cNvGrpSpPr/>
          <p:nvPr/>
        </p:nvGrpSpPr>
        <p:grpSpPr>
          <a:xfrm rot="19200000">
            <a:off x="6225991" y="5719220"/>
            <a:ext cx="1533407" cy="138607"/>
            <a:chOff x="2504253" y="3240101"/>
            <a:chExt cx="1533407" cy="138607"/>
          </a:xfrm>
        </p:grpSpPr>
        <p:cxnSp>
          <p:nvCxnSpPr>
            <p:cNvPr id="133" name="Straight Connector 132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Oval 93"/>
          <p:cNvSpPr/>
          <p:nvPr/>
        </p:nvSpPr>
        <p:spPr>
          <a:xfrm>
            <a:off x="7315939" y="3569415"/>
            <a:ext cx="1828800" cy="1828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7" name="Group 126"/>
          <p:cNvGrpSpPr/>
          <p:nvPr/>
        </p:nvGrpSpPr>
        <p:grpSpPr>
          <a:xfrm rot="1800000">
            <a:off x="7572320" y="4255704"/>
            <a:ext cx="1533407" cy="138607"/>
            <a:chOff x="2504253" y="3240101"/>
            <a:chExt cx="1533407" cy="138607"/>
          </a:xfrm>
        </p:grpSpPr>
        <p:cxnSp>
          <p:nvCxnSpPr>
            <p:cNvPr id="128" name="Straight Connector 127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FF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4274669" y="5721087"/>
            <a:ext cx="1533407" cy="138607"/>
            <a:chOff x="2504253" y="3240101"/>
            <a:chExt cx="1533407" cy="138607"/>
          </a:xfrm>
        </p:grpSpPr>
        <p:cxnSp>
          <p:nvCxnSpPr>
            <p:cNvPr id="170" name="Straight Connector 169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 173"/>
          <p:cNvGrpSpPr/>
          <p:nvPr/>
        </p:nvGrpSpPr>
        <p:grpSpPr>
          <a:xfrm>
            <a:off x="4274669" y="5557079"/>
            <a:ext cx="1533407" cy="138607"/>
            <a:chOff x="2504253" y="3240101"/>
            <a:chExt cx="1533407" cy="138607"/>
          </a:xfrm>
        </p:grpSpPr>
        <p:cxnSp>
          <p:nvCxnSpPr>
            <p:cNvPr id="175" name="Straight Connector 174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9" name="Group 178"/>
          <p:cNvGrpSpPr/>
          <p:nvPr/>
        </p:nvGrpSpPr>
        <p:grpSpPr>
          <a:xfrm>
            <a:off x="6343824" y="6137065"/>
            <a:ext cx="1533407" cy="138607"/>
            <a:chOff x="2504253" y="3240101"/>
            <a:chExt cx="1533407" cy="138607"/>
          </a:xfrm>
        </p:grpSpPr>
        <p:cxnSp>
          <p:nvCxnSpPr>
            <p:cNvPr id="180" name="Straight Connector 179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Group 183"/>
          <p:cNvGrpSpPr/>
          <p:nvPr/>
        </p:nvGrpSpPr>
        <p:grpSpPr>
          <a:xfrm rot="18000000">
            <a:off x="7127483" y="4232467"/>
            <a:ext cx="1533407" cy="138607"/>
            <a:chOff x="2504253" y="3240101"/>
            <a:chExt cx="1533407" cy="138607"/>
          </a:xfrm>
        </p:grpSpPr>
        <p:cxnSp>
          <p:nvCxnSpPr>
            <p:cNvPr id="185" name="Straight Connector 184"/>
            <p:cNvCxnSpPr/>
            <p:nvPr/>
          </p:nvCxnSpPr>
          <p:spPr>
            <a:xfrm>
              <a:off x="2504253" y="3301991"/>
              <a:ext cx="1533407" cy="0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>
              <a:off x="3104444" y="3301991"/>
              <a:ext cx="432741" cy="1588"/>
            </a:xfrm>
            <a:prstGeom prst="line">
              <a:avLst/>
            </a:prstGeom>
            <a:ln>
              <a:solidFill>
                <a:srgbClr val="00FF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V="1">
              <a:off x="3468605" y="3308681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V="1">
              <a:off x="3035864" y="3310128"/>
              <a:ext cx="1371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Right Arrow 188"/>
          <p:cNvSpPr/>
          <p:nvPr/>
        </p:nvSpPr>
        <p:spPr>
          <a:xfrm>
            <a:off x="1970664" y="2466977"/>
            <a:ext cx="155403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" name="Right Arrow 189"/>
          <p:cNvSpPr/>
          <p:nvPr/>
        </p:nvSpPr>
        <p:spPr>
          <a:xfrm>
            <a:off x="3964194" y="2466977"/>
            <a:ext cx="155403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" name="Right Arrow 190"/>
          <p:cNvSpPr/>
          <p:nvPr/>
        </p:nvSpPr>
        <p:spPr>
          <a:xfrm>
            <a:off x="6129002" y="2454301"/>
            <a:ext cx="914400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ight Arrow 191"/>
          <p:cNvSpPr/>
          <p:nvPr/>
        </p:nvSpPr>
        <p:spPr>
          <a:xfrm rot="20504054">
            <a:off x="6085666" y="4600723"/>
            <a:ext cx="914400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ight Arrow 192"/>
          <p:cNvSpPr/>
          <p:nvPr/>
        </p:nvSpPr>
        <p:spPr>
          <a:xfrm>
            <a:off x="1967661" y="5455681"/>
            <a:ext cx="155403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ight Arrow 193"/>
          <p:cNvSpPr/>
          <p:nvPr/>
        </p:nvSpPr>
        <p:spPr>
          <a:xfrm>
            <a:off x="3961191" y="5455681"/>
            <a:ext cx="155403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Right Arrow 194"/>
          <p:cNvSpPr/>
          <p:nvPr/>
        </p:nvSpPr>
        <p:spPr>
          <a:xfrm rot="20504054">
            <a:off x="5671802" y="1524585"/>
            <a:ext cx="914400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" name="Right Arrow 195"/>
          <p:cNvSpPr/>
          <p:nvPr/>
        </p:nvSpPr>
        <p:spPr>
          <a:xfrm rot="930369">
            <a:off x="5939244" y="5673531"/>
            <a:ext cx="274320" cy="1650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155</Words>
  <Application>Microsoft Macintosh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How to continue hiPSC analysis</vt:lpstr>
      <vt:lpstr>Applying RP</vt:lpstr>
      <vt:lpstr>Dispersed duplications</vt:lpstr>
      <vt:lpstr>Other things to do</vt:lpstr>
      <vt:lpstr>Recombination during replication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Dispersed duplications</dc:title>
  <dc:creator>Alexej Abyzov</dc:creator>
  <cp:lastModifiedBy>Alexej Abyzov</cp:lastModifiedBy>
  <cp:revision>17</cp:revision>
  <dcterms:created xsi:type="dcterms:W3CDTF">2011-12-20T17:25:42Z</dcterms:created>
  <dcterms:modified xsi:type="dcterms:W3CDTF">2011-12-20T17:25:52Z</dcterms:modified>
</cp:coreProperties>
</file>