
<file path=[Content_Types].xml><?xml version="1.0" encoding="utf-8"?>
<Types xmlns="http://schemas.openxmlformats.org/package/2006/content-types">
  <Override PartName="/ppt/charts/chart1.xml" ContentType="application/vnd.openxmlformats-officedocument.drawingml.chart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xlsx" ContentType="application/vnd.openxmlformats-officedocument.spreadsheetml.sheet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9" r:id="rId2"/>
    <p:sldId id="260" r:id="rId3"/>
    <p:sldId id="258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16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SNPs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ncRNA</c:v>
                </c:pt>
                <c:pt idx="1">
                  <c:v>UTRs</c:v>
                </c:pt>
                <c:pt idx="2">
                  <c:v>TFPeaks</c:v>
                </c:pt>
                <c:pt idx="3">
                  <c:v>TFMotifs</c:v>
                </c:pt>
                <c:pt idx="4">
                  <c:v>Pgenes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4.718808824899464</c:v>
                </c:pt>
                <c:pt idx="1">
                  <c:v>6.102367836120386</c:v>
                </c:pt>
                <c:pt idx="2">
                  <c:v>6.765423999726067</c:v>
                </c:pt>
                <c:pt idx="3">
                  <c:v>6.505801474004182</c:v>
                </c:pt>
                <c:pt idx="4">
                  <c:v>5.07505399469838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Indels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ncRNA</c:v>
                </c:pt>
                <c:pt idx="1">
                  <c:v>UTRs</c:v>
                </c:pt>
                <c:pt idx="2">
                  <c:v>TFPeaks</c:v>
                </c:pt>
                <c:pt idx="3">
                  <c:v>TFMotifs</c:v>
                </c:pt>
                <c:pt idx="4">
                  <c:v>Pgenes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3.695306522431803</c:v>
                </c:pt>
                <c:pt idx="1">
                  <c:v>5.138372179725009</c:v>
                </c:pt>
                <c:pt idx="2">
                  <c:v>5.756217584467263</c:v>
                </c:pt>
                <c:pt idx="3">
                  <c:v>5.549556205949354</c:v>
                </c:pt>
                <c:pt idx="4">
                  <c:v>3.939069749923424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SVs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ncRNA</c:v>
                </c:pt>
                <c:pt idx="1">
                  <c:v>UTRs</c:v>
                </c:pt>
                <c:pt idx="2">
                  <c:v>TFPeaks</c:v>
                </c:pt>
                <c:pt idx="3">
                  <c:v>TFMotifs</c:v>
                </c:pt>
                <c:pt idx="4">
                  <c:v>Pgenes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1.755874855672491</c:v>
                </c:pt>
                <c:pt idx="1">
                  <c:v>2.70586371228392</c:v>
                </c:pt>
                <c:pt idx="2">
                  <c:v>3.850339854583479</c:v>
                </c:pt>
                <c:pt idx="3">
                  <c:v>4.092545207605606</c:v>
                </c:pt>
                <c:pt idx="4">
                  <c:v>2.02530586526477</c:v>
                </c:pt>
              </c:numCache>
            </c:numRef>
          </c:val>
        </c:ser>
        <c:overlap val="100"/>
        <c:axId val="541714328"/>
        <c:axId val="583282216"/>
      </c:barChart>
      <c:catAx>
        <c:axId val="541714328"/>
        <c:scaling>
          <c:orientation val="minMax"/>
        </c:scaling>
        <c:axPos val="b"/>
        <c:tickLblPos val="nextTo"/>
        <c:crossAx val="583282216"/>
        <c:crosses val="autoZero"/>
        <c:auto val="1"/>
        <c:lblAlgn val="ctr"/>
        <c:lblOffset val="100"/>
      </c:catAx>
      <c:valAx>
        <c:axId val="583282216"/>
        <c:scaling>
          <c:orientation val="minMax"/>
        </c:scaling>
        <c:axPos val="l"/>
        <c:majorGridlines/>
        <c:numFmt formatCode="General" sourceLinked="1"/>
        <c:tickLblPos val="nextTo"/>
        <c:crossAx val="54171432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24E4F-3D14-2343-AD9D-194163CF6418}" type="datetimeFigureOut">
              <a:rPr lang="en-US" smtClean="0"/>
              <a:t>12/14/11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6E3B1-809D-FB49-8E39-CFA45CFD3D1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E4ACF-F63E-EE4D-BA85-7A43D0E8B2C5}" type="datetimeFigureOut">
              <a:rPr lang="en-US" smtClean="0"/>
              <a:t>12/14/11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8E802-A3A2-E247-B098-2EC9829B622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8522-9CB6-AE4F-8BB4-D7BE58C7CA1B}" type="datetime1">
              <a:rPr lang="en-US" smtClean="0"/>
              <a:t>12/14/11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9D67-AB13-1747-A7E4-37EE3DA860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C734-6121-2C48-95AE-A26A99B0F794}" type="datetime1">
              <a:rPr lang="en-US" smtClean="0"/>
              <a:t>12/14/11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9D67-AB13-1747-A7E4-37EE3DA860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B5A4-B517-F244-B452-C161451B5ABB}" type="datetime1">
              <a:rPr lang="en-US" smtClean="0"/>
              <a:t>12/14/11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9D67-AB13-1747-A7E4-37EE3DA860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FC5D8-4EFF-024F-9F22-EB34F95D933C}" type="datetime1">
              <a:rPr lang="en-US" smtClean="0"/>
              <a:t>12/14/11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9D67-AB13-1747-A7E4-37EE3DA860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A4F5-1B4F-F340-8B37-1D59852008CC}" type="datetime1">
              <a:rPr lang="en-US" smtClean="0"/>
              <a:t>12/14/11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9D67-AB13-1747-A7E4-37EE3DA860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9C751-0260-BB4C-9603-06E5A729914B}" type="datetime1">
              <a:rPr lang="en-US" smtClean="0"/>
              <a:t>12/14/11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9D67-AB13-1747-A7E4-37EE3DA860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F49F-DC59-5247-A896-70A71385BC22}" type="datetime1">
              <a:rPr lang="en-US" smtClean="0"/>
              <a:t>12/14/11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9D67-AB13-1747-A7E4-37EE3DA860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CD2D-A4E2-FA45-8CD9-E1362D6CF968}" type="datetime1">
              <a:rPr lang="en-US" smtClean="0"/>
              <a:t>12/14/11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9D67-AB13-1747-A7E4-37EE3DA860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3AD7-E6DA-B149-8E5A-923969623425}" type="datetime1">
              <a:rPr lang="en-US" smtClean="0"/>
              <a:t>12/14/11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9D67-AB13-1747-A7E4-37EE3DA860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740EC-3FA3-B941-BF5E-B0F96072C673}" type="datetime1">
              <a:rPr lang="en-US" smtClean="0"/>
              <a:t>12/14/11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9D67-AB13-1747-A7E4-37EE3DA860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C17FF-0BD5-374F-8085-5C127439B18E}" type="datetime1">
              <a:rPr lang="en-US" smtClean="0"/>
              <a:t>12/14/11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9D67-AB13-1747-A7E4-37EE3DA860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3F145-A42C-E248-84AA-06C9922B1F24}" type="datetime1">
              <a:rPr lang="en-US" smtClean="0"/>
              <a:t>12/14/11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A9D67-AB13-1747-A7E4-37EE3DA860A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Phase I variants in non-coding annotations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Ekta</a:t>
            </a:r>
            <a:r>
              <a:rPr lang="en-US" dirty="0" smtClean="0"/>
              <a:t> </a:t>
            </a:r>
            <a:r>
              <a:rPr lang="en-US" dirty="0" err="1" smtClean="0"/>
              <a:t>Khurana</a:t>
            </a:r>
            <a:r>
              <a:rPr lang="en-US" dirty="0" smtClean="0"/>
              <a:t>, Cristina </a:t>
            </a:r>
            <a:r>
              <a:rPr lang="en-US" dirty="0" err="1" smtClean="0"/>
              <a:t>Sisu</a:t>
            </a:r>
            <a:r>
              <a:rPr lang="en-US" dirty="0" smtClean="0"/>
              <a:t>, </a:t>
            </a:r>
            <a:r>
              <a:rPr lang="en-US" dirty="0" err="1" smtClean="0"/>
              <a:t>Arif</a:t>
            </a:r>
            <a:r>
              <a:rPr lang="en-US" dirty="0" smtClean="0"/>
              <a:t> </a:t>
            </a:r>
            <a:r>
              <a:rPr lang="en-US" dirty="0" err="1" smtClean="0"/>
              <a:t>Harmanci</a:t>
            </a:r>
            <a:r>
              <a:rPr lang="en-US" dirty="0" smtClean="0"/>
              <a:t>, Mark Gerstein</a:t>
            </a:r>
          </a:p>
          <a:p>
            <a:r>
              <a:rPr lang="en-US" dirty="0" smtClean="0"/>
              <a:t>Yale University</a:t>
            </a:r>
          </a:p>
          <a:p>
            <a:r>
              <a:rPr lang="en-US" dirty="0" smtClean="0"/>
              <a:t>Dec</a:t>
            </a:r>
            <a:r>
              <a:rPr lang="en-US" dirty="0" smtClean="0"/>
              <a:t> 20, </a:t>
            </a:r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9922-08F8-994D-86AE-25180058FBF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Decorated VCF </a:t>
            </a:r>
            <a:r>
              <a:rPr lang="en-US" dirty="0" smtClean="0"/>
              <a:t>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Non-coding annotations that the variant intersects with are indicated by the "NAC" tag (for </a:t>
            </a:r>
            <a:r>
              <a:rPr lang="en-US" dirty="0" err="1" smtClean="0"/>
              <a:t>NonCoding</a:t>
            </a:r>
            <a:r>
              <a:rPr lang="en-US" dirty="0" smtClean="0"/>
              <a:t> Annotation Category)</a:t>
            </a:r>
          </a:p>
          <a:p>
            <a:r>
              <a:rPr lang="en-US" dirty="0" smtClean="0"/>
              <a:t>Tags include : NAC=</a:t>
            </a:r>
            <a:r>
              <a:rPr lang="en-US" dirty="0" err="1" smtClean="0"/>
              <a:t>miRNA</a:t>
            </a:r>
            <a:r>
              <a:rPr lang="en-US" dirty="0" smtClean="0"/>
              <a:t>, </a:t>
            </a:r>
            <a:r>
              <a:rPr lang="en-US" dirty="0" err="1" smtClean="0"/>
              <a:t>snRNA</a:t>
            </a:r>
            <a:r>
              <a:rPr lang="en-US" dirty="0" smtClean="0"/>
              <a:t>, </a:t>
            </a:r>
            <a:r>
              <a:rPr lang="en-US" dirty="0" err="1" smtClean="0"/>
              <a:t>snoRNA</a:t>
            </a:r>
            <a:r>
              <a:rPr lang="en-US" dirty="0" smtClean="0"/>
              <a:t>, </a:t>
            </a:r>
            <a:r>
              <a:rPr lang="en-US" dirty="0" err="1" smtClean="0"/>
              <a:t>rRNA</a:t>
            </a:r>
            <a:r>
              <a:rPr lang="en-US" dirty="0" smtClean="0"/>
              <a:t>, </a:t>
            </a:r>
            <a:r>
              <a:rPr lang="en-US" dirty="0" err="1" smtClean="0"/>
              <a:t>lincRNA</a:t>
            </a:r>
            <a:r>
              <a:rPr lang="en-US" dirty="0" smtClean="0"/>
              <a:t>, </a:t>
            </a:r>
            <a:r>
              <a:rPr lang="en-US" dirty="0" err="1" smtClean="0"/>
              <a:t>misc_RNA</a:t>
            </a:r>
            <a:r>
              <a:rPr lang="en-US" dirty="0" smtClean="0"/>
              <a:t>, </a:t>
            </a:r>
            <a:r>
              <a:rPr lang="en-US" dirty="0" smtClean="0"/>
              <a:t>UTR, PGENE, TFPEAK, TFMOTIF</a:t>
            </a:r>
            <a:endParaRPr lang="en-US" dirty="0" smtClean="0"/>
          </a:p>
          <a:p>
            <a:r>
              <a:rPr lang="en-US" dirty="0" smtClean="0"/>
              <a:t>Accompanying BED files:</a:t>
            </a:r>
          </a:p>
          <a:p>
            <a:pPr>
              <a:buNone/>
            </a:pPr>
            <a:r>
              <a:rPr lang="en-US" sz="1600" dirty="0" err="1" smtClean="0"/>
              <a:t>Chr</a:t>
            </a:r>
            <a:r>
              <a:rPr lang="en-US" sz="1600" dirty="0" smtClean="0"/>
              <a:t>	</a:t>
            </a:r>
            <a:r>
              <a:rPr lang="en-US" sz="1600" dirty="0" err="1" smtClean="0"/>
              <a:t>chromStart</a:t>
            </a:r>
            <a:r>
              <a:rPr lang="en-US" sz="1600" dirty="0" smtClean="0"/>
              <a:t>=</a:t>
            </a:r>
            <a:r>
              <a:rPr lang="en-US" sz="1600" dirty="0" err="1" smtClean="0"/>
              <a:t>base_before_event</a:t>
            </a:r>
            <a:r>
              <a:rPr lang="en-US" sz="1600" dirty="0" smtClean="0"/>
              <a:t>	</a:t>
            </a:r>
            <a:r>
              <a:rPr lang="en-US" sz="1600" dirty="0" err="1" smtClean="0"/>
              <a:t>chromEnd</a:t>
            </a:r>
            <a:r>
              <a:rPr lang="en-US" sz="1600" dirty="0" smtClean="0"/>
              <a:t>=</a:t>
            </a:r>
            <a:r>
              <a:rPr lang="en-US" sz="1600" dirty="0" err="1" smtClean="0"/>
              <a:t>last_base</a:t>
            </a:r>
            <a:r>
              <a:rPr lang="en-US" sz="1600" dirty="0" smtClean="0"/>
              <a:t>	Name=</a:t>
            </a:r>
            <a:r>
              <a:rPr lang="en-US" sz="1600" dirty="0" err="1" smtClean="0"/>
              <a:t>VT_ID_of_NAC</a:t>
            </a:r>
            <a:endParaRPr lang="en-US" sz="1600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9922-08F8-994D-86AE-25180058FBF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Distribution of annotation categories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10175" y="3013313"/>
            <a:ext cx="1066085" cy="369332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dirty="0" smtClean="0"/>
              <a:t>Log scale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9D67-AB13-1747-A7E4-37EE3DA860A1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Allele freq distribution for </a:t>
            </a:r>
            <a:r>
              <a:rPr lang="en-US" dirty="0" err="1" smtClean="0"/>
              <a:t>SNPs</a:t>
            </a:r>
            <a:endParaRPr lang="en-US" dirty="0"/>
          </a:p>
        </p:txBody>
      </p:sp>
      <p:pic>
        <p:nvPicPr>
          <p:cNvPr id="5" name="Picture 4" descr="snp.allelefreq.14Dec.png"/>
          <p:cNvPicPr>
            <a:picLocks noChangeAspect="1"/>
          </p:cNvPicPr>
          <p:nvPr/>
        </p:nvPicPr>
        <p:blipFill>
          <a:blip r:embed="rId2"/>
          <a:srcRect l="5455" t="11765" r="6364" b="7059"/>
          <a:stretch>
            <a:fillRect/>
          </a:stretch>
        </p:blipFill>
        <p:spPr>
          <a:xfrm>
            <a:off x="1146589" y="1325254"/>
            <a:ext cx="7108599" cy="5056632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9D67-AB13-1747-A7E4-37EE3DA860A1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Allele freq distribution for </a:t>
            </a:r>
            <a:r>
              <a:rPr lang="en-US" dirty="0" err="1" smtClean="0"/>
              <a:t>Indels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9D67-AB13-1747-A7E4-37EE3DA860A1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 descr="indel.allelefreq.14Dec2011.png"/>
          <p:cNvPicPr>
            <a:picLocks noChangeAspect="1"/>
          </p:cNvPicPr>
          <p:nvPr/>
        </p:nvPicPr>
        <p:blipFill>
          <a:blip r:embed="rId2"/>
          <a:srcRect l="8182" t="12941" r="9091" b="10588"/>
          <a:stretch>
            <a:fillRect/>
          </a:stretch>
        </p:blipFill>
        <p:spPr>
          <a:xfrm>
            <a:off x="1035939" y="1417638"/>
            <a:ext cx="7146292" cy="51044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Allele freq distribution for </a:t>
            </a:r>
            <a:r>
              <a:rPr lang="en-US" dirty="0" err="1" smtClean="0"/>
              <a:t>SVs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9D67-AB13-1747-A7E4-37EE3DA860A1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 descr="sv.allelefreq.14dec.png"/>
          <p:cNvPicPr>
            <a:picLocks noChangeAspect="1"/>
          </p:cNvPicPr>
          <p:nvPr/>
        </p:nvPicPr>
        <p:blipFill>
          <a:blip r:embed="rId2"/>
          <a:srcRect l="6364" t="12941" r="8182" b="8235"/>
          <a:stretch>
            <a:fillRect/>
          </a:stretch>
        </p:blipFill>
        <p:spPr>
          <a:xfrm>
            <a:off x="699321" y="1230568"/>
            <a:ext cx="7453620" cy="53126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Incorporate enhancer annotations in VCF</a:t>
            </a:r>
          </a:p>
          <a:p>
            <a:r>
              <a:rPr lang="en-US" dirty="0" smtClean="0"/>
              <a:t>Currently collecting a confident enhancer list by intersection of three methods: </a:t>
            </a:r>
            <a:r>
              <a:rPr lang="en-US" dirty="0" err="1" smtClean="0"/>
              <a:t>ChromHMM</a:t>
            </a:r>
            <a:r>
              <a:rPr lang="en-US" dirty="0" smtClean="0"/>
              <a:t>, </a:t>
            </a:r>
            <a:r>
              <a:rPr lang="en-US" dirty="0" err="1" smtClean="0"/>
              <a:t>Segway</a:t>
            </a:r>
            <a:r>
              <a:rPr lang="en-US" dirty="0" smtClean="0"/>
              <a:t> and discriminative training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9D67-AB13-1747-A7E4-37EE3DA860A1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145</Words>
  <Application>Microsoft Macintosh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Phase I variants in non-coding annotations</vt:lpstr>
      <vt:lpstr>Decorated VCF file</vt:lpstr>
      <vt:lpstr>Distribution of annotation categories</vt:lpstr>
      <vt:lpstr>Allele freq distribution for SNPs</vt:lpstr>
      <vt:lpstr>Allele freq distribution for Indels</vt:lpstr>
      <vt:lpstr>Allele freq distribution for SVs</vt:lpstr>
      <vt:lpstr>To do</vt:lpstr>
    </vt:vector>
  </TitlesOfParts>
  <Company>Yale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Ekta Khurana</dc:creator>
  <cp:lastModifiedBy>Ekta Khurana</cp:lastModifiedBy>
  <cp:revision>13</cp:revision>
  <dcterms:created xsi:type="dcterms:W3CDTF">2011-12-14T17:10:49Z</dcterms:created>
  <dcterms:modified xsi:type="dcterms:W3CDTF">2011-12-14T21:24:57Z</dcterms:modified>
</cp:coreProperties>
</file>