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9" r:id="rId30"/>
    <p:sldId id="285" r:id="rId31"/>
    <p:sldId id="292" r:id="rId32"/>
    <p:sldId id="286" r:id="rId33"/>
    <p:sldId id="287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2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7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2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5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26DB-87AC-9B4C-BFC8-E1B7B16C0CCE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8FED-4144-8948-B836-AF565012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46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Deciphering  Functions and Regulatory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rograms of Coding </a:t>
            </a:r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enes and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r>
              <a:rPr lang="en-US" dirty="0" smtClean="0">
                <a:solidFill>
                  <a:srgbClr val="0000FF"/>
                </a:solidFill>
              </a:rPr>
              <a:t> using ENCODE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8147"/>
            <a:ext cx="6400800" cy="265519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Renqiang</a:t>
            </a:r>
            <a:r>
              <a:rPr lang="en-US" dirty="0" smtClean="0">
                <a:solidFill>
                  <a:schemeClr val="tx1"/>
                </a:solidFill>
              </a:rPr>
              <a:t> (Martin) Min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collaboration with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Chao Cheng and Mark Gerstein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 in Computational Biology and Bioinformatics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Yale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 8, 2011</a:t>
            </a:r>
          </a:p>
        </p:txBody>
      </p:sp>
    </p:spTree>
    <p:extLst>
      <p:ext uri="{BB962C8B-B14F-4D97-AF65-F5344CB8AC3E}">
        <p14:creationId xmlns:p14="http://schemas.microsoft.com/office/powerpoint/2010/main" val="319056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7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Co-association: clustering TFs (2)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TFCluster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714"/>
            <a:ext cx="9144000" cy="5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7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Co-association: clustering TFs (3)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TFClustergram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5768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73097" y="3188599"/>
            <a:ext cx="8899581" cy="301501"/>
          </a:xfrm>
          <a:prstGeom prst="frame">
            <a:avLst/>
          </a:prstGeom>
          <a:noFill/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0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Dependencies between TF Bindings: Bayesian Networks!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a graph to represent dependencies between variables, in which nodes correspond to variables and edges correspond to dependencies between variables</a:t>
            </a:r>
          </a:p>
          <a:p>
            <a:r>
              <a:rPr lang="en-US" dirty="0" smtClean="0"/>
              <a:t>Lack of edges represent conditional independency</a:t>
            </a:r>
          </a:p>
          <a:p>
            <a:r>
              <a:rPr lang="en-US" dirty="0" smtClean="0"/>
              <a:t>Main theorem: p(V) = </a:t>
            </a:r>
            <a:r>
              <a:rPr lang="en-US" dirty="0" err="1" smtClean="0"/>
              <a:t>Product_c</a:t>
            </a:r>
            <a:r>
              <a:rPr lang="en-US" dirty="0" smtClean="0"/>
              <a:t> p(</a:t>
            </a:r>
            <a:r>
              <a:rPr lang="en-US" dirty="0" err="1"/>
              <a:t>V</a:t>
            </a:r>
            <a:r>
              <a:rPr lang="en-US" dirty="0" err="1" smtClean="0"/>
              <a:t>_c</a:t>
            </a:r>
            <a:r>
              <a:rPr lang="en-US" dirty="0" smtClean="0"/>
              <a:t>| parents of </a:t>
            </a:r>
            <a:r>
              <a:rPr lang="en-US" dirty="0" err="1"/>
              <a:t>V</a:t>
            </a:r>
            <a:r>
              <a:rPr lang="en-US" dirty="0" err="1" smtClean="0"/>
              <a:t>_c</a:t>
            </a:r>
            <a:r>
              <a:rPr lang="en-US" dirty="0" smtClean="0"/>
              <a:t>); Conditioned on its parents, each variable is independent of all the variables except its children and descendants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 have repeated 1 million times during group meetings, journal clubs, sub-group meetings! You are so bored of it, I know.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4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3387" y="18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460" y="1080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Bayesian Network for TF Binding Profiles from ENCODE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5398" y="2177323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SIN3A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15398" y="3407045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54531" y="4648106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21329" y="3407045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USF1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4727260" y="3407045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USF2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7260" y="2300680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BRF1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27260" y="1251017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BRF2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4"/>
            <a:endCxn id="7" idx="0"/>
          </p:cNvCxnSpPr>
          <p:nvPr/>
        </p:nvCxnSpPr>
        <p:spPr>
          <a:xfrm>
            <a:off x="1848361" y="2959798"/>
            <a:ext cx="0" cy="447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8" idx="1"/>
          </p:cNvCxnSpPr>
          <p:nvPr/>
        </p:nvCxnSpPr>
        <p:spPr>
          <a:xfrm>
            <a:off x="1848361" y="4189520"/>
            <a:ext cx="462271" cy="57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4"/>
          </p:cNvCxnSpPr>
          <p:nvPr/>
        </p:nvCxnSpPr>
        <p:spPr>
          <a:xfrm>
            <a:off x="5260223" y="3083155"/>
            <a:ext cx="0" cy="323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11" idx="0"/>
          </p:cNvCxnSpPr>
          <p:nvPr/>
        </p:nvCxnSpPr>
        <p:spPr>
          <a:xfrm>
            <a:off x="5260223" y="2033492"/>
            <a:ext cx="0" cy="26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8" idx="7"/>
          </p:cNvCxnSpPr>
          <p:nvPr/>
        </p:nvCxnSpPr>
        <p:spPr>
          <a:xfrm flipH="1">
            <a:off x="3064356" y="4189520"/>
            <a:ext cx="489936" cy="57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0" idx="2"/>
          </p:cNvCxnSpPr>
          <p:nvPr/>
        </p:nvCxnSpPr>
        <p:spPr>
          <a:xfrm>
            <a:off x="4087255" y="3798283"/>
            <a:ext cx="6400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727260" y="4648106"/>
            <a:ext cx="12183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RAD21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4"/>
            <a:endCxn id="19" idx="0"/>
          </p:cNvCxnSpPr>
          <p:nvPr/>
        </p:nvCxnSpPr>
        <p:spPr>
          <a:xfrm>
            <a:off x="5260223" y="4189520"/>
            <a:ext cx="76200" cy="458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8" idx="7"/>
          </p:cNvCxnSpPr>
          <p:nvPr/>
        </p:nvCxnSpPr>
        <p:spPr>
          <a:xfrm flipH="1">
            <a:off x="3064356" y="4074929"/>
            <a:ext cx="1819005" cy="687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55869" y="2300680"/>
            <a:ext cx="1266424" cy="9199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GTF2F1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4"/>
            <a:endCxn id="10" idx="6"/>
          </p:cNvCxnSpPr>
          <p:nvPr/>
        </p:nvCxnSpPr>
        <p:spPr>
          <a:xfrm flipH="1">
            <a:off x="5793186" y="3220623"/>
            <a:ext cx="1295895" cy="57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482792" y="1447393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TBP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  <a:endCxn id="22" idx="0"/>
          </p:cNvCxnSpPr>
          <p:nvPr/>
        </p:nvCxnSpPr>
        <p:spPr>
          <a:xfrm flipH="1">
            <a:off x="7089081" y="2115277"/>
            <a:ext cx="549812" cy="185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5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3804" y="-1"/>
            <a:ext cx="8229600" cy="4422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Bayesian Network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163" y="1687319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HMGN3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48296" y="2928380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GATA1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15094" y="1687319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TAL1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021025" y="1687319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GATA2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4"/>
            <a:endCxn id="6" idx="1"/>
          </p:cNvCxnSpPr>
          <p:nvPr/>
        </p:nvCxnSpPr>
        <p:spPr>
          <a:xfrm>
            <a:off x="1142126" y="2469794"/>
            <a:ext cx="462271" cy="57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6" idx="7"/>
          </p:cNvCxnSpPr>
          <p:nvPr/>
        </p:nvCxnSpPr>
        <p:spPr>
          <a:xfrm flipH="1">
            <a:off x="2358121" y="2469794"/>
            <a:ext cx="489936" cy="57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21025" y="2928380"/>
            <a:ext cx="12183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4"/>
            <a:endCxn id="13" idx="0"/>
          </p:cNvCxnSpPr>
          <p:nvPr/>
        </p:nvCxnSpPr>
        <p:spPr>
          <a:xfrm>
            <a:off x="4553988" y="2469794"/>
            <a:ext cx="76200" cy="458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6" idx="7"/>
          </p:cNvCxnSpPr>
          <p:nvPr/>
        </p:nvCxnSpPr>
        <p:spPr>
          <a:xfrm flipH="1">
            <a:off x="2358121" y="2355203"/>
            <a:ext cx="1819005" cy="687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25899" y="2875963"/>
            <a:ext cx="1266424" cy="9199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358121" y="580954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BCLAF1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 flipH="1">
            <a:off x="2848057" y="1363429"/>
            <a:ext cx="43027" cy="323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5"/>
            <a:endCxn id="16" idx="1"/>
          </p:cNvCxnSpPr>
          <p:nvPr/>
        </p:nvCxnSpPr>
        <p:spPr>
          <a:xfrm>
            <a:off x="4930850" y="2355203"/>
            <a:ext cx="1480513" cy="655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524973" y="1687319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SIRT6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878400" y="1633911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JUND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4"/>
            <a:endCxn id="16" idx="0"/>
          </p:cNvCxnSpPr>
          <p:nvPr/>
        </p:nvCxnSpPr>
        <p:spPr>
          <a:xfrm>
            <a:off x="6411363" y="2416386"/>
            <a:ext cx="447748" cy="459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16" idx="7"/>
          </p:cNvCxnSpPr>
          <p:nvPr/>
        </p:nvCxnSpPr>
        <p:spPr>
          <a:xfrm flipH="1">
            <a:off x="7306859" y="2355203"/>
            <a:ext cx="374215" cy="655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13" idx="6"/>
          </p:cNvCxnSpPr>
          <p:nvPr/>
        </p:nvCxnSpPr>
        <p:spPr>
          <a:xfrm flipH="1" flipV="1">
            <a:off x="5239351" y="3319618"/>
            <a:ext cx="986548" cy="16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739951" y="4591531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NFYA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944825" y="5780175"/>
            <a:ext cx="1266424" cy="9199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SP2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5"/>
            <a:endCxn id="26" idx="1"/>
          </p:cNvCxnSpPr>
          <p:nvPr/>
        </p:nvCxnSpPr>
        <p:spPr>
          <a:xfrm>
            <a:off x="2649776" y="5259415"/>
            <a:ext cx="1480513" cy="655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243899" y="4591531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SP1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597326" y="4538123"/>
            <a:ext cx="1065926" cy="782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PBX3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4"/>
            <a:endCxn id="26" idx="0"/>
          </p:cNvCxnSpPr>
          <p:nvPr/>
        </p:nvCxnSpPr>
        <p:spPr>
          <a:xfrm>
            <a:off x="4130289" y="5320598"/>
            <a:ext cx="447748" cy="459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26" idx="7"/>
          </p:cNvCxnSpPr>
          <p:nvPr/>
        </p:nvCxnSpPr>
        <p:spPr>
          <a:xfrm flipH="1">
            <a:off x="5025785" y="5259415"/>
            <a:ext cx="374215" cy="655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13" idx="4"/>
          </p:cNvCxnSpPr>
          <p:nvPr/>
        </p:nvCxnSpPr>
        <p:spPr>
          <a:xfrm flipV="1">
            <a:off x="4130289" y="3710855"/>
            <a:ext cx="499899" cy="827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0"/>
            <a:endCxn id="13" idx="3"/>
          </p:cNvCxnSpPr>
          <p:nvPr/>
        </p:nvCxnSpPr>
        <p:spPr>
          <a:xfrm flipV="1">
            <a:off x="2272914" y="3596264"/>
            <a:ext cx="1926531" cy="995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1"/>
            <a:endCxn id="13" idx="5"/>
          </p:cNvCxnSpPr>
          <p:nvPr/>
        </p:nvCxnSpPr>
        <p:spPr>
          <a:xfrm flipH="1" flipV="1">
            <a:off x="5060931" y="3596264"/>
            <a:ext cx="339069" cy="1109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7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TFs with the largest TF Out-degrees in Bayesian Net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4873" y="1646668"/>
            <a:ext cx="285733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SP1    </a:t>
            </a:r>
          </a:p>
          <a:p>
            <a:r>
              <a:rPr lang="en-US" dirty="0" smtClean="0"/>
              <a:t>BCL11A </a:t>
            </a:r>
          </a:p>
          <a:p>
            <a:r>
              <a:rPr lang="en-US" dirty="0" smtClean="0"/>
              <a:t>BCLAF1 </a:t>
            </a:r>
          </a:p>
          <a:p>
            <a:r>
              <a:rPr lang="en-US" dirty="0" smtClean="0"/>
              <a:t>EP300  </a:t>
            </a:r>
          </a:p>
          <a:p>
            <a:r>
              <a:rPr lang="en-US" dirty="0" smtClean="0"/>
              <a:t>SMARCA4</a:t>
            </a:r>
          </a:p>
          <a:p>
            <a:r>
              <a:rPr lang="en-US" dirty="0" smtClean="0"/>
              <a:t>USF2   </a:t>
            </a:r>
          </a:p>
          <a:p>
            <a:r>
              <a:rPr lang="en-US" dirty="0" smtClean="0"/>
              <a:t>GATA2  </a:t>
            </a:r>
          </a:p>
          <a:p>
            <a:r>
              <a:rPr lang="en-US" dirty="0" smtClean="0"/>
              <a:t>HMGN3  </a:t>
            </a:r>
          </a:p>
          <a:p>
            <a:r>
              <a:rPr lang="en-US" dirty="0" smtClean="0"/>
              <a:t>HNF4G  </a:t>
            </a:r>
          </a:p>
          <a:p>
            <a:r>
              <a:rPr lang="en-US" dirty="0" smtClean="0"/>
              <a:t>JUND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00710" y="1646668"/>
            <a:ext cx="6286089" cy="447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RXRA-&gt;SP1-&gt;[SP2 FOS IRF1 IRF3 NFYA SREBF1]</a:t>
            </a:r>
          </a:p>
          <a:p>
            <a:r>
              <a:rPr lang="en-US" dirty="0" smtClean="0"/>
              <a:t>BCL11A-&gt;[BATF NFKB1 PAX5 RXRA TCF12]</a:t>
            </a:r>
          </a:p>
          <a:p>
            <a:r>
              <a:rPr lang="en-US" dirty="0" smtClean="0"/>
              <a:t>BCLAF1-&gt;[MEF2A POU2F2 TAF7  TAL1 ]</a:t>
            </a:r>
          </a:p>
          <a:p>
            <a:r>
              <a:rPr lang="tr-TR" dirty="0" smtClean="0"/>
              <a:t>EP300 -&gt;[</a:t>
            </a:r>
            <a:r>
              <a:rPr lang="en-US" dirty="0" smtClean="0"/>
              <a:t>JUND  RXRA  TCF4  ZNF143]</a:t>
            </a:r>
          </a:p>
          <a:p>
            <a:r>
              <a:rPr lang="en-US" dirty="0" smtClean="0"/>
              <a:t>SMARCA4-&gt;[BCL3   KAT2A  SMARCB1 TAF7]</a:t>
            </a:r>
          </a:p>
          <a:p>
            <a:r>
              <a:rPr lang="en-US" dirty="0" smtClean="0"/>
              <a:t>[BRF1  GTF2F1 USF1]-&gt;USF2-&gt;[ATF3 MAX  NFE2 RAD21]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7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1752" y="2255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TFs with the largest TF In-degrees in Bayesian Net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1422414"/>
            <a:ext cx="2020954" cy="45259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FOS  </a:t>
            </a:r>
          </a:p>
          <a:p>
            <a:r>
              <a:rPr lang="en-US" dirty="0" smtClean="0"/>
              <a:t>JUN  </a:t>
            </a:r>
          </a:p>
          <a:p>
            <a:r>
              <a:rPr lang="en-US" dirty="0" smtClean="0"/>
              <a:t>MAX  </a:t>
            </a:r>
          </a:p>
          <a:p>
            <a:r>
              <a:rPr lang="en-US" dirty="0" smtClean="0"/>
              <a:t>RXRA </a:t>
            </a:r>
          </a:p>
          <a:p>
            <a:r>
              <a:rPr lang="en-US" dirty="0" smtClean="0"/>
              <a:t>SP2  </a:t>
            </a:r>
          </a:p>
          <a:p>
            <a:r>
              <a:rPr lang="en-US" dirty="0" smtClean="0"/>
              <a:t>TBP  </a:t>
            </a:r>
          </a:p>
          <a:p>
            <a:r>
              <a:rPr lang="en-US" dirty="0" smtClean="0"/>
              <a:t>TCF12</a:t>
            </a:r>
          </a:p>
          <a:p>
            <a:r>
              <a:rPr lang="en-US" dirty="0" smtClean="0"/>
              <a:t>TCF4 </a:t>
            </a:r>
          </a:p>
          <a:p>
            <a:r>
              <a:rPr lang="en-US" dirty="0" smtClean="0"/>
              <a:t>USF2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5427" y="1422414"/>
            <a:ext cx="60659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[GATA2</a:t>
            </a:r>
            <a:r>
              <a:rPr lang="en-US" dirty="0"/>
              <a:t> </a:t>
            </a:r>
            <a:r>
              <a:rPr lang="en-US" dirty="0" smtClean="0"/>
              <a:t>JUN  NFYA PBX3 SP1]-&gt;FOS</a:t>
            </a:r>
          </a:p>
          <a:p>
            <a:r>
              <a:rPr lang="en-US" dirty="0" smtClean="0"/>
              <a:t>[GATA2 JUND SIRT6]-&gt;JUN</a:t>
            </a:r>
          </a:p>
          <a:p>
            <a:r>
              <a:rPr lang="en-US" dirty="0" smtClean="0"/>
              <a:t>[MYC USF1 USF2]-&gt;MAX</a:t>
            </a:r>
          </a:p>
          <a:p>
            <a:r>
              <a:rPr lang="en-US" dirty="0" smtClean="0"/>
              <a:t>[BCL11A EP300 HNF4G]-&gt;RXRA</a:t>
            </a:r>
          </a:p>
          <a:p>
            <a:r>
              <a:rPr lang="en-US" dirty="0" smtClean="0"/>
              <a:t>[NFYA PBX3 SP1]-&gt;SP2</a:t>
            </a:r>
          </a:p>
          <a:p>
            <a:r>
              <a:rPr lang="en-US" dirty="0" smtClean="0"/>
              <a:t>[POLR3A TAF7]-&gt;TBP </a:t>
            </a:r>
          </a:p>
        </p:txBody>
      </p:sp>
    </p:spTree>
    <p:extLst>
      <p:ext uri="{BB962C8B-B14F-4D97-AF65-F5344CB8AC3E}">
        <p14:creationId xmlns:p14="http://schemas.microsoft.com/office/powerpoint/2010/main" val="112677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Common Top-Layer TFs comparing BN to Hierarchy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250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EP300   </a:t>
            </a:r>
          </a:p>
          <a:p>
            <a:r>
              <a:rPr lang="en-US" dirty="0" smtClean="0"/>
              <a:t>HDAC2     </a:t>
            </a:r>
          </a:p>
          <a:p>
            <a:r>
              <a:rPr lang="en-US" dirty="0" smtClean="0"/>
              <a:t>HMGN3   </a:t>
            </a:r>
          </a:p>
          <a:p>
            <a:r>
              <a:rPr lang="en-US" dirty="0" smtClean="0"/>
              <a:t>HNF4G   </a:t>
            </a:r>
          </a:p>
          <a:p>
            <a:r>
              <a:rPr lang="en-US" dirty="0" smtClean="0"/>
              <a:t>PBX3    </a:t>
            </a:r>
          </a:p>
          <a:p>
            <a:r>
              <a:rPr lang="en-US" dirty="0" smtClean="0"/>
              <a:t>PPARGC1A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9157" y="1600200"/>
            <a:ext cx="26250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SETDB1  </a:t>
            </a:r>
          </a:p>
          <a:p>
            <a:r>
              <a:rPr lang="en-US" dirty="0" smtClean="0"/>
              <a:t>SMARCA4 </a:t>
            </a:r>
          </a:p>
          <a:p>
            <a:r>
              <a:rPr lang="en-US" dirty="0" smtClean="0"/>
              <a:t>SRF     </a:t>
            </a:r>
          </a:p>
          <a:p>
            <a:r>
              <a:rPr lang="en-US" dirty="0" smtClean="0"/>
              <a:t>STAT3   </a:t>
            </a:r>
          </a:p>
          <a:p>
            <a:r>
              <a:rPr lang="en-US" dirty="0" smtClean="0"/>
              <a:t>SUZ12   </a:t>
            </a:r>
          </a:p>
          <a:p>
            <a:r>
              <a:rPr lang="en-US" dirty="0" smtClean="0"/>
              <a:t>TFAP2C  </a:t>
            </a:r>
          </a:p>
          <a:p>
            <a:r>
              <a:rPr lang="en-US" dirty="0" smtClean="0"/>
              <a:t>ZBTB33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2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TF-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asked me to work on intersecting </a:t>
            </a:r>
            <a:r>
              <a:rPr lang="en-US" dirty="0" err="1" smtClean="0"/>
              <a:t>ncRNAs</a:t>
            </a:r>
            <a:r>
              <a:rPr lang="en-US" dirty="0" smtClean="0"/>
              <a:t> with </a:t>
            </a:r>
            <a:r>
              <a:rPr lang="en-US" dirty="0" err="1" smtClean="0"/>
              <a:t>indels</a:t>
            </a:r>
            <a:r>
              <a:rPr lang="en-US" dirty="0" smtClean="0"/>
              <a:t>, </a:t>
            </a:r>
            <a:r>
              <a:rPr lang="en-US" dirty="0" err="1" smtClean="0"/>
              <a:t>snps</a:t>
            </a:r>
            <a:r>
              <a:rPr lang="en-US" dirty="0" smtClean="0"/>
              <a:t>, deletions</a:t>
            </a:r>
          </a:p>
          <a:p>
            <a:r>
              <a:rPr lang="en-US" dirty="0" smtClean="0"/>
              <a:t>I want to contribute to supporting the hierarchical network constructed and ENCODE-nets by looking at TF-</a:t>
            </a:r>
            <a:r>
              <a:rPr lang="en-US" dirty="0" err="1" smtClean="0"/>
              <a:t>ncRNA</a:t>
            </a:r>
            <a:r>
              <a:rPr lang="en-US" dirty="0" smtClean="0"/>
              <a:t> interactions, hoping to find novel results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3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Overview of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r>
              <a:rPr lang="en-US" dirty="0" smtClean="0">
                <a:solidFill>
                  <a:srgbClr val="0000FF"/>
                </a:solidFill>
              </a:rPr>
              <a:t> in ENCODE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consider the following RNAs from </a:t>
            </a:r>
            <a:r>
              <a:rPr lang="en-US" dirty="0" err="1" smtClean="0"/>
              <a:t>Gencode</a:t>
            </a:r>
            <a:r>
              <a:rPr lang="en-US" dirty="0" smtClean="0"/>
              <a:t> v7 annotation as non-coding RNAs: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number    avg. length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-microRNA:                   1756                         92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</a:t>
            </a:r>
            <a:r>
              <a:rPr lang="en-US" dirty="0" err="1" smtClean="0">
                <a:solidFill>
                  <a:srgbClr val="008000"/>
                </a:solidFill>
              </a:rPr>
              <a:t>misc</a:t>
            </a:r>
            <a:r>
              <a:rPr lang="en-US" dirty="0" smtClean="0">
                <a:solidFill>
                  <a:srgbClr val="008000"/>
                </a:solidFill>
              </a:rPr>
              <a:t>-RNA:                    1187                       153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</a:t>
            </a:r>
            <a:r>
              <a:rPr lang="en-US" dirty="0" err="1" smtClean="0">
                <a:solidFill>
                  <a:srgbClr val="008000"/>
                </a:solidFill>
              </a:rPr>
              <a:t>snRNA</a:t>
            </a:r>
            <a:r>
              <a:rPr lang="en-US" dirty="0" smtClean="0">
                <a:solidFill>
                  <a:srgbClr val="008000"/>
                </a:solidFill>
              </a:rPr>
              <a:t>:                         1944                        107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</a:t>
            </a:r>
            <a:r>
              <a:rPr lang="en-US" dirty="0" err="1" smtClean="0">
                <a:solidFill>
                  <a:srgbClr val="008000"/>
                </a:solidFill>
              </a:rPr>
              <a:t>snoRNA</a:t>
            </a:r>
            <a:r>
              <a:rPr lang="en-US" dirty="0" smtClean="0">
                <a:solidFill>
                  <a:srgbClr val="008000"/>
                </a:solidFill>
              </a:rPr>
              <a:t>:                       1521                        110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</a:t>
            </a:r>
            <a:r>
              <a:rPr lang="en-US" dirty="0" err="1" smtClean="0">
                <a:solidFill>
                  <a:srgbClr val="008000"/>
                </a:solidFill>
              </a:rPr>
              <a:t>lincRNA</a:t>
            </a:r>
            <a:r>
              <a:rPr lang="en-US" dirty="0" smtClean="0">
                <a:solidFill>
                  <a:srgbClr val="008000"/>
                </a:solidFill>
              </a:rPr>
              <a:t>:                       1239                    43970 (11828, median) 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-processed transcript: 8401                    26346 (6372, median)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53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6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Bookman Old Style" charset="0"/>
              </a:rPr>
              <a:t>Building </a:t>
            </a:r>
            <a:r>
              <a:rPr lang="en-US" dirty="0" smtClean="0">
                <a:solidFill>
                  <a:srgbClr val="0000FF"/>
                </a:solidFill>
                <a:latin typeface="Bookman Old Style" charset="0"/>
              </a:rPr>
              <a:t>hierarchy (Chao Cheng and Koon-</a:t>
            </a:r>
            <a:r>
              <a:rPr lang="en-US" dirty="0" err="1" smtClean="0">
                <a:solidFill>
                  <a:srgbClr val="0000FF"/>
                </a:solidFill>
                <a:latin typeface="Bookman Old Style" charset="0"/>
              </a:rPr>
              <a:t>Kiu</a:t>
            </a:r>
            <a:r>
              <a:rPr lang="en-US" dirty="0" smtClean="0">
                <a:solidFill>
                  <a:srgbClr val="0000FF"/>
                </a:solidFill>
                <a:latin typeface="Bookman Old Style" charset="0"/>
              </a:rPr>
              <a:t> Yan)</a:t>
            </a:r>
            <a:endParaRPr lang="en-US" dirty="0">
              <a:solidFill>
                <a:srgbClr val="0000FF"/>
              </a:solidFill>
              <a:latin typeface="Bookman Old Style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24797"/>
            <a:ext cx="3657600" cy="4664075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To find the hidden intrinsic direction in the presence of cycles</a:t>
            </a:r>
          </a:p>
          <a:p>
            <a:r>
              <a:rPr lang="en-US" sz="2400" dirty="0">
                <a:latin typeface="Gill Sans MT" charset="0"/>
              </a:rPr>
              <a:t>Simple-minded method:</a:t>
            </a:r>
          </a:p>
          <a:p>
            <a:pPr lvl="1"/>
            <a:r>
              <a:rPr lang="en-US" sz="2000" dirty="0">
                <a:latin typeface="Gill Sans MT" charset="0"/>
              </a:rPr>
              <a:t>Divide TFs into 3-layers (Top, Middle, Bottom)</a:t>
            </a:r>
          </a:p>
          <a:p>
            <a:pPr lvl="1"/>
            <a:r>
              <a:rPr lang="en-US" sz="2000" dirty="0">
                <a:latin typeface="Gill Sans MT" charset="0"/>
              </a:rPr>
              <a:t>Divide </a:t>
            </a:r>
            <a:r>
              <a:rPr lang="en-US" sz="2000" dirty="0" smtClean="0">
                <a:latin typeface="Gill Sans MT" charset="0"/>
              </a:rPr>
              <a:t>TFs </a:t>
            </a:r>
            <a:r>
              <a:rPr lang="en-US" sz="2000" dirty="0">
                <a:latin typeface="Gill Sans MT" charset="0"/>
              </a:rPr>
              <a:t>into layers based on whether they are regulating or being regulated by TFs at different </a:t>
            </a:r>
            <a:r>
              <a:rPr lang="en-US" sz="2000" dirty="0" smtClean="0">
                <a:latin typeface="Gill Sans MT" charset="0"/>
              </a:rPr>
              <a:t>levels</a:t>
            </a:r>
          </a:p>
          <a:p>
            <a:pPr lvl="1"/>
            <a:r>
              <a:rPr lang="en-US" sz="2000" dirty="0" smtClean="0">
                <a:latin typeface="Gill Sans MT" charset="0"/>
              </a:rPr>
              <a:t>Minimize bottom-top directional edges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7" name="Picture 6" descr="Hierarch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5" y="1758455"/>
            <a:ext cx="4967903" cy="36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8435" y="31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Host-Gene Associated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0822" y="14605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err="1" smtClean="0"/>
              <a:t>ncRNAs</a:t>
            </a:r>
            <a:r>
              <a:rPr lang="en-US" dirty="0" smtClean="0"/>
              <a:t> that lie in the protein coding regions</a:t>
            </a:r>
            <a:endParaRPr lang="en-US" dirty="0"/>
          </a:p>
        </p:txBody>
      </p:sp>
      <p:pic>
        <p:nvPicPr>
          <p:cNvPr id="6" name="Picture 5" descr="HostGe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2" y="2688127"/>
            <a:ext cx="5972531" cy="3609593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2187957" y="6171967"/>
            <a:ext cx="64418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miRNA</a:t>
            </a:r>
            <a:endParaRPr lang="en-US" sz="1100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2832143" y="6171967"/>
            <a:ext cx="71539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miscRNA</a:t>
            </a:r>
            <a:endParaRPr lang="en-US" sz="1100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3467143" y="6167929"/>
            <a:ext cx="71539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snRNA</a:t>
            </a:r>
            <a:endParaRPr lang="en-US" sz="1100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4017476" y="6167929"/>
            <a:ext cx="71539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</a:t>
            </a:r>
            <a:r>
              <a:rPr lang="en-US" sz="1100" dirty="0" err="1" smtClean="0"/>
              <a:t>snoRNA</a:t>
            </a:r>
            <a:endParaRPr lang="en-US" sz="1100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4796410" y="6171967"/>
            <a:ext cx="71539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</a:t>
            </a:r>
            <a:r>
              <a:rPr lang="en-US" sz="1100" dirty="0" err="1" smtClean="0"/>
              <a:t>lincRNA</a:t>
            </a:r>
            <a:endParaRPr lang="en-US" sz="1100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5422943" y="6189524"/>
            <a:ext cx="71539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pro_tran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32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ENCODE </a:t>
            </a:r>
            <a:r>
              <a:rPr lang="en-US" dirty="0" err="1" smtClean="0">
                <a:solidFill>
                  <a:srgbClr val="0000FF"/>
                </a:solidFill>
              </a:rPr>
              <a:t>ChIP-Seq</a:t>
            </a:r>
            <a:r>
              <a:rPr lang="en-US" dirty="0" smtClean="0">
                <a:solidFill>
                  <a:srgbClr val="0000FF"/>
                </a:solidFill>
              </a:rPr>
              <a:t> Data for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around 500 </a:t>
            </a:r>
            <a:r>
              <a:rPr lang="en-US" dirty="0" err="1" smtClean="0"/>
              <a:t>ChIP-Seq</a:t>
            </a:r>
            <a:r>
              <a:rPr lang="en-US" dirty="0" smtClean="0"/>
              <a:t> experiments for about 120  unique TFs </a:t>
            </a:r>
          </a:p>
          <a:p>
            <a:r>
              <a:rPr lang="en-US" dirty="0" smtClean="0"/>
              <a:t>To identify </a:t>
            </a:r>
            <a:r>
              <a:rPr lang="en-US" dirty="0" err="1" smtClean="0"/>
              <a:t>ncRNA</a:t>
            </a:r>
            <a:r>
              <a:rPr lang="en-US" dirty="0" smtClean="0"/>
              <a:t> targets of TFs, I used 1.5 KB upstream region of the starting position as promoters of </a:t>
            </a:r>
            <a:r>
              <a:rPr lang="en-US" dirty="0" err="1" smtClean="0"/>
              <a:t>miRNAs</a:t>
            </a:r>
            <a:r>
              <a:rPr lang="en-US" dirty="0" smtClean="0"/>
              <a:t>, </a:t>
            </a:r>
            <a:r>
              <a:rPr lang="en-US" dirty="0" err="1" smtClean="0"/>
              <a:t>misc_RNAs</a:t>
            </a:r>
            <a:r>
              <a:rPr lang="en-US" dirty="0" smtClean="0"/>
              <a:t>, </a:t>
            </a:r>
            <a:r>
              <a:rPr lang="en-US" dirty="0" err="1" smtClean="0"/>
              <a:t>snRNAs</a:t>
            </a:r>
            <a:r>
              <a:rPr lang="en-US" dirty="0" smtClean="0"/>
              <a:t>, and </a:t>
            </a:r>
            <a:r>
              <a:rPr lang="en-US" dirty="0" err="1" smtClean="0"/>
              <a:t>snoRNAs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 err="1" smtClean="0"/>
              <a:t>lincRNAs</a:t>
            </a:r>
            <a:r>
              <a:rPr lang="en-US" dirty="0" smtClean="0"/>
              <a:t> and processed transcripts are much longer, which are comparable or even longer than coding genes, I used 1.5KB upstream and 500B downstream of the starting position as promoters of </a:t>
            </a:r>
            <a:r>
              <a:rPr lang="en-US" dirty="0" err="1" smtClean="0"/>
              <a:t>lincRNAs</a:t>
            </a:r>
            <a:r>
              <a:rPr lang="en-US" dirty="0" smtClean="0"/>
              <a:t> and </a:t>
            </a:r>
            <a:r>
              <a:rPr lang="en-US" dirty="0" err="1" smtClean="0"/>
              <a:t>processed_transcript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4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3760" y="366248"/>
            <a:ext cx="7684341" cy="6990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In-degree of </a:t>
            </a:r>
            <a:r>
              <a:rPr lang="en-US" dirty="0" err="1" smtClean="0">
                <a:solidFill>
                  <a:srgbClr val="0000FF"/>
                </a:solidFill>
              </a:rPr>
              <a:t>snRNAs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HostSnIndeg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40" y="1147471"/>
            <a:ext cx="5479638" cy="54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2892" y="8317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Box Plots of Out</a:t>
            </a:r>
            <a:r>
              <a:rPr lang="en-US" dirty="0">
                <a:solidFill>
                  <a:srgbClr val="0000FF"/>
                </a:solidFill>
              </a:rPr>
              <a:t>-Degrees of TFs </a:t>
            </a:r>
            <a:r>
              <a:rPr lang="en-US" dirty="0" smtClean="0">
                <a:solidFill>
                  <a:srgbClr val="0000FF"/>
                </a:solidFill>
              </a:rPr>
              <a:t>in different levels on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endParaRPr lang="en-US" dirty="0"/>
          </a:p>
        </p:txBody>
      </p:sp>
      <p:pic>
        <p:nvPicPr>
          <p:cNvPr id="5" name="Picture 4" descr="BoxPlotsOutDegre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5" y="452502"/>
            <a:ext cx="7463285" cy="63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0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No. of </a:t>
            </a:r>
            <a:r>
              <a:rPr lang="en-US" dirty="0" err="1" smtClean="0">
                <a:solidFill>
                  <a:srgbClr val="0000FF"/>
                </a:solidFill>
              </a:rPr>
              <a:t>miRNA</a:t>
            </a:r>
            <a:r>
              <a:rPr lang="en-US" dirty="0" smtClean="0">
                <a:solidFill>
                  <a:srgbClr val="0000FF"/>
                </a:solidFill>
              </a:rPr>
              <a:t> Regulators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NoMirnaR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58" y="1417638"/>
            <a:ext cx="5587186" cy="49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Thanks </a:t>
            </a:r>
            <a:r>
              <a:rPr lang="en-US" dirty="0" err="1" smtClean="0">
                <a:solidFill>
                  <a:srgbClr val="0000FF"/>
                </a:solidFill>
              </a:rPr>
              <a:t>Nitin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Ni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278"/>
            <a:ext cx="9144000" cy="15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39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FncRNACoding_OutDegreePlotv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1" y="794866"/>
            <a:ext cx="6356979" cy="47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68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RNAGene1tif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1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RNAGene2_tifv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20" y="291835"/>
            <a:ext cx="9144000" cy="56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28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2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Significant TFs Focusing on Regulating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r>
              <a:rPr lang="en-US" dirty="0" smtClean="0">
                <a:solidFill>
                  <a:srgbClr val="0000FF"/>
                </a:solidFill>
              </a:rPr>
              <a:t> Found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69458"/>
            <a:ext cx="8229600" cy="49567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Comparing </a:t>
            </a:r>
            <a:r>
              <a:rPr lang="en-US" dirty="0"/>
              <a:t>TF-</a:t>
            </a:r>
            <a:r>
              <a:rPr lang="en-US" dirty="0" err="1"/>
              <a:t>ncRNA</a:t>
            </a:r>
            <a:r>
              <a:rPr lang="en-US" dirty="0"/>
              <a:t> regulatory network to TF-protein coding gene regulatory network reveals known TFs  and novel TFs that tend to focus on regulating different sub-classes of </a:t>
            </a:r>
            <a:r>
              <a:rPr lang="en-US" dirty="0" err="1"/>
              <a:t>ncRNAs</a:t>
            </a:r>
            <a:r>
              <a:rPr lang="en-US" dirty="0"/>
              <a:t> (including </a:t>
            </a:r>
            <a:r>
              <a:rPr lang="en-US" dirty="0" err="1"/>
              <a:t>miRNAs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BDP1</a:t>
            </a:r>
            <a:r>
              <a:rPr lang="en-US" dirty="0">
                <a:solidFill>
                  <a:srgbClr val="0000FF"/>
                </a:solidFill>
              </a:rPr>
              <a:t>, BRF1, BRF2, </a:t>
            </a:r>
            <a:r>
              <a:rPr lang="en-US" dirty="0" smtClean="0"/>
              <a:t>POU5F1,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ZNF274 (P&lt;0.067)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these TFs that tend to focus on regulating short </a:t>
            </a:r>
            <a:r>
              <a:rPr lang="en-US" dirty="0" err="1"/>
              <a:t>ncRNAs</a:t>
            </a:r>
            <a:r>
              <a:rPr lang="en-US" dirty="0"/>
              <a:t> (including </a:t>
            </a:r>
            <a:r>
              <a:rPr lang="en-US" dirty="0" err="1"/>
              <a:t>miRNAs</a:t>
            </a:r>
            <a:r>
              <a:rPr lang="en-US" dirty="0"/>
              <a:t>) are from the bottom level of the hierarchy. </a:t>
            </a:r>
            <a:r>
              <a:rPr lang="en-US" dirty="0" smtClean="0"/>
              <a:t>(consistent with Pedro’s beautiful figure)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1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01"/>
            <a:ext cx="8229600" cy="87445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Functional Support (multi-</a:t>
            </a:r>
            <a:r>
              <a:rPr lang="en-US" sz="3200" dirty="0" err="1" smtClean="0">
                <a:solidFill>
                  <a:srgbClr val="0000FF"/>
                </a:solidFill>
              </a:rPr>
              <a:t>tasker</a:t>
            </a:r>
            <a:r>
              <a:rPr lang="en-US" sz="3200" dirty="0" smtClean="0">
                <a:solidFill>
                  <a:srgbClr val="0000FF"/>
                </a:solidFill>
              </a:rPr>
              <a:t> argument)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(Thanks Pedro!)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 descr="Hierarch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48" y="1306518"/>
            <a:ext cx="7394193" cy="5417758"/>
          </a:xfrm>
          <a:prstGeom prst="rect">
            <a:avLst/>
          </a:prstGeom>
        </p:spPr>
      </p:pic>
      <p:pic>
        <p:nvPicPr>
          <p:cNvPr id="5" name="Picture 4" descr="Hierarch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" y="3337739"/>
            <a:ext cx="2424018" cy="19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6945" y="743365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00FF"/>
                </a:solidFill>
              </a:rPr>
              <a:t>ncRNA Regulatory Network Motifs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232" y="2064877"/>
            <a:ext cx="1126435" cy="695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2292" y="3356964"/>
            <a:ext cx="828261" cy="728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miRNA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62667" y="3356964"/>
            <a:ext cx="894522" cy="706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snRNA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931191">
            <a:off x="957312" y="2863258"/>
            <a:ext cx="585304" cy="320260"/>
          </a:xfrm>
          <a:prstGeom prst="rightArrow">
            <a:avLst>
              <a:gd name="adj1" fmla="val 2931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412889">
            <a:off x="2540604" y="2863746"/>
            <a:ext cx="585304" cy="320260"/>
          </a:xfrm>
          <a:prstGeom prst="rightArrow">
            <a:avLst>
              <a:gd name="adj1" fmla="val 2931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9986" y="1682402"/>
            <a:ext cx="1126435" cy="695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07812" y="2974489"/>
            <a:ext cx="828261" cy="728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miRNA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286421" y="2974489"/>
            <a:ext cx="894522" cy="706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ncRNA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6931191">
            <a:off x="5850768" y="2551099"/>
            <a:ext cx="585304" cy="320260"/>
          </a:xfrm>
          <a:prstGeom prst="rightArrow">
            <a:avLst>
              <a:gd name="adj1" fmla="val 2931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576723">
            <a:off x="7264358" y="2481271"/>
            <a:ext cx="585304" cy="320260"/>
          </a:xfrm>
          <a:prstGeom prst="rightArrow">
            <a:avLst>
              <a:gd name="adj1" fmla="val 2931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714827">
            <a:off x="6273756" y="3848452"/>
            <a:ext cx="585304" cy="320260"/>
          </a:xfrm>
          <a:prstGeom prst="rightArrow">
            <a:avLst>
              <a:gd name="adj1" fmla="val 2931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03191" y="4341671"/>
            <a:ext cx="1126435" cy="695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9277263">
            <a:off x="6922017" y="3829116"/>
            <a:ext cx="585304" cy="320260"/>
          </a:xfrm>
          <a:prstGeom prst="rightArrow">
            <a:avLst>
              <a:gd name="adj1" fmla="val 2931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Auto-regulating TFs regulating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r>
              <a:rPr lang="en-US" dirty="0" smtClean="0">
                <a:solidFill>
                  <a:srgbClr val="0000FF"/>
                </a:solidFill>
              </a:rPr>
              <a:t> are enriched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738" y="1710846"/>
            <a:ext cx="271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Koon-</a:t>
            </a:r>
            <a:r>
              <a:rPr lang="en-US" dirty="0" err="1" smtClean="0"/>
              <a:t>Kiu</a:t>
            </a:r>
            <a:r>
              <a:rPr lang="en-US" dirty="0" smtClean="0"/>
              <a:t> also showed his enriched auto-regulating TFs for coding genes</a:t>
            </a:r>
            <a:endParaRPr lang="en-US" dirty="0"/>
          </a:p>
        </p:txBody>
      </p:sp>
      <p:pic>
        <p:nvPicPr>
          <p:cNvPr id="5" name="Picture 4" descr="Motif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6" y="2634176"/>
            <a:ext cx="7803010" cy="36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f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f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" y="126091"/>
            <a:ext cx="9144000" cy="63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4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All these are OLD and for ENCODE Nets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wanted to present my new results on filtered TF-</a:t>
            </a:r>
            <a:r>
              <a:rPr lang="en-US" dirty="0" err="1" smtClean="0"/>
              <a:t>ncRNA</a:t>
            </a:r>
            <a:r>
              <a:rPr lang="en-US" dirty="0" smtClean="0"/>
              <a:t> network, TF binding profile comparison, clustering coding gene expression profile to annotate </a:t>
            </a:r>
            <a:r>
              <a:rPr lang="en-US" dirty="0" err="1" smtClean="0"/>
              <a:t>ncRNAs</a:t>
            </a:r>
            <a:endParaRPr lang="en-US" dirty="0"/>
          </a:p>
          <a:p>
            <a:r>
              <a:rPr lang="en-US" dirty="0" smtClean="0"/>
              <a:t>But I stayed up working here last night without sleep, sorry!</a:t>
            </a:r>
          </a:p>
          <a:p>
            <a:r>
              <a:rPr lang="en-US" dirty="0" smtClean="0"/>
              <a:t>Will do next time!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Acknowledgement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02466" y="1574800"/>
            <a:ext cx="2895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Mark Gerstein</a:t>
            </a:r>
          </a:p>
          <a:p>
            <a:pPr marL="0" indent="0">
              <a:buNone/>
            </a:pPr>
            <a:r>
              <a:rPr lang="en-US" dirty="0" smtClean="0"/>
              <a:t>Chao Cheng</a:t>
            </a:r>
          </a:p>
          <a:p>
            <a:pPr marL="0" indent="0">
              <a:buNone/>
            </a:pPr>
            <a:r>
              <a:rPr lang="en-US" dirty="0" smtClean="0"/>
              <a:t>Joel </a:t>
            </a:r>
            <a:r>
              <a:rPr lang="en-US" dirty="0" err="1" smtClean="0"/>
              <a:t>Rozowsky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Koon-</a:t>
            </a:r>
            <a:r>
              <a:rPr lang="en-US" dirty="0" err="1" smtClean="0"/>
              <a:t>Kiu</a:t>
            </a:r>
            <a:r>
              <a:rPr lang="en-US" dirty="0" smtClean="0"/>
              <a:t> Yan</a:t>
            </a:r>
          </a:p>
          <a:p>
            <a:pPr marL="0" indent="0">
              <a:buNone/>
            </a:pPr>
            <a:r>
              <a:rPr lang="en-US" dirty="0" smtClean="0"/>
              <a:t>Pedro </a:t>
            </a:r>
            <a:r>
              <a:rPr lang="en-US" dirty="0" err="1" smtClean="0"/>
              <a:t>Alves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Roger Alexander</a:t>
            </a:r>
          </a:p>
          <a:p>
            <a:pPr marL="0" indent="0">
              <a:buNone/>
            </a:pPr>
            <a:r>
              <a:rPr lang="en-US" dirty="0" err="1" smtClean="0"/>
              <a:t>Baikang</a:t>
            </a:r>
            <a:r>
              <a:rPr lang="en-US" dirty="0"/>
              <a:t> </a:t>
            </a:r>
            <a:r>
              <a:rPr lang="en-US" dirty="0" smtClean="0"/>
              <a:t>Pei</a:t>
            </a:r>
          </a:p>
          <a:p>
            <a:pPr marL="0" indent="0">
              <a:buNone/>
            </a:pP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Harmanci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Jing </a:t>
            </a:r>
            <a:r>
              <a:rPr lang="en-US" dirty="0" err="1" smtClean="0"/>
              <a:t>Leng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Xinmeng</a:t>
            </a:r>
            <a:r>
              <a:rPr lang="en-US" dirty="0" smtClean="0"/>
              <a:t> 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61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199" y="2590800"/>
            <a:ext cx="2895600" cy="97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Questions?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Chromatin Organization and Chromatin Modification TFs Enriched in Top Level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46" y="1189410"/>
            <a:ext cx="8565854" cy="493675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ID      Gene Name       Species</a:t>
            </a:r>
          </a:p>
          <a:p>
            <a:r>
              <a:rPr lang="en-US" dirty="0" smtClean="0"/>
              <a:t>CTCF    CCCTC-binding factor (zinc finger protein)      Homo sapiens</a:t>
            </a:r>
          </a:p>
          <a:p>
            <a:r>
              <a:rPr lang="en-US" dirty="0" smtClean="0"/>
              <a:t>CTCFL   CCCTC-binding factor (zinc finger protein)-like Homo sapiens</a:t>
            </a:r>
          </a:p>
          <a:p>
            <a:r>
              <a:rPr lang="en-US" dirty="0" smtClean="0"/>
              <a:t>EP300   E1A binding protein p300        Homo sapiens</a:t>
            </a:r>
          </a:p>
          <a:p>
            <a:r>
              <a:rPr lang="en-US" dirty="0" smtClean="0"/>
              <a:t>KAT2A   K(lysine) </a:t>
            </a:r>
            <a:r>
              <a:rPr lang="en-US" dirty="0" err="1" smtClean="0"/>
              <a:t>acetyltransferase</a:t>
            </a:r>
            <a:r>
              <a:rPr lang="en-US" dirty="0" smtClean="0"/>
              <a:t> 2A  Homo sapiens</a:t>
            </a:r>
          </a:p>
          <a:p>
            <a:r>
              <a:rPr lang="en-US" dirty="0" smtClean="0"/>
              <a:t>SETDB1  SET domain, bifurcated 1        Homo sapiens</a:t>
            </a:r>
          </a:p>
          <a:p>
            <a:r>
              <a:rPr lang="en-US" dirty="0" smtClean="0"/>
              <a:t>SMARCA4 SWI/SNF related, matrix associated, actin dependent regulator of chromatin, subfamily a, member 4       Homo sapiens</a:t>
            </a:r>
          </a:p>
          <a:p>
            <a:r>
              <a:rPr lang="en-US" dirty="0" smtClean="0"/>
              <a:t>SMARCB1 SWI/SNF related, matrix associated, actin dependent regulator of chromatin, subfamily b, member 1       Homo sapiens</a:t>
            </a:r>
          </a:p>
          <a:p>
            <a:r>
              <a:rPr lang="en-US" dirty="0" smtClean="0"/>
              <a:t>SMARCC1 SWI/SNF related, matrix associated, actin dependent regulator of chromatin, subfamily c, member 1       Homo sapiens</a:t>
            </a:r>
          </a:p>
          <a:p>
            <a:r>
              <a:rPr lang="en-US" dirty="0" smtClean="0"/>
              <a:t>SMARCC2 SWI/SNF related, matrix associated, actin dependent regulator of chromatin, subfamily c, member 2       Homo sapiens</a:t>
            </a:r>
          </a:p>
          <a:p>
            <a:r>
              <a:rPr lang="en-US" dirty="0" smtClean="0"/>
              <a:t>CHD2    </a:t>
            </a:r>
            <a:r>
              <a:rPr lang="en-US" dirty="0" err="1" smtClean="0"/>
              <a:t>chromodomain</a:t>
            </a:r>
            <a:r>
              <a:rPr lang="en-US" dirty="0" smtClean="0"/>
              <a:t> helicase DNA binding protein 2     Homo sapiens</a:t>
            </a:r>
          </a:p>
          <a:p>
            <a:r>
              <a:rPr lang="en-US" dirty="0" smtClean="0"/>
              <a:t>HDAC2   histone </a:t>
            </a:r>
            <a:r>
              <a:rPr lang="en-US" dirty="0" err="1" smtClean="0"/>
              <a:t>deacetylase</a:t>
            </a:r>
            <a:r>
              <a:rPr lang="en-US" dirty="0" smtClean="0"/>
              <a:t> 2   Homo sapiens</a:t>
            </a:r>
          </a:p>
          <a:p>
            <a:r>
              <a:rPr lang="en-US" dirty="0" smtClean="0"/>
              <a:t>IRF4    interferon regulatory factor 4  Homo sapiens</a:t>
            </a:r>
          </a:p>
          <a:p>
            <a:r>
              <a:rPr lang="en-US" dirty="0" smtClean="0"/>
              <a:t>NFE2    nuclear factor (</a:t>
            </a:r>
            <a:r>
              <a:rPr lang="en-US" dirty="0" err="1" smtClean="0"/>
              <a:t>erythroid</a:t>
            </a:r>
            <a:r>
              <a:rPr lang="en-US" dirty="0" smtClean="0"/>
              <a:t>-derived 2), 45kDa     Homo sapiens</a:t>
            </a:r>
          </a:p>
          <a:p>
            <a:r>
              <a:rPr lang="en-US" dirty="0" smtClean="0"/>
              <a:t>NR3C1   nuclear receptor subfamily 3, group C, member 1 (glucocorticoid receptor)       Homo sapiens</a:t>
            </a:r>
          </a:p>
          <a:p>
            <a:r>
              <a:rPr lang="en-US" dirty="0" smtClean="0"/>
              <a:t>SUZ12   suppressor of </a:t>
            </a:r>
            <a:r>
              <a:rPr lang="en-US" dirty="0" err="1" smtClean="0"/>
              <a:t>zeste</a:t>
            </a:r>
            <a:r>
              <a:rPr lang="en-US" dirty="0" smtClean="0"/>
              <a:t> 12 homolog (Drosophila)     Homo sapiens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25"/>
            <a:ext cx="8229600" cy="3402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Functional Analysis of TF Targets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unction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8" y="695903"/>
            <a:ext cx="7340128" cy="54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8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4525"/>
            <a:ext cx="8229600" cy="3402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Functional Analysis of TF Targets (2)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Function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50" y="659975"/>
            <a:ext cx="4847907" cy="2096752"/>
          </a:xfrm>
          <a:prstGeom prst="rect">
            <a:avLst/>
          </a:prstGeom>
        </p:spPr>
      </p:pic>
      <p:pic>
        <p:nvPicPr>
          <p:cNvPr id="6" name="Picture 5" descr="Function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1" y="2756727"/>
            <a:ext cx="4769675" cy="34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Too many peaks and targets!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want to know whether or not TFs tend to collaborate each other during transcriptional regulation</a:t>
            </a:r>
          </a:p>
          <a:p>
            <a:r>
              <a:rPr lang="en-US" dirty="0" smtClean="0"/>
              <a:t>Can we observe any obvious dependent binding patterns from </a:t>
            </a:r>
            <a:r>
              <a:rPr lang="en-US" dirty="0" err="1" smtClean="0"/>
              <a:t>ChIP-Seq</a:t>
            </a:r>
            <a:r>
              <a:rPr lang="en-US" dirty="0" smtClean="0"/>
              <a:t> data?</a:t>
            </a:r>
          </a:p>
          <a:p>
            <a:r>
              <a:rPr lang="en-US" dirty="0" smtClean="0"/>
              <a:t>Kevin Yip did peak overlapping studies, but I found that almost everyone overlaps with any other TF, so they even used a z-score of 100 to eliminate noise (challenging)!</a:t>
            </a:r>
          </a:p>
          <a:p>
            <a:r>
              <a:rPr lang="en-US" dirty="0" smtClean="0"/>
              <a:t>Better ideas? </a:t>
            </a:r>
            <a:r>
              <a:rPr lang="en-US" dirty="0" smtClean="0">
                <a:solidFill>
                  <a:srgbClr val="FF0000"/>
                </a:solidFill>
              </a:rPr>
              <a:t>Filtering!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6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7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TIP (Cheng, Min, Gerstein, 2011)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TI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24" y="594704"/>
            <a:ext cx="5727700" cy="3949700"/>
          </a:xfrm>
          <a:prstGeom prst="rect">
            <a:avLst/>
          </a:prstGeom>
        </p:spPr>
      </p:pic>
      <p:pic>
        <p:nvPicPr>
          <p:cNvPr id="5" name="Picture 4" descr="TI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69" y="4544404"/>
            <a:ext cx="3681653" cy="323539"/>
          </a:xfrm>
          <a:prstGeom prst="rect">
            <a:avLst/>
          </a:prstGeom>
        </p:spPr>
      </p:pic>
      <p:pic>
        <p:nvPicPr>
          <p:cNvPr id="6" name="Picture 5" descr="TIP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69" y="4912704"/>
            <a:ext cx="4078730" cy="19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7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Co-association: clustering TFs (1)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TFclustergram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58"/>
            <a:ext cx="9144000" cy="43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1154</Words>
  <Application>Microsoft Macintosh PowerPoint</Application>
  <PresentationFormat>On-screen Show 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Deciphering  Functions and Regulatory Programs of Coding Genes and ncRNAs using ENCODE Data</vt:lpstr>
      <vt:lpstr>Building hierarchy (Chao Cheng and Koon-Kiu Yan)</vt:lpstr>
      <vt:lpstr>Functional Support (multi-tasker argument) (Thanks Pedro!)</vt:lpstr>
      <vt:lpstr>Chromatin Organization and Chromatin Modification TFs Enriched in Top Level</vt:lpstr>
      <vt:lpstr>Functional Analysis of TF Targets</vt:lpstr>
      <vt:lpstr>Functional Analysis of TF Targets (2)</vt:lpstr>
      <vt:lpstr>Too many peaks and targets!</vt:lpstr>
      <vt:lpstr>TIP (Cheng, Min, Gerstein, 2011)</vt:lpstr>
      <vt:lpstr>Co-association: clustering TFs (1)</vt:lpstr>
      <vt:lpstr>Co-association: clustering TFs (2)</vt:lpstr>
      <vt:lpstr>Co-association: clustering TFs (3)</vt:lpstr>
      <vt:lpstr>Dependencies between TF Bindings: Bayesian Networks!</vt:lpstr>
      <vt:lpstr>Bayesian Network for TF Binding Profiles from ENCODE</vt:lpstr>
      <vt:lpstr>Bayesian Network (2)</vt:lpstr>
      <vt:lpstr>TFs with the largest TF Out-degrees in Bayesian Net</vt:lpstr>
      <vt:lpstr>TFs with the largest TF In-degrees in Bayesian Net</vt:lpstr>
      <vt:lpstr>Common Top-Layer TFs comparing BN to Hierarchy</vt:lpstr>
      <vt:lpstr>Why TF-ncRNAs?</vt:lpstr>
      <vt:lpstr>Overview of ncRNAs in ENCODE Data</vt:lpstr>
      <vt:lpstr>PowerPoint Presentation</vt:lpstr>
      <vt:lpstr>ENCODE ChIP-Seq Data for ncRNAs</vt:lpstr>
      <vt:lpstr>In-degree of snRNAs</vt:lpstr>
      <vt:lpstr>PowerPoint Presentation</vt:lpstr>
      <vt:lpstr>No. of miRNA Regulators</vt:lpstr>
      <vt:lpstr>Thanks Nitin!</vt:lpstr>
      <vt:lpstr>PowerPoint Presentation</vt:lpstr>
      <vt:lpstr>PowerPoint Presentation</vt:lpstr>
      <vt:lpstr>PowerPoint Presentation</vt:lpstr>
      <vt:lpstr>Significant TFs Focusing on Regulating ncRNAs Found</vt:lpstr>
      <vt:lpstr>PowerPoint Presentation</vt:lpstr>
      <vt:lpstr>Auto-regulating TFs regulating ncRNAs are enriched</vt:lpstr>
      <vt:lpstr>PowerPoint Presentation</vt:lpstr>
      <vt:lpstr>PowerPoint Presentation</vt:lpstr>
      <vt:lpstr>All these are OLD and for ENCODE Nets</vt:lpstr>
      <vt:lpstr>Acknowledgement</vt:lpstr>
      <vt:lpstr>Thank You!</vt:lpstr>
    </vt:vector>
  </TitlesOfParts>
  <Company>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Deciphering  Functions and Regulatory Programs of Coding Genes and ncRNAs using ENCODE Data</dc:title>
  <dc:creator>Public-Min Min</dc:creator>
  <cp:lastModifiedBy>Public-Min Min</cp:lastModifiedBy>
  <cp:revision>33</cp:revision>
  <dcterms:created xsi:type="dcterms:W3CDTF">2011-12-08T06:06:42Z</dcterms:created>
  <dcterms:modified xsi:type="dcterms:W3CDTF">2011-12-08T16:46:17Z</dcterms:modified>
</cp:coreProperties>
</file>