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20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A4D901A-0E8F-054E-BE25-A97EF0DD83BB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DAEC4CD-0FB8-6849-8E70-C4C8B5D5AC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Pol</a:t>
            </a:r>
            <a:r>
              <a:rPr lang="en-US" dirty="0" smtClean="0"/>
              <a:t> II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Raymond Auerbach</a:t>
            </a:r>
          </a:p>
          <a:p>
            <a:r>
              <a:rPr lang="en-US" dirty="0" smtClean="0"/>
              <a:t>December 1,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HeLa</a:t>
            </a:r>
            <a:r>
              <a:rPr lang="en-US" dirty="0" smtClean="0"/>
              <a:t> Clusters by Biological Process</a:t>
            </a:r>
            <a:endParaRPr lang="en-US" dirty="0"/>
          </a:p>
        </p:txBody>
      </p:sp>
      <p:pic>
        <p:nvPicPr>
          <p:cNvPr id="4" name="Picture 3" descr="HeLa-c0-b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966" y="2702725"/>
            <a:ext cx="3915834" cy="2047075"/>
          </a:xfrm>
          <a:prstGeom prst="rect">
            <a:avLst/>
          </a:prstGeom>
        </p:spPr>
      </p:pic>
      <p:pic>
        <p:nvPicPr>
          <p:cNvPr id="5" name="Picture 4" descr="HeLa-c2-b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68" y="3996911"/>
            <a:ext cx="3318932" cy="2704539"/>
          </a:xfrm>
          <a:prstGeom prst="rect">
            <a:avLst/>
          </a:prstGeom>
        </p:spPr>
      </p:pic>
      <p:pic>
        <p:nvPicPr>
          <p:cNvPr id="6" name="Picture 5" descr="HeLa-c3-bp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83" y="1782820"/>
            <a:ext cx="3932767" cy="16407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55733" y="2396067"/>
            <a:ext cx="2760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Cluster 0 (466 regions)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05466" y="3627579"/>
            <a:ext cx="295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Cluster </a:t>
            </a:r>
            <a:r>
              <a:rPr lang="en-US" dirty="0"/>
              <a:t>2</a:t>
            </a:r>
            <a:r>
              <a:rPr lang="en-US" dirty="0" smtClean="0"/>
              <a:t> (7,492 regions)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73717" y="1413488"/>
            <a:ext cx="2986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Cluster </a:t>
            </a:r>
            <a:r>
              <a:rPr lang="en-US" dirty="0"/>
              <a:t>3</a:t>
            </a:r>
            <a:r>
              <a:rPr lang="en-US" dirty="0" smtClean="0"/>
              <a:t> (3,320 regions)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80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biological meaning behind the clustering is questionable</a:t>
            </a:r>
          </a:p>
          <a:p>
            <a:pPr lvl="1"/>
            <a:r>
              <a:rPr lang="en-US" dirty="0" smtClean="0"/>
              <a:t>Same for kurtosis/</a:t>
            </a:r>
            <a:r>
              <a:rPr lang="en-US" dirty="0" err="1" smtClean="0"/>
              <a:t>skewness</a:t>
            </a:r>
            <a:r>
              <a:rPr lang="en-US" dirty="0" smtClean="0"/>
              <a:t> clustering</a:t>
            </a:r>
          </a:p>
          <a:p>
            <a:pPr lvl="1"/>
            <a:r>
              <a:rPr lang="en-US" dirty="0" err="1" smtClean="0"/>
              <a:t>HeLa</a:t>
            </a:r>
            <a:r>
              <a:rPr lang="en-US" dirty="0" smtClean="0"/>
              <a:t> and K562 don’t agree where I think that they should</a:t>
            </a:r>
          </a:p>
          <a:p>
            <a:pPr lvl="1"/>
            <a:endParaRPr lang="en-US" dirty="0"/>
          </a:p>
          <a:p>
            <a:r>
              <a:rPr lang="en-US" dirty="0" smtClean="0"/>
              <a:t>Open for suggestions on things to try 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0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Antibodies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Pol2 (Snyder, Myers)</a:t>
            </a:r>
          </a:p>
          <a:p>
            <a:pPr lvl="1"/>
            <a:r>
              <a:rPr lang="en-US" dirty="0" smtClean="0"/>
              <a:t>Initiation phase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unphosphorylated</a:t>
            </a:r>
            <a:r>
              <a:rPr lang="en-US" dirty="0" smtClean="0"/>
              <a:t> form)</a:t>
            </a:r>
          </a:p>
          <a:p>
            <a:endParaRPr lang="en-US" dirty="0" smtClean="0"/>
          </a:p>
          <a:p>
            <a:r>
              <a:rPr lang="en-US" dirty="0" smtClean="0"/>
              <a:t>Pol2b (Broad, </a:t>
            </a:r>
            <a:r>
              <a:rPr lang="en-US" dirty="0" err="1" smtClean="0"/>
              <a:t>Farnham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Initiation</a:t>
            </a:r>
            <a:r>
              <a:rPr lang="en-US" dirty="0"/>
              <a:t> </a:t>
            </a:r>
            <a:r>
              <a:rPr lang="en-US" dirty="0" smtClean="0"/>
              <a:t>and elongation (phosphorylated and phosphorylated form)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Pol2s2 (Snyder)</a:t>
            </a:r>
          </a:p>
          <a:p>
            <a:pPr lvl="1"/>
            <a:r>
              <a:rPr lang="en-US" dirty="0" smtClean="0"/>
              <a:t>Targets </a:t>
            </a:r>
            <a:r>
              <a:rPr lang="en-US" dirty="0" err="1" smtClean="0"/>
              <a:t>phosphorylated</a:t>
            </a:r>
            <a:r>
              <a:rPr lang="en-US" dirty="0" smtClean="0"/>
              <a:t> serine-2 (polymerase stalling)</a:t>
            </a:r>
          </a:p>
          <a:p>
            <a:pPr lvl="1"/>
            <a:r>
              <a:rPr lang="en-US" dirty="0" smtClean="0"/>
              <a:t>Questionable quality/peak calls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 general: All target same </a:t>
            </a:r>
            <a:r>
              <a:rPr lang="en-US" dirty="0" err="1" smtClean="0"/>
              <a:t>heptapeptide</a:t>
            </a:r>
            <a:r>
              <a:rPr lang="en-US" dirty="0" smtClean="0"/>
              <a:t> repeat on the largest subunit, but in different states.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over </a:t>
            </a:r>
            <a:r>
              <a:rPr lang="en-US" dirty="0" err="1" smtClean="0"/>
              <a:t>Intron/Exon</a:t>
            </a:r>
            <a:r>
              <a:rPr lang="en-US" dirty="0" smtClean="0"/>
              <a:t>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information from </a:t>
            </a:r>
            <a:r>
              <a:rPr lang="en-US" dirty="0" err="1" smtClean="0"/>
              <a:t>RefSeq</a:t>
            </a:r>
            <a:r>
              <a:rPr lang="en-US" dirty="0" smtClean="0"/>
              <a:t>, extract all </a:t>
            </a:r>
            <a:r>
              <a:rPr lang="en-US" dirty="0" err="1" smtClean="0"/>
              <a:t>introns</a:t>
            </a:r>
            <a:r>
              <a:rPr lang="en-US" dirty="0" smtClean="0"/>
              <a:t>. Keep those &gt; 1000 </a:t>
            </a:r>
            <a:r>
              <a:rPr lang="en-US" dirty="0" err="1" smtClean="0"/>
              <a:t>bp</a:t>
            </a:r>
            <a:endParaRPr lang="en-US" dirty="0" smtClean="0"/>
          </a:p>
          <a:p>
            <a:r>
              <a:rPr lang="en-US" dirty="0" smtClean="0"/>
              <a:t>Aggregate Pol2b and Pol2s2 over 5’ and 3’ ends of </a:t>
            </a:r>
            <a:r>
              <a:rPr lang="en-US" dirty="0" err="1" smtClean="0"/>
              <a:t>introns</a:t>
            </a:r>
            <a:endParaRPr lang="en-US" dirty="0" smtClean="0"/>
          </a:p>
          <a:p>
            <a:pPr lvl="1"/>
            <a:r>
              <a:rPr lang="en-US" dirty="0" smtClean="0"/>
              <a:t>+/- 500 </a:t>
            </a:r>
            <a:r>
              <a:rPr lang="en-US" dirty="0" err="1" smtClean="0"/>
              <a:t>bp</a:t>
            </a:r>
            <a:r>
              <a:rPr lang="en-US" dirty="0" smtClean="0"/>
              <a:t> on each side</a:t>
            </a:r>
          </a:p>
          <a:p>
            <a:r>
              <a:rPr lang="en-US" dirty="0" smtClean="0"/>
              <a:t>Run the above for </a:t>
            </a:r>
            <a:r>
              <a:rPr lang="en-US" dirty="0" err="1" smtClean="0"/>
              <a:t>HeLa</a:t>
            </a:r>
            <a:r>
              <a:rPr lang="en-US" dirty="0" smtClean="0"/>
              <a:t> s3 and K562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Aggregations</a:t>
            </a:r>
            <a:endParaRPr lang="en-US" dirty="0"/>
          </a:p>
        </p:txBody>
      </p:sp>
      <p:pic>
        <p:nvPicPr>
          <p:cNvPr id="4" name="Content Placeholder 3" descr="FivePrimeIntron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694" r="-4694"/>
          <a:stretch>
            <a:fillRect/>
          </a:stretch>
        </p:blipFill>
        <p:spPr>
          <a:xfrm>
            <a:off x="2382174" y="1501236"/>
            <a:ext cx="4707648" cy="2589025"/>
          </a:xfrm>
        </p:spPr>
      </p:pic>
      <p:pic>
        <p:nvPicPr>
          <p:cNvPr id="5" name="Picture 4" descr="ThreePrimeIntr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2093" y="4197666"/>
            <a:ext cx="4290750" cy="25778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Generated four clusters for each using </a:t>
            </a:r>
            <a:r>
              <a:rPr lang="en-US" dirty="0" err="1" smtClean="0"/>
              <a:t>k</a:t>
            </a:r>
            <a:r>
              <a:rPr lang="en-US" dirty="0" smtClean="0"/>
              <a:t>-means</a:t>
            </a:r>
          </a:p>
          <a:p>
            <a:pPr lvl="1"/>
            <a:r>
              <a:rPr lang="en-US" dirty="0" smtClean="0"/>
              <a:t>Biological analysis not interesting. Still thinking about it, but won’t appear in this presentation.</a:t>
            </a:r>
          </a:p>
          <a:p>
            <a:endParaRPr lang="en-US" dirty="0" smtClean="0"/>
          </a:p>
          <a:p>
            <a:r>
              <a:rPr lang="en-US" dirty="0" smtClean="0"/>
              <a:t>Switched to representing peaks by their central moments [</a:t>
            </a:r>
            <a:r>
              <a:rPr lang="en-US" dirty="0" err="1" smtClean="0"/>
              <a:t>Σ(x</a:t>
            </a:r>
            <a:r>
              <a:rPr lang="en-US" dirty="0" smtClean="0"/>
              <a:t> –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mean</a:t>
            </a:r>
            <a:r>
              <a:rPr lang="en-US" dirty="0" err="1" smtClean="0"/>
              <a:t>)</a:t>
            </a:r>
            <a:r>
              <a:rPr lang="en-US" baseline="30000" dirty="0" err="1" smtClean="0"/>
              <a:t>k</a:t>
            </a:r>
            <a:r>
              <a:rPr lang="en-US" dirty="0" smtClean="0"/>
              <a:t>] for </a:t>
            </a:r>
            <a:r>
              <a:rPr lang="en-US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dirty="0" smtClean="0"/>
              <a:t> moment</a:t>
            </a:r>
          </a:p>
          <a:p>
            <a:pPr lvl="1"/>
            <a:r>
              <a:rPr lang="en-US" dirty="0" smtClean="0"/>
              <a:t>Generated the first-fifth central moments for each Pol2 peak +/- 1kb</a:t>
            </a:r>
          </a:p>
          <a:p>
            <a:pPr lvl="1"/>
            <a:r>
              <a:rPr lang="en-US" dirty="0" smtClean="0"/>
              <a:t>K-means clustering with </a:t>
            </a:r>
            <a:r>
              <a:rPr lang="en-US" dirty="0" err="1" smtClean="0"/>
              <a:t>k</a:t>
            </a:r>
            <a:r>
              <a:rPr lang="en-US" dirty="0" smtClean="0"/>
              <a:t> = 4.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 Information</a:t>
            </a:r>
            <a:endParaRPr lang="en-US" dirty="0"/>
          </a:p>
        </p:txBody>
      </p:sp>
      <p:pic>
        <p:nvPicPr>
          <p:cNvPr id="4" name="Picture 3" descr="HeLaLo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533" y="1833034"/>
            <a:ext cx="6510867" cy="21353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18000" y="1463702"/>
            <a:ext cx="795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HeLa</a:t>
            </a:r>
            <a:endParaRPr lang="en-US" dirty="0"/>
          </a:p>
        </p:txBody>
      </p:sp>
      <p:pic>
        <p:nvPicPr>
          <p:cNvPr id="6" name="Picture 5" descr="K562Lo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599" y="4737109"/>
            <a:ext cx="6527801" cy="19630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70400" y="4358279"/>
            <a:ext cx="855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K562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0" y="4190998"/>
            <a:ext cx="9144000" cy="254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HeLa</a:t>
            </a:r>
            <a:r>
              <a:rPr lang="en-US" dirty="0" smtClean="0"/>
              <a:t> Gene Associations</a:t>
            </a:r>
            <a:endParaRPr lang="en-US" dirty="0"/>
          </a:p>
        </p:txBody>
      </p:sp>
      <p:pic>
        <p:nvPicPr>
          <p:cNvPr id="4" name="Content Placeholder 3" descr="HeLaPol2-c0-assocCountHisto.pdf"/>
          <p:cNvPicPr>
            <a:picLocks noGrp="1" noChangeAspect="1"/>
          </p:cNvPicPr>
          <p:nvPr>
            <p:ph idx="1"/>
          </p:nvPr>
        </p:nvPicPr>
        <p:blipFill>
          <a:blip r:embed="rId2"/>
          <a:srcRect l="-23591" r="-23591"/>
          <a:stretch>
            <a:fillRect/>
          </a:stretch>
        </p:blipFill>
        <p:spPr>
          <a:xfrm>
            <a:off x="-122161" y="1600200"/>
            <a:ext cx="5111145" cy="2810933"/>
          </a:xfrm>
        </p:spPr>
      </p:pic>
      <p:pic>
        <p:nvPicPr>
          <p:cNvPr id="5" name="Picture 4" descr="HeLaPol2-c1-assocCountHisto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8984" y="1600200"/>
            <a:ext cx="3535358" cy="2829425"/>
          </a:xfrm>
          <a:prstGeom prst="rect">
            <a:avLst/>
          </a:prstGeom>
        </p:spPr>
      </p:pic>
      <p:pic>
        <p:nvPicPr>
          <p:cNvPr id="6" name="Picture 5" descr="HeLaPol2-c2-assocCountHisto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497" y="4230497"/>
            <a:ext cx="3484033" cy="2820137"/>
          </a:xfrm>
          <a:prstGeom prst="rect">
            <a:avLst/>
          </a:prstGeom>
        </p:spPr>
      </p:pic>
      <p:pic>
        <p:nvPicPr>
          <p:cNvPr id="7" name="Picture 6" descr="HeLaPol2-c3-assocCountHisto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9882" y="4230497"/>
            <a:ext cx="3464460" cy="280429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7067" y="2700867"/>
            <a:ext cx="66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487333" y="2700867"/>
            <a:ext cx="642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7067" y="5334000"/>
            <a:ext cx="66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22800" y="5334000"/>
            <a:ext cx="571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K562 Gene Associations</a:t>
            </a:r>
            <a:endParaRPr lang="en-US" dirty="0"/>
          </a:p>
        </p:txBody>
      </p:sp>
      <p:pic>
        <p:nvPicPr>
          <p:cNvPr id="4" name="Content Placeholder 3" descr="HeLaPol2-c0-assocCountHisto.pd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0944" y="1600200"/>
            <a:ext cx="3444935" cy="2810933"/>
          </a:xfrm>
        </p:spPr>
      </p:pic>
      <p:pic>
        <p:nvPicPr>
          <p:cNvPr id="5" name="Picture 4" descr="HeLaPol2-c1-assocCountHisto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8910" y="1600200"/>
            <a:ext cx="3495506" cy="2829425"/>
          </a:xfrm>
          <a:prstGeom prst="rect">
            <a:avLst/>
          </a:prstGeom>
        </p:spPr>
      </p:pic>
      <p:pic>
        <p:nvPicPr>
          <p:cNvPr id="6" name="Picture 5" descr="HeLaPol2-c2-assocCountHisto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8497" y="4230497"/>
            <a:ext cx="3484032" cy="2820137"/>
          </a:xfrm>
          <a:prstGeom prst="rect">
            <a:avLst/>
          </a:prstGeom>
        </p:spPr>
      </p:pic>
      <p:pic>
        <p:nvPicPr>
          <p:cNvPr id="7" name="Picture 6" descr="HeLaPol2-c3-assocCountHisto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9882" y="4246302"/>
            <a:ext cx="3464460" cy="27726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7933" y="2700867"/>
            <a:ext cx="50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88933" y="2700867"/>
            <a:ext cx="54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1733" y="5334000"/>
            <a:ext cx="58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56667" y="5334000"/>
            <a:ext cx="53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K562 Clusters by Biological Process</a:t>
            </a:r>
            <a:endParaRPr lang="en-US" dirty="0"/>
          </a:p>
        </p:txBody>
      </p:sp>
      <p:pic>
        <p:nvPicPr>
          <p:cNvPr id="4" name="Picture 3" descr="K562-c0-b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533" y="1527705"/>
            <a:ext cx="3128433" cy="1476187"/>
          </a:xfrm>
          <a:prstGeom prst="rect">
            <a:avLst/>
          </a:prstGeom>
        </p:spPr>
      </p:pic>
      <p:pic>
        <p:nvPicPr>
          <p:cNvPr id="5" name="Picture 4" descr="HeLa-c2-b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67" y="3569552"/>
            <a:ext cx="3640667" cy="2966714"/>
          </a:xfrm>
          <a:prstGeom prst="rect">
            <a:avLst/>
          </a:prstGeom>
        </p:spPr>
      </p:pic>
      <p:pic>
        <p:nvPicPr>
          <p:cNvPr id="6" name="Picture 5" descr="K562-c2-bp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333" y="2471408"/>
            <a:ext cx="4021667" cy="26026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02268" y="1166840"/>
            <a:ext cx="3183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Cluster 0 (3,787 regions)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07533" y="3183287"/>
            <a:ext cx="3090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Cluster 1 (6,840 regions)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67401" y="2102076"/>
            <a:ext cx="3412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Cluster 3 (872 regions)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385</TotalTime>
  <Words>297</Words>
  <Application>Microsoft Macintosh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Pol II Update</vt:lpstr>
      <vt:lpstr>Review of Antibodies</vt:lpstr>
      <vt:lpstr>Signal over Intron/Exon Interfaces</vt:lpstr>
      <vt:lpstr>Aggregations</vt:lpstr>
      <vt:lpstr>Shape characteristics</vt:lpstr>
      <vt:lpstr>Cluster Information</vt:lpstr>
      <vt:lpstr>HeLa Gene Associations</vt:lpstr>
      <vt:lpstr>K562 Gene Associations</vt:lpstr>
      <vt:lpstr>K562 Clusters by Biological Process</vt:lpstr>
      <vt:lpstr>HeLa Clusters by Biological Process</vt:lpstr>
      <vt:lpstr>So far…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 II Update</dc:title>
  <dc:creator>Raymond Auerbach</dc:creator>
  <cp:lastModifiedBy>Raymond Auerbach</cp:lastModifiedBy>
  <cp:revision>6</cp:revision>
  <dcterms:created xsi:type="dcterms:W3CDTF">2011-11-30T18:04:25Z</dcterms:created>
  <dcterms:modified xsi:type="dcterms:W3CDTF">2011-12-01T15:17:22Z</dcterms:modified>
</cp:coreProperties>
</file>