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xls" ContentType="application/vnd.ms-exce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74" r:id="rId11"/>
    <p:sldId id="265" r:id="rId12"/>
    <p:sldId id="266" r:id="rId13"/>
    <p:sldId id="273" r:id="rId14"/>
    <p:sldId id="269" r:id="rId15"/>
    <p:sldId id="268" r:id="rId16"/>
    <p:sldId id="267" r:id="rId17"/>
    <p:sldId id="270" r:id="rId18"/>
    <p:sldId id="272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86E792-9A0D-C441-A6E1-CD2A3501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00D51-4E6D-C340-AE1B-A2E1CBC622AD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38D14-FF75-5844-8DA5-8D1AE49C8DF8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079B-D93F-2442-94DD-189AEF6B1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1C23-1389-964C-B487-DA4C86183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E7E35-62D4-C147-9DD3-1D3C052A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E9BB9-6D93-B641-B06F-0D9B57E6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D039-F364-6549-8A40-B06C2522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6841-1465-034D-8344-05DD771A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79FD-3032-5443-8486-F6BE61601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26AEC-AEDB-DF49-A869-02C5A08C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38EB-0F3A-DA4B-9ABB-F7F1EC7D1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7FC-6206-724A-A551-11394C21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C00E-5C2B-EC44-B36A-E27882F17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77C300-A2B2-0045-9FF1-3FA2E3B2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itpic.com/60kw4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Twitter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11-1-11</a:t>
            </a:r>
          </a:p>
          <a:p>
            <a:pPr eaLnBrk="1" hangingPunct="1"/>
            <a:r>
              <a:rPr lang="en-US"/>
              <a:t>Nets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Twitter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11</a:t>
            </a:r>
            <a:r>
              <a:rPr lang="en-US" dirty="0" smtClean="0"/>
              <a:t>-22-</a:t>
            </a:r>
            <a:r>
              <a:rPr lang="en-US" dirty="0"/>
              <a:t>11</a:t>
            </a:r>
          </a:p>
          <a:p>
            <a:pPr eaLnBrk="1" hangingPunct="1"/>
            <a:r>
              <a:rPr lang="en-US" dirty="0"/>
              <a:t>Nets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Build more matrices with larger datasets </a:t>
            </a:r>
          </a:p>
          <a:p>
            <a:pPr eaLnBrk="1" hangingPunct="1"/>
            <a:r>
              <a:rPr lang="en-US" dirty="0"/>
              <a:t>Using an asexual model, I can hopefully do further calculations on mutation rates and selection.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Cytoscape Network</a:t>
            </a:r>
          </a:p>
        </p:txBody>
      </p:sp>
      <p:pic>
        <p:nvPicPr>
          <p:cNvPr id="26627" name="Content Placeholder 3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6082" r="-36082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networks using bigger datasets and look at the patterns</a:t>
            </a:r>
          </a:p>
          <a:p>
            <a:r>
              <a:rPr lang="en-US" dirty="0" smtClean="0"/>
              <a:t>Think about the context and similarities to other models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7612" r="-17612"/>
          <a:stretch>
            <a:fillRect/>
          </a:stretch>
        </p:blipFill>
        <p:spPr>
          <a:xfrm>
            <a:off x="533400" y="152400"/>
            <a:ext cx="77724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1524000" y="4953000"/>
            <a:ext cx="67320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Tweet from Sarah </a:t>
            </a:r>
            <a:r>
              <a:rPr lang="en-US" dirty="0" err="1" smtClean="0"/>
              <a:t>Palin</a:t>
            </a:r>
            <a:endParaRPr lang="en-US" dirty="0" smtClean="0"/>
          </a:p>
          <a:p>
            <a:r>
              <a:rPr lang="en-US" dirty="0" smtClean="0"/>
              <a:t>All of them are </a:t>
            </a:r>
            <a:r>
              <a:rPr lang="en-US" dirty="0" err="1" smtClean="0"/>
              <a:t>retweets</a:t>
            </a:r>
            <a:r>
              <a:rPr lang="en-US" dirty="0" smtClean="0"/>
              <a:t> from the original source</a:t>
            </a:r>
          </a:p>
          <a:p>
            <a:r>
              <a:rPr lang="en-US" dirty="0" smtClean="0"/>
              <a:t>Blue lines means </a:t>
            </a:r>
            <a:r>
              <a:rPr lang="en-US" dirty="0" err="1" smtClean="0"/>
              <a:t>retweet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3444" r="-13444"/>
          <a:stretch>
            <a:fillRect/>
          </a:stretch>
        </p:blipFill>
        <p:spPr>
          <a:xfrm>
            <a:off x="762000" y="533400"/>
            <a:ext cx="77724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2057400" y="5257800"/>
            <a:ext cx="6098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Lady Gaga tweet</a:t>
            </a:r>
          </a:p>
          <a:p>
            <a:r>
              <a:rPr lang="en-US" dirty="0" smtClean="0"/>
              <a:t>We see a pattern of </a:t>
            </a:r>
            <a:r>
              <a:rPr lang="en-US" dirty="0" err="1" smtClean="0"/>
              <a:t>retweet</a:t>
            </a:r>
            <a:r>
              <a:rPr lang="en-US" dirty="0" smtClean="0"/>
              <a:t> and explosions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445" r="-18445"/>
          <a:stretch>
            <a:fillRect/>
          </a:stretch>
        </p:blipFill>
        <p:spPr>
          <a:xfrm>
            <a:off x="762000" y="533400"/>
            <a:ext cx="77724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1905000" y="5029200"/>
            <a:ext cx="577844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of an Obama tweet in for 45 min</a:t>
            </a:r>
          </a:p>
          <a:p>
            <a:r>
              <a:rPr lang="en-US" dirty="0" smtClean="0"/>
              <a:t>Blue lines means </a:t>
            </a:r>
            <a:r>
              <a:rPr lang="en-US" dirty="0" err="1" smtClean="0"/>
              <a:t>retweet</a:t>
            </a:r>
            <a:endParaRPr lang="en-US" dirty="0" smtClean="0"/>
          </a:p>
          <a:p>
            <a:r>
              <a:rPr lang="en-US" dirty="0" smtClean="0"/>
              <a:t>Yellow lines mean mentions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5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7778" r="-37778"/>
          <a:stretch>
            <a:fillRect/>
          </a:stretch>
        </p:blipFill>
        <p:spPr>
          <a:xfrm>
            <a:off x="-685800" y="228600"/>
            <a:ext cx="5901267" cy="3124200"/>
          </a:xfrm>
        </p:spPr>
      </p:pic>
      <p:sp>
        <p:nvSpPr>
          <p:cNvPr id="5" name="TextBox 4"/>
          <p:cNvSpPr txBox="1"/>
          <p:nvPr/>
        </p:nvSpPr>
        <p:spPr>
          <a:xfrm>
            <a:off x="1371600" y="4572000"/>
            <a:ext cx="6360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 interaction network of yeast</a:t>
            </a:r>
          </a:p>
          <a:p>
            <a:r>
              <a:rPr lang="en-US" dirty="0" smtClean="0"/>
              <a:t>We can see similar patterns of the “fireworks”</a:t>
            </a:r>
            <a:endParaRPr lang="en-US" dirty="0"/>
          </a:p>
        </p:txBody>
      </p:sp>
      <p:pic>
        <p:nvPicPr>
          <p:cNvPr id="6" name="Picture 5" descr="Pictu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609600"/>
            <a:ext cx="4314643" cy="286996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772400" cy="4114800"/>
          </a:xfrm>
        </p:spPr>
        <p:txBody>
          <a:bodyPr/>
          <a:lstStyle/>
          <a:p>
            <a:r>
              <a:rPr lang="en-US" dirty="0" smtClean="0"/>
              <a:t>Each node is a protein and interacts with other protein</a:t>
            </a:r>
          </a:p>
          <a:p>
            <a:r>
              <a:rPr lang="en-US" dirty="0" smtClean="0"/>
              <a:t>Analogous to each user is like a protein and has similar interactions as the proteins</a:t>
            </a:r>
          </a:p>
          <a:p>
            <a:r>
              <a:rPr lang="en-US" dirty="0" smtClean="0"/>
              <a:t>Have some semantic context</a:t>
            </a:r>
          </a:p>
          <a:p>
            <a:pPr lvl="1"/>
            <a:r>
              <a:rPr lang="en-US" dirty="0" smtClean="0"/>
              <a:t>Proteins have a pathway</a:t>
            </a:r>
          </a:p>
          <a:p>
            <a:pPr lvl="1"/>
            <a:r>
              <a:rPr lang="en-US" dirty="0" smtClean="0"/>
              <a:t>Each interaction may have some hash tag or other classification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953000"/>
          </a:xfrm>
        </p:spPr>
        <p:txBody>
          <a:bodyPr/>
          <a:lstStyle/>
          <a:p>
            <a:r>
              <a:rPr lang="en-US" dirty="0" smtClean="0"/>
              <a:t>Exciting because it shows </a:t>
            </a:r>
            <a:r>
              <a:rPr lang="en-US" dirty="0" smtClean="0"/>
              <a:t>similarities</a:t>
            </a:r>
            <a:r>
              <a:rPr lang="en-US" dirty="0" smtClean="0"/>
              <a:t>!!</a:t>
            </a:r>
          </a:p>
          <a:p>
            <a:r>
              <a:rPr lang="en-US" dirty="0" smtClean="0"/>
              <a:t>We can make some inferences of how either data can travel, or how protein interacts!!</a:t>
            </a:r>
          </a:p>
          <a:p>
            <a:r>
              <a:rPr lang="en-US" dirty="0" smtClean="0"/>
              <a:t>So many different analysis can be done</a:t>
            </a:r>
          </a:p>
          <a:p>
            <a:pPr lvl="1"/>
            <a:r>
              <a:rPr lang="en-US" dirty="0" smtClean="0"/>
              <a:t>Bayesian models</a:t>
            </a:r>
          </a:p>
          <a:p>
            <a:pPr lvl="1"/>
            <a:r>
              <a:rPr lang="en-US" dirty="0" err="1" smtClean="0"/>
              <a:t>Phylogenetic</a:t>
            </a:r>
            <a:r>
              <a:rPr lang="en-US" dirty="0" smtClean="0"/>
              <a:t> </a:t>
            </a:r>
            <a:r>
              <a:rPr lang="en-US" dirty="0" smtClean="0"/>
              <a:t>profiling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nteractomics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/>
              <a:t>Used a co-occurrence matrix for the clustalw alignment, figured it was not the best option</a:t>
            </a:r>
          </a:p>
          <a:p>
            <a:pPr eaLnBrk="1" hangingPunct="1"/>
            <a:r>
              <a:rPr lang="en-US" sz="2800"/>
              <a:t>Could not find a good text matrix for mutation in words, need a matrix, not a table</a:t>
            </a:r>
          </a:p>
          <a:p>
            <a:pPr eaLnBrk="1" hangingPunct="1"/>
            <a:r>
              <a:rPr lang="en-US" sz="2800"/>
              <a:t>Maybe that clustalw is not best option, does give a good indication of mutations, even without the proper matrix</a:t>
            </a:r>
          </a:p>
          <a:p>
            <a:pPr eaLnBrk="1" hangingPunct="1"/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Each node represents a tweet, while color change signifies a mutation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Try to build this network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810000" y="2895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362200" y="4038600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276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4419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334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393" name="AutoShape 9"/>
          <p:cNvCxnSpPr>
            <a:cxnSpLocks noChangeShapeType="1"/>
            <a:stCxn id="16388" idx="4"/>
            <a:endCxn id="16389" idx="0"/>
          </p:cNvCxnSpPr>
          <p:nvPr/>
        </p:nvCxnSpPr>
        <p:spPr bwMode="auto">
          <a:xfrm flipH="1">
            <a:off x="2590800" y="3352800"/>
            <a:ext cx="1447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4" name="AutoShape 10"/>
          <p:cNvCxnSpPr>
            <a:cxnSpLocks noChangeShapeType="1"/>
            <a:stCxn id="16388" idx="4"/>
            <a:endCxn id="16390" idx="0"/>
          </p:cNvCxnSpPr>
          <p:nvPr/>
        </p:nvCxnSpPr>
        <p:spPr bwMode="auto">
          <a:xfrm flipH="1">
            <a:off x="3505200" y="3352800"/>
            <a:ext cx="5334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1"/>
          <p:cNvCxnSpPr>
            <a:cxnSpLocks noChangeShapeType="1"/>
            <a:stCxn id="16388" idx="4"/>
            <a:endCxn id="16391" idx="0"/>
          </p:cNvCxnSpPr>
          <p:nvPr/>
        </p:nvCxnSpPr>
        <p:spPr bwMode="auto">
          <a:xfrm>
            <a:off x="4038600" y="3352800"/>
            <a:ext cx="609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2"/>
          <p:cNvCxnSpPr>
            <a:cxnSpLocks noChangeShapeType="1"/>
            <a:stCxn id="16388" idx="4"/>
            <a:endCxn id="16392" idx="0"/>
          </p:cNvCxnSpPr>
          <p:nvPr/>
        </p:nvCxnSpPr>
        <p:spPr bwMode="auto">
          <a:xfrm>
            <a:off x="4038600" y="3352800"/>
            <a:ext cx="15240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4495800" y="4876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1600200" y="48768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2438400" y="48768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562600" y="48768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401" name="AutoShape 17"/>
          <p:cNvCxnSpPr>
            <a:cxnSpLocks noChangeShapeType="1"/>
            <a:stCxn id="16389" idx="4"/>
            <a:endCxn id="16398" idx="0"/>
          </p:cNvCxnSpPr>
          <p:nvPr/>
        </p:nvCxnSpPr>
        <p:spPr bwMode="auto">
          <a:xfrm flipH="1">
            <a:off x="1828800" y="4495800"/>
            <a:ext cx="762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2" name="AutoShape 18"/>
          <p:cNvCxnSpPr>
            <a:cxnSpLocks noChangeShapeType="1"/>
            <a:stCxn id="16389" idx="4"/>
            <a:endCxn id="16399" idx="0"/>
          </p:cNvCxnSpPr>
          <p:nvPr/>
        </p:nvCxnSpPr>
        <p:spPr bwMode="auto">
          <a:xfrm>
            <a:off x="2590800" y="44958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3" name="AutoShape 19"/>
          <p:cNvCxnSpPr>
            <a:cxnSpLocks noChangeShapeType="1"/>
            <a:stCxn id="16391" idx="4"/>
            <a:endCxn id="16397" idx="0"/>
          </p:cNvCxnSpPr>
          <p:nvPr/>
        </p:nvCxnSpPr>
        <p:spPr bwMode="auto">
          <a:xfrm>
            <a:off x="4648200" y="44958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04" name="AutoShape 20"/>
          <p:cNvCxnSpPr>
            <a:cxnSpLocks noChangeShapeType="1"/>
          </p:cNvCxnSpPr>
          <p:nvPr/>
        </p:nvCxnSpPr>
        <p:spPr bwMode="auto">
          <a:xfrm>
            <a:off x="5562600" y="4495800"/>
            <a:ext cx="228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6248400" y="6096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407" name="AutoShape 23"/>
          <p:cNvCxnSpPr>
            <a:cxnSpLocks noChangeShapeType="1"/>
            <a:stCxn id="16400" idx="4"/>
            <a:endCxn id="16406" idx="1"/>
          </p:cNvCxnSpPr>
          <p:nvPr/>
        </p:nvCxnSpPr>
        <p:spPr bwMode="auto">
          <a:xfrm>
            <a:off x="5791200" y="5334000"/>
            <a:ext cx="66675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724400" y="2743200"/>
            <a:ext cx="41275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900"/>
              <a:t>There can be a mutation early on, </a:t>
            </a:r>
          </a:p>
          <a:p>
            <a:r>
              <a:rPr lang="en-US" sz="1900"/>
              <a:t>but then a different mutation later on 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57200" y="5638800"/>
            <a:ext cx="37115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900"/>
              <a:t>But when you actually look at the</a:t>
            </a:r>
          </a:p>
          <a:p>
            <a:r>
              <a:rPr lang="en-US" sz="1900"/>
              <a:t> retweets of retweets,</a:t>
            </a:r>
          </a:p>
          <a:p>
            <a:r>
              <a:rPr lang="en-US" sz="1900"/>
              <a:t> you see similarities to evolution 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411" name="AutoShape 27"/>
          <p:cNvCxnSpPr>
            <a:cxnSpLocks noChangeShapeType="1"/>
            <a:stCxn id="16399" idx="5"/>
            <a:endCxn id="16410" idx="2"/>
          </p:cNvCxnSpPr>
          <p:nvPr/>
        </p:nvCxnSpPr>
        <p:spPr bwMode="auto">
          <a:xfrm>
            <a:off x="2828925" y="5267325"/>
            <a:ext cx="371475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412" name="AutoShape 28"/>
          <p:cNvCxnSpPr>
            <a:cxnSpLocks noChangeShapeType="1"/>
            <a:stCxn id="16406" idx="5"/>
          </p:cNvCxnSpPr>
          <p:nvPr/>
        </p:nvCxnSpPr>
        <p:spPr bwMode="auto">
          <a:xfrm>
            <a:off x="6181725" y="5876925"/>
            <a:ext cx="219075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Sample Tweet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500">
                <a:latin typeface="Courier" pitchFamily="-107" charset="0"/>
              </a:rPr>
              <a:t>Tweet ID: 98929112365805568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Courier" pitchFamily="-107" charset="0"/>
              </a:rPr>
              <a:t>Date: Thu Aug 04 01:31:53 +0000 2011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Courier" pitchFamily="-107" charset="0"/>
              </a:rPr>
              <a:t>Source: Source: web 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Courier" pitchFamily="-107" charset="0"/>
              </a:rPr>
              <a:t>User: BarackObama</a:t>
            </a:r>
          </a:p>
          <a:p>
            <a:pPr eaLnBrk="1" hangingPunct="1">
              <a:buFontTx/>
              <a:buNone/>
            </a:pPr>
            <a:r>
              <a:rPr lang="en-US" sz="2500">
                <a:latin typeface="Courier" pitchFamily="-107" charset="0"/>
              </a:rPr>
              <a:t>RT @OFA_IN: Today at our #BO50 house meeting in Indy we are live-streaming @BarackObama‚Äôs birthday party in Chicago. </a:t>
            </a:r>
            <a:r>
              <a:rPr lang="en-US" sz="2500">
                <a:latin typeface="Courier" pitchFamily="-107" charset="0"/>
                <a:hlinkClick r:id="rId2"/>
              </a:rPr>
              <a:t>http://twitpic.com/60kw4w</a:t>
            </a:r>
            <a:endParaRPr lang="en-US" sz="2500">
              <a:latin typeface="Courier" pitchFamily="-107" charset="0"/>
            </a:endParaRPr>
          </a:p>
          <a:p>
            <a:pPr eaLnBrk="1" hangingPunct="1">
              <a:buFontTx/>
              <a:buNone/>
            </a:pPr>
            <a:endParaRPr lang="en-US" sz="2500">
              <a:latin typeface="Courier" pitchFamily="-107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82788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100"/>
              <a:t>No good way to find out where the retweet besides parsing the tweet</a:t>
            </a:r>
          </a:p>
          <a:p>
            <a:r>
              <a:rPr lang="en-US" sz="2100"/>
              <a:t>Basically would parse out the @users and connect them in a matrix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&gt;one16Aug2011_17:18:47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&gt;two16Aug2011_18:11:16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HelloBac: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&gt;three16Aug2011_18:08:15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BobHole: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&gt;four16Aug2011_18:04:17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shassinger: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&gt;five16Aug2011_17:54:50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warriorgrrrl: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&gt;six16Aug2011_17:52:0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SMLochhead: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&gt;seven16Aug2011_17:39:11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_unabara_: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&gt;eight16Aug2011_17:35:13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Kerred: RT @GreatDismal RT @UnlikelyWorlds: Humans living outside Africa owe up to 4% of their DNA to Neanderthals: http://t.co/Zolug7W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&gt;nine16Aug2011_17:32:04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jennjoysmith: I'm the alien I've always been looking for! MT @UnlikelyWorlds Humans living outside Africa owe ≤ 4% of DNA to Neanderthals bit.ly/pAwkD7</a:t>
            </a:r>
            <a:endParaRPr 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&gt;ten16Aug2011_17:31:53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KindlyStranger: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&gt;eleven16Aug2011_17:31:14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adrahon: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&gt;twelve16Aug2011_17:26:58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Legendgerry: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&gt;thirteen16Aug2011_17:26:03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djdcool: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&gt;fourteen16Aug2011_17:25:41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 b="1"/>
              <a:t>pickoo: @UnlikelyWorlds @GreatDismal Humans living outside Africa owe up to 4% of their DNA to Neanderthals &lt;= Explains the UK riots then.</a:t>
            </a:r>
            <a:endParaRPr 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&gt;fifteen16Aug2011_17:25:12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lindysmith: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&gt;sixteen16Aug2011_17:23:28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000"/>
              <a:t>GreatDismal: RT @UnlikelyWorlds: Humans living outside Africa owe up to 4% of their DNA to Neanderthals: http://t.co/MCs2Myh</a:t>
            </a:r>
          </a:p>
          <a:p>
            <a:pPr eaLnBrk="1" hangingPunct="1">
              <a:lnSpc>
                <a:spcPct val="90000"/>
              </a:lnSpc>
            </a:pPr>
            <a:endParaRPr lang="en-US" sz="1000"/>
          </a:p>
          <a:p>
            <a:pPr eaLnBrk="1" hangingPunct="1">
              <a:lnSpc>
                <a:spcPct val="90000"/>
              </a:lnSpc>
            </a:pP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4114800"/>
          </a:xfrm>
        </p:spPr>
        <p:txBody>
          <a:bodyPr/>
          <a:lstStyle/>
          <a:p>
            <a:pPr eaLnBrk="1" hangingPunct="1"/>
            <a:r>
              <a:rPr lang="en-US"/>
              <a:t>Each row would be the tweeter, column is a retweeted user and will mark one when there is a connection, when more than one tweet, we add one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733800" y="685800"/>
            <a:ext cx="8715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500"/>
              <a:t>Tweeter</a:t>
            </a:r>
            <a:endParaRPr lang="en-US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52400" y="2362200"/>
            <a:ext cx="8826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500"/>
              <a:t>Retweet</a:t>
            </a:r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95350" y="911225"/>
          <a:ext cx="7612063" cy="2441575"/>
        </p:xfrm>
        <a:graphic>
          <a:graphicData uri="http://schemas.openxmlformats.org/presentationml/2006/ole">
            <p:oleObj spid="_x0000_s21506" name="Worksheet" r:id="rId3" imgW="8788400" imgH="2819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AutoShape 394"/>
          <p:cNvCxnSpPr>
            <a:cxnSpLocks noChangeShapeType="1"/>
            <a:stCxn id="22549" idx="4"/>
            <a:endCxn id="22561" idx="0"/>
          </p:cNvCxnSpPr>
          <p:nvPr/>
        </p:nvCxnSpPr>
        <p:spPr bwMode="auto">
          <a:xfrm>
            <a:off x="4191000" y="990600"/>
            <a:ext cx="2743200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2531" name="Group 401"/>
          <p:cNvGrpSpPr>
            <a:grpSpLocks/>
          </p:cNvGrpSpPr>
          <p:nvPr/>
        </p:nvGrpSpPr>
        <p:grpSpPr bwMode="auto">
          <a:xfrm>
            <a:off x="838200" y="533400"/>
            <a:ext cx="6705600" cy="1968500"/>
            <a:chOff x="576" y="432"/>
            <a:chExt cx="4224" cy="1240"/>
          </a:xfrm>
        </p:grpSpPr>
        <p:grpSp>
          <p:nvGrpSpPr>
            <p:cNvPr id="22535" name="Group 400"/>
            <p:cNvGrpSpPr>
              <a:grpSpLocks/>
            </p:cNvGrpSpPr>
            <p:nvPr/>
          </p:nvGrpSpPr>
          <p:grpSpPr bwMode="auto">
            <a:xfrm>
              <a:off x="576" y="432"/>
              <a:ext cx="4224" cy="1240"/>
              <a:chOff x="576" y="432"/>
              <a:chExt cx="4224" cy="1240"/>
            </a:xfrm>
          </p:grpSpPr>
          <p:sp>
            <p:nvSpPr>
              <p:cNvPr id="22549" name="Oval 358"/>
              <p:cNvSpPr>
                <a:spLocks noChangeArrowheads="1"/>
              </p:cNvSpPr>
              <p:nvPr/>
            </p:nvSpPr>
            <p:spPr bwMode="auto">
              <a:xfrm>
                <a:off x="2544" y="43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0" name="Oval 361"/>
              <p:cNvSpPr>
                <a:spLocks noChangeArrowheads="1"/>
              </p:cNvSpPr>
              <p:nvPr/>
            </p:nvSpPr>
            <p:spPr bwMode="auto">
              <a:xfrm>
                <a:off x="912" y="1041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1" name="Oval 363"/>
              <p:cNvSpPr>
                <a:spLocks noChangeArrowheads="1"/>
              </p:cNvSpPr>
              <p:nvPr/>
            </p:nvSpPr>
            <p:spPr bwMode="auto">
              <a:xfrm>
                <a:off x="1248" y="1041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2" name="Oval 364"/>
              <p:cNvSpPr>
                <a:spLocks noChangeArrowheads="1"/>
              </p:cNvSpPr>
              <p:nvPr/>
            </p:nvSpPr>
            <p:spPr bwMode="auto">
              <a:xfrm>
                <a:off x="1584" y="1041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3" name="Oval 365"/>
              <p:cNvSpPr>
                <a:spLocks noChangeArrowheads="1"/>
              </p:cNvSpPr>
              <p:nvPr/>
            </p:nvSpPr>
            <p:spPr bwMode="auto">
              <a:xfrm>
                <a:off x="1872" y="1089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4" name="Oval 367"/>
              <p:cNvSpPr>
                <a:spLocks noChangeArrowheads="1"/>
              </p:cNvSpPr>
              <p:nvPr/>
            </p:nvSpPr>
            <p:spPr bwMode="auto">
              <a:xfrm>
                <a:off x="2160" y="109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5" name="Oval 368"/>
              <p:cNvSpPr>
                <a:spLocks noChangeArrowheads="1"/>
              </p:cNvSpPr>
              <p:nvPr/>
            </p:nvSpPr>
            <p:spPr bwMode="auto">
              <a:xfrm>
                <a:off x="2448" y="10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6" name="Oval 369"/>
              <p:cNvSpPr>
                <a:spLocks noChangeArrowheads="1"/>
              </p:cNvSpPr>
              <p:nvPr/>
            </p:nvSpPr>
            <p:spPr bwMode="auto">
              <a:xfrm>
                <a:off x="2736" y="10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7" name="Oval 370"/>
              <p:cNvSpPr>
                <a:spLocks noChangeArrowheads="1"/>
              </p:cNvSpPr>
              <p:nvPr/>
            </p:nvSpPr>
            <p:spPr bwMode="auto">
              <a:xfrm>
                <a:off x="2976" y="1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8" name="Oval 371"/>
              <p:cNvSpPr>
                <a:spLocks noChangeArrowheads="1"/>
              </p:cNvSpPr>
              <p:nvPr/>
            </p:nvSpPr>
            <p:spPr bwMode="auto">
              <a:xfrm>
                <a:off x="3264" y="10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9" name="Oval 372"/>
              <p:cNvSpPr>
                <a:spLocks noChangeArrowheads="1"/>
              </p:cNvSpPr>
              <p:nvPr/>
            </p:nvSpPr>
            <p:spPr bwMode="auto">
              <a:xfrm>
                <a:off x="3600" y="1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0" name="Oval 373"/>
              <p:cNvSpPr>
                <a:spLocks noChangeArrowheads="1"/>
              </p:cNvSpPr>
              <p:nvPr/>
            </p:nvSpPr>
            <p:spPr bwMode="auto">
              <a:xfrm>
                <a:off x="3984" y="1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1" name="Oval 374"/>
              <p:cNvSpPr>
                <a:spLocks noChangeArrowheads="1"/>
              </p:cNvSpPr>
              <p:nvPr/>
            </p:nvSpPr>
            <p:spPr bwMode="auto">
              <a:xfrm>
                <a:off x="4320" y="11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2" name="Oval 375"/>
              <p:cNvSpPr>
                <a:spLocks noChangeArrowheads="1"/>
              </p:cNvSpPr>
              <p:nvPr/>
            </p:nvSpPr>
            <p:spPr bwMode="auto">
              <a:xfrm>
                <a:off x="576" y="993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3" name="Oval 376"/>
              <p:cNvSpPr>
                <a:spLocks noChangeArrowheads="1"/>
              </p:cNvSpPr>
              <p:nvPr/>
            </p:nvSpPr>
            <p:spPr bwMode="auto">
              <a:xfrm>
                <a:off x="4608" y="10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4" name="Oval 378"/>
              <p:cNvSpPr>
                <a:spLocks noChangeArrowheads="1"/>
              </p:cNvSpPr>
              <p:nvPr/>
            </p:nvSpPr>
            <p:spPr bwMode="auto">
              <a:xfrm>
                <a:off x="3792" y="1480"/>
                <a:ext cx="192" cy="192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5" name="Oval 379"/>
              <p:cNvSpPr>
                <a:spLocks noChangeArrowheads="1"/>
              </p:cNvSpPr>
              <p:nvPr/>
            </p:nvSpPr>
            <p:spPr bwMode="auto">
              <a:xfrm>
                <a:off x="3456" y="148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2536" name="AutoShape 380"/>
            <p:cNvCxnSpPr>
              <a:cxnSpLocks noChangeShapeType="1"/>
              <a:stCxn id="22549" idx="4"/>
              <a:endCxn id="22562" idx="7"/>
            </p:cNvCxnSpPr>
            <p:nvPr/>
          </p:nvCxnSpPr>
          <p:spPr bwMode="auto">
            <a:xfrm flipH="1">
              <a:off x="740" y="720"/>
              <a:ext cx="1948" cy="3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37" name="AutoShape 381"/>
            <p:cNvCxnSpPr>
              <a:cxnSpLocks noChangeShapeType="1"/>
              <a:stCxn id="22549" idx="4"/>
            </p:cNvCxnSpPr>
            <p:nvPr/>
          </p:nvCxnSpPr>
          <p:spPr bwMode="auto">
            <a:xfrm flipH="1">
              <a:off x="1008" y="720"/>
              <a:ext cx="1680" cy="3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38" name="AutoShape 382"/>
            <p:cNvCxnSpPr>
              <a:cxnSpLocks noChangeShapeType="1"/>
              <a:stCxn id="22549" idx="4"/>
              <a:endCxn id="22551" idx="0"/>
            </p:cNvCxnSpPr>
            <p:nvPr/>
          </p:nvCxnSpPr>
          <p:spPr bwMode="auto">
            <a:xfrm flipH="1">
              <a:off x="1344" y="720"/>
              <a:ext cx="1344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39" name="AutoShape 383"/>
            <p:cNvCxnSpPr>
              <a:cxnSpLocks noChangeShapeType="1"/>
              <a:stCxn id="22549" idx="4"/>
              <a:endCxn id="22552" idx="7"/>
            </p:cNvCxnSpPr>
            <p:nvPr/>
          </p:nvCxnSpPr>
          <p:spPr bwMode="auto">
            <a:xfrm flipH="1">
              <a:off x="1748" y="720"/>
              <a:ext cx="940" cy="3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0" name="AutoShape 384"/>
            <p:cNvCxnSpPr>
              <a:cxnSpLocks noChangeShapeType="1"/>
              <a:stCxn id="22549" idx="4"/>
              <a:endCxn id="22553" idx="0"/>
            </p:cNvCxnSpPr>
            <p:nvPr/>
          </p:nvCxnSpPr>
          <p:spPr bwMode="auto">
            <a:xfrm flipH="1">
              <a:off x="1968" y="720"/>
              <a:ext cx="720" cy="3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1" name="AutoShape 385"/>
            <p:cNvCxnSpPr>
              <a:cxnSpLocks noChangeShapeType="1"/>
              <a:stCxn id="22549" idx="4"/>
              <a:endCxn id="22554" idx="0"/>
            </p:cNvCxnSpPr>
            <p:nvPr/>
          </p:nvCxnSpPr>
          <p:spPr bwMode="auto">
            <a:xfrm flipH="1">
              <a:off x="2256" y="720"/>
              <a:ext cx="432" cy="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2" name="AutoShape 386"/>
            <p:cNvCxnSpPr>
              <a:cxnSpLocks noChangeShapeType="1"/>
              <a:stCxn id="22549" idx="4"/>
              <a:endCxn id="22555" idx="0"/>
            </p:cNvCxnSpPr>
            <p:nvPr/>
          </p:nvCxnSpPr>
          <p:spPr bwMode="auto">
            <a:xfrm flipH="1">
              <a:off x="2544" y="720"/>
              <a:ext cx="144" cy="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3" name="AutoShape 387"/>
            <p:cNvCxnSpPr>
              <a:cxnSpLocks noChangeShapeType="1"/>
              <a:stCxn id="22549" idx="4"/>
              <a:endCxn id="22556" idx="0"/>
            </p:cNvCxnSpPr>
            <p:nvPr/>
          </p:nvCxnSpPr>
          <p:spPr bwMode="auto">
            <a:xfrm>
              <a:off x="2688" y="720"/>
              <a:ext cx="144" cy="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4" name="AutoShape 388"/>
            <p:cNvCxnSpPr>
              <a:cxnSpLocks noChangeShapeType="1"/>
              <a:stCxn id="22549" idx="4"/>
              <a:endCxn id="22557" idx="0"/>
            </p:cNvCxnSpPr>
            <p:nvPr/>
          </p:nvCxnSpPr>
          <p:spPr bwMode="auto">
            <a:xfrm>
              <a:off x="2688" y="720"/>
              <a:ext cx="384" cy="4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5" name="AutoShape 390"/>
            <p:cNvCxnSpPr>
              <a:cxnSpLocks noChangeShapeType="1"/>
              <a:stCxn id="22549" idx="4"/>
              <a:endCxn id="22558" idx="1"/>
            </p:cNvCxnSpPr>
            <p:nvPr/>
          </p:nvCxnSpPr>
          <p:spPr bwMode="auto">
            <a:xfrm>
              <a:off x="2688" y="720"/>
              <a:ext cx="604" cy="4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6" name="AutoShape 392"/>
            <p:cNvCxnSpPr>
              <a:cxnSpLocks noChangeShapeType="1"/>
              <a:stCxn id="22549" idx="4"/>
              <a:endCxn id="22559" idx="1"/>
            </p:cNvCxnSpPr>
            <p:nvPr/>
          </p:nvCxnSpPr>
          <p:spPr bwMode="auto">
            <a:xfrm>
              <a:off x="2688" y="720"/>
              <a:ext cx="940" cy="4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7" name="AutoShape 393"/>
            <p:cNvCxnSpPr>
              <a:cxnSpLocks noChangeShapeType="1"/>
            </p:cNvCxnSpPr>
            <p:nvPr/>
          </p:nvCxnSpPr>
          <p:spPr bwMode="auto">
            <a:xfrm>
              <a:off x="2640" y="720"/>
              <a:ext cx="1364" cy="4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548" name="AutoShape 395"/>
            <p:cNvCxnSpPr>
              <a:cxnSpLocks noChangeShapeType="1"/>
              <a:stCxn id="22549" idx="4"/>
              <a:endCxn id="22563" idx="1"/>
            </p:cNvCxnSpPr>
            <p:nvPr/>
          </p:nvCxnSpPr>
          <p:spPr bwMode="auto">
            <a:xfrm>
              <a:off x="2688" y="720"/>
              <a:ext cx="1948" cy="4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2532" name="AutoShape 396"/>
          <p:cNvCxnSpPr>
            <a:cxnSpLocks noChangeShapeType="1"/>
            <a:stCxn id="22559" idx="4"/>
            <a:endCxn id="22565" idx="0"/>
          </p:cNvCxnSpPr>
          <p:nvPr/>
        </p:nvCxnSpPr>
        <p:spPr bwMode="auto">
          <a:xfrm flipH="1">
            <a:off x="5562600" y="1968500"/>
            <a:ext cx="228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3" name="AutoShape 397"/>
          <p:cNvCxnSpPr>
            <a:cxnSpLocks noChangeShapeType="1"/>
            <a:stCxn id="22559" idx="4"/>
            <a:endCxn id="22564" idx="1"/>
          </p:cNvCxnSpPr>
          <p:nvPr/>
        </p:nvCxnSpPr>
        <p:spPr bwMode="auto">
          <a:xfrm>
            <a:off x="5791200" y="1968500"/>
            <a:ext cx="196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34" name="Text Box 398"/>
          <p:cNvSpPr txBox="1">
            <a:spLocks noChangeArrowheads="1"/>
          </p:cNvSpPr>
          <p:nvPr/>
        </p:nvSpPr>
        <p:spPr bwMode="auto">
          <a:xfrm>
            <a:off x="1143000" y="3657600"/>
            <a:ext cx="70294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Use the depth-first tranversal to create the tree</a:t>
            </a:r>
          </a:p>
          <a:p>
            <a:r>
              <a:rPr lang="en-US"/>
              <a:t>Graph of the tweets, with the different colors</a:t>
            </a:r>
          </a:p>
          <a:p>
            <a:r>
              <a:rPr lang="en-US"/>
              <a:t>representing mutations</a:t>
            </a:r>
          </a:p>
          <a:p>
            <a:r>
              <a:rPr lang="en-US"/>
              <a:t>I built this by hand, is there a program that you can</a:t>
            </a:r>
          </a:p>
          <a:p>
            <a:r>
              <a:rPr lang="en-US"/>
              <a:t>Input a matrix and get the network for the bigger</a:t>
            </a:r>
          </a:p>
          <a:p>
            <a:r>
              <a:rPr lang="en-US"/>
              <a:t>data sets?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4191000"/>
          </a:xfrm>
        </p:spPr>
        <p:txBody>
          <a:bodyPr/>
          <a:lstStyle/>
          <a:p>
            <a:pPr eaLnBrk="1" hangingPunct="1"/>
            <a:r>
              <a:rPr lang="en-US" sz="2800"/>
              <a:t>Still wrestling with two different models</a:t>
            </a:r>
          </a:p>
          <a:p>
            <a:pPr lvl="1" eaLnBrk="1" hangingPunct="1"/>
            <a:r>
              <a:rPr lang="en-US" sz="2400"/>
              <a:t>One is looking at the just the retweets, with each generation being the retweet</a:t>
            </a:r>
          </a:p>
          <a:p>
            <a:pPr lvl="1" eaLnBrk="1" hangingPunct="1"/>
            <a:r>
              <a:rPr lang="en-US" sz="2400"/>
              <a:t>The other is to just look at the mutations, but how to track the generations?</a:t>
            </a:r>
          </a:p>
          <a:p>
            <a:pPr lvl="2" eaLnBrk="1" hangingPunct="1"/>
            <a:r>
              <a:rPr lang="en-US" sz="2000"/>
              <a:t>By time?</a:t>
            </a:r>
          </a:p>
          <a:p>
            <a:pPr lvl="2" eaLnBrk="1" hangingPunct="1"/>
            <a:r>
              <a:rPr lang="en-US" sz="2000"/>
              <a:t>By retweet?</a:t>
            </a:r>
          </a:p>
          <a:p>
            <a:pPr lvl="3" eaLnBrk="1" hangingPunct="1"/>
            <a:r>
              <a:rPr lang="en-US" sz="1800"/>
              <a:t>Time wouldn’t work so well because, person A could read it a day later and still mutate it, many tweets look like this, with no generational retweets, just the one level, with different mutations, how to do calculations on this?</a:t>
            </a:r>
          </a:p>
        </p:txBody>
      </p:sp>
      <p:cxnSp>
        <p:nvCxnSpPr>
          <p:cNvPr id="23555" name="AutoShape 23"/>
          <p:cNvCxnSpPr>
            <a:cxnSpLocks noChangeShapeType="1"/>
            <a:stCxn id="23556" idx="4"/>
            <a:endCxn id="23569" idx="7"/>
          </p:cNvCxnSpPr>
          <p:nvPr/>
        </p:nvCxnSpPr>
        <p:spPr bwMode="auto">
          <a:xfrm flipH="1">
            <a:off x="1403350" y="5029200"/>
            <a:ext cx="309245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1676400" y="551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2209800" y="5511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2743200" y="551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3200400" y="55641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3657600" y="55753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Oval 12"/>
          <p:cNvSpPr>
            <a:spLocks noChangeArrowheads="1"/>
          </p:cNvSpPr>
          <p:nvPr/>
        </p:nvSpPr>
        <p:spPr bwMode="auto">
          <a:xfrm>
            <a:off x="4114800" y="5575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>
            <a:off x="4572000" y="5575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Oval 14"/>
          <p:cNvSpPr>
            <a:spLocks noChangeArrowheads="1"/>
          </p:cNvSpPr>
          <p:nvPr/>
        </p:nvSpPr>
        <p:spPr bwMode="auto">
          <a:xfrm>
            <a:off x="4953000" y="5651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Oval 15"/>
          <p:cNvSpPr>
            <a:spLocks noChangeArrowheads="1"/>
          </p:cNvSpPr>
          <p:nvPr/>
        </p:nvSpPr>
        <p:spPr bwMode="auto">
          <a:xfrm>
            <a:off x="5410200" y="5575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Oval 16"/>
          <p:cNvSpPr>
            <a:spLocks noChangeArrowheads="1"/>
          </p:cNvSpPr>
          <p:nvPr/>
        </p:nvSpPr>
        <p:spPr bwMode="auto">
          <a:xfrm>
            <a:off x="5943600" y="5715000"/>
            <a:ext cx="304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Oval 17"/>
          <p:cNvSpPr>
            <a:spLocks noChangeArrowheads="1"/>
          </p:cNvSpPr>
          <p:nvPr/>
        </p:nvSpPr>
        <p:spPr bwMode="auto">
          <a:xfrm>
            <a:off x="6553200" y="571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Oval 18"/>
          <p:cNvSpPr>
            <a:spLocks noChangeArrowheads="1"/>
          </p:cNvSpPr>
          <p:nvPr/>
        </p:nvSpPr>
        <p:spPr bwMode="auto">
          <a:xfrm>
            <a:off x="7086600" y="571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Oval 19"/>
          <p:cNvSpPr>
            <a:spLocks noChangeArrowheads="1"/>
          </p:cNvSpPr>
          <p:nvPr/>
        </p:nvSpPr>
        <p:spPr bwMode="auto">
          <a:xfrm>
            <a:off x="1143000" y="543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Oval 20"/>
          <p:cNvSpPr>
            <a:spLocks noChangeArrowheads="1"/>
          </p:cNvSpPr>
          <p:nvPr/>
        </p:nvSpPr>
        <p:spPr bwMode="auto">
          <a:xfrm>
            <a:off x="75438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3571" name="AutoShape 24"/>
          <p:cNvCxnSpPr>
            <a:cxnSpLocks noChangeShapeType="1"/>
          </p:cNvCxnSpPr>
          <p:nvPr/>
        </p:nvCxnSpPr>
        <p:spPr bwMode="auto">
          <a:xfrm flipH="1">
            <a:off x="1828800" y="5029200"/>
            <a:ext cx="266700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2" name="AutoShape 25"/>
          <p:cNvCxnSpPr>
            <a:cxnSpLocks noChangeShapeType="1"/>
            <a:stCxn id="23556" idx="4"/>
            <a:endCxn id="23558" idx="0"/>
          </p:cNvCxnSpPr>
          <p:nvPr/>
        </p:nvCxnSpPr>
        <p:spPr bwMode="auto">
          <a:xfrm flipH="1">
            <a:off x="2362200" y="5029200"/>
            <a:ext cx="2133600" cy="48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3" name="AutoShape 26"/>
          <p:cNvCxnSpPr>
            <a:cxnSpLocks noChangeShapeType="1"/>
            <a:stCxn id="23556" idx="4"/>
            <a:endCxn id="23559" idx="7"/>
          </p:cNvCxnSpPr>
          <p:nvPr/>
        </p:nvCxnSpPr>
        <p:spPr bwMode="auto">
          <a:xfrm flipH="1">
            <a:off x="3003550" y="5029200"/>
            <a:ext cx="1492250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4" name="AutoShape 27"/>
          <p:cNvCxnSpPr>
            <a:cxnSpLocks noChangeShapeType="1"/>
            <a:stCxn id="23556" idx="4"/>
            <a:endCxn id="23560" idx="0"/>
          </p:cNvCxnSpPr>
          <p:nvPr/>
        </p:nvCxnSpPr>
        <p:spPr bwMode="auto">
          <a:xfrm flipH="1">
            <a:off x="3352800" y="5029200"/>
            <a:ext cx="1143000" cy="534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5" name="AutoShape 28"/>
          <p:cNvCxnSpPr>
            <a:cxnSpLocks noChangeShapeType="1"/>
            <a:stCxn id="23556" idx="4"/>
            <a:endCxn id="23561" idx="0"/>
          </p:cNvCxnSpPr>
          <p:nvPr/>
        </p:nvCxnSpPr>
        <p:spPr bwMode="auto">
          <a:xfrm flipH="1">
            <a:off x="3810000" y="5029200"/>
            <a:ext cx="6858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6" name="AutoShape 29"/>
          <p:cNvCxnSpPr>
            <a:cxnSpLocks noChangeShapeType="1"/>
            <a:stCxn id="23556" idx="4"/>
            <a:endCxn id="23562" idx="0"/>
          </p:cNvCxnSpPr>
          <p:nvPr/>
        </p:nvCxnSpPr>
        <p:spPr bwMode="auto">
          <a:xfrm flipH="1">
            <a:off x="4267200" y="5029200"/>
            <a:ext cx="2286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7" name="AutoShape 30"/>
          <p:cNvCxnSpPr>
            <a:cxnSpLocks noChangeShapeType="1"/>
            <a:stCxn id="23556" idx="4"/>
            <a:endCxn id="23563" idx="0"/>
          </p:cNvCxnSpPr>
          <p:nvPr/>
        </p:nvCxnSpPr>
        <p:spPr bwMode="auto">
          <a:xfrm>
            <a:off x="4495800" y="5029200"/>
            <a:ext cx="228600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8" name="AutoShape 31"/>
          <p:cNvCxnSpPr>
            <a:cxnSpLocks noChangeShapeType="1"/>
            <a:stCxn id="23556" idx="4"/>
            <a:endCxn id="23564" idx="0"/>
          </p:cNvCxnSpPr>
          <p:nvPr/>
        </p:nvCxnSpPr>
        <p:spPr bwMode="auto">
          <a:xfrm>
            <a:off x="4495800" y="5029200"/>
            <a:ext cx="609600" cy="62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9" name="AutoShape 32"/>
          <p:cNvCxnSpPr>
            <a:cxnSpLocks noChangeShapeType="1"/>
            <a:stCxn id="23556" idx="4"/>
            <a:endCxn id="23565" idx="1"/>
          </p:cNvCxnSpPr>
          <p:nvPr/>
        </p:nvCxnSpPr>
        <p:spPr bwMode="auto">
          <a:xfrm>
            <a:off x="4495800" y="5029200"/>
            <a:ext cx="958850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0" name="AutoShape 33"/>
          <p:cNvCxnSpPr>
            <a:cxnSpLocks noChangeShapeType="1"/>
            <a:stCxn id="23556" idx="4"/>
            <a:endCxn id="23566" idx="1"/>
          </p:cNvCxnSpPr>
          <p:nvPr/>
        </p:nvCxnSpPr>
        <p:spPr bwMode="auto">
          <a:xfrm>
            <a:off x="4495800" y="5029200"/>
            <a:ext cx="14922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1" name="AutoShape 34"/>
          <p:cNvCxnSpPr>
            <a:cxnSpLocks noChangeShapeType="1"/>
          </p:cNvCxnSpPr>
          <p:nvPr/>
        </p:nvCxnSpPr>
        <p:spPr bwMode="auto">
          <a:xfrm>
            <a:off x="4419600" y="5029200"/>
            <a:ext cx="21653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82" name="AutoShape 35"/>
          <p:cNvCxnSpPr>
            <a:cxnSpLocks noChangeShapeType="1"/>
            <a:stCxn id="23556" idx="4"/>
            <a:endCxn id="23570" idx="1"/>
          </p:cNvCxnSpPr>
          <p:nvPr/>
        </p:nvCxnSpPr>
        <p:spPr bwMode="auto">
          <a:xfrm>
            <a:off x="4495800" y="5029200"/>
            <a:ext cx="30924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Focus more on organisms that reproduce asexually, budding, like yeast, fragmentation, like sea stars, or sporulation like mold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It occurs quickly producing many offspring that are identical, but also there are mutation that do occur, which then get passed on to their offspring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An asexual population tends to be genetically static, and mutations occur because of outside environments,which can then be passed on to there offspring very similar to twitter</a:t>
            </a:r>
          </a:p>
        </p:txBody>
      </p:sp>
      <p:pic>
        <p:nvPicPr>
          <p:cNvPr id="24579" name="Picture 4" descr="moldsporul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419600"/>
            <a:ext cx="38100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1223</Words>
  <Application>Microsoft Macintosh PowerPoint</Application>
  <PresentationFormat>On-screen Show (4:3)</PresentationFormat>
  <Paragraphs>102</Paragraphs>
  <Slides>19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 Presentation</vt:lpstr>
      <vt:lpstr>Worksheet</vt:lpstr>
      <vt:lpstr>Twitter</vt:lpstr>
      <vt:lpstr>Slide 2</vt:lpstr>
      <vt:lpstr>Slide 3</vt:lpstr>
      <vt:lpstr>Sample Tweet </vt:lpstr>
      <vt:lpstr>Slide 5</vt:lpstr>
      <vt:lpstr>Slide 6</vt:lpstr>
      <vt:lpstr>Slide 7</vt:lpstr>
      <vt:lpstr>Slide 8</vt:lpstr>
      <vt:lpstr>Slide 9</vt:lpstr>
      <vt:lpstr>Twitter</vt:lpstr>
      <vt:lpstr>Slide 11</vt:lpstr>
      <vt:lpstr>Cytoscape Network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Pedro Alves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</dc:title>
  <dc:creator>Pedro Alves</dc:creator>
  <cp:lastModifiedBy>rebeccarobilotto</cp:lastModifiedBy>
  <cp:revision>12</cp:revision>
  <dcterms:created xsi:type="dcterms:W3CDTF">2011-11-22T15:12:19Z</dcterms:created>
  <dcterms:modified xsi:type="dcterms:W3CDTF">2011-11-22T16:22:20Z</dcterms:modified>
</cp:coreProperties>
</file>