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9" r:id="rId4"/>
    <p:sldId id="263" r:id="rId5"/>
    <p:sldId id="262" r:id="rId6"/>
    <p:sldId id="264" r:id="rId7"/>
    <p:sldId id="265" r:id="rId8"/>
    <p:sldId id="267" r:id="rId9"/>
    <p:sldId id="266" r:id="rId10"/>
    <p:sldId id="261"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781" autoAdjust="0"/>
  </p:normalViewPr>
  <p:slideViewPr>
    <p:cSldViewPr snapToGrid="0" snapToObjects="1">
      <p:cViewPr>
        <p:scale>
          <a:sx n="81" d="100"/>
          <a:sy n="81" d="100"/>
        </p:scale>
        <p:origin x="-288" y="-2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93B553-F1E6-9349-8154-7A755A669439}" type="datetimeFigureOut">
              <a:rPr lang="en-US" smtClean="0"/>
              <a:t>11/22/11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168E5-8FD2-C740-84C2-46B2CBB93FE6}" type="slidenum">
              <a:rPr lang="en-US" smtClean="0"/>
              <a:t>‹#›</a:t>
            </a:fld>
            <a:endParaRPr lang="en-US"/>
          </a:p>
        </p:txBody>
      </p:sp>
    </p:spTree>
    <p:extLst>
      <p:ext uri="{BB962C8B-B14F-4D97-AF65-F5344CB8AC3E}">
        <p14:creationId xmlns:p14="http://schemas.microsoft.com/office/powerpoint/2010/main" val="31867857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95      22      0.355376178580786</a:t>
            </a:r>
          </a:p>
          <a:p>
            <a:r>
              <a:rPr lang="en-US" dirty="0" smtClean="0"/>
              <a:t>98      55      0.359672192620679</a:t>
            </a:r>
          </a:p>
          <a:p>
            <a:r>
              <a:rPr lang="en-US" dirty="0" smtClean="0"/>
              <a:t>98      96      0.360090345289351</a:t>
            </a:r>
          </a:p>
          <a:p>
            <a:r>
              <a:rPr lang="en-US" dirty="0" smtClean="0"/>
              <a:t>98      100     0.388952108273402</a:t>
            </a:r>
          </a:p>
          <a:p>
            <a:r>
              <a:rPr lang="en-US" dirty="0" smtClean="0"/>
              <a:t>98      249     0.389070130782775</a:t>
            </a:r>
          </a:p>
          <a:p>
            <a:r>
              <a:rPr lang="en-US" dirty="0" smtClean="0"/>
              <a:t>98      370     0.373869373971683</a:t>
            </a:r>
          </a:p>
          <a:p>
            <a:r>
              <a:rPr lang="en-US" dirty="0" smtClean="0"/>
              <a:t>98      477     0.362514247985983</a:t>
            </a:r>
          </a:p>
          <a:p>
            <a:r>
              <a:rPr lang="en-US" dirty="0" smtClean="0"/>
              <a:t>255     58      0.352190308453388</a:t>
            </a:r>
          </a:p>
          <a:p>
            <a:r>
              <a:rPr lang="en-US" dirty="0" smtClean="0"/>
              <a:t>255     103     0.396367856878961</a:t>
            </a:r>
          </a:p>
          <a:p>
            <a:r>
              <a:rPr lang="en-US" dirty="0" smtClean="0"/>
              <a:t>329     86      0.36554496747706</a:t>
            </a:r>
          </a:p>
          <a:p>
            <a:r>
              <a:rPr lang="en-US" dirty="0" smtClean="0"/>
              <a:t>531     96      0.383046209205391</a:t>
            </a:r>
          </a:p>
          <a:p>
            <a:r>
              <a:rPr lang="en-US" dirty="0" smtClean="0"/>
              <a:t>531     369     0.379775924267351</a:t>
            </a:r>
          </a:p>
          <a:p>
            <a:r>
              <a:rPr lang="en-US" dirty="0" smtClean="0"/>
              <a:t>531     378     0.365824393773413</a:t>
            </a:r>
          </a:p>
          <a:p>
            <a:r>
              <a:rPr lang="en-US" dirty="0" smtClean="0"/>
              <a:t>531     506     0.364312367270479</a:t>
            </a:r>
          </a:p>
          <a:p>
            <a:r>
              <a:rPr lang="en-US" dirty="0" smtClean="0"/>
              <a:t>551     86      0.350152530473324</a:t>
            </a:r>
          </a:p>
          <a:p>
            <a:r>
              <a:rPr lang="en-US" dirty="0" smtClean="0"/>
              <a:t>551     263     0.363294184939554</a:t>
            </a:r>
          </a:p>
          <a:p>
            <a:r>
              <a:rPr lang="en-US" dirty="0" smtClean="0"/>
              <a:t>563     318     0.353557282917785</a:t>
            </a:r>
          </a:p>
          <a:p>
            <a:r>
              <a:rPr lang="en-US" dirty="0" smtClean="0"/>
              <a:t>633     254     0.357002600006909</a:t>
            </a:r>
          </a:p>
          <a:p>
            <a:r>
              <a:rPr lang="en-US" dirty="0" smtClean="0"/>
              <a:t>633     275     0.357002600006909</a:t>
            </a:r>
          </a:p>
          <a:p>
            <a:r>
              <a:rPr lang="en-US" dirty="0" smtClean="0"/>
              <a:t>636     254     0.357002600006909</a:t>
            </a:r>
          </a:p>
          <a:p>
            <a:r>
              <a:rPr lang="en-US" dirty="0" smtClean="0"/>
              <a:t>636     275     0.357002600006909</a:t>
            </a:r>
          </a:p>
          <a:p>
            <a:endParaRPr lang="en-US" dirty="0"/>
          </a:p>
        </p:txBody>
      </p:sp>
      <p:sp>
        <p:nvSpPr>
          <p:cNvPr id="4" name="Slide Number Placeholder 3"/>
          <p:cNvSpPr>
            <a:spLocks noGrp="1"/>
          </p:cNvSpPr>
          <p:nvPr>
            <p:ph type="sldNum" sz="quarter" idx="10"/>
          </p:nvPr>
        </p:nvSpPr>
        <p:spPr/>
        <p:txBody>
          <a:bodyPr/>
          <a:lstStyle/>
          <a:p>
            <a:fld id="{2EA168E5-8FD2-C740-84C2-46B2CBB93FE6}" type="slidenum">
              <a:rPr lang="en-US" smtClean="0"/>
              <a:t>7</a:t>
            </a:fld>
            <a:endParaRPr lang="en-US"/>
          </a:p>
        </p:txBody>
      </p:sp>
    </p:spTree>
    <p:extLst>
      <p:ext uri="{BB962C8B-B14F-4D97-AF65-F5344CB8AC3E}">
        <p14:creationId xmlns:p14="http://schemas.microsoft.com/office/powerpoint/2010/main" val="794518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FF7CF2-F185-954A-BA9A-34C75EDCE68F}" type="datetimeFigureOut">
              <a:rPr lang="en-US" smtClean="0"/>
              <a:t>11/22/11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EAE60-B068-0B41-A8D5-E639C5B6F4FC}" type="slidenum">
              <a:rPr lang="en-US" smtClean="0"/>
              <a:t>‹#›</a:t>
            </a:fld>
            <a:endParaRPr lang="en-US"/>
          </a:p>
        </p:txBody>
      </p:sp>
    </p:spTree>
    <p:extLst>
      <p:ext uri="{BB962C8B-B14F-4D97-AF65-F5344CB8AC3E}">
        <p14:creationId xmlns:p14="http://schemas.microsoft.com/office/powerpoint/2010/main" val="1793695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FF7CF2-F185-954A-BA9A-34C75EDCE68F}" type="datetimeFigureOut">
              <a:rPr lang="en-US" smtClean="0"/>
              <a:t>11/22/11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EAE60-B068-0B41-A8D5-E639C5B6F4FC}" type="slidenum">
              <a:rPr lang="en-US" smtClean="0"/>
              <a:t>‹#›</a:t>
            </a:fld>
            <a:endParaRPr lang="en-US"/>
          </a:p>
        </p:txBody>
      </p:sp>
    </p:spTree>
    <p:extLst>
      <p:ext uri="{BB962C8B-B14F-4D97-AF65-F5344CB8AC3E}">
        <p14:creationId xmlns:p14="http://schemas.microsoft.com/office/powerpoint/2010/main" val="1652529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FF7CF2-F185-954A-BA9A-34C75EDCE68F}" type="datetimeFigureOut">
              <a:rPr lang="en-US" smtClean="0"/>
              <a:t>11/22/11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EAE60-B068-0B41-A8D5-E639C5B6F4FC}" type="slidenum">
              <a:rPr lang="en-US" smtClean="0"/>
              <a:t>‹#›</a:t>
            </a:fld>
            <a:endParaRPr lang="en-US"/>
          </a:p>
        </p:txBody>
      </p:sp>
    </p:spTree>
    <p:extLst>
      <p:ext uri="{BB962C8B-B14F-4D97-AF65-F5344CB8AC3E}">
        <p14:creationId xmlns:p14="http://schemas.microsoft.com/office/powerpoint/2010/main" val="616468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FF7CF2-F185-954A-BA9A-34C75EDCE68F}" type="datetimeFigureOut">
              <a:rPr lang="en-US" smtClean="0"/>
              <a:t>11/22/11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EAE60-B068-0B41-A8D5-E639C5B6F4FC}" type="slidenum">
              <a:rPr lang="en-US" smtClean="0"/>
              <a:t>‹#›</a:t>
            </a:fld>
            <a:endParaRPr lang="en-US"/>
          </a:p>
        </p:txBody>
      </p:sp>
    </p:spTree>
    <p:extLst>
      <p:ext uri="{BB962C8B-B14F-4D97-AF65-F5344CB8AC3E}">
        <p14:creationId xmlns:p14="http://schemas.microsoft.com/office/powerpoint/2010/main" val="3671418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FF7CF2-F185-954A-BA9A-34C75EDCE68F}" type="datetimeFigureOut">
              <a:rPr lang="en-US" smtClean="0"/>
              <a:t>11/22/11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EAE60-B068-0B41-A8D5-E639C5B6F4FC}" type="slidenum">
              <a:rPr lang="en-US" smtClean="0"/>
              <a:t>‹#›</a:t>
            </a:fld>
            <a:endParaRPr lang="en-US"/>
          </a:p>
        </p:txBody>
      </p:sp>
    </p:spTree>
    <p:extLst>
      <p:ext uri="{BB962C8B-B14F-4D97-AF65-F5344CB8AC3E}">
        <p14:creationId xmlns:p14="http://schemas.microsoft.com/office/powerpoint/2010/main" val="2422141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FF7CF2-F185-954A-BA9A-34C75EDCE68F}" type="datetimeFigureOut">
              <a:rPr lang="en-US" smtClean="0"/>
              <a:t>11/22/11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1EAE60-B068-0B41-A8D5-E639C5B6F4FC}" type="slidenum">
              <a:rPr lang="en-US" smtClean="0"/>
              <a:t>‹#›</a:t>
            </a:fld>
            <a:endParaRPr lang="en-US"/>
          </a:p>
        </p:txBody>
      </p:sp>
    </p:spTree>
    <p:extLst>
      <p:ext uri="{BB962C8B-B14F-4D97-AF65-F5344CB8AC3E}">
        <p14:creationId xmlns:p14="http://schemas.microsoft.com/office/powerpoint/2010/main" val="1986693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FF7CF2-F185-954A-BA9A-34C75EDCE68F}" type="datetimeFigureOut">
              <a:rPr lang="en-US" smtClean="0"/>
              <a:t>11/22/11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1EAE60-B068-0B41-A8D5-E639C5B6F4FC}" type="slidenum">
              <a:rPr lang="en-US" smtClean="0"/>
              <a:t>‹#›</a:t>
            </a:fld>
            <a:endParaRPr lang="en-US"/>
          </a:p>
        </p:txBody>
      </p:sp>
    </p:spTree>
    <p:extLst>
      <p:ext uri="{BB962C8B-B14F-4D97-AF65-F5344CB8AC3E}">
        <p14:creationId xmlns:p14="http://schemas.microsoft.com/office/powerpoint/2010/main" val="29877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FF7CF2-F185-954A-BA9A-34C75EDCE68F}" type="datetimeFigureOut">
              <a:rPr lang="en-US" smtClean="0"/>
              <a:t>11/22/11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1EAE60-B068-0B41-A8D5-E639C5B6F4FC}" type="slidenum">
              <a:rPr lang="en-US" smtClean="0"/>
              <a:t>‹#›</a:t>
            </a:fld>
            <a:endParaRPr lang="en-US"/>
          </a:p>
        </p:txBody>
      </p:sp>
    </p:spTree>
    <p:extLst>
      <p:ext uri="{BB962C8B-B14F-4D97-AF65-F5344CB8AC3E}">
        <p14:creationId xmlns:p14="http://schemas.microsoft.com/office/powerpoint/2010/main" val="2147113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FF7CF2-F185-954A-BA9A-34C75EDCE68F}" type="datetimeFigureOut">
              <a:rPr lang="en-US" smtClean="0"/>
              <a:t>11/22/11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1EAE60-B068-0B41-A8D5-E639C5B6F4FC}" type="slidenum">
              <a:rPr lang="en-US" smtClean="0"/>
              <a:t>‹#›</a:t>
            </a:fld>
            <a:endParaRPr lang="en-US"/>
          </a:p>
        </p:txBody>
      </p:sp>
    </p:spTree>
    <p:extLst>
      <p:ext uri="{BB962C8B-B14F-4D97-AF65-F5344CB8AC3E}">
        <p14:creationId xmlns:p14="http://schemas.microsoft.com/office/powerpoint/2010/main" val="2613018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FF7CF2-F185-954A-BA9A-34C75EDCE68F}" type="datetimeFigureOut">
              <a:rPr lang="en-US" smtClean="0"/>
              <a:t>11/22/11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1EAE60-B068-0B41-A8D5-E639C5B6F4FC}" type="slidenum">
              <a:rPr lang="en-US" smtClean="0"/>
              <a:t>‹#›</a:t>
            </a:fld>
            <a:endParaRPr lang="en-US"/>
          </a:p>
        </p:txBody>
      </p:sp>
    </p:spTree>
    <p:extLst>
      <p:ext uri="{BB962C8B-B14F-4D97-AF65-F5344CB8AC3E}">
        <p14:creationId xmlns:p14="http://schemas.microsoft.com/office/powerpoint/2010/main" val="2501965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FF7CF2-F185-954A-BA9A-34C75EDCE68F}" type="datetimeFigureOut">
              <a:rPr lang="en-US" smtClean="0"/>
              <a:t>11/22/11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1EAE60-B068-0B41-A8D5-E639C5B6F4FC}" type="slidenum">
              <a:rPr lang="en-US" smtClean="0"/>
              <a:t>‹#›</a:t>
            </a:fld>
            <a:endParaRPr lang="en-US"/>
          </a:p>
        </p:txBody>
      </p:sp>
    </p:spTree>
    <p:extLst>
      <p:ext uri="{BB962C8B-B14F-4D97-AF65-F5344CB8AC3E}">
        <p14:creationId xmlns:p14="http://schemas.microsoft.com/office/powerpoint/2010/main" val="10046636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FF7CF2-F185-954A-BA9A-34C75EDCE68F}" type="datetimeFigureOut">
              <a:rPr lang="en-US" smtClean="0"/>
              <a:t>11/22/11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EAE60-B068-0B41-A8D5-E639C5B6F4FC}" type="slidenum">
              <a:rPr lang="en-US" smtClean="0"/>
              <a:t>‹#›</a:t>
            </a:fld>
            <a:endParaRPr lang="en-US"/>
          </a:p>
        </p:txBody>
      </p:sp>
    </p:spTree>
    <p:extLst>
      <p:ext uri="{BB962C8B-B14F-4D97-AF65-F5344CB8AC3E}">
        <p14:creationId xmlns:p14="http://schemas.microsoft.com/office/powerpoint/2010/main" val="2788006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Coevolution between Proteins</a:t>
            </a:r>
            <a:endParaRPr lang="en-US" dirty="0"/>
          </a:p>
        </p:txBody>
      </p:sp>
    </p:spTree>
    <p:extLst>
      <p:ext uri="{BB962C8B-B14F-4D97-AF65-F5344CB8AC3E}">
        <p14:creationId xmlns:p14="http://schemas.microsoft.com/office/powerpoint/2010/main" val="16228303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62396"/>
            <a:ext cx="8229600" cy="5263768"/>
          </a:xfrm>
        </p:spPr>
        <p:txBody>
          <a:bodyPr/>
          <a:lstStyle/>
          <a:p>
            <a:r>
              <a:rPr lang="en-US" dirty="0" smtClean="0"/>
              <a:t>The </a:t>
            </a:r>
            <a:r>
              <a:rPr lang="en-US" dirty="0" err="1"/>
              <a:t>coevolutionary</a:t>
            </a:r>
            <a:r>
              <a:rPr lang="en-US" dirty="0"/>
              <a:t> signal is subtle and somewhat weak in those proteins that only make transient </a:t>
            </a:r>
            <a:r>
              <a:rPr lang="en-US" dirty="0" smtClean="0"/>
              <a:t>interactions. </a:t>
            </a:r>
          </a:p>
          <a:p>
            <a:r>
              <a:rPr lang="en-US" dirty="0" smtClean="0"/>
              <a:t>Map 1000 genome SNP </a:t>
            </a:r>
            <a:r>
              <a:rPr lang="en-US" dirty="0" smtClean="0"/>
              <a:t>data &amp; disease </a:t>
            </a:r>
            <a:r>
              <a:rPr lang="en-US" smtClean="0"/>
              <a:t>SNP data </a:t>
            </a:r>
            <a:r>
              <a:rPr lang="en-US" dirty="0" smtClean="0"/>
              <a:t>onto these pairs. </a:t>
            </a:r>
            <a:endParaRPr lang="en-US" dirty="0"/>
          </a:p>
        </p:txBody>
      </p:sp>
    </p:spTree>
    <p:extLst>
      <p:ext uri="{BB962C8B-B14F-4D97-AF65-F5344CB8AC3E}">
        <p14:creationId xmlns:p14="http://schemas.microsoft.com/office/powerpoint/2010/main" val="32534670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3222"/>
            <a:ext cx="8229600" cy="5782941"/>
          </a:xfrm>
        </p:spPr>
        <p:txBody>
          <a:bodyPr>
            <a:normAutofit/>
          </a:bodyPr>
          <a:lstStyle/>
          <a:p>
            <a:r>
              <a:rPr lang="en-US" sz="2800" dirty="0" smtClean="0">
                <a:latin typeface="Times New Roman"/>
                <a:cs typeface="Times New Roman"/>
              </a:rPr>
              <a:t>Protein–protein interactions effectively mediate molecular function and are maintained by the action of evolutionary pressure on the regions of the interacting proteins that contribute to binding. </a:t>
            </a:r>
          </a:p>
          <a:p>
            <a:r>
              <a:rPr lang="en-US" sz="2800" dirty="0" smtClean="0">
                <a:latin typeface="Times New Roman"/>
                <a:cs typeface="Times New Roman"/>
              </a:rPr>
              <a:t>For the most part, selection restricts amino acid replacements, accounting for the conservation of binding interfaces. However, in some cases, change in one protein will be mitigated by compensatory change in its binding partner, maintaining function in the face of evolutionary change. </a:t>
            </a:r>
            <a:endParaRPr lang="en-US" sz="2800" dirty="0">
              <a:latin typeface="Times New Roman"/>
              <a:cs typeface="Times New Roman"/>
            </a:endParaRPr>
          </a:p>
        </p:txBody>
      </p:sp>
    </p:spTree>
    <p:extLst>
      <p:ext uri="{BB962C8B-B14F-4D97-AF65-F5344CB8AC3E}">
        <p14:creationId xmlns:p14="http://schemas.microsoft.com/office/powerpoint/2010/main" val="375777183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9400" y="0"/>
            <a:ext cx="8569487" cy="6858000"/>
          </a:xfrm>
          <a:prstGeom prst="rect">
            <a:avLst/>
          </a:prstGeom>
        </p:spPr>
      </p:pic>
    </p:spTree>
    <p:extLst>
      <p:ext uri="{BB962C8B-B14F-4D97-AF65-F5344CB8AC3E}">
        <p14:creationId xmlns:p14="http://schemas.microsoft.com/office/powerpoint/2010/main" val="72556138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4229" y="3193947"/>
            <a:ext cx="9055100" cy="2146300"/>
          </a:xfrm>
          <a:prstGeom prst="rect">
            <a:avLst/>
          </a:prstGeom>
        </p:spPr>
      </p:pic>
      <p:sp>
        <p:nvSpPr>
          <p:cNvPr id="5" name="TextBox 4"/>
          <p:cNvSpPr txBox="1"/>
          <p:nvPr/>
        </p:nvSpPr>
        <p:spPr>
          <a:xfrm>
            <a:off x="1132809" y="823732"/>
            <a:ext cx="6436415" cy="1200328"/>
          </a:xfrm>
          <a:prstGeom prst="rect">
            <a:avLst/>
          </a:prstGeom>
          <a:noFill/>
        </p:spPr>
        <p:txBody>
          <a:bodyPr wrap="square" rtlCol="0">
            <a:spAutoFit/>
          </a:bodyPr>
          <a:lstStyle/>
          <a:p>
            <a:r>
              <a:rPr lang="en-US" sz="2400" dirty="0" smtClean="0">
                <a:latin typeface="Times New Roman"/>
                <a:cs typeface="Times New Roman"/>
              </a:rPr>
              <a:t>44 species </a:t>
            </a:r>
            <a:r>
              <a:rPr lang="en-US" sz="2400" dirty="0" err="1" smtClean="0">
                <a:latin typeface="Times New Roman"/>
                <a:cs typeface="Times New Roman"/>
              </a:rPr>
              <a:t>ortholog</a:t>
            </a:r>
            <a:r>
              <a:rPr lang="en-US" sz="2400" dirty="0" smtClean="0">
                <a:latin typeface="Times New Roman"/>
                <a:cs typeface="Times New Roman"/>
              </a:rPr>
              <a:t> alignments. </a:t>
            </a:r>
          </a:p>
          <a:p>
            <a:endParaRPr lang="en-US" sz="2400" dirty="0">
              <a:latin typeface="Times New Roman"/>
              <a:cs typeface="Times New Roman"/>
            </a:endParaRPr>
          </a:p>
          <a:p>
            <a:r>
              <a:rPr lang="en-US" sz="2400" dirty="0" smtClean="0">
                <a:latin typeface="Times New Roman"/>
                <a:cs typeface="Times New Roman"/>
              </a:rPr>
              <a:t>Example: Hsp70 &amp; Hop </a:t>
            </a:r>
            <a:endParaRPr lang="en-US" sz="2400" dirty="0">
              <a:latin typeface="Times New Roman"/>
              <a:cs typeface="Times New Roman"/>
            </a:endParaRPr>
          </a:p>
        </p:txBody>
      </p:sp>
    </p:spTree>
    <p:extLst>
      <p:ext uri="{BB962C8B-B14F-4D97-AF65-F5344CB8AC3E}">
        <p14:creationId xmlns:p14="http://schemas.microsoft.com/office/powerpoint/2010/main" val="181473222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114300"/>
            <a:ext cx="9144000" cy="6607064"/>
          </a:xfrm>
          <a:prstGeom prst="rect">
            <a:avLst/>
          </a:prstGeom>
        </p:spPr>
      </p:pic>
    </p:spTree>
    <p:extLst>
      <p:ext uri="{BB962C8B-B14F-4D97-AF65-F5344CB8AC3E}">
        <p14:creationId xmlns:p14="http://schemas.microsoft.com/office/powerpoint/2010/main" val="31439632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188526" y="463348"/>
            <a:ext cx="6825834" cy="5991257"/>
          </a:xfrm>
          <a:prstGeom prst="rect">
            <a:avLst/>
          </a:prstGeom>
        </p:spPr>
      </p:pic>
    </p:spTree>
    <p:extLst>
      <p:ext uri="{BB962C8B-B14F-4D97-AF65-F5344CB8AC3E}">
        <p14:creationId xmlns:p14="http://schemas.microsoft.com/office/powerpoint/2010/main" val="24401371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rot="5400000">
            <a:off x="-1593209" y="3164414"/>
            <a:ext cx="6533199" cy="513271"/>
          </a:xfrm>
          <a:prstGeom prst="rect">
            <a:avLst/>
          </a:prstGeom>
        </p:spPr>
      </p:pic>
      <p:pic>
        <p:nvPicPr>
          <p:cNvPr id="5" name="Picture 4"/>
          <p:cNvPicPr>
            <a:picLocks noChangeAspect="1"/>
          </p:cNvPicPr>
          <p:nvPr/>
        </p:nvPicPr>
        <p:blipFill>
          <a:blip r:embed="rId4"/>
          <a:stretch>
            <a:fillRect/>
          </a:stretch>
        </p:blipFill>
        <p:spPr>
          <a:xfrm rot="5400000" flipV="1">
            <a:off x="4307510" y="3199132"/>
            <a:ext cx="5853968" cy="436622"/>
          </a:xfrm>
          <a:prstGeom prst="rect">
            <a:avLst/>
          </a:prstGeom>
        </p:spPr>
      </p:pic>
      <p:sp>
        <p:nvSpPr>
          <p:cNvPr id="11" name="TextBox 10"/>
          <p:cNvSpPr txBox="1"/>
          <p:nvPr/>
        </p:nvSpPr>
        <p:spPr>
          <a:xfrm>
            <a:off x="1930027" y="1047543"/>
            <a:ext cx="862272" cy="369332"/>
          </a:xfrm>
          <a:prstGeom prst="rect">
            <a:avLst/>
          </a:prstGeom>
          <a:noFill/>
        </p:spPr>
        <p:txBody>
          <a:bodyPr wrap="square" rtlCol="0">
            <a:spAutoFit/>
          </a:bodyPr>
          <a:lstStyle/>
          <a:p>
            <a:r>
              <a:rPr lang="en-US" dirty="0" smtClean="0"/>
              <a:t>95</a:t>
            </a:r>
            <a:endParaRPr lang="en-US" dirty="0"/>
          </a:p>
        </p:txBody>
      </p:sp>
      <p:sp>
        <p:nvSpPr>
          <p:cNvPr id="13" name="TextBox 12"/>
          <p:cNvSpPr txBox="1"/>
          <p:nvPr/>
        </p:nvSpPr>
        <p:spPr>
          <a:xfrm>
            <a:off x="1930026" y="1432555"/>
            <a:ext cx="862272" cy="369332"/>
          </a:xfrm>
          <a:prstGeom prst="rect">
            <a:avLst/>
          </a:prstGeom>
          <a:noFill/>
        </p:spPr>
        <p:txBody>
          <a:bodyPr wrap="square" rtlCol="0">
            <a:spAutoFit/>
          </a:bodyPr>
          <a:lstStyle/>
          <a:p>
            <a:r>
              <a:rPr lang="en-US" dirty="0" smtClean="0"/>
              <a:t>98</a:t>
            </a:r>
            <a:endParaRPr lang="en-US" dirty="0"/>
          </a:p>
        </p:txBody>
      </p:sp>
      <p:sp>
        <p:nvSpPr>
          <p:cNvPr id="14" name="TextBox 13"/>
          <p:cNvSpPr txBox="1"/>
          <p:nvPr/>
        </p:nvSpPr>
        <p:spPr>
          <a:xfrm>
            <a:off x="1923860" y="2276655"/>
            <a:ext cx="862272" cy="369332"/>
          </a:xfrm>
          <a:prstGeom prst="rect">
            <a:avLst/>
          </a:prstGeom>
          <a:noFill/>
        </p:spPr>
        <p:txBody>
          <a:bodyPr wrap="square" rtlCol="0">
            <a:spAutoFit/>
          </a:bodyPr>
          <a:lstStyle/>
          <a:p>
            <a:r>
              <a:rPr lang="en-US" dirty="0" smtClean="0"/>
              <a:t>255</a:t>
            </a:r>
            <a:endParaRPr lang="en-US" dirty="0"/>
          </a:p>
        </p:txBody>
      </p:sp>
      <p:sp>
        <p:nvSpPr>
          <p:cNvPr id="15" name="TextBox 14"/>
          <p:cNvSpPr txBox="1"/>
          <p:nvPr/>
        </p:nvSpPr>
        <p:spPr>
          <a:xfrm>
            <a:off x="1923860" y="3166917"/>
            <a:ext cx="862272" cy="369332"/>
          </a:xfrm>
          <a:prstGeom prst="rect">
            <a:avLst/>
          </a:prstGeom>
          <a:noFill/>
        </p:spPr>
        <p:txBody>
          <a:bodyPr wrap="square" rtlCol="0">
            <a:spAutoFit/>
          </a:bodyPr>
          <a:lstStyle/>
          <a:p>
            <a:r>
              <a:rPr lang="en-US" dirty="0" smtClean="0"/>
              <a:t>329</a:t>
            </a:r>
            <a:endParaRPr lang="en-US" dirty="0"/>
          </a:p>
        </p:txBody>
      </p:sp>
      <p:sp>
        <p:nvSpPr>
          <p:cNvPr id="16" name="TextBox 15"/>
          <p:cNvSpPr txBox="1"/>
          <p:nvPr/>
        </p:nvSpPr>
        <p:spPr>
          <a:xfrm>
            <a:off x="1923860" y="4029311"/>
            <a:ext cx="862272" cy="369332"/>
          </a:xfrm>
          <a:prstGeom prst="rect">
            <a:avLst/>
          </a:prstGeom>
          <a:noFill/>
        </p:spPr>
        <p:txBody>
          <a:bodyPr wrap="square" rtlCol="0">
            <a:spAutoFit/>
          </a:bodyPr>
          <a:lstStyle/>
          <a:p>
            <a:r>
              <a:rPr lang="en-US" dirty="0" smtClean="0"/>
              <a:t>531</a:t>
            </a:r>
            <a:endParaRPr lang="en-US" dirty="0"/>
          </a:p>
        </p:txBody>
      </p:sp>
      <p:sp>
        <p:nvSpPr>
          <p:cNvPr id="18" name="TextBox 17"/>
          <p:cNvSpPr txBox="1"/>
          <p:nvPr/>
        </p:nvSpPr>
        <p:spPr>
          <a:xfrm>
            <a:off x="1930027" y="4583309"/>
            <a:ext cx="862272" cy="369332"/>
          </a:xfrm>
          <a:prstGeom prst="rect">
            <a:avLst/>
          </a:prstGeom>
          <a:noFill/>
        </p:spPr>
        <p:txBody>
          <a:bodyPr wrap="square" rtlCol="0">
            <a:spAutoFit/>
          </a:bodyPr>
          <a:lstStyle/>
          <a:p>
            <a:r>
              <a:rPr lang="en-US" dirty="0" smtClean="0"/>
              <a:t>551</a:t>
            </a:r>
            <a:endParaRPr lang="en-US" dirty="0"/>
          </a:p>
        </p:txBody>
      </p:sp>
      <p:sp>
        <p:nvSpPr>
          <p:cNvPr id="19" name="TextBox 18"/>
          <p:cNvSpPr txBox="1"/>
          <p:nvPr/>
        </p:nvSpPr>
        <p:spPr>
          <a:xfrm>
            <a:off x="1930027" y="5217069"/>
            <a:ext cx="862272" cy="369332"/>
          </a:xfrm>
          <a:prstGeom prst="rect">
            <a:avLst/>
          </a:prstGeom>
          <a:noFill/>
        </p:spPr>
        <p:txBody>
          <a:bodyPr wrap="square" rtlCol="0">
            <a:spAutoFit/>
          </a:bodyPr>
          <a:lstStyle/>
          <a:p>
            <a:r>
              <a:rPr lang="en-US" dirty="0" smtClean="0"/>
              <a:t>563</a:t>
            </a:r>
            <a:endParaRPr lang="en-US" dirty="0"/>
          </a:p>
        </p:txBody>
      </p:sp>
      <p:sp>
        <p:nvSpPr>
          <p:cNvPr id="20" name="TextBox 19"/>
          <p:cNvSpPr txBox="1"/>
          <p:nvPr/>
        </p:nvSpPr>
        <p:spPr>
          <a:xfrm>
            <a:off x="1923860" y="5662213"/>
            <a:ext cx="862272" cy="369332"/>
          </a:xfrm>
          <a:prstGeom prst="rect">
            <a:avLst/>
          </a:prstGeom>
          <a:noFill/>
        </p:spPr>
        <p:txBody>
          <a:bodyPr wrap="square" rtlCol="0">
            <a:spAutoFit/>
          </a:bodyPr>
          <a:lstStyle/>
          <a:p>
            <a:r>
              <a:rPr lang="en-US" dirty="0" smtClean="0"/>
              <a:t>633</a:t>
            </a:r>
            <a:endParaRPr lang="en-US" dirty="0"/>
          </a:p>
        </p:txBody>
      </p:sp>
      <p:sp>
        <p:nvSpPr>
          <p:cNvPr id="21" name="TextBox 20"/>
          <p:cNvSpPr txBox="1"/>
          <p:nvPr/>
        </p:nvSpPr>
        <p:spPr>
          <a:xfrm>
            <a:off x="1923860" y="6031545"/>
            <a:ext cx="862272" cy="369332"/>
          </a:xfrm>
          <a:prstGeom prst="rect">
            <a:avLst/>
          </a:prstGeom>
          <a:noFill/>
        </p:spPr>
        <p:txBody>
          <a:bodyPr wrap="square" rtlCol="0">
            <a:spAutoFit/>
          </a:bodyPr>
          <a:lstStyle/>
          <a:p>
            <a:r>
              <a:rPr lang="en-US" dirty="0" smtClean="0"/>
              <a:t>636</a:t>
            </a:r>
            <a:endParaRPr lang="en-US" dirty="0"/>
          </a:p>
        </p:txBody>
      </p:sp>
      <p:sp>
        <p:nvSpPr>
          <p:cNvPr id="22" name="TextBox 21"/>
          <p:cNvSpPr txBox="1"/>
          <p:nvPr/>
        </p:nvSpPr>
        <p:spPr>
          <a:xfrm>
            <a:off x="6209210" y="948689"/>
            <a:ext cx="1505056" cy="5909311"/>
          </a:xfrm>
          <a:prstGeom prst="rect">
            <a:avLst/>
          </a:prstGeom>
          <a:noFill/>
        </p:spPr>
        <p:txBody>
          <a:bodyPr wrap="square" rtlCol="0">
            <a:spAutoFit/>
          </a:bodyPr>
          <a:lstStyle/>
          <a:p>
            <a:r>
              <a:rPr lang="en-US" dirty="0" smtClean="0"/>
              <a:t>22 </a:t>
            </a:r>
          </a:p>
          <a:p>
            <a:r>
              <a:rPr lang="en-US" dirty="0" smtClean="0"/>
              <a:t>55 </a:t>
            </a:r>
          </a:p>
          <a:p>
            <a:r>
              <a:rPr lang="en-US" dirty="0" smtClean="0"/>
              <a:t>58</a:t>
            </a:r>
          </a:p>
          <a:p>
            <a:r>
              <a:rPr lang="en-US" dirty="0" smtClean="0"/>
              <a:t>86 </a:t>
            </a:r>
          </a:p>
          <a:p>
            <a:r>
              <a:rPr lang="en-US" dirty="0" smtClean="0"/>
              <a:t>96 </a:t>
            </a:r>
          </a:p>
          <a:p>
            <a:r>
              <a:rPr lang="en-US" dirty="0" smtClean="0"/>
              <a:t>100 </a:t>
            </a:r>
          </a:p>
          <a:p>
            <a:r>
              <a:rPr lang="en-US" dirty="0" smtClean="0"/>
              <a:t>103 </a:t>
            </a:r>
          </a:p>
          <a:p>
            <a:r>
              <a:rPr lang="en-US" dirty="0" smtClean="0"/>
              <a:t>249 </a:t>
            </a:r>
          </a:p>
          <a:p>
            <a:r>
              <a:rPr lang="en-US" dirty="0" smtClean="0"/>
              <a:t>254 </a:t>
            </a:r>
          </a:p>
          <a:p>
            <a:r>
              <a:rPr lang="en-US" dirty="0" smtClean="0"/>
              <a:t>263</a:t>
            </a:r>
          </a:p>
          <a:p>
            <a:r>
              <a:rPr lang="en-US" dirty="0" smtClean="0"/>
              <a:t>275</a:t>
            </a:r>
          </a:p>
          <a:p>
            <a:r>
              <a:rPr lang="en-US" dirty="0" smtClean="0"/>
              <a:t>318 </a:t>
            </a:r>
          </a:p>
          <a:p>
            <a:r>
              <a:rPr lang="en-US" dirty="0" smtClean="0"/>
              <a:t>369 </a:t>
            </a:r>
          </a:p>
          <a:p>
            <a:r>
              <a:rPr lang="en-US" dirty="0" smtClean="0"/>
              <a:t>370</a:t>
            </a:r>
          </a:p>
          <a:p>
            <a:r>
              <a:rPr lang="en-US" dirty="0" smtClean="0"/>
              <a:t>378</a:t>
            </a:r>
          </a:p>
          <a:p>
            <a:r>
              <a:rPr lang="en-US" dirty="0" smtClean="0"/>
              <a:t>477 </a:t>
            </a:r>
          </a:p>
          <a:p>
            <a:r>
              <a:rPr lang="en-US" dirty="0" smtClean="0"/>
              <a:t>506</a:t>
            </a:r>
          </a:p>
          <a:p>
            <a:endParaRPr lang="en-US" dirty="0"/>
          </a:p>
          <a:p>
            <a:endParaRPr lang="en-US" dirty="0" smtClean="0"/>
          </a:p>
          <a:p>
            <a:endParaRPr lang="en-US" dirty="0"/>
          </a:p>
          <a:p>
            <a:endParaRPr lang="en-US" dirty="0"/>
          </a:p>
        </p:txBody>
      </p:sp>
      <p:cxnSp>
        <p:nvCxnSpPr>
          <p:cNvPr id="23" name="Straight Connector 22"/>
          <p:cNvCxnSpPr/>
          <p:nvPr/>
        </p:nvCxnSpPr>
        <p:spPr>
          <a:xfrm flipV="1">
            <a:off x="2379144" y="1130854"/>
            <a:ext cx="3830066" cy="121638"/>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379144" y="1707482"/>
            <a:ext cx="3830066" cy="569173"/>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2379144" y="1432555"/>
            <a:ext cx="3830066" cy="274927"/>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2379144" y="1707482"/>
            <a:ext cx="3830066" cy="769944"/>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2379144" y="1707482"/>
            <a:ext cx="3830066" cy="133442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2379144" y="1707482"/>
            <a:ext cx="3830066" cy="2996491"/>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2379144" y="1707482"/>
            <a:ext cx="3830066" cy="3509587"/>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2379144" y="1707482"/>
            <a:ext cx="3830066" cy="830764"/>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2379144" y="2566550"/>
            <a:ext cx="3830066" cy="287193"/>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2379144" y="2022708"/>
            <a:ext cx="3830066" cy="1389212"/>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2492749" y="2276655"/>
            <a:ext cx="3716461" cy="198828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2492749" y="4264935"/>
            <a:ext cx="3716461" cy="133708"/>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2492749" y="4264935"/>
            <a:ext cx="3716461" cy="687706"/>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2492749" y="4264935"/>
            <a:ext cx="3716461" cy="1321466"/>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V="1">
            <a:off x="2492749" y="2022708"/>
            <a:ext cx="3716461" cy="2742084"/>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V="1">
            <a:off x="2531544" y="3684779"/>
            <a:ext cx="3677666" cy="1080013"/>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V="1">
            <a:off x="2492749" y="4155177"/>
            <a:ext cx="3716461" cy="122427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V="1">
            <a:off x="2531544" y="3411920"/>
            <a:ext cx="3677666" cy="2412671"/>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a:endCxn id="22" idx="1"/>
          </p:cNvCxnSpPr>
          <p:nvPr/>
        </p:nvCxnSpPr>
        <p:spPr>
          <a:xfrm flipV="1">
            <a:off x="2531544" y="3903345"/>
            <a:ext cx="3677666" cy="1921246"/>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flipV="1">
            <a:off x="2531544" y="3411920"/>
            <a:ext cx="3677666" cy="2741263"/>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a:endCxn id="22" idx="1"/>
          </p:cNvCxnSpPr>
          <p:nvPr/>
        </p:nvCxnSpPr>
        <p:spPr>
          <a:xfrm flipV="1">
            <a:off x="2492749" y="3903345"/>
            <a:ext cx="3716461" cy="2249838"/>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39897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12800" y="584200"/>
            <a:ext cx="7179761" cy="5421205"/>
          </a:xfrm>
          <a:prstGeom prst="rect">
            <a:avLst/>
          </a:prstGeom>
        </p:spPr>
      </p:pic>
    </p:spTree>
    <p:extLst>
      <p:ext uri="{BB962C8B-B14F-4D97-AF65-F5344CB8AC3E}">
        <p14:creationId xmlns:p14="http://schemas.microsoft.com/office/powerpoint/2010/main" val="33216670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913852" y="1891156"/>
            <a:ext cx="1066082" cy="646331"/>
          </a:xfrm>
          <a:prstGeom prst="rect">
            <a:avLst/>
          </a:prstGeom>
          <a:noFill/>
        </p:spPr>
        <p:txBody>
          <a:bodyPr wrap="square" rtlCol="0">
            <a:spAutoFit/>
          </a:bodyPr>
          <a:lstStyle/>
          <a:p>
            <a:r>
              <a:rPr lang="en-US" dirty="0" smtClean="0"/>
              <a:t>HOP</a:t>
            </a:r>
          </a:p>
          <a:p>
            <a:endParaRPr lang="en-US" dirty="0"/>
          </a:p>
        </p:txBody>
      </p:sp>
      <p:pic>
        <p:nvPicPr>
          <p:cNvPr id="6" name="Picture 5"/>
          <p:cNvPicPr>
            <a:picLocks noChangeAspect="1"/>
          </p:cNvPicPr>
          <p:nvPr/>
        </p:nvPicPr>
        <p:blipFill>
          <a:blip r:embed="rId2"/>
          <a:stretch>
            <a:fillRect/>
          </a:stretch>
        </p:blipFill>
        <p:spPr>
          <a:xfrm>
            <a:off x="4787144" y="2477425"/>
            <a:ext cx="4211838" cy="4042129"/>
          </a:xfrm>
          <a:prstGeom prst="rect">
            <a:avLst/>
          </a:prstGeom>
        </p:spPr>
      </p:pic>
      <p:sp>
        <p:nvSpPr>
          <p:cNvPr id="7" name="TextBox 6"/>
          <p:cNvSpPr txBox="1"/>
          <p:nvPr/>
        </p:nvSpPr>
        <p:spPr>
          <a:xfrm>
            <a:off x="2221852" y="4981812"/>
            <a:ext cx="1066082" cy="646331"/>
          </a:xfrm>
          <a:prstGeom prst="rect">
            <a:avLst/>
          </a:prstGeom>
          <a:noFill/>
        </p:spPr>
        <p:txBody>
          <a:bodyPr wrap="square" rtlCol="0">
            <a:spAutoFit/>
          </a:bodyPr>
          <a:lstStyle/>
          <a:p>
            <a:r>
              <a:rPr lang="en-US" dirty="0" smtClean="0"/>
              <a:t>HSP70</a:t>
            </a:r>
          </a:p>
          <a:p>
            <a:endParaRPr lang="en-US" dirty="0"/>
          </a:p>
        </p:txBody>
      </p:sp>
      <p:pic>
        <p:nvPicPr>
          <p:cNvPr id="8" name="Picture 7"/>
          <p:cNvPicPr>
            <a:picLocks noChangeAspect="1"/>
          </p:cNvPicPr>
          <p:nvPr/>
        </p:nvPicPr>
        <p:blipFill>
          <a:blip r:embed="rId3"/>
          <a:stretch>
            <a:fillRect/>
          </a:stretch>
        </p:blipFill>
        <p:spPr>
          <a:xfrm>
            <a:off x="723900" y="376318"/>
            <a:ext cx="4245921" cy="3794096"/>
          </a:xfrm>
          <a:prstGeom prst="rect">
            <a:avLst/>
          </a:prstGeom>
        </p:spPr>
      </p:pic>
    </p:spTree>
    <p:extLst>
      <p:ext uri="{BB962C8B-B14F-4D97-AF65-F5344CB8AC3E}">
        <p14:creationId xmlns:p14="http://schemas.microsoft.com/office/powerpoint/2010/main" val="79169145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2266</TotalTime>
  <Words>213</Words>
  <Application>Microsoft Macintosh PowerPoint</Application>
  <PresentationFormat>On-screen Show (4:3)</PresentationFormat>
  <Paragraphs>60</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Coevolution between Proteins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Yale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Yao Fu</dc:creator>
  <cp:lastModifiedBy>Yao Fu</cp:lastModifiedBy>
  <cp:revision>35</cp:revision>
  <dcterms:created xsi:type="dcterms:W3CDTF">2011-11-16T19:30:39Z</dcterms:created>
  <dcterms:modified xsi:type="dcterms:W3CDTF">2011-11-22T05:17:32Z</dcterms:modified>
</cp:coreProperties>
</file>