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charts/chart2.xml" ContentType="application/vnd.openxmlformats-officedocument.drawingml.char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charts/chart3.xml" ContentType="application/vnd.openxmlformats-officedocument.drawingml.chart+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6"/>
  </p:notesMasterIdLst>
  <p:handoutMasterIdLst>
    <p:handoutMasterId r:id="rId37"/>
  </p:handoutMasterIdLst>
  <p:sldIdLst>
    <p:sldId id="256" r:id="rId2"/>
    <p:sldId id="285" r:id="rId3"/>
    <p:sldId id="286" r:id="rId4"/>
    <p:sldId id="287" r:id="rId5"/>
    <p:sldId id="288" r:id="rId6"/>
    <p:sldId id="289" r:id="rId7"/>
    <p:sldId id="257" r:id="rId8"/>
    <p:sldId id="258" r:id="rId9"/>
    <p:sldId id="259" r:id="rId10"/>
    <p:sldId id="260" r:id="rId11"/>
    <p:sldId id="261" r:id="rId12"/>
    <p:sldId id="262" r:id="rId13"/>
    <p:sldId id="263" r:id="rId14"/>
    <p:sldId id="273" r:id="rId15"/>
    <p:sldId id="264" r:id="rId16"/>
    <p:sldId id="275" r:id="rId17"/>
    <p:sldId id="265" r:id="rId18"/>
    <p:sldId id="274" r:id="rId19"/>
    <p:sldId id="282" r:id="rId20"/>
    <p:sldId id="266" r:id="rId21"/>
    <p:sldId id="267" r:id="rId22"/>
    <p:sldId id="268" r:id="rId23"/>
    <p:sldId id="269" r:id="rId24"/>
    <p:sldId id="270" r:id="rId25"/>
    <p:sldId id="271" r:id="rId26"/>
    <p:sldId id="276" r:id="rId27"/>
    <p:sldId id="272" r:id="rId28"/>
    <p:sldId id="278" r:id="rId29"/>
    <p:sldId id="279" r:id="rId30"/>
    <p:sldId id="283" r:id="rId31"/>
    <p:sldId id="284" r:id="rId32"/>
    <p:sldId id="277" r:id="rId33"/>
    <p:sldId id="280" r:id="rId34"/>
    <p:sldId id="28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50" d="100"/>
          <a:sy n="150" d="100"/>
        </p:scale>
        <p:origin x="-11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esProps" Target="presProps.xml"/><Relationship Id="rId40"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notesMaster" Target="notesMasters/notesMaster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ableStyles" Target="tableStyle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interSettings" Target="printerSettings/printerSettings1.bin"/><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haocheng:Study:Project:Louis:WorSpa:w3_TFmodel:result:All_in_on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haocheng:Study:Project:Louis:WorSpa:w3_TFmodel:result:All_in_on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chaocheng:Study:Project:Louis:WorSpa:w3_TFmodel:result:All_in_o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5"/>
  <c:chart>
    <c:autoTitleDeleted val="1"/>
    <c:plotArea>
      <c:layout/>
      <c:barChart>
        <c:barDir val="col"/>
        <c:grouping val="clustered"/>
        <c:ser>
          <c:idx val="0"/>
          <c:order val="0"/>
          <c:tx>
            <c:strRef>
              <c:f>Relative_importance_K562!$B$1</c:f>
              <c:strCache>
                <c:ptCount val="1"/>
                <c:pt idx="0">
                  <c:v>R2</c:v>
                </c:pt>
              </c:strCache>
            </c:strRef>
          </c:tx>
          <c:cat>
            <c:strRef>
              <c:f>Relative_importance_K562!$A$2:$A$42</c:f>
              <c:strCache>
                <c:ptCount val="41"/>
                <c:pt idx="0">
                  <c:v>HEY1</c:v>
                </c:pt>
                <c:pt idx="1">
                  <c:v>MAX</c:v>
                </c:pt>
                <c:pt idx="2">
                  <c:v>ETS1</c:v>
                </c:pt>
                <c:pt idx="3">
                  <c:v>MYC</c:v>
                </c:pt>
                <c:pt idx="4">
                  <c:v>E2F4</c:v>
                </c:pt>
                <c:pt idx="5">
                  <c:v>YY1</c:v>
                </c:pt>
                <c:pt idx="6">
                  <c:v>JUN</c:v>
                </c:pt>
                <c:pt idx="7">
                  <c:v>REST</c:v>
                </c:pt>
                <c:pt idx="8">
                  <c:v>ELF1</c:v>
                </c:pt>
                <c:pt idx="9">
                  <c:v>MXI1</c:v>
                </c:pt>
                <c:pt idx="10">
                  <c:v>E2F6</c:v>
                </c:pt>
                <c:pt idx="11">
                  <c:v>SP1</c:v>
                </c:pt>
                <c:pt idx="12">
                  <c:v>EGR1</c:v>
                </c:pt>
                <c:pt idx="13">
                  <c:v>TAL1</c:v>
                </c:pt>
                <c:pt idx="14">
                  <c:v>BCLAF1</c:v>
                </c:pt>
                <c:pt idx="15">
                  <c:v>ZBTB7A</c:v>
                </c:pt>
                <c:pt idx="16">
                  <c:v>SRF</c:v>
                </c:pt>
                <c:pt idx="17">
                  <c:v>FOSL1</c:v>
                </c:pt>
                <c:pt idx="18">
                  <c:v>THAP1</c:v>
                </c:pt>
                <c:pt idx="19">
                  <c:v>USF1</c:v>
                </c:pt>
                <c:pt idx="20">
                  <c:v>GATA2</c:v>
                </c:pt>
                <c:pt idx="21">
                  <c:v>MAFK</c:v>
                </c:pt>
                <c:pt idx="22">
                  <c:v>SP2</c:v>
                </c:pt>
                <c:pt idx="23">
                  <c:v>BCL3</c:v>
                </c:pt>
                <c:pt idx="24">
                  <c:v>FOS</c:v>
                </c:pt>
                <c:pt idx="25">
                  <c:v>NFYA</c:v>
                </c:pt>
                <c:pt idx="26">
                  <c:v>ZBTB33</c:v>
                </c:pt>
                <c:pt idx="27">
                  <c:v>SPI1</c:v>
                </c:pt>
                <c:pt idx="28">
                  <c:v>GABPA</c:v>
                </c:pt>
                <c:pt idx="29">
                  <c:v>SIX5</c:v>
                </c:pt>
                <c:pt idx="30">
                  <c:v>CEBPB</c:v>
                </c:pt>
                <c:pt idx="31">
                  <c:v>NRF1</c:v>
                </c:pt>
                <c:pt idx="32">
                  <c:v>ZNF263</c:v>
                </c:pt>
                <c:pt idx="33">
                  <c:v>JUND</c:v>
                </c:pt>
                <c:pt idx="34">
                  <c:v>ATF3</c:v>
                </c:pt>
                <c:pt idx="35">
                  <c:v>NFE2</c:v>
                </c:pt>
                <c:pt idx="36">
                  <c:v>NFYB</c:v>
                </c:pt>
                <c:pt idx="37">
                  <c:v>GATA1</c:v>
                </c:pt>
                <c:pt idx="38">
                  <c:v>ZNF274</c:v>
                </c:pt>
                <c:pt idx="39">
                  <c:v>USF2</c:v>
                </c:pt>
                <c:pt idx="40">
                  <c:v>NR2C2</c:v>
                </c:pt>
              </c:strCache>
            </c:strRef>
          </c:cat>
          <c:val>
            <c:numRef>
              <c:f>Relative_importance_K562!$B$2:$B$42</c:f>
              <c:numCache>
                <c:formatCode>General</c:formatCode>
                <c:ptCount val="41"/>
                <c:pt idx="0">
                  <c:v>0.652546005</c:v>
                </c:pt>
                <c:pt idx="1">
                  <c:v>0.554695476</c:v>
                </c:pt>
                <c:pt idx="2">
                  <c:v>0.552067081</c:v>
                </c:pt>
                <c:pt idx="3">
                  <c:v>0.548147159</c:v>
                </c:pt>
                <c:pt idx="4">
                  <c:v>0.546572231</c:v>
                </c:pt>
                <c:pt idx="5">
                  <c:v>0.519447205</c:v>
                </c:pt>
                <c:pt idx="6">
                  <c:v>0.504763807</c:v>
                </c:pt>
                <c:pt idx="7">
                  <c:v>0.503040633</c:v>
                </c:pt>
                <c:pt idx="8">
                  <c:v>0.483622824</c:v>
                </c:pt>
                <c:pt idx="9">
                  <c:v>0.4780272</c:v>
                </c:pt>
                <c:pt idx="10">
                  <c:v>0.467081817</c:v>
                </c:pt>
                <c:pt idx="11">
                  <c:v>0.455258328</c:v>
                </c:pt>
                <c:pt idx="12">
                  <c:v>0.43707561</c:v>
                </c:pt>
                <c:pt idx="13">
                  <c:v>0.436848244</c:v>
                </c:pt>
                <c:pt idx="14">
                  <c:v>0.41088637</c:v>
                </c:pt>
                <c:pt idx="15">
                  <c:v>0.393615374</c:v>
                </c:pt>
                <c:pt idx="16">
                  <c:v>0.38501601</c:v>
                </c:pt>
                <c:pt idx="17">
                  <c:v>0.349001477</c:v>
                </c:pt>
                <c:pt idx="18">
                  <c:v>0.345961537</c:v>
                </c:pt>
                <c:pt idx="19">
                  <c:v>0.324479664</c:v>
                </c:pt>
                <c:pt idx="20">
                  <c:v>0.321837392</c:v>
                </c:pt>
                <c:pt idx="21">
                  <c:v>0.308561289</c:v>
                </c:pt>
                <c:pt idx="22">
                  <c:v>0.288950226</c:v>
                </c:pt>
                <c:pt idx="23">
                  <c:v>0.28138143</c:v>
                </c:pt>
                <c:pt idx="24">
                  <c:v>0.262387321</c:v>
                </c:pt>
                <c:pt idx="25">
                  <c:v>0.245988718</c:v>
                </c:pt>
                <c:pt idx="26">
                  <c:v>0.237650846</c:v>
                </c:pt>
                <c:pt idx="27">
                  <c:v>0.226779091</c:v>
                </c:pt>
                <c:pt idx="28">
                  <c:v>0.222910469</c:v>
                </c:pt>
                <c:pt idx="29">
                  <c:v>0.218959703</c:v>
                </c:pt>
                <c:pt idx="30">
                  <c:v>0.198055635</c:v>
                </c:pt>
                <c:pt idx="31">
                  <c:v>0.186541162</c:v>
                </c:pt>
                <c:pt idx="32">
                  <c:v>0.178554209</c:v>
                </c:pt>
                <c:pt idx="33">
                  <c:v>0.15298571</c:v>
                </c:pt>
                <c:pt idx="34">
                  <c:v>0.104384726</c:v>
                </c:pt>
                <c:pt idx="35">
                  <c:v>0.095679</c:v>
                </c:pt>
                <c:pt idx="36">
                  <c:v>0.061609102</c:v>
                </c:pt>
                <c:pt idx="37">
                  <c:v>0.015839568</c:v>
                </c:pt>
                <c:pt idx="38">
                  <c:v>0.0</c:v>
                </c:pt>
                <c:pt idx="39">
                  <c:v>0.0</c:v>
                </c:pt>
                <c:pt idx="40">
                  <c:v>0.0</c:v>
                </c:pt>
              </c:numCache>
            </c:numRef>
          </c:val>
        </c:ser>
        <c:axId val="420667064"/>
        <c:axId val="691164712"/>
      </c:barChart>
      <c:catAx>
        <c:axId val="420667064"/>
        <c:scaling>
          <c:orientation val="minMax"/>
        </c:scaling>
        <c:axPos val="b"/>
        <c:tickLblPos val="nextTo"/>
        <c:crossAx val="691164712"/>
        <c:crosses val="autoZero"/>
        <c:auto val="1"/>
        <c:lblAlgn val="ctr"/>
        <c:lblOffset val="100"/>
      </c:catAx>
      <c:valAx>
        <c:axId val="691164712"/>
        <c:scaling>
          <c:orientation val="minMax"/>
        </c:scaling>
        <c:axPos val="l"/>
        <c:numFmt formatCode="General" sourceLinked="1"/>
        <c:tickLblPos val="nextTo"/>
        <c:crossAx val="42066706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5"/>
  <c:chart>
    <c:autoTitleDeleted val="1"/>
    <c:plotArea>
      <c:layout>
        <c:manualLayout>
          <c:layoutTarget val="inner"/>
          <c:xMode val="edge"/>
          <c:yMode val="edge"/>
          <c:x val="0.0827655050063186"/>
          <c:y val="0.0559700349956255"/>
          <c:w val="0.917234494993681"/>
          <c:h val="0.781352799650044"/>
        </c:manualLayout>
      </c:layout>
      <c:barChart>
        <c:barDir val="col"/>
        <c:grouping val="clustered"/>
        <c:ser>
          <c:idx val="0"/>
          <c:order val="0"/>
          <c:tx>
            <c:strRef>
              <c:f>Relative_importance_K562!$D$1</c:f>
              <c:strCache>
                <c:ptCount val="1"/>
                <c:pt idx="0">
                  <c:v>RI</c:v>
                </c:pt>
              </c:strCache>
            </c:strRef>
          </c:tx>
          <c:cat>
            <c:strRef>
              <c:f>Relative_importance_K562!$C$2:$C$42</c:f>
              <c:strCache>
                <c:ptCount val="41"/>
                <c:pt idx="0">
                  <c:v>HEY1</c:v>
                </c:pt>
                <c:pt idx="1">
                  <c:v>MAX</c:v>
                </c:pt>
                <c:pt idx="2">
                  <c:v>ETS1</c:v>
                </c:pt>
                <c:pt idx="3">
                  <c:v>MYC</c:v>
                </c:pt>
                <c:pt idx="4">
                  <c:v>E2F4</c:v>
                </c:pt>
                <c:pt idx="5">
                  <c:v>YY1</c:v>
                </c:pt>
                <c:pt idx="6">
                  <c:v>JUN</c:v>
                </c:pt>
                <c:pt idx="7">
                  <c:v>REST</c:v>
                </c:pt>
                <c:pt idx="8">
                  <c:v>ELF1</c:v>
                </c:pt>
                <c:pt idx="9">
                  <c:v>MXI1</c:v>
                </c:pt>
                <c:pt idx="10">
                  <c:v>E2F6</c:v>
                </c:pt>
                <c:pt idx="11">
                  <c:v>SP1</c:v>
                </c:pt>
                <c:pt idx="12">
                  <c:v>EGR1</c:v>
                </c:pt>
                <c:pt idx="13">
                  <c:v>TAL1</c:v>
                </c:pt>
                <c:pt idx="14">
                  <c:v>BCLAF1</c:v>
                </c:pt>
                <c:pt idx="15">
                  <c:v>ZBTB7A</c:v>
                </c:pt>
                <c:pt idx="16">
                  <c:v>SRF</c:v>
                </c:pt>
                <c:pt idx="17">
                  <c:v>FOSL1</c:v>
                </c:pt>
                <c:pt idx="18">
                  <c:v>THAP1</c:v>
                </c:pt>
                <c:pt idx="19">
                  <c:v>USF1</c:v>
                </c:pt>
                <c:pt idx="20">
                  <c:v>GATA2</c:v>
                </c:pt>
                <c:pt idx="21">
                  <c:v>MAFK</c:v>
                </c:pt>
                <c:pt idx="22">
                  <c:v>SP2</c:v>
                </c:pt>
                <c:pt idx="23">
                  <c:v>BCL3</c:v>
                </c:pt>
                <c:pt idx="24">
                  <c:v>FOS</c:v>
                </c:pt>
                <c:pt idx="25">
                  <c:v>NFYA</c:v>
                </c:pt>
                <c:pt idx="26">
                  <c:v>ZBTB33</c:v>
                </c:pt>
                <c:pt idx="27">
                  <c:v>SPI1</c:v>
                </c:pt>
                <c:pt idx="28">
                  <c:v>GABPA</c:v>
                </c:pt>
                <c:pt idx="29">
                  <c:v>SIX5</c:v>
                </c:pt>
                <c:pt idx="30">
                  <c:v>CEBPB</c:v>
                </c:pt>
                <c:pt idx="31">
                  <c:v>NRF1</c:v>
                </c:pt>
                <c:pt idx="32">
                  <c:v>ZNF263</c:v>
                </c:pt>
                <c:pt idx="33">
                  <c:v>JUND</c:v>
                </c:pt>
                <c:pt idx="34">
                  <c:v>ATF3</c:v>
                </c:pt>
                <c:pt idx="35">
                  <c:v>NFE2</c:v>
                </c:pt>
                <c:pt idx="36">
                  <c:v>NFYB</c:v>
                </c:pt>
                <c:pt idx="37">
                  <c:v>GATA1</c:v>
                </c:pt>
                <c:pt idx="38">
                  <c:v>ZNF274</c:v>
                </c:pt>
                <c:pt idx="39">
                  <c:v>USF2</c:v>
                </c:pt>
                <c:pt idx="40">
                  <c:v>NR2C2</c:v>
                </c:pt>
              </c:strCache>
            </c:strRef>
          </c:cat>
          <c:val>
            <c:numRef>
              <c:f>Relative_importance_K562!$D$2:$D$42</c:f>
              <c:numCache>
                <c:formatCode>General</c:formatCode>
                <c:ptCount val="41"/>
                <c:pt idx="0">
                  <c:v>9470.0</c:v>
                </c:pt>
                <c:pt idx="1">
                  <c:v>2464.0</c:v>
                </c:pt>
                <c:pt idx="2">
                  <c:v>1360.0</c:v>
                </c:pt>
                <c:pt idx="3">
                  <c:v>1704.0</c:v>
                </c:pt>
                <c:pt idx="4">
                  <c:v>3312.0</c:v>
                </c:pt>
                <c:pt idx="5">
                  <c:v>4077.0</c:v>
                </c:pt>
                <c:pt idx="6">
                  <c:v>1027.0</c:v>
                </c:pt>
                <c:pt idx="7">
                  <c:v>467.0</c:v>
                </c:pt>
                <c:pt idx="8">
                  <c:v>1724.0</c:v>
                </c:pt>
                <c:pt idx="9">
                  <c:v>346.0</c:v>
                </c:pt>
                <c:pt idx="10">
                  <c:v>446.0</c:v>
                </c:pt>
                <c:pt idx="11">
                  <c:v>338.0</c:v>
                </c:pt>
                <c:pt idx="12">
                  <c:v>558.0</c:v>
                </c:pt>
                <c:pt idx="13">
                  <c:v>322.0</c:v>
                </c:pt>
                <c:pt idx="14">
                  <c:v>270.0</c:v>
                </c:pt>
                <c:pt idx="15">
                  <c:v>342.0</c:v>
                </c:pt>
                <c:pt idx="16">
                  <c:v>226.0</c:v>
                </c:pt>
                <c:pt idx="17">
                  <c:v>268.0</c:v>
                </c:pt>
                <c:pt idx="18">
                  <c:v>380.0</c:v>
                </c:pt>
                <c:pt idx="19">
                  <c:v>270.0</c:v>
                </c:pt>
                <c:pt idx="20">
                  <c:v>274.0</c:v>
                </c:pt>
                <c:pt idx="21">
                  <c:v>259.0</c:v>
                </c:pt>
                <c:pt idx="22">
                  <c:v>309.0</c:v>
                </c:pt>
                <c:pt idx="23">
                  <c:v>282.0</c:v>
                </c:pt>
                <c:pt idx="24">
                  <c:v>333.0</c:v>
                </c:pt>
                <c:pt idx="25">
                  <c:v>304.0</c:v>
                </c:pt>
                <c:pt idx="26">
                  <c:v>288.0</c:v>
                </c:pt>
                <c:pt idx="27">
                  <c:v>274.0</c:v>
                </c:pt>
                <c:pt idx="28">
                  <c:v>371.0</c:v>
                </c:pt>
                <c:pt idx="29">
                  <c:v>247.0</c:v>
                </c:pt>
                <c:pt idx="30">
                  <c:v>231.0</c:v>
                </c:pt>
                <c:pt idx="31">
                  <c:v>325.0</c:v>
                </c:pt>
                <c:pt idx="32">
                  <c:v>328.0</c:v>
                </c:pt>
                <c:pt idx="33">
                  <c:v>233.0</c:v>
                </c:pt>
                <c:pt idx="34">
                  <c:v>248.0</c:v>
                </c:pt>
                <c:pt idx="35">
                  <c:v>214.0</c:v>
                </c:pt>
                <c:pt idx="36">
                  <c:v>278.0</c:v>
                </c:pt>
                <c:pt idx="37">
                  <c:v>268.0</c:v>
                </c:pt>
                <c:pt idx="38">
                  <c:v>288.0</c:v>
                </c:pt>
                <c:pt idx="39">
                  <c:v>279.0</c:v>
                </c:pt>
                <c:pt idx="40">
                  <c:v>254.0</c:v>
                </c:pt>
              </c:numCache>
            </c:numRef>
          </c:val>
        </c:ser>
        <c:axId val="637211288"/>
        <c:axId val="710344488"/>
      </c:barChart>
      <c:catAx>
        <c:axId val="637211288"/>
        <c:scaling>
          <c:orientation val="minMax"/>
        </c:scaling>
        <c:axPos val="b"/>
        <c:tickLblPos val="nextTo"/>
        <c:crossAx val="710344488"/>
        <c:crosses val="autoZero"/>
        <c:auto val="1"/>
        <c:lblAlgn val="ctr"/>
        <c:lblOffset val="100"/>
      </c:catAx>
      <c:valAx>
        <c:axId val="710344488"/>
        <c:scaling>
          <c:orientation val="minMax"/>
        </c:scaling>
        <c:axPos val="l"/>
        <c:numFmt formatCode="General" sourceLinked="1"/>
        <c:tickLblPos val="nextTo"/>
        <c:crossAx val="637211288"/>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tx>
            <c:strRef>
              <c:f>RI_HCP_LCP!$B$1</c:f>
              <c:strCache>
                <c:ptCount val="1"/>
                <c:pt idx="0">
                  <c:v>HCP</c:v>
                </c:pt>
              </c:strCache>
            </c:strRef>
          </c:tx>
          <c:cat>
            <c:strRef>
              <c:f>RI_HCP_LCP!$A$2:$A$42</c:f>
              <c:strCache>
                <c:ptCount val="41"/>
                <c:pt idx="0">
                  <c:v>HEY1</c:v>
                </c:pt>
                <c:pt idx="1">
                  <c:v>E2F4</c:v>
                </c:pt>
                <c:pt idx="2">
                  <c:v>YY1</c:v>
                </c:pt>
                <c:pt idx="3">
                  <c:v>ELF1</c:v>
                </c:pt>
                <c:pt idx="4">
                  <c:v>MYC</c:v>
                </c:pt>
                <c:pt idx="5">
                  <c:v>JUN</c:v>
                </c:pt>
                <c:pt idx="6">
                  <c:v>ETS1</c:v>
                </c:pt>
                <c:pt idx="7">
                  <c:v>MAX</c:v>
                </c:pt>
                <c:pt idx="8">
                  <c:v>EGR1</c:v>
                </c:pt>
                <c:pt idx="9">
                  <c:v>REST</c:v>
                </c:pt>
                <c:pt idx="10">
                  <c:v>MXI1</c:v>
                </c:pt>
                <c:pt idx="11">
                  <c:v>ZBTB7A</c:v>
                </c:pt>
                <c:pt idx="12">
                  <c:v>FOS</c:v>
                </c:pt>
                <c:pt idx="13">
                  <c:v>GABPA</c:v>
                </c:pt>
                <c:pt idx="14">
                  <c:v>THAP1</c:v>
                </c:pt>
                <c:pt idx="15">
                  <c:v>TAL1</c:v>
                </c:pt>
                <c:pt idx="16">
                  <c:v>ZNF263</c:v>
                </c:pt>
                <c:pt idx="17">
                  <c:v>USF2</c:v>
                </c:pt>
                <c:pt idx="18">
                  <c:v>NRF1</c:v>
                </c:pt>
                <c:pt idx="19">
                  <c:v>ZNF274</c:v>
                </c:pt>
                <c:pt idx="20">
                  <c:v>SP2</c:v>
                </c:pt>
                <c:pt idx="21">
                  <c:v>SP1</c:v>
                </c:pt>
                <c:pt idx="22">
                  <c:v>NR2C2</c:v>
                </c:pt>
                <c:pt idx="23">
                  <c:v>NFYA</c:v>
                </c:pt>
                <c:pt idx="24">
                  <c:v>BCLAF1</c:v>
                </c:pt>
                <c:pt idx="25">
                  <c:v>GATA1</c:v>
                </c:pt>
                <c:pt idx="26">
                  <c:v>GATA2</c:v>
                </c:pt>
                <c:pt idx="27">
                  <c:v>NFYB</c:v>
                </c:pt>
                <c:pt idx="28">
                  <c:v>E2F6</c:v>
                </c:pt>
                <c:pt idx="29">
                  <c:v>MAFK</c:v>
                </c:pt>
                <c:pt idx="30">
                  <c:v>SPI1</c:v>
                </c:pt>
                <c:pt idx="31">
                  <c:v>SIX5</c:v>
                </c:pt>
                <c:pt idx="32">
                  <c:v>ZBTB33</c:v>
                </c:pt>
                <c:pt idx="33">
                  <c:v>BCL3</c:v>
                </c:pt>
                <c:pt idx="34">
                  <c:v>FOSL1</c:v>
                </c:pt>
                <c:pt idx="35">
                  <c:v>CEBPB</c:v>
                </c:pt>
                <c:pt idx="36">
                  <c:v>USF1</c:v>
                </c:pt>
                <c:pt idx="37">
                  <c:v>ATF3</c:v>
                </c:pt>
                <c:pt idx="38">
                  <c:v>JUND</c:v>
                </c:pt>
                <c:pt idx="39">
                  <c:v>NFE2</c:v>
                </c:pt>
                <c:pt idx="40">
                  <c:v>SRF</c:v>
                </c:pt>
              </c:strCache>
            </c:strRef>
          </c:cat>
          <c:val>
            <c:numRef>
              <c:f>RI_HCP_LCP!$B$2:$B$42</c:f>
              <c:numCache>
                <c:formatCode>General</c:formatCode>
                <c:ptCount val="41"/>
                <c:pt idx="0">
                  <c:v>23740.641</c:v>
                </c:pt>
                <c:pt idx="1">
                  <c:v>10555.7743</c:v>
                </c:pt>
                <c:pt idx="2">
                  <c:v>10120.4961</c:v>
                </c:pt>
                <c:pt idx="3">
                  <c:v>5254.2817</c:v>
                </c:pt>
                <c:pt idx="4">
                  <c:v>4968.542</c:v>
                </c:pt>
                <c:pt idx="5">
                  <c:v>4263.8746</c:v>
                </c:pt>
                <c:pt idx="6">
                  <c:v>2889.4987</c:v>
                </c:pt>
                <c:pt idx="7">
                  <c:v>2727.4819</c:v>
                </c:pt>
                <c:pt idx="8">
                  <c:v>1551.3225</c:v>
                </c:pt>
                <c:pt idx="9">
                  <c:v>1395.9478</c:v>
                </c:pt>
                <c:pt idx="10">
                  <c:v>1311.7313</c:v>
                </c:pt>
                <c:pt idx="11">
                  <c:v>1164.4405</c:v>
                </c:pt>
                <c:pt idx="12">
                  <c:v>1160.8204</c:v>
                </c:pt>
                <c:pt idx="13">
                  <c:v>1148.9483</c:v>
                </c:pt>
                <c:pt idx="14">
                  <c:v>1143.7877</c:v>
                </c:pt>
                <c:pt idx="15">
                  <c:v>1131.5195</c:v>
                </c:pt>
                <c:pt idx="16">
                  <c:v>1102.8989</c:v>
                </c:pt>
                <c:pt idx="17">
                  <c:v>1085.1464</c:v>
                </c:pt>
                <c:pt idx="18">
                  <c:v>1084.7483</c:v>
                </c:pt>
                <c:pt idx="19">
                  <c:v>1010.2843</c:v>
                </c:pt>
                <c:pt idx="20">
                  <c:v>981.9003</c:v>
                </c:pt>
                <c:pt idx="21">
                  <c:v>917.3121999999989</c:v>
                </c:pt>
                <c:pt idx="22">
                  <c:v>909.651</c:v>
                </c:pt>
                <c:pt idx="23">
                  <c:v>905.2143</c:v>
                </c:pt>
                <c:pt idx="24">
                  <c:v>900.0854</c:v>
                </c:pt>
                <c:pt idx="25">
                  <c:v>894.9184</c:v>
                </c:pt>
                <c:pt idx="26">
                  <c:v>885.9136999999994</c:v>
                </c:pt>
                <c:pt idx="27">
                  <c:v>869.083</c:v>
                </c:pt>
                <c:pt idx="28">
                  <c:v>860.5995</c:v>
                </c:pt>
                <c:pt idx="29">
                  <c:v>859.5228</c:v>
                </c:pt>
                <c:pt idx="30">
                  <c:v>849.2252</c:v>
                </c:pt>
                <c:pt idx="31">
                  <c:v>840.5687</c:v>
                </c:pt>
                <c:pt idx="32">
                  <c:v>819.8670999999987</c:v>
                </c:pt>
                <c:pt idx="33">
                  <c:v>811.0524999999992</c:v>
                </c:pt>
                <c:pt idx="34">
                  <c:v>806.8164999999992</c:v>
                </c:pt>
                <c:pt idx="35">
                  <c:v>790.4197</c:v>
                </c:pt>
                <c:pt idx="36">
                  <c:v>788.8773</c:v>
                </c:pt>
                <c:pt idx="37">
                  <c:v>775.9343</c:v>
                </c:pt>
                <c:pt idx="38">
                  <c:v>756.2097</c:v>
                </c:pt>
                <c:pt idx="39">
                  <c:v>747.461599999999</c:v>
                </c:pt>
                <c:pt idx="40">
                  <c:v>743.2863</c:v>
                </c:pt>
              </c:numCache>
            </c:numRef>
          </c:val>
        </c:ser>
        <c:ser>
          <c:idx val="1"/>
          <c:order val="1"/>
          <c:tx>
            <c:strRef>
              <c:f>RI_HCP_LCP!$C$1</c:f>
              <c:strCache>
                <c:ptCount val="1"/>
                <c:pt idx="0">
                  <c:v>LCP</c:v>
                </c:pt>
              </c:strCache>
            </c:strRef>
          </c:tx>
          <c:cat>
            <c:strRef>
              <c:f>RI_HCP_LCP!$A$2:$A$42</c:f>
              <c:strCache>
                <c:ptCount val="41"/>
                <c:pt idx="0">
                  <c:v>HEY1</c:v>
                </c:pt>
                <c:pt idx="1">
                  <c:v>E2F4</c:v>
                </c:pt>
                <c:pt idx="2">
                  <c:v>YY1</c:v>
                </c:pt>
                <c:pt idx="3">
                  <c:v>ELF1</c:v>
                </c:pt>
                <c:pt idx="4">
                  <c:v>MYC</c:v>
                </c:pt>
                <c:pt idx="5">
                  <c:v>JUN</c:v>
                </c:pt>
                <c:pt idx="6">
                  <c:v>ETS1</c:v>
                </c:pt>
                <c:pt idx="7">
                  <c:v>MAX</c:v>
                </c:pt>
                <c:pt idx="8">
                  <c:v>EGR1</c:v>
                </c:pt>
                <c:pt idx="9">
                  <c:v>REST</c:v>
                </c:pt>
                <c:pt idx="10">
                  <c:v>MXI1</c:v>
                </c:pt>
                <c:pt idx="11">
                  <c:v>ZBTB7A</c:v>
                </c:pt>
                <c:pt idx="12">
                  <c:v>FOS</c:v>
                </c:pt>
                <c:pt idx="13">
                  <c:v>GABPA</c:v>
                </c:pt>
                <c:pt idx="14">
                  <c:v>THAP1</c:v>
                </c:pt>
                <c:pt idx="15">
                  <c:v>TAL1</c:v>
                </c:pt>
                <c:pt idx="16">
                  <c:v>ZNF263</c:v>
                </c:pt>
                <c:pt idx="17">
                  <c:v>USF2</c:v>
                </c:pt>
                <c:pt idx="18">
                  <c:v>NRF1</c:v>
                </c:pt>
                <c:pt idx="19">
                  <c:v>ZNF274</c:v>
                </c:pt>
                <c:pt idx="20">
                  <c:v>SP2</c:v>
                </c:pt>
                <c:pt idx="21">
                  <c:v>SP1</c:v>
                </c:pt>
                <c:pt idx="22">
                  <c:v>NR2C2</c:v>
                </c:pt>
                <c:pt idx="23">
                  <c:v>NFYA</c:v>
                </c:pt>
                <c:pt idx="24">
                  <c:v>BCLAF1</c:v>
                </c:pt>
                <c:pt idx="25">
                  <c:v>GATA1</c:v>
                </c:pt>
                <c:pt idx="26">
                  <c:v>GATA2</c:v>
                </c:pt>
                <c:pt idx="27">
                  <c:v>NFYB</c:v>
                </c:pt>
                <c:pt idx="28">
                  <c:v>E2F6</c:v>
                </c:pt>
                <c:pt idx="29">
                  <c:v>MAFK</c:v>
                </c:pt>
                <c:pt idx="30">
                  <c:v>SPI1</c:v>
                </c:pt>
                <c:pt idx="31">
                  <c:v>SIX5</c:v>
                </c:pt>
                <c:pt idx="32">
                  <c:v>ZBTB33</c:v>
                </c:pt>
                <c:pt idx="33">
                  <c:v>BCL3</c:v>
                </c:pt>
                <c:pt idx="34">
                  <c:v>FOSL1</c:v>
                </c:pt>
                <c:pt idx="35">
                  <c:v>CEBPB</c:v>
                </c:pt>
                <c:pt idx="36">
                  <c:v>USF1</c:v>
                </c:pt>
                <c:pt idx="37">
                  <c:v>ATF3</c:v>
                </c:pt>
                <c:pt idx="38">
                  <c:v>JUND</c:v>
                </c:pt>
                <c:pt idx="39">
                  <c:v>NFE2</c:v>
                </c:pt>
                <c:pt idx="40">
                  <c:v>SRF</c:v>
                </c:pt>
              </c:strCache>
            </c:strRef>
          </c:cat>
          <c:val>
            <c:numRef>
              <c:f>RI_HCP_LCP!$C$2:$C$42</c:f>
              <c:numCache>
                <c:formatCode>General</c:formatCode>
                <c:ptCount val="41"/>
                <c:pt idx="0">
                  <c:v>5132.0059</c:v>
                </c:pt>
                <c:pt idx="1">
                  <c:v>375.7852999999996</c:v>
                </c:pt>
                <c:pt idx="2">
                  <c:v>1534.7328</c:v>
                </c:pt>
                <c:pt idx="3">
                  <c:v>1450.7602</c:v>
                </c:pt>
                <c:pt idx="4">
                  <c:v>1122.8019</c:v>
                </c:pt>
                <c:pt idx="5">
                  <c:v>356.2266</c:v>
                </c:pt>
                <c:pt idx="6">
                  <c:v>531.2028</c:v>
                </c:pt>
                <c:pt idx="7">
                  <c:v>1519.5344</c:v>
                </c:pt>
                <c:pt idx="8">
                  <c:v>549.3036</c:v>
                </c:pt>
                <c:pt idx="9">
                  <c:v>578.3925999999992</c:v>
                </c:pt>
                <c:pt idx="10">
                  <c:v>407.9659</c:v>
                </c:pt>
                <c:pt idx="11">
                  <c:v>487.2069</c:v>
                </c:pt>
                <c:pt idx="12">
                  <c:v>316.4521</c:v>
                </c:pt>
                <c:pt idx="13">
                  <c:v>434.7800999999993</c:v>
                </c:pt>
                <c:pt idx="14">
                  <c:v>310.5118</c:v>
                </c:pt>
                <c:pt idx="15">
                  <c:v>434.2684</c:v>
                </c:pt>
                <c:pt idx="16">
                  <c:v>318.7749</c:v>
                </c:pt>
                <c:pt idx="17">
                  <c:v>317.5756</c:v>
                </c:pt>
                <c:pt idx="18">
                  <c:v>295.3021</c:v>
                </c:pt>
                <c:pt idx="19">
                  <c:v>345.1998</c:v>
                </c:pt>
                <c:pt idx="20">
                  <c:v>386.9234</c:v>
                </c:pt>
                <c:pt idx="21">
                  <c:v>795.478</c:v>
                </c:pt>
                <c:pt idx="22">
                  <c:v>347.5701</c:v>
                </c:pt>
                <c:pt idx="23">
                  <c:v>373.6439</c:v>
                </c:pt>
                <c:pt idx="24">
                  <c:v>502.5939</c:v>
                </c:pt>
                <c:pt idx="25">
                  <c:v>303.3773</c:v>
                </c:pt>
                <c:pt idx="26">
                  <c:v>401.0147</c:v>
                </c:pt>
                <c:pt idx="27">
                  <c:v>303.1585</c:v>
                </c:pt>
                <c:pt idx="28">
                  <c:v>459.7060999999993</c:v>
                </c:pt>
                <c:pt idx="29">
                  <c:v>337.8776</c:v>
                </c:pt>
                <c:pt idx="30">
                  <c:v>384.0914999999993</c:v>
                </c:pt>
                <c:pt idx="31">
                  <c:v>319.5412</c:v>
                </c:pt>
                <c:pt idx="32">
                  <c:v>543.5348</c:v>
                </c:pt>
                <c:pt idx="33">
                  <c:v>379.5257</c:v>
                </c:pt>
                <c:pt idx="34">
                  <c:v>299.1412</c:v>
                </c:pt>
                <c:pt idx="35">
                  <c:v>311.9977</c:v>
                </c:pt>
                <c:pt idx="36">
                  <c:v>272.9279999999993</c:v>
                </c:pt>
                <c:pt idx="37">
                  <c:v>313.39</c:v>
                </c:pt>
                <c:pt idx="38">
                  <c:v>290.3891</c:v>
                </c:pt>
                <c:pt idx="39">
                  <c:v>263.6107</c:v>
                </c:pt>
                <c:pt idx="40">
                  <c:v>347.62</c:v>
                </c:pt>
              </c:numCache>
            </c:numRef>
          </c:val>
        </c:ser>
        <c:axId val="768937160"/>
        <c:axId val="458709032"/>
      </c:barChart>
      <c:catAx>
        <c:axId val="768937160"/>
        <c:scaling>
          <c:orientation val="minMax"/>
        </c:scaling>
        <c:axPos val="b"/>
        <c:tickLblPos val="nextTo"/>
        <c:txPr>
          <a:bodyPr/>
          <a:lstStyle/>
          <a:p>
            <a:pPr>
              <a:defRPr sz="1400"/>
            </a:pPr>
            <a:endParaRPr lang="en-US"/>
          </a:p>
        </c:txPr>
        <c:crossAx val="458709032"/>
        <c:crosses val="autoZero"/>
        <c:auto val="1"/>
        <c:lblAlgn val="ctr"/>
        <c:lblOffset val="100"/>
      </c:catAx>
      <c:valAx>
        <c:axId val="458709032"/>
        <c:scaling>
          <c:orientation val="minMax"/>
        </c:scaling>
        <c:axPos val="l"/>
        <c:numFmt formatCode="General" sourceLinked="1"/>
        <c:tickLblPos val="nextTo"/>
        <c:txPr>
          <a:bodyPr/>
          <a:lstStyle/>
          <a:p>
            <a:pPr>
              <a:defRPr sz="1200"/>
            </a:pPr>
            <a:endParaRPr lang="en-US"/>
          </a:p>
        </c:txPr>
        <c:crossAx val="768937160"/>
        <c:crosses val="autoZero"/>
        <c:crossBetween val="between"/>
      </c:valAx>
    </c:plotArea>
    <c:legend>
      <c:legendPos val="r"/>
      <c:layout>
        <c:manualLayout>
          <c:xMode val="edge"/>
          <c:yMode val="edge"/>
          <c:x val="0.7465615836202"/>
          <c:y val="0.100986806515598"/>
          <c:w val="0.0650304880404588"/>
          <c:h val="0.192762464826986"/>
        </c:manualLayout>
      </c:layout>
      <c:txPr>
        <a:bodyPr/>
        <a:lstStyle/>
        <a:p>
          <a:pPr>
            <a:defRPr sz="1400"/>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40DB75-E9FD-3944-8FC5-A46FE8805362}" type="datetimeFigureOut">
              <a:rPr lang="en-US" smtClean="0"/>
              <a:pPr/>
              <a:t>11/13/11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3B77C3-5C72-4B4A-B091-C23F41B9A24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9321B-0227-8945-ADF6-563A48A66D75}" type="datetimeFigureOut">
              <a:rPr lang="en-US" smtClean="0"/>
              <a:pPr/>
              <a:t>11/13/11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32EEFF-966C-B847-BC92-4AD71C1B265E}"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Conventionally, you will check whether there is a binding</a:t>
            </a:r>
            <a:r>
              <a:rPr lang="en-US" baseline="0" dirty="0" smtClean="0"/>
              <a:t> peak around the transcription start site of a gene. In this example, we will say gene A is P53 target, but gene B is not. </a:t>
            </a:r>
          </a:p>
          <a:p>
            <a:r>
              <a:rPr lang="en-US" baseline="0" dirty="0" smtClean="0"/>
              <a:t>this peak-based method is simple and easy to be implemented. But there several limitations: 1, it is sensitive to the number of binding peaks, which is determined by data quality, peak calling methods and so on. 2, it is sensitive to the definition of promoter. In previous publications, some used 1kb, other used 2kb or 5kb. This will result in quite different target gene set. 3, there is no significance estimation. You don’t know how confident a gene is regulated by the TF. </a:t>
            </a:r>
          </a:p>
          <a:p>
            <a:r>
              <a:rPr lang="en-US" baseline="0" dirty="0" smtClean="0"/>
              <a:t>Moreover, the peak based method assume the TF binding and TF-gene regulation are binary event. That is you assume a gene is either regulated or not regulated by a TF. In reality, the TF gene regulation relationship should be quantitative. A TF can bind and regulate a gene strongly or weakly. </a:t>
            </a:r>
            <a:endParaRPr lang="en-US" dirty="0"/>
          </a:p>
        </p:txBody>
      </p:sp>
      <p:sp>
        <p:nvSpPr>
          <p:cNvPr id="4" name="Slide Number Placeholder 3"/>
          <p:cNvSpPr>
            <a:spLocks noGrp="1"/>
          </p:cNvSpPr>
          <p:nvPr>
            <p:ph type="sldNum" sz="quarter" idx="10"/>
          </p:nvPr>
        </p:nvSpPr>
        <p:spPr/>
        <p:txBody>
          <a:bodyPr/>
          <a:lstStyle/>
          <a:p>
            <a:fld id="{3460778B-D33C-1C43-9B42-B62436AE5ED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this idea, we develop a new method named TIP. We don’t rely on binding peaks. Instead, I consider the binding signal </a:t>
            </a:r>
            <a:r>
              <a:rPr lang="en-US" dirty="0" err="1" smtClean="0"/>
              <a:t>Si(g</a:t>
            </a:r>
            <a:r>
              <a:rPr lang="en-US" dirty="0" smtClean="0"/>
              <a:t>), at each position </a:t>
            </a:r>
            <a:r>
              <a:rPr lang="en-US" dirty="0" err="1" smtClean="0"/>
              <a:t>i</a:t>
            </a:r>
            <a:r>
              <a:rPr lang="en-US" dirty="0" smtClean="0"/>
              <a:t> around the TSS of a gene </a:t>
            </a:r>
            <a:r>
              <a:rPr lang="en-US" dirty="0" err="1" smtClean="0"/>
              <a:t>g</a:t>
            </a:r>
            <a:r>
              <a:rPr lang="en-US" dirty="0" smtClean="0"/>
              <a:t>. I assume that TF binding signal at different position contribute differently to the TF targeting. The importance of a position depend on the its relative distance to the TSS as well as the binding preference of the TF. For example, some </a:t>
            </a:r>
            <a:r>
              <a:rPr lang="en-US" dirty="0" err="1" smtClean="0"/>
              <a:t>TFs</a:t>
            </a:r>
            <a:r>
              <a:rPr lang="en-US" dirty="0" smtClean="0"/>
              <a:t> prefer to binding a narrow regions around the TSS, while the others show strong binding signals even in distant regions.</a:t>
            </a:r>
          </a:p>
          <a:p>
            <a:r>
              <a:rPr lang="en-US" dirty="0" smtClean="0"/>
              <a:t>I therefore use the binding profile of the TF as the weight, and calculate the weighted summation of binding signals as the regulatory score. The regulatory scores are then normalized into </a:t>
            </a:r>
            <a:r>
              <a:rPr lang="en-US" dirty="0" err="1" smtClean="0"/>
              <a:t>z</a:t>
            </a:r>
            <a:r>
              <a:rPr lang="en-US" dirty="0" smtClean="0"/>
              <a:t>-scores, and </a:t>
            </a:r>
            <a:r>
              <a:rPr lang="en-US" dirty="0" err="1" smtClean="0"/>
              <a:t>p</a:t>
            </a:r>
            <a:r>
              <a:rPr lang="en-US" dirty="0" smtClean="0"/>
              <a:t>-values are calculated. So, our result is a ranked gene list, ordered by the regulatory scores and </a:t>
            </a:r>
            <a:r>
              <a:rPr lang="en-US" dirty="0" err="1" smtClean="0"/>
              <a:t>p</a:t>
            </a:r>
            <a:r>
              <a:rPr lang="en-US" dirty="0" smtClean="0"/>
              <a:t>-values. Genes at the top of the list are more likely to be target genes of the TF. </a:t>
            </a:r>
          </a:p>
          <a:p>
            <a:endParaRPr lang="en-US" dirty="0"/>
          </a:p>
        </p:txBody>
      </p:sp>
      <p:sp>
        <p:nvSpPr>
          <p:cNvPr id="4" name="Slide Number Placeholder 3"/>
          <p:cNvSpPr>
            <a:spLocks noGrp="1"/>
          </p:cNvSpPr>
          <p:nvPr>
            <p:ph type="sldNum" sz="quarter" idx="10"/>
          </p:nvPr>
        </p:nvSpPr>
        <p:spPr/>
        <p:txBody>
          <a:bodyPr/>
          <a:lstStyle/>
          <a:p>
            <a:fld id="{3460778B-D33C-1C43-9B42-B62436AE5ED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show the advantage of our method, we applied it to the STAT4 knock-out data from a previous publication. In the data, the CHIP-</a:t>
            </a:r>
            <a:r>
              <a:rPr lang="en-US" dirty="0" err="1" smtClean="0"/>
              <a:t>seq</a:t>
            </a:r>
            <a:r>
              <a:rPr lang="en-US" dirty="0" smtClean="0"/>
              <a:t> was performed for STAT4. Expression levels of all genes were measured in the wild-type as well as in the STAT4 KO mice. So you can evaluate the quality of target genes by examining the expression changes in KO versus wt.</a:t>
            </a:r>
          </a:p>
          <a:p>
            <a:endParaRPr lang="en-US" dirty="0" smtClean="0"/>
          </a:p>
          <a:p>
            <a:r>
              <a:rPr lang="en-US" dirty="0" smtClean="0"/>
              <a:t>As shown here, the genes with high regulatory score tend to be more down-regulated in knock out relative to the wild-type. When compared to the peak-based method, target genes identified by TIP are more down-regulated. </a:t>
            </a:r>
          </a:p>
          <a:p>
            <a:r>
              <a:rPr lang="en-US" dirty="0" smtClean="0"/>
              <a:t>In addition, if you check the existence of STAT4 motifs in the promoters of target genes, you will find the target genes identified by TIP contains more STAT4 motifs. </a:t>
            </a:r>
          </a:p>
          <a:p>
            <a:endParaRPr lang="en-US" dirty="0"/>
          </a:p>
        </p:txBody>
      </p:sp>
      <p:sp>
        <p:nvSpPr>
          <p:cNvPr id="4" name="Slide Number Placeholder 3"/>
          <p:cNvSpPr>
            <a:spLocks noGrp="1"/>
          </p:cNvSpPr>
          <p:nvPr>
            <p:ph type="sldNum" sz="quarter" idx="10"/>
          </p:nvPr>
        </p:nvSpPr>
        <p:spPr/>
        <p:txBody>
          <a:bodyPr/>
          <a:lstStyle/>
          <a:p>
            <a:fld id="{3460778B-D33C-1C43-9B42-B62436AE5ED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better</a:t>
            </a:r>
            <a:r>
              <a:rPr lang="en-US" baseline="0" dirty="0" smtClean="0"/>
              <a:t> performance of TIP is also shown in another example. As shown, ER alpha target genes identified by TIP are more responsive to the treatment of E2, which activates ER alpha. </a:t>
            </a:r>
          </a:p>
          <a:p>
            <a:r>
              <a:rPr lang="en-US" baseline="0" dirty="0" smtClean="0"/>
              <a:t>As shown here, the number of target genes identified by the peak-based method changes dramatically when different cut-off values are used for defining promoter region.</a:t>
            </a:r>
            <a:endParaRPr lang="en-US" dirty="0"/>
          </a:p>
        </p:txBody>
      </p:sp>
      <p:sp>
        <p:nvSpPr>
          <p:cNvPr id="4" name="Slide Number Placeholder 3"/>
          <p:cNvSpPr>
            <a:spLocks noGrp="1"/>
          </p:cNvSpPr>
          <p:nvPr>
            <p:ph type="sldNum" sz="quarter" idx="10"/>
          </p:nvPr>
        </p:nvSpPr>
        <p:spPr/>
        <p:txBody>
          <a:bodyPr/>
          <a:lstStyle/>
          <a:p>
            <a:fld id="{3460778B-D33C-1C43-9B42-B62436AE5ED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advantage of TIP is that it is not sensitive to the read depth. We applied the method to the TCF4 CHIP-</a:t>
            </a:r>
            <a:r>
              <a:rPr lang="en-US" baseline="0" dirty="0" err="1" smtClean="0"/>
              <a:t>seq</a:t>
            </a:r>
            <a:r>
              <a:rPr lang="en-US" baseline="0" dirty="0" smtClean="0"/>
              <a:t> data with two replicates. The two replicates have 10-fold of difference in number of sequencing reads. Usually, the number of binding peaks identify by peak calling method will increase if more reads are sequenced. As a consequence, the numbers of target genes identified by the peak-based method are substantially different between the two replicates. However, the numbers by TIP are very similar and consistent. This is very useful. Because, you don’t have to sequence into a very high read-depth. </a:t>
            </a:r>
            <a:endParaRPr lang="en-US" dirty="0"/>
          </a:p>
        </p:txBody>
      </p:sp>
      <p:sp>
        <p:nvSpPr>
          <p:cNvPr id="4" name="Slide Number Placeholder 3"/>
          <p:cNvSpPr>
            <a:spLocks noGrp="1"/>
          </p:cNvSpPr>
          <p:nvPr>
            <p:ph type="sldNum" sz="quarter" idx="10"/>
          </p:nvPr>
        </p:nvSpPr>
        <p:spPr/>
        <p:txBody>
          <a:bodyPr/>
          <a:lstStyle/>
          <a:p>
            <a:fld id="{3460778B-D33C-1C43-9B42-B62436AE5ED8}"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30185A2-61D7-9944-8B8E-3C98DDD35CD1}" type="datetime1">
              <a:rPr lang="en-US" smtClean="0"/>
              <a:pPr/>
              <a:t>11/13/11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779AB35-87CA-4C40-92C5-80CF9ACB35B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AFCED5-4E26-DF4C-97A2-B22365768FF8}" type="datetime1">
              <a:rPr lang="en-US" smtClean="0"/>
              <a:pPr/>
              <a:t>11/13/11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9AB35-87CA-4C40-92C5-80CF9ACB35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19191D-443A-374E-BD47-B2F807242C7E}" type="datetime1">
              <a:rPr lang="en-US" smtClean="0"/>
              <a:pPr/>
              <a:t>11/13/11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9AB35-87CA-4C40-92C5-80CF9ACB35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9F3C085-0B9F-4646-BE0D-C40D74CB1F44}" type="datetime1">
              <a:rPr lang="en-US" smtClean="0"/>
              <a:pPr/>
              <a:t>11/13/11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9AB35-87CA-4C40-92C5-80CF9ACB35B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B27144-5428-1343-8C85-98F61D262833}" type="datetime1">
              <a:rPr lang="en-US" smtClean="0"/>
              <a:pPr/>
              <a:t>11/13/11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779AB35-87CA-4C40-92C5-80CF9ACB35B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91A9B65-0E55-D54A-B034-A1B5DEC40641}" type="datetime1">
              <a:rPr lang="en-US" smtClean="0"/>
              <a:pPr/>
              <a:t>11/13/11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9AB35-87CA-4C40-92C5-80CF9ACB35B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9F3D7D0-1D60-4743-8EE0-5AA938168734}" type="datetime1">
              <a:rPr lang="en-US" smtClean="0"/>
              <a:pPr/>
              <a:t>11/13/11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79AB35-87CA-4C40-92C5-80CF9ACB35B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3516E1-7CD6-5D4A-8D94-6C63EAAC3F87}" type="datetime1">
              <a:rPr lang="en-US" smtClean="0"/>
              <a:pPr/>
              <a:t>11/13/11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79AB35-87CA-4C40-92C5-80CF9ACB35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90501-7F95-4E40-97F1-DEFAFC20049E}" type="datetime1">
              <a:rPr lang="en-US" smtClean="0"/>
              <a:pPr/>
              <a:t>11/13/11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79AB35-87CA-4C40-92C5-80CF9ACB35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360812-9985-4B41-AD15-2D1030BCEA60}" type="datetime1">
              <a:rPr lang="en-US" smtClean="0"/>
              <a:pPr/>
              <a:t>11/13/11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9AB35-87CA-4C40-92C5-80CF9ACB35B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B4F6667-3240-8E40-8992-039F3E6E979C}" type="datetime1">
              <a:rPr lang="en-US" smtClean="0"/>
              <a:pPr/>
              <a:t>11/13/11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779AB35-87CA-4C40-92C5-80CF9ACB35B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8D2F843-6F92-0040-85FB-6E911DC1EA59}" type="datetime1">
              <a:rPr lang="en-US" smtClean="0"/>
              <a:pPr/>
              <a:t>11/13/11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779AB35-87CA-4C40-92C5-80CF9ACB35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3" Type="http://schemas.openxmlformats.org/officeDocument/2006/relationships/chart" Target="../charts/chart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df"/><Relationship Id="rId3"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pdf"/><Relationship Id="rId3"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df"/><Relationship Id="rId3"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7.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6"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9.pdf"/><Relationship Id="rId3"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df"/><Relationship Id="rId3"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12.png"/><Relationship Id="rId5" Type="http://schemas.openxmlformats.org/officeDocument/2006/relationships/image" Target="../media/image13.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6" Type="http://schemas.openxmlformats.org/officeDocument/2006/relationships/image" Target="../media/image14.pdf"/></Relationships>
</file>

<file path=ppt/slides/_rels/slide5.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Chao Cheng</a:t>
            </a:r>
          </a:p>
          <a:p>
            <a:r>
              <a:rPr lang="en-US" dirty="0" smtClean="0"/>
              <a:t>Group meeting</a:t>
            </a:r>
          </a:p>
          <a:p>
            <a:r>
              <a:rPr lang="en-US" dirty="0" smtClean="0"/>
              <a:t>Oct, 2011</a:t>
            </a:r>
            <a:endParaRPr lang="en-US" dirty="0"/>
          </a:p>
        </p:txBody>
      </p:sp>
      <p:sp>
        <p:nvSpPr>
          <p:cNvPr id="2" name="Title 1"/>
          <p:cNvSpPr>
            <a:spLocks noGrp="1"/>
          </p:cNvSpPr>
          <p:nvPr>
            <p:ph type="ctrTitle"/>
          </p:nvPr>
        </p:nvSpPr>
        <p:spPr/>
        <p:txBody>
          <a:bodyPr/>
          <a:lstStyle/>
          <a:p>
            <a:r>
              <a:rPr lang="en-US" dirty="0" smtClean="0"/>
              <a:t>Relating gene expression with TF binding</a:t>
            </a:r>
            <a:endParaRPr lang="en-US" dirty="0"/>
          </a:p>
        </p:txBody>
      </p:sp>
      <p:sp>
        <p:nvSpPr>
          <p:cNvPr id="4" name="Slide Number Placeholder 3"/>
          <p:cNvSpPr>
            <a:spLocks noGrp="1"/>
          </p:cNvSpPr>
          <p:nvPr>
            <p:ph type="sldNum" sz="quarter" idx="12"/>
          </p:nvPr>
        </p:nvSpPr>
        <p:spPr/>
        <p:txBody>
          <a:bodyPr/>
          <a:lstStyle/>
          <a:p>
            <a:fld id="{E779AB35-87CA-4C40-92C5-80CF9ACB35BC}"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4195"/>
            <a:ext cx="7772400" cy="1143000"/>
          </a:xfrm>
        </p:spPr>
        <p:txBody>
          <a:bodyPr/>
          <a:lstStyle/>
          <a:p>
            <a:r>
              <a:rPr lang="en-US" dirty="0" smtClean="0"/>
              <a:t>Example - </a:t>
            </a:r>
            <a:r>
              <a:rPr lang="en-US" dirty="0" err="1" smtClean="0"/>
              <a:t>cpkw</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10</a:t>
            </a:fld>
            <a:endParaRPr lang="en-US"/>
          </a:p>
        </p:txBody>
      </p:sp>
      <p:pic>
        <p:nvPicPr>
          <p:cNvPr id="5" name="Picture 4"/>
          <p:cNvPicPr>
            <a:picLocks noChangeAspect="1"/>
          </p:cNvPicPr>
          <p:nvPr/>
        </p:nvPicPr>
        <p:blipFill>
          <a:blip r:embed="rId2"/>
          <a:stretch>
            <a:fillRect/>
          </a:stretch>
        </p:blipFill>
        <p:spPr>
          <a:xfrm>
            <a:off x="1804690" y="1287195"/>
            <a:ext cx="6491027" cy="53803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79AB35-87CA-4C40-92C5-80CF9ACB35BC}" type="slidenum">
              <a:rPr lang="en-US" smtClean="0"/>
              <a:pPr/>
              <a:t>11</a:t>
            </a:fld>
            <a:endParaRPr lang="en-US"/>
          </a:p>
        </p:txBody>
      </p:sp>
      <p:pic>
        <p:nvPicPr>
          <p:cNvPr id="8" name="Picture 7"/>
          <p:cNvPicPr>
            <a:picLocks noChangeAspect="1"/>
          </p:cNvPicPr>
          <p:nvPr/>
        </p:nvPicPr>
        <p:blipFill>
          <a:blip r:embed="rId2"/>
          <a:stretch>
            <a:fillRect/>
          </a:stretch>
        </p:blipFill>
        <p:spPr>
          <a:xfrm>
            <a:off x="1040800" y="1367866"/>
            <a:ext cx="7151917" cy="49996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CAGE data</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12</a:t>
            </a:fld>
            <a:endParaRPr lang="en-US"/>
          </a:p>
        </p:txBody>
      </p:sp>
      <p:pic>
        <p:nvPicPr>
          <p:cNvPr id="5" name="Picture 4"/>
          <p:cNvPicPr>
            <a:picLocks noChangeAspect="1"/>
          </p:cNvPicPr>
          <p:nvPr/>
        </p:nvPicPr>
        <p:blipFill>
          <a:blip r:embed="rId2"/>
          <a:stretch>
            <a:fillRect/>
          </a:stretch>
        </p:blipFill>
        <p:spPr>
          <a:xfrm>
            <a:off x="290084" y="2176992"/>
            <a:ext cx="8141349" cy="35900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Predictive powers of different TF categories</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13</a:t>
            </a:fld>
            <a:endParaRPr lang="en-US"/>
          </a:p>
        </p:txBody>
      </p:sp>
      <p:pic>
        <p:nvPicPr>
          <p:cNvPr id="4" name="Picture 3"/>
          <p:cNvPicPr>
            <a:picLocks noChangeAspect="1"/>
          </p:cNvPicPr>
          <p:nvPr/>
        </p:nvPicPr>
        <p:blipFill>
          <a:blip r:embed="rId2"/>
          <a:stretch>
            <a:fillRect/>
          </a:stretch>
        </p:blipFill>
        <p:spPr>
          <a:xfrm>
            <a:off x="1198321" y="1724927"/>
            <a:ext cx="6803425" cy="425296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82953"/>
          </a:xfrm>
        </p:spPr>
        <p:txBody>
          <a:bodyPr/>
          <a:lstStyle/>
          <a:p>
            <a:r>
              <a:rPr lang="en-US" dirty="0" smtClean="0"/>
              <a:t>Importance of genes</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14</a:t>
            </a:fld>
            <a:endParaRPr lang="en-US"/>
          </a:p>
        </p:txBody>
      </p:sp>
      <p:graphicFrame>
        <p:nvGraphicFramePr>
          <p:cNvPr id="4" name="Chart 3"/>
          <p:cNvGraphicFramePr/>
          <p:nvPr/>
        </p:nvGraphicFramePr>
        <p:xfrm>
          <a:off x="1154250" y="935724"/>
          <a:ext cx="7315378" cy="2959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1031251" y="3628317"/>
          <a:ext cx="7008689" cy="303918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CpG</a:t>
            </a:r>
            <a:r>
              <a:rPr lang="en-US" dirty="0" smtClean="0"/>
              <a:t> content</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15</a:t>
            </a:fld>
            <a:endParaRPr lang="en-US"/>
          </a:p>
        </p:txBody>
      </p:sp>
      <p:pic>
        <p:nvPicPr>
          <p:cNvPr id="4" name="Picture 3"/>
          <p:cNvPicPr>
            <a:picLocks noChangeAspect="1"/>
          </p:cNvPicPr>
          <p:nvPr/>
        </p:nvPicPr>
        <p:blipFill>
          <a:blip r:embed="rId2"/>
          <a:stretch>
            <a:fillRect/>
          </a:stretch>
        </p:blipFill>
        <p:spPr>
          <a:xfrm>
            <a:off x="603504" y="2288370"/>
            <a:ext cx="8039243" cy="265760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4866"/>
            <a:ext cx="7772400" cy="1143000"/>
          </a:xfrm>
        </p:spPr>
        <p:txBody>
          <a:bodyPr/>
          <a:lstStyle/>
          <a:p>
            <a:r>
              <a:rPr lang="en-US" dirty="0" smtClean="0"/>
              <a:t>HCP is easier than LCP</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16</a:t>
            </a:fld>
            <a:endParaRPr lang="en-US"/>
          </a:p>
        </p:txBody>
      </p:sp>
      <p:pic>
        <p:nvPicPr>
          <p:cNvPr id="4" name="Picture 3"/>
          <p:cNvPicPr>
            <a:picLocks noChangeAspect="1"/>
          </p:cNvPicPr>
          <p:nvPr/>
        </p:nvPicPr>
        <p:blipFill>
          <a:blip r:embed="rId2"/>
          <a:stretch>
            <a:fillRect/>
          </a:stretch>
        </p:blipFill>
        <p:spPr>
          <a:xfrm>
            <a:off x="1040800" y="1367866"/>
            <a:ext cx="7151917" cy="499967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CpG</a:t>
            </a:r>
            <a:r>
              <a:rPr lang="en-US" dirty="0" smtClean="0"/>
              <a:t> is most correlated with expression in HESC</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17</a:t>
            </a:fld>
            <a:endParaRPr lang="en-US"/>
          </a:p>
        </p:txBody>
      </p:sp>
      <p:pic>
        <p:nvPicPr>
          <p:cNvPr id="4" name="Picture 3"/>
          <p:cNvPicPr>
            <a:picLocks noChangeAspect="1"/>
          </p:cNvPicPr>
          <p:nvPr/>
        </p:nvPicPr>
        <p:blipFill>
          <a:blip r:embed="rId2"/>
          <a:stretch>
            <a:fillRect/>
          </a:stretch>
        </p:blipFill>
        <p:spPr>
          <a:xfrm>
            <a:off x="559425" y="2367955"/>
            <a:ext cx="7956729" cy="3360969"/>
          </a:xfrm>
          <a:prstGeom prst="rect">
            <a:avLst/>
          </a:prstGeom>
        </p:spPr>
      </p:pic>
      <p:sp>
        <p:nvSpPr>
          <p:cNvPr id="5" name="TextBox 4"/>
          <p:cNvSpPr txBox="1"/>
          <p:nvPr/>
        </p:nvSpPr>
        <p:spPr>
          <a:xfrm>
            <a:off x="1164932" y="6025634"/>
            <a:ext cx="6321188" cy="369332"/>
          </a:xfrm>
          <a:prstGeom prst="rect">
            <a:avLst/>
          </a:prstGeom>
          <a:noFill/>
        </p:spPr>
        <p:txBody>
          <a:bodyPr wrap="square" rtlCol="0">
            <a:spAutoFit/>
          </a:bodyPr>
          <a:lstStyle/>
          <a:p>
            <a:r>
              <a:rPr lang="en-US" dirty="0" err="1" smtClean="0">
                <a:solidFill>
                  <a:srgbClr val="FF0000"/>
                </a:solidFill>
              </a:rPr>
              <a:t>CpG</a:t>
            </a:r>
            <a:r>
              <a:rPr lang="en-US" dirty="0" smtClean="0">
                <a:solidFill>
                  <a:srgbClr val="FF0000"/>
                </a:solidFill>
              </a:rPr>
              <a:t> content is shaped by selection in germ line cells</a:t>
            </a:r>
            <a:endParaRPr 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importance</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18</a:t>
            </a:fld>
            <a:endParaRPr lang="en-US"/>
          </a:p>
        </p:txBody>
      </p:sp>
      <p:graphicFrame>
        <p:nvGraphicFramePr>
          <p:cNvPr id="5" name="Chart 4"/>
          <p:cNvGraphicFramePr/>
          <p:nvPr/>
        </p:nvGraphicFramePr>
        <p:xfrm>
          <a:off x="723428" y="1642020"/>
          <a:ext cx="8282592" cy="47035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Aggregation plot of TF binding signals</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19</a:t>
            </a:fld>
            <a:endParaRPr lang="en-US"/>
          </a:p>
        </p:txBody>
      </p:sp>
      <p:pic>
        <p:nvPicPr>
          <p:cNvPr id="6" name="Content Placeholder 5" descr="ENCODE_TF_Aggrelation_nearby_TSS.pdf"/>
          <p:cNvPicPr>
            <a:picLocks noGrp="1" noChangeAspect="1"/>
          </p:cNvPicPr>
          <p:nvPr>
            <p:ph sz="quarter" idx="1"/>
          </p:nvPr>
        </p:nvPicPr>
        <mc:AlternateContent>
          <mc:Choice xmlns:ma="http://schemas.microsoft.com/office/mac/drawingml/2008/main" Requires="ma">
            <p:blipFill>
              <a:blip r:embed="rId2"/>
              <a:srcRect l="-16717" r="-16717"/>
              <a:stretch>
                <a:fillRect/>
              </a:stretch>
            </p:blipFill>
          </mc:Choice>
          <mc:Fallback>
            <p:blipFill>
              <a:blip r:embed="rId3"/>
              <a:srcRect l="-16717" r="-16717"/>
              <a:stretch>
                <a:fillRect/>
              </a:stretch>
            </p:blipFill>
          </mc:Fallback>
        </mc:AlternateConten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6"/>
          <p:cNvGrpSpPr/>
          <p:nvPr/>
        </p:nvGrpSpPr>
        <p:grpSpPr>
          <a:xfrm>
            <a:off x="490859" y="945273"/>
            <a:ext cx="5133280" cy="2461923"/>
            <a:chOff x="490859" y="945273"/>
            <a:chExt cx="5133280" cy="2461923"/>
          </a:xfrm>
        </p:grpSpPr>
        <p:grpSp>
          <p:nvGrpSpPr>
            <p:cNvPr id="3" name="Group 9"/>
            <p:cNvGrpSpPr/>
            <p:nvPr/>
          </p:nvGrpSpPr>
          <p:grpSpPr>
            <a:xfrm>
              <a:off x="490859" y="1169417"/>
              <a:ext cx="3729632" cy="2237779"/>
              <a:chOff x="490859" y="1169417"/>
              <a:chExt cx="3729632" cy="2237779"/>
            </a:xfrm>
          </p:grpSpPr>
          <p:pic>
            <p:nvPicPr>
              <p:cNvPr id="5" name="Picture 4"/>
              <p:cNvPicPr>
                <a:picLocks noChangeAspect="1"/>
              </p:cNvPicPr>
              <p:nvPr/>
            </p:nvPicPr>
            <p:blipFill>
              <a:blip r:embed="rId3"/>
              <a:stretch>
                <a:fillRect/>
              </a:stretch>
            </p:blipFill>
            <p:spPr>
              <a:xfrm>
                <a:off x="490859" y="1169417"/>
                <a:ext cx="3729632" cy="2237779"/>
              </a:xfrm>
              <a:prstGeom prst="rect">
                <a:avLst/>
              </a:prstGeom>
            </p:spPr>
          </p:pic>
          <p:cxnSp>
            <p:nvCxnSpPr>
              <p:cNvPr id="7" name="Straight Connector 6"/>
              <p:cNvCxnSpPr/>
              <p:nvPr/>
            </p:nvCxnSpPr>
            <p:spPr>
              <a:xfrm rot="5400000" flipH="1" flipV="1">
                <a:off x="1470494" y="1785515"/>
                <a:ext cx="28644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603374" y="1652634"/>
                <a:ext cx="144263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 name="Group 10"/>
            <p:cNvGrpSpPr/>
            <p:nvPr/>
          </p:nvGrpSpPr>
          <p:grpSpPr>
            <a:xfrm>
              <a:off x="1603374" y="2521502"/>
              <a:ext cx="1442636" cy="286446"/>
              <a:chOff x="1603374" y="1643086"/>
              <a:chExt cx="1442636" cy="286446"/>
            </a:xfrm>
          </p:grpSpPr>
          <p:cxnSp>
            <p:nvCxnSpPr>
              <p:cNvPr id="12" name="Straight Connector 11"/>
              <p:cNvCxnSpPr/>
              <p:nvPr/>
            </p:nvCxnSpPr>
            <p:spPr>
              <a:xfrm rot="5400000" flipH="1" flipV="1">
                <a:off x="1470494" y="1785515"/>
                <a:ext cx="28644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03374" y="1652634"/>
                <a:ext cx="144263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 name="Rectangle 13"/>
            <p:cNvSpPr/>
            <p:nvPr/>
          </p:nvSpPr>
          <p:spPr>
            <a:xfrm>
              <a:off x="907119" y="1384491"/>
              <a:ext cx="1413196" cy="687471"/>
            </a:xfrm>
            <a:prstGeom prst="rect">
              <a:avLst/>
            </a:prstGeom>
            <a:noFill/>
            <a:ln w="12700">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916284" y="2291183"/>
              <a:ext cx="1413196" cy="687471"/>
            </a:xfrm>
            <a:prstGeom prst="rect">
              <a:avLst/>
            </a:prstGeom>
            <a:noFill/>
            <a:ln w="12700">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046010" y="1527713"/>
              <a:ext cx="1002606" cy="369332"/>
            </a:xfrm>
            <a:prstGeom prst="rect">
              <a:avLst/>
            </a:prstGeom>
            <a:noFill/>
          </p:spPr>
          <p:txBody>
            <a:bodyPr wrap="square" rtlCol="0">
              <a:spAutoFit/>
            </a:bodyPr>
            <a:lstStyle/>
            <a:p>
              <a:r>
                <a:rPr lang="en-US" dirty="0" smtClean="0"/>
                <a:t>Gene A</a:t>
              </a:r>
              <a:endParaRPr lang="en-US" dirty="0"/>
            </a:p>
          </p:txBody>
        </p:sp>
        <p:sp>
          <p:nvSpPr>
            <p:cNvPr id="17" name="TextBox 16"/>
            <p:cNvSpPr txBox="1"/>
            <p:nvPr/>
          </p:nvSpPr>
          <p:spPr>
            <a:xfrm>
              <a:off x="3046010" y="2341480"/>
              <a:ext cx="1174481" cy="382315"/>
            </a:xfrm>
            <a:prstGeom prst="rect">
              <a:avLst/>
            </a:prstGeom>
            <a:noFill/>
          </p:spPr>
          <p:txBody>
            <a:bodyPr wrap="square" rtlCol="0">
              <a:spAutoFit/>
            </a:bodyPr>
            <a:lstStyle/>
            <a:p>
              <a:r>
                <a:rPr lang="en-US" dirty="0" smtClean="0"/>
                <a:t>Gene B</a:t>
              </a:r>
              <a:endParaRPr lang="en-US" dirty="0"/>
            </a:p>
          </p:txBody>
        </p:sp>
        <p:sp>
          <p:nvSpPr>
            <p:cNvPr id="18" name="TextBox 17"/>
            <p:cNvSpPr txBox="1"/>
            <p:nvPr/>
          </p:nvSpPr>
          <p:spPr>
            <a:xfrm>
              <a:off x="725695" y="2978654"/>
              <a:ext cx="2043406" cy="369332"/>
            </a:xfrm>
            <a:prstGeom prst="rect">
              <a:avLst/>
            </a:prstGeom>
            <a:noFill/>
          </p:spPr>
          <p:txBody>
            <a:bodyPr wrap="square" rtlCol="0">
              <a:spAutoFit/>
            </a:bodyPr>
            <a:lstStyle/>
            <a:p>
              <a:r>
                <a:rPr lang="en-US" dirty="0" smtClean="0"/>
                <a:t>-2kb      TSS      2kb</a:t>
              </a:r>
              <a:endParaRPr lang="en-US" dirty="0"/>
            </a:p>
          </p:txBody>
        </p:sp>
        <p:sp>
          <p:nvSpPr>
            <p:cNvPr id="19" name="TextBox 18"/>
            <p:cNvSpPr txBox="1"/>
            <p:nvPr/>
          </p:nvSpPr>
          <p:spPr>
            <a:xfrm>
              <a:off x="1199146" y="945273"/>
              <a:ext cx="830730" cy="369332"/>
            </a:xfrm>
            <a:prstGeom prst="rect">
              <a:avLst/>
            </a:prstGeom>
            <a:noFill/>
          </p:spPr>
          <p:txBody>
            <a:bodyPr wrap="square" rtlCol="0">
              <a:spAutoFit/>
            </a:bodyPr>
            <a:lstStyle/>
            <a:p>
              <a:r>
                <a:rPr lang="en-US" dirty="0" smtClean="0">
                  <a:solidFill>
                    <a:srgbClr val="0000FF"/>
                  </a:solidFill>
                </a:rPr>
                <a:t>P53</a:t>
              </a:r>
              <a:endParaRPr lang="en-US" dirty="0">
                <a:solidFill>
                  <a:srgbClr val="0000FF"/>
                </a:solidFill>
              </a:endParaRPr>
            </a:p>
          </p:txBody>
        </p:sp>
        <p:sp>
          <p:nvSpPr>
            <p:cNvPr id="20" name="TextBox 19"/>
            <p:cNvSpPr txBox="1"/>
            <p:nvPr/>
          </p:nvSpPr>
          <p:spPr>
            <a:xfrm>
              <a:off x="4344623" y="1560200"/>
              <a:ext cx="1279516" cy="369332"/>
            </a:xfrm>
            <a:prstGeom prst="rect">
              <a:avLst/>
            </a:prstGeom>
            <a:noFill/>
          </p:spPr>
          <p:txBody>
            <a:bodyPr wrap="square" rtlCol="0">
              <a:spAutoFit/>
            </a:bodyPr>
            <a:lstStyle/>
            <a:p>
              <a:r>
                <a:rPr lang="en-US" b="1" dirty="0" smtClean="0">
                  <a:solidFill>
                    <a:srgbClr val="008000"/>
                  </a:solidFill>
                  <a:latin typeface="Arial"/>
                </a:rPr>
                <a:t>P53 </a:t>
              </a:r>
              <a:r>
                <a:rPr lang="en-US" b="1" dirty="0" err="1" smtClean="0">
                  <a:solidFill>
                    <a:srgbClr val="008000"/>
                  </a:solidFill>
                  <a:latin typeface="Arial"/>
                  <a:sym typeface="Wingdings"/>
                </a:rPr>
                <a:t></a:t>
              </a:r>
              <a:r>
                <a:rPr lang="en-US" b="1" dirty="0" smtClean="0">
                  <a:solidFill>
                    <a:srgbClr val="008000"/>
                  </a:solidFill>
                  <a:latin typeface="Arial"/>
                  <a:sym typeface="Wingdings"/>
                </a:rPr>
                <a:t> A</a:t>
              </a:r>
              <a:endParaRPr lang="en-US" b="1" dirty="0">
                <a:solidFill>
                  <a:srgbClr val="008000"/>
                </a:solidFill>
                <a:latin typeface="Arial"/>
              </a:endParaRPr>
            </a:p>
          </p:txBody>
        </p:sp>
        <p:sp>
          <p:nvSpPr>
            <p:cNvPr id="21" name="TextBox 20"/>
            <p:cNvSpPr txBox="1"/>
            <p:nvPr/>
          </p:nvSpPr>
          <p:spPr>
            <a:xfrm>
              <a:off x="4344623" y="2521502"/>
              <a:ext cx="1279516" cy="369332"/>
            </a:xfrm>
            <a:prstGeom prst="rect">
              <a:avLst/>
            </a:prstGeom>
            <a:noFill/>
          </p:spPr>
          <p:txBody>
            <a:bodyPr wrap="square" rtlCol="0">
              <a:spAutoFit/>
            </a:bodyPr>
            <a:lstStyle/>
            <a:p>
              <a:r>
                <a:rPr lang="en-US" b="1" dirty="0" smtClean="0">
                  <a:solidFill>
                    <a:srgbClr val="FF0000"/>
                  </a:solidFill>
                  <a:latin typeface="Arial"/>
                </a:rPr>
                <a:t>P53 </a:t>
              </a:r>
              <a:r>
                <a:rPr lang="en-US" dirty="0" smtClean="0">
                  <a:solidFill>
                    <a:srgbClr val="FF0000"/>
                  </a:solidFill>
                  <a:latin typeface="Arial"/>
                  <a:sym typeface="Wingdings"/>
                </a:rPr>
                <a:t>X</a:t>
              </a:r>
              <a:r>
                <a:rPr lang="en-US" b="1" dirty="0" smtClean="0">
                  <a:solidFill>
                    <a:srgbClr val="FF0000"/>
                  </a:solidFill>
                  <a:latin typeface="Arial"/>
                  <a:sym typeface="Wingdings"/>
                </a:rPr>
                <a:t> B</a:t>
              </a:r>
              <a:endParaRPr lang="en-US" b="1" dirty="0">
                <a:solidFill>
                  <a:srgbClr val="FF0000"/>
                </a:solidFill>
                <a:latin typeface="Arial"/>
              </a:endParaRPr>
            </a:p>
          </p:txBody>
        </p:sp>
      </p:grpSp>
      <p:sp>
        <p:nvSpPr>
          <p:cNvPr id="26" name="TextBox 25"/>
          <p:cNvSpPr txBox="1"/>
          <p:nvPr/>
        </p:nvSpPr>
        <p:spPr>
          <a:xfrm>
            <a:off x="725695" y="171868"/>
            <a:ext cx="7104176" cy="461665"/>
          </a:xfrm>
          <a:prstGeom prst="rect">
            <a:avLst/>
          </a:prstGeom>
          <a:noFill/>
        </p:spPr>
        <p:txBody>
          <a:bodyPr wrap="square" rtlCol="0">
            <a:spAutoFit/>
          </a:bodyPr>
          <a:lstStyle/>
          <a:p>
            <a:r>
              <a:rPr lang="en-US" sz="2400" b="1" dirty="0" smtClean="0">
                <a:solidFill>
                  <a:srgbClr val="000090"/>
                </a:solidFill>
                <a:latin typeface="Arial"/>
              </a:rPr>
              <a:t>Conventional way to identify TF target genes</a:t>
            </a:r>
            <a:endParaRPr lang="en-US" sz="2400" b="1" dirty="0">
              <a:solidFill>
                <a:srgbClr val="000090"/>
              </a:solidFill>
              <a:latin typeface="Arial"/>
            </a:endParaRPr>
          </a:p>
        </p:txBody>
      </p:sp>
      <p:grpSp>
        <p:nvGrpSpPr>
          <p:cNvPr id="6" name="Group 30"/>
          <p:cNvGrpSpPr/>
          <p:nvPr/>
        </p:nvGrpSpPr>
        <p:grpSpPr>
          <a:xfrm>
            <a:off x="152777" y="3714253"/>
            <a:ext cx="5760654" cy="2308325"/>
            <a:chOff x="152777" y="3714253"/>
            <a:chExt cx="5760654" cy="2308325"/>
          </a:xfrm>
        </p:grpSpPr>
        <p:sp>
          <p:nvSpPr>
            <p:cNvPr id="28" name="TextBox 27"/>
            <p:cNvSpPr txBox="1"/>
            <p:nvPr/>
          </p:nvSpPr>
          <p:spPr>
            <a:xfrm>
              <a:off x="178588" y="4114363"/>
              <a:ext cx="5734843" cy="1908215"/>
            </a:xfrm>
            <a:prstGeom prst="rect">
              <a:avLst/>
            </a:prstGeom>
            <a:noFill/>
          </p:spPr>
          <p:txBody>
            <a:bodyPr wrap="square" rtlCol="0">
              <a:spAutoFit/>
            </a:bodyPr>
            <a:lstStyle/>
            <a:p>
              <a:pPr>
                <a:buFontTx/>
                <a:buChar char="-"/>
              </a:pPr>
              <a:r>
                <a:rPr lang="en-US" sz="2000" dirty="0" smtClean="0">
                  <a:solidFill>
                    <a:srgbClr val="0000FF"/>
                  </a:solidFill>
                  <a:latin typeface="Arial"/>
                </a:rPr>
                <a:t>- sensitive to # binding peaks</a:t>
              </a:r>
            </a:p>
            <a:p>
              <a:r>
                <a:rPr lang="en-US" sz="2000" dirty="0" smtClean="0">
                  <a:solidFill>
                    <a:srgbClr val="0000FF"/>
                  </a:solidFill>
                  <a:latin typeface="Arial"/>
                </a:rPr>
                <a:t> </a:t>
              </a:r>
            </a:p>
            <a:p>
              <a:pPr>
                <a:buFontTx/>
                <a:buChar char="-"/>
              </a:pPr>
              <a:r>
                <a:rPr lang="en-US" sz="2000" dirty="0" smtClean="0">
                  <a:solidFill>
                    <a:srgbClr val="0000FF"/>
                  </a:solidFill>
                  <a:latin typeface="Arial"/>
                </a:rPr>
                <a:t>- sensitive to cut-off value (1, 2 or 5 kb of TSS?)</a:t>
              </a:r>
            </a:p>
            <a:p>
              <a:pPr>
                <a:buFontTx/>
                <a:buChar char="-"/>
              </a:pPr>
              <a:endParaRPr lang="en-US" sz="2000" dirty="0" smtClean="0">
                <a:solidFill>
                  <a:srgbClr val="0000FF"/>
                </a:solidFill>
                <a:latin typeface="Arial"/>
              </a:endParaRPr>
            </a:p>
            <a:p>
              <a:pPr>
                <a:buNone/>
              </a:pPr>
              <a:r>
                <a:rPr lang="en-US" sz="2000" dirty="0" smtClean="0">
                  <a:solidFill>
                    <a:srgbClr val="0000FF"/>
                  </a:solidFill>
                  <a:latin typeface="Arial"/>
                </a:rPr>
                <a:t>-- no significance estimation </a:t>
              </a:r>
            </a:p>
            <a:p>
              <a:endParaRPr lang="en-US" dirty="0"/>
            </a:p>
          </p:txBody>
        </p:sp>
        <p:sp>
          <p:nvSpPr>
            <p:cNvPr id="30" name="TextBox 29"/>
            <p:cNvSpPr txBox="1"/>
            <p:nvPr/>
          </p:nvSpPr>
          <p:spPr>
            <a:xfrm>
              <a:off x="152777" y="3714253"/>
              <a:ext cx="5041673" cy="400110"/>
            </a:xfrm>
            <a:prstGeom prst="rect">
              <a:avLst/>
            </a:prstGeom>
            <a:noFill/>
          </p:spPr>
          <p:txBody>
            <a:bodyPr wrap="square" rtlCol="0">
              <a:spAutoFit/>
            </a:bodyPr>
            <a:lstStyle/>
            <a:p>
              <a:r>
                <a:rPr lang="en-US" sz="2000" b="1" dirty="0" smtClean="0">
                  <a:solidFill>
                    <a:srgbClr val="008000"/>
                  </a:solidFill>
                  <a:latin typeface="Arial"/>
                </a:rPr>
                <a:t>Limitations of peak-based method:</a:t>
              </a:r>
              <a:endParaRPr lang="en-US" sz="2000" b="1" dirty="0">
                <a:solidFill>
                  <a:srgbClr val="008000"/>
                </a:solidFill>
                <a:latin typeface="Arial"/>
              </a:endParaRPr>
            </a:p>
          </p:txBody>
        </p:sp>
      </p:grpSp>
      <p:pic>
        <p:nvPicPr>
          <p:cNvPr id="33" name="Picture 32"/>
          <p:cNvPicPr>
            <a:picLocks noChangeAspect="1"/>
          </p:cNvPicPr>
          <p:nvPr/>
        </p:nvPicPr>
        <p:blipFill>
          <a:blip r:embed="rId4"/>
          <a:stretch>
            <a:fillRect/>
          </a:stretch>
        </p:blipFill>
        <p:spPr>
          <a:xfrm>
            <a:off x="6629592" y="3914640"/>
            <a:ext cx="2590800" cy="2107938"/>
          </a:xfrm>
          <a:prstGeom prst="rect">
            <a:avLst/>
          </a:prstGeom>
        </p:spPr>
      </p:pic>
      <p:grpSp>
        <p:nvGrpSpPr>
          <p:cNvPr id="8" name="Group 42"/>
          <p:cNvGrpSpPr/>
          <p:nvPr/>
        </p:nvGrpSpPr>
        <p:grpSpPr>
          <a:xfrm>
            <a:off x="6158862" y="945273"/>
            <a:ext cx="2985139" cy="5446637"/>
            <a:chOff x="6158862" y="945273"/>
            <a:chExt cx="2985139" cy="5446637"/>
          </a:xfrm>
        </p:grpSpPr>
        <p:grpSp>
          <p:nvGrpSpPr>
            <p:cNvPr id="10" name="Group 38"/>
            <p:cNvGrpSpPr/>
            <p:nvPr/>
          </p:nvGrpSpPr>
          <p:grpSpPr>
            <a:xfrm>
              <a:off x="6884556" y="2071962"/>
              <a:ext cx="2259444" cy="4319948"/>
              <a:chOff x="6884556" y="2071962"/>
              <a:chExt cx="2259444" cy="4319948"/>
            </a:xfrm>
          </p:grpSpPr>
          <p:pic>
            <p:nvPicPr>
              <p:cNvPr id="29" name="Picture 28"/>
              <p:cNvPicPr>
                <a:picLocks noChangeAspect="1"/>
              </p:cNvPicPr>
              <p:nvPr/>
            </p:nvPicPr>
            <p:blipFill>
              <a:blip r:embed="rId5"/>
              <a:stretch>
                <a:fillRect/>
              </a:stretch>
            </p:blipFill>
            <p:spPr>
              <a:xfrm>
                <a:off x="6943686" y="2071962"/>
                <a:ext cx="1772369" cy="1190204"/>
              </a:xfrm>
              <a:prstGeom prst="rect">
                <a:avLst/>
              </a:prstGeom>
            </p:spPr>
          </p:pic>
          <p:sp>
            <p:nvSpPr>
              <p:cNvPr id="34" name="Rectangle 33"/>
              <p:cNvSpPr/>
              <p:nvPr/>
            </p:nvSpPr>
            <p:spPr>
              <a:xfrm>
                <a:off x="7562509" y="3914640"/>
                <a:ext cx="677953" cy="1986152"/>
              </a:xfrm>
              <a:prstGeom prst="rect">
                <a:avLst/>
              </a:prstGeom>
              <a:solidFill>
                <a:srgbClr val="FFFF00">
                  <a:alpha val="3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884556" y="3924188"/>
                <a:ext cx="677953" cy="1986152"/>
              </a:xfrm>
              <a:prstGeom prst="rect">
                <a:avLst/>
              </a:prstGeom>
              <a:solidFill>
                <a:srgbClr val="FF0000">
                  <a:alpha val="3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8240462" y="3914640"/>
                <a:ext cx="677953" cy="1986152"/>
              </a:xfrm>
              <a:prstGeom prst="rect">
                <a:avLst/>
              </a:prstGeom>
              <a:solidFill>
                <a:srgbClr val="008000">
                  <a:alpha val="30000"/>
                </a:srgbClr>
              </a:solidFill>
              <a:ln>
                <a:solidFill>
                  <a:srgbClr val="008000">
                    <a:alpha val="3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7085078" y="6022578"/>
                <a:ext cx="2058922" cy="369332"/>
              </a:xfrm>
              <a:prstGeom prst="rect">
                <a:avLst/>
              </a:prstGeom>
              <a:noFill/>
            </p:spPr>
            <p:txBody>
              <a:bodyPr wrap="square" rtlCol="0">
                <a:spAutoFit/>
              </a:bodyPr>
              <a:lstStyle/>
              <a:p>
                <a:r>
                  <a:rPr lang="en-US" dirty="0" smtClean="0"/>
                  <a:t>Regulatory score</a:t>
                </a:r>
                <a:endParaRPr lang="en-US" dirty="0"/>
              </a:p>
            </p:txBody>
          </p:sp>
          <p:sp>
            <p:nvSpPr>
              <p:cNvPr id="38" name="TextBox 37"/>
              <p:cNvSpPr txBox="1"/>
              <p:nvPr/>
            </p:nvSpPr>
            <p:spPr>
              <a:xfrm>
                <a:off x="6884556" y="3590126"/>
                <a:ext cx="2259444" cy="369332"/>
              </a:xfrm>
              <a:prstGeom prst="rect">
                <a:avLst/>
              </a:prstGeom>
              <a:noFill/>
            </p:spPr>
            <p:txBody>
              <a:bodyPr wrap="square" rtlCol="0">
                <a:spAutoFit/>
              </a:bodyPr>
              <a:lstStyle/>
              <a:p>
                <a:r>
                  <a:rPr lang="en-US" dirty="0" smtClean="0">
                    <a:solidFill>
                      <a:srgbClr val="FF0000"/>
                    </a:solidFill>
                  </a:rPr>
                  <a:t>Low</a:t>
                </a:r>
                <a:r>
                  <a:rPr lang="en-US" dirty="0" smtClean="0"/>
                  <a:t>    </a:t>
                </a:r>
                <a:r>
                  <a:rPr lang="en-US" dirty="0" smtClean="0">
                    <a:solidFill>
                      <a:srgbClr val="FFFF00"/>
                    </a:solidFill>
                  </a:rPr>
                  <a:t>Medium  </a:t>
                </a:r>
                <a:r>
                  <a:rPr lang="en-US" dirty="0" smtClean="0">
                    <a:solidFill>
                      <a:srgbClr val="008000"/>
                    </a:solidFill>
                  </a:rPr>
                  <a:t>High</a:t>
                </a:r>
                <a:endParaRPr lang="en-US" dirty="0">
                  <a:solidFill>
                    <a:srgbClr val="008000"/>
                  </a:solidFill>
                </a:endParaRPr>
              </a:p>
            </p:txBody>
          </p:sp>
        </p:grpSp>
        <p:sp>
          <p:nvSpPr>
            <p:cNvPr id="40" name="Down Arrow 39"/>
            <p:cNvSpPr/>
            <p:nvPr/>
          </p:nvSpPr>
          <p:spPr>
            <a:xfrm>
              <a:off x="7734387" y="3181152"/>
              <a:ext cx="286458" cy="4520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6187509" y="1169417"/>
              <a:ext cx="2956492" cy="923330"/>
            </a:xfrm>
            <a:prstGeom prst="rect">
              <a:avLst/>
            </a:prstGeom>
            <a:noFill/>
          </p:spPr>
          <p:txBody>
            <a:bodyPr wrap="square" rtlCol="0">
              <a:spAutoFit/>
            </a:bodyPr>
            <a:lstStyle/>
            <a:p>
              <a:r>
                <a:rPr lang="en-US" dirty="0" smtClean="0">
                  <a:solidFill>
                    <a:srgbClr val="000090"/>
                  </a:solidFill>
                  <a:latin typeface="Arial"/>
                </a:rPr>
                <a:t>TF binding and </a:t>
              </a:r>
              <a:r>
                <a:rPr lang="en-US" dirty="0" err="1" smtClean="0">
                  <a:solidFill>
                    <a:srgbClr val="000090"/>
                  </a:solidFill>
                  <a:latin typeface="Arial"/>
                </a:rPr>
                <a:t>TF</a:t>
              </a:r>
              <a:r>
                <a:rPr lang="en-US" dirty="0" err="1" smtClean="0">
                  <a:solidFill>
                    <a:srgbClr val="000090"/>
                  </a:solidFill>
                  <a:latin typeface="Arial"/>
                  <a:sym typeface="Wingdings"/>
                </a:rPr>
                <a:t>gene</a:t>
              </a:r>
              <a:r>
                <a:rPr lang="en-US" dirty="0" smtClean="0">
                  <a:solidFill>
                    <a:srgbClr val="000090"/>
                  </a:solidFill>
                  <a:latin typeface="Arial"/>
                  <a:sym typeface="Wingdings"/>
                </a:rPr>
                <a:t> regulation is NOT binary but quantitative  </a:t>
              </a:r>
              <a:endParaRPr lang="en-US" dirty="0">
                <a:solidFill>
                  <a:srgbClr val="000090"/>
                </a:solidFill>
                <a:latin typeface="Arial"/>
              </a:endParaRPr>
            </a:p>
          </p:txBody>
        </p:sp>
        <p:sp>
          <p:nvSpPr>
            <p:cNvPr id="42" name="Rectangle 41"/>
            <p:cNvSpPr/>
            <p:nvPr/>
          </p:nvSpPr>
          <p:spPr>
            <a:xfrm>
              <a:off x="6158862" y="945273"/>
              <a:ext cx="2956491" cy="5446637"/>
            </a:xfrm>
            <a:prstGeom prst="rect">
              <a:avLst/>
            </a:prstGeom>
            <a:noFill/>
            <a:ln w="12700">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Slide Number Placeholder 43"/>
          <p:cNvSpPr>
            <a:spLocks noGrp="1"/>
          </p:cNvSpPr>
          <p:nvPr>
            <p:ph type="sldNum" sz="quarter" idx="12"/>
          </p:nvPr>
        </p:nvSpPr>
        <p:spPr/>
        <p:txBody>
          <a:bodyPr/>
          <a:lstStyle/>
          <a:p>
            <a:fld id="{F5358776-FE94-7D48-B29B-0BF629B2BF7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line specificity of TF model</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20</a:t>
            </a:fld>
            <a:endParaRPr lang="en-US"/>
          </a:p>
        </p:txBody>
      </p:sp>
      <p:pic>
        <p:nvPicPr>
          <p:cNvPr id="4" name="Picture 3"/>
          <p:cNvPicPr>
            <a:picLocks noChangeAspect="1"/>
          </p:cNvPicPr>
          <p:nvPr/>
        </p:nvPicPr>
        <p:blipFill>
          <a:blip r:embed="rId2"/>
          <a:stretch>
            <a:fillRect/>
          </a:stretch>
        </p:blipFill>
        <p:spPr>
          <a:xfrm>
            <a:off x="2043405" y="1816745"/>
            <a:ext cx="4526048" cy="4060449"/>
          </a:xfrm>
          <a:prstGeom prst="rect">
            <a:avLst/>
          </a:prstGeom>
        </p:spPr>
      </p:pic>
      <p:sp>
        <p:nvSpPr>
          <p:cNvPr id="5" name="TextBox 4"/>
          <p:cNvSpPr txBox="1"/>
          <p:nvPr/>
        </p:nvSpPr>
        <p:spPr>
          <a:xfrm>
            <a:off x="1231772" y="6210300"/>
            <a:ext cx="5337681" cy="369332"/>
          </a:xfrm>
          <a:prstGeom prst="rect">
            <a:avLst/>
          </a:prstGeom>
          <a:noFill/>
        </p:spPr>
        <p:txBody>
          <a:bodyPr wrap="square" rtlCol="0">
            <a:spAutoFit/>
          </a:bodyPr>
          <a:lstStyle/>
          <a:p>
            <a:r>
              <a:rPr lang="en-US" dirty="0" smtClean="0">
                <a:solidFill>
                  <a:srgbClr val="FF0000"/>
                </a:solidFill>
              </a:rPr>
              <a:t>22 common </a:t>
            </a:r>
            <a:r>
              <a:rPr lang="en-US" dirty="0" err="1" smtClean="0">
                <a:solidFill>
                  <a:srgbClr val="FF0000"/>
                </a:solidFill>
              </a:rPr>
              <a:t>TFs</a:t>
            </a:r>
            <a:r>
              <a:rPr lang="en-US" dirty="0" smtClean="0">
                <a:solidFill>
                  <a:srgbClr val="FF0000"/>
                </a:solidFill>
              </a:rPr>
              <a:t> for K562 and GM12878 as predictors</a:t>
            </a:r>
            <a:endParaRPr lang="en-US"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 differential expression based on differential binding of </a:t>
            </a:r>
            <a:r>
              <a:rPr lang="en-US" dirty="0" err="1" smtClean="0"/>
              <a:t>TFs</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21</a:t>
            </a:fld>
            <a:endParaRPr lang="en-US"/>
          </a:p>
        </p:txBody>
      </p:sp>
      <p:pic>
        <p:nvPicPr>
          <p:cNvPr id="4" name="Picture 3"/>
          <p:cNvPicPr>
            <a:picLocks noChangeAspect="1"/>
          </p:cNvPicPr>
          <p:nvPr/>
        </p:nvPicPr>
        <p:blipFill>
          <a:blip r:embed="rId2"/>
          <a:stretch>
            <a:fillRect/>
          </a:stretch>
        </p:blipFill>
        <p:spPr>
          <a:xfrm>
            <a:off x="1308162" y="1828022"/>
            <a:ext cx="5585944" cy="4382278"/>
          </a:xfrm>
          <a:prstGeom prst="rect">
            <a:avLst/>
          </a:prstGeom>
        </p:spPr>
      </p:pic>
      <p:sp>
        <p:nvSpPr>
          <p:cNvPr id="5" name="TextBox 4"/>
          <p:cNvSpPr txBox="1"/>
          <p:nvPr/>
        </p:nvSpPr>
        <p:spPr>
          <a:xfrm>
            <a:off x="2234378" y="2167443"/>
            <a:ext cx="1269967" cy="369332"/>
          </a:xfrm>
          <a:prstGeom prst="rect">
            <a:avLst/>
          </a:prstGeom>
          <a:noFill/>
        </p:spPr>
        <p:txBody>
          <a:bodyPr wrap="square" rtlCol="0">
            <a:spAutoFit/>
          </a:bodyPr>
          <a:lstStyle/>
          <a:p>
            <a:r>
              <a:rPr lang="en-US" dirty="0" smtClean="0"/>
              <a:t>R2=0.53</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importance of </a:t>
            </a:r>
            <a:r>
              <a:rPr lang="en-US" dirty="0" err="1" smtClean="0"/>
              <a:t>TFs</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22</a:t>
            </a:fld>
            <a:endParaRPr lang="en-US"/>
          </a:p>
        </p:txBody>
      </p:sp>
      <p:pic>
        <p:nvPicPr>
          <p:cNvPr id="4" name="Picture 3"/>
          <p:cNvPicPr>
            <a:picLocks noChangeAspect="1"/>
          </p:cNvPicPr>
          <p:nvPr/>
        </p:nvPicPr>
        <p:blipFill>
          <a:blip r:embed="rId2"/>
          <a:stretch>
            <a:fillRect/>
          </a:stretch>
        </p:blipFill>
        <p:spPr>
          <a:xfrm>
            <a:off x="1109781" y="2185477"/>
            <a:ext cx="6615055" cy="402482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Classify K562/GM12878 specific </a:t>
            </a:r>
            <a:r>
              <a:rPr lang="en-US" dirty="0" err="1" smtClean="0"/>
              <a:t>TSSs</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23</a:t>
            </a:fld>
            <a:endParaRPr lang="en-US"/>
          </a:p>
        </p:txBody>
      </p:sp>
      <p:pic>
        <p:nvPicPr>
          <p:cNvPr id="4" name="Picture 3"/>
          <p:cNvPicPr>
            <a:picLocks noChangeAspect="1"/>
          </p:cNvPicPr>
          <p:nvPr/>
        </p:nvPicPr>
        <p:blipFill>
          <a:blip r:embed="rId2"/>
          <a:stretch>
            <a:fillRect/>
          </a:stretch>
        </p:blipFill>
        <p:spPr>
          <a:xfrm>
            <a:off x="1318452" y="1631313"/>
            <a:ext cx="5881210" cy="3614618"/>
          </a:xfrm>
          <a:prstGeom prst="rect">
            <a:avLst/>
          </a:prstGeom>
        </p:spPr>
      </p:pic>
      <p:sp>
        <p:nvSpPr>
          <p:cNvPr id="5" name="TextBox 4"/>
          <p:cNvSpPr txBox="1"/>
          <p:nvPr/>
        </p:nvSpPr>
        <p:spPr>
          <a:xfrm>
            <a:off x="1203868" y="5537960"/>
            <a:ext cx="4286590" cy="646331"/>
          </a:xfrm>
          <a:prstGeom prst="rect">
            <a:avLst/>
          </a:prstGeom>
          <a:noFill/>
        </p:spPr>
        <p:txBody>
          <a:bodyPr wrap="square" rtlCol="0">
            <a:spAutoFit/>
          </a:bodyPr>
          <a:lstStyle/>
          <a:p>
            <a:r>
              <a:rPr lang="en-US" dirty="0" smtClean="0">
                <a:solidFill>
                  <a:srgbClr val="FF0000"/>
                </a:solidFill>
              </a:rPr>
              <a:t>Log2(K562/GM12878) &gt; +2</a:t>
            </a:r>
          </a:p>
          <a:p>
            <a:r>
              <a:rPr lang="en-US" dirty="0" smtClean="0">
                <a:solidFill>
                  <a:srgbClr val="FF0000"/>
                </a:solidFill>
              </a:rPr>
              <a:t>Log2(K562/GM12878) &lt; -2</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and 2</a:t>
            </a:r>
            <a:r>
              <a:rPr lang="en-US" baseline="30000" dirty="0" smtClean="0"/>
              <a:t>nd</a:t>
            </a:r>
            <a:r>
              <a:rPr lang="en-US" dirty="0" smtClean="0"/>
              <a:t> </a:t>
            </a:r>
            <a:r>
              <a:rPr lang="en-US" dirty="0" err="1" smtClean="0"/>
              <a:t>TSSs</a:t>
            </a:r>
            <a:r>
              <a:rPr lang="en-US" dirty="0" smtClean="0"/>
              <a:t> for genes</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24</a:t>
            </a:fld>
            <a:endParaRPr lang="en-US"/>
          </a:p>
        </p:txBody>
      </p:sp>
      <p:pic>
        <p:nvPicPr>
          <p:cNvPr id="4" name="Picture 3"/>
          <p:cNvPicPr>
            <a:picLocks noChangeAspect="1"/>
          </p:cNvPicPr>
          <p:nvPr/>
        </p:nvPicPr>
        <p:blipFill>
          <a:blip r:embed="rId2"/>
          <a:stretch>
            <a:fillRect/>
          </a:stretch>
        </p:blipFill>
        <p:spPr>
          <a:xfrm>
            <a:off x="655231" y="1890606"/>
            <a:ext cx="7394259" cy="431969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2310766" cy="1004823"/>
          </a:xfrm>
        </p:spPr>
        <p:txBody>
          <a:bodyPr/>
          <a:lstStyle/>
          <a:p>
            <a:r>
              <a:rPr lang="en-US" dirty="0" smtClean="0"/>
              <a:t>TF</a:t>
            </a:r>
            <a:r>
              <a:rPr lang="en-US" dirty="0" smtClean="0">
                <a:sym typeface="Wingdings"/>
              </a:rPr>
              <a:t>HM</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25</a:t>
            </a:fld>
            <a:endParaRPr lang="en-US"/>
          </a:p>
        </p:txBody>
      </p:sp>
      <p:pic>
        <p:nvPicPr>
          <p:cNvPr id="4" name="Picture 3"/>
          <p:cNvPicPr>
            <a:picLocks noChangeAspect="1"/>
          </p:cNvPicPr>
          <p:nvPr/>
        </p:nvPicPr>
        <p:blipFill>
          <a:blip r:embed="rId2"/>
          <a:stretch>
            <a:fillRect/>
          </a:stretch>
        </p:blipFill>
        <p:spPr>
          <a:xfrm>
            <a:off x="2186634" y="200862"/>
            <a:ext cx="6500165" cy="6500165"/>
          </a:xfrm>
          <a:prstGeom prst="rect">
            <a:avLst/>
          </a:prstGeom>
        </p:spPr>
      </p:pic>
      <p:sp>
        <p:nvSpPr>
          <p:cNvPr id="5" name="Oval 4"/>
          <p:cNvSpPr/>
          <p:nvPr/>
        </p:nvSpPr>
        <p:spPr>
          <a:xfrm>
            <a:off x="2186634" y="191314"/>
            <a:ext cx="1728301" cy="1307755"/>
          </a:xfrm>
          <a:prstGeom prst="ellipse">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423240" y="191314"/>
            <a:ext cx="1728301" cy="1307755"/>
          </a:xfrm>
          <a:prstGeom prst="ellipse">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119791" y="2797625"/>
            <a:ext cx="1728301" cy="1307755"/>
          </a:xfrm>
          <a:prstGeom prst="ellipse">
            <a:avLst/>
          </a:prstGeom>
          <a:noFill/>
          <a:ln w="190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119791" y="4105380"/>
            <a:ext cx="1728301" cy="1307755"/>
          </a:xfrm>
          <a:prstGeom prst="ellipse">
            <a:avLst/>
          </a:prstGeom>
          <a:noFill/>
          <a:ln w="190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128956" y="5470376"/>
            <a:ext cx="1728301" cy="1307755"/>
          </a:xfrm>
          <a:prstGeom prst="ellipse">
            <a:avLst/>
          </a:prstGeom>
          <a:noFill/>
          <a:ln w="190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predictive power</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26</a:t>
            </a:fld>
            <a:endParaRPr lang="en-US"/>
          </a:p>
        </p:txBody>
      </p:sp>
      <p:sp>
        <p:nvSpPr>
          <p:cNvPr id="5" name="Content Placeholder 4"/>
          <p:cNvSpPr>
            <a:spLocks noGrp="1"/>
          </p:cNvSpPr>
          <p:nvPr>
            <p:ph sz="quarter" idx="1"/>
          </p:nvPr>
        </p:nvSpPr>
        <p:spPr/>
        <p:txBody>
          <a:bodyPr>
            <a:normAutofit/>
          </a:bodyPr>
          <a:lstStyle/>
          <a:p>
            <a:r>
              <a:rPr lang="en-US" dirty="0" smtClean="0"/>
              <a:t>TF model</a:t>
            </a:r>
          </a:p>
          <a:p>
            <a:pPr>
              <a:buNone/>
            </a:pPr>
            <a:r>
              <a:rPr lang="en-US" dirty="0" smtClean="0"/>
              <a:t>	</a:t>
            </a:r>
            <a:r>
              <a:rPr lang="en-US" sz="2000" dirty="0" smtClean="0">
                <a:solidFill>
                  <a:srgbClr val="0000FF"/>
                </a:solidFill>
              </a:rPr>
              <a:t>R=0.8392592 (R</a:t>
            </a:r>
            <a:r>
              <a:rPr lang="en-US" sz="2000" baseline="30000" dirty="0" smtClean="0">
                <a:solidFill>
                  <a:srgbClr val="0000FF"/>
                </a:solidFill>
              </a:rPr>
              <a:t>2</a:t>
            </a:r>
            <a:r>
              <a:rPr lang="en-US" sz="2000" dirty="0" smtClean="0">
                <a:solidFill>
                  <a:srgbClr val="0000FF"/>
                </a:solidFill>
              </a:rPr>
              <a:t>=0.7029763)</a:t>
            </a:r>
          </a:p>
          <a:p>
            <a:r>
              <a:rPr lang="en-US" dirty="0" smtClean="0"/>
              <a:t>HM model</a:t>
            </a:r>
          </a:p>
          <a:p>
            <a:pPr>
              <a:buNone/>
            </a:pPr>
            <a:r>
              <a:rPr lang="en-US" sz="2000" dirty="0" smtClean="0">
                <a:solidFill>
                  <a:srgbClr val="0000FF"/>
                </a:solidFill>
              </a:rPr>
              <a:t>	R=0.8044178 (R</a:t>
            </a:r>
            <a:r>
              <a:rPr lang="en-US" sz="2000" baseline="30000" dirty="0" smtClean="0">
                <a:solidFill>
                  <a:srgbClr val="0000FF"/>
                </a:solidFill>
              </a:rPr>
              <a:t>2</a:t>
            </a:r>
            <a:r>
              <a:rPr lang="en-US" sz="2000" dirty="0" smtClean="0">
                <a:solidFill>
                  <a:srgbClr val="0000FF"/>
                </a:solidFill>
              </a:rPr>
              <a:t>=0.6464004)</a:t>
            </a:r>
          </a:p>
          <a:p>
            <a:r>
              <a:rPr lang="en-US" dirty="0" smtClean="0"/>
              <a:t>TF + HM</a:t>
            </a:r>
          </a:p>
          <a:p>
            <a:pPr>
              <a:buNone/>
            </a:pPr>
            <a:r>
              <a:rPr lang="en-US" dirty="0" smtClean="0"/>
              <a:t>	</a:t>
            </a:r>
            <a:r>
              <a:rPr lang="en-US" sz="2000" dirty="0" smtClean="0">
                <a:solidFill>
                  <a:srgbClr val="0000FF"/>
                </a:solidFill>
              </a:rPr>
              <a:t>R=0.8542955 (R</a:t>
            </a:r>
            <a:r>
              <a:rPr lang="en-US" sz="2000" baseline="30000" dirty="0" smtClean="0">
                <a:solidFill>
                  <a:srgbClr val="0000FF"/>
                </a:solidFill>
              </a:rPr>
              <a:t>2</a:t>
            </a:r>
            <a:r>
              <a:rPr lang="en-US" sz="2000" dirty="0" smtClean="0">
                <a:solidFill>
                  <a:srgbClr val="0000FF"/>
                </a:solidFill>
              </a:rPr>
              <a:t>=0.7281623)</a:t>
            </a:r>
          </a:p>
          <a:p>
            <a:r>
              <a:rPr lang="en-US" dirty="0" smtClean="0"/>
              <a:t>TF|HM</a:t>
            </a:r>
          </a:p>
          <a:p>
            <a:pPr>
              <a:buNone/>
            </a:pPr>
            <a:r>
              <a:rPr lang="en-US" sz="2000" dirty="0" smtClean="0">
                <a:solidFill>
                  <a:srgbClr val="0000FF"/>
                </a:solidFill>
              </a:rPr>
              <a:t>	R=0.3682985 (R</a:t>
            </a:r>
            <a:r>
              <a:rPr lang="en-US" sz="2000" baseline="30000" dirty="0" smtClean="0">
                <a:solidFill>
                  <a:srgbClr val="0000FF"/>
                </a:solidFill>
              </a:rPr>
              <a:t>2</a:t>
            </a:r>
            <a:r>
              <a:rPr lang="en-US" sz="2000" dirty="0" smtClean="0">
                <a:solidFill>
                  <a:srgbClr val="0000FF"/>
                </a:solidFill>
              </a:rPr>
              <a:t>=0.1343218)</a:t>
            </a:r>
          </a:p>
          <a:p>
            <a:r>
              <a:rPr lang="en-US" dirty="0" smtClean="0"/>
              <a:t>HM|TF</a:t>
            </a:r>
          </a:p>
          <a:p>
            <a:pPr>
              <a:buNone/>
            </a:pPr>
            <a:r>
              <a:rPr lang="en-US" dirty="0" smtClean="0"/>
              <a:t>	</a:t>
            </a:r>
            <a:r>
              <a:rPr lang="en-US" sz="2000" dirty="0" smtClean="0">
                <a:solidFill>
                  <a:srgbClr val="0000FF"/>
                </a:solidFill>
              </a:rPr>
              <a:t>R=0.2890375 (R</a:t>
            </a:r>
            <a:r>
              <a:rPr lang="en-US" sz="2000" baseline="30000" dirty="0" smtClean="0">
                <a:solidFill>
                  <a:srgbClr val="0000FF"/>
                </a:solidFill>
              </a:rPr>
              <a:t>2</a:t>
            </a:r>
            <a:r>
              <a:rPr lang="en-US" sz="2000" dirty="0" smtClean="0">
                <a:solidFill>
                  <a:srgbClr val="0000FF"/>
                </a:solidFill>
              </a:rPr>
              <a:t>=0.08220921)</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predictive power</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27</a:t>
            </a:fld>
            <a:endParaRPr lang="en-US"/>
          </a:p>
        </p:txBody>
      </p:sp>
      <p:pic>
        <p:nvPicPr>
          <p:cNvPr id="4" name="Picture 3"/>
          <p:cNvPicPr>
            <a:picLocks noChangeAspect="1"/>
          </p:cNvPicPr>
          <p:nvPr/>
        </p:nvPicPr>
        <p:blipFill>
          <a:blip r:embed="rId2"/>
          <a:stretch>
            <a:fillRect/>
          </a:stretch>
        </p:blipFill>
        <p:spPr>
          <a:xfrm>
            <a:off x="434659" y="1756870"/>
            <a:ext cx="7977678" cy="421023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 model</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28</a:t>
            </a:fld>
            <a:endParaRPr lang="en-US"/>
          </a:p>
        </p:txBody>
      </p:sp>
      <p:pic>
        <p:nvPicPr>
          <p:cNvPr id="4" name="Picture 3" descr="encode_TF_model_Fig_V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05604" y="2119702"/>
            <a:ext cx="8181196" cy="409059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 model</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29</a:t>
            </a:fld>
            <a:endParaRPr lang="en-US"/>
          </a:p>
        </p:txBody>
      </p:sp>
      <p:pic>
        <p:nvPicPr>
          <p:cNvPr id="6" name="Content Placeholder 5" descr="FA07_expressionCol1_AUC_and_PPG_curve.pdf"/>
          <p:cNvPicPr>
            <a:picLocks noGrp="1" noChangeAspect="1"/>
          </p:cNvPicPr>
          <p:nvPr>
            <p:ph sz="quarter" idx="1"/>
          </p:nvPr>
        </p:nvPicPr>
        <mc:AlternateContent>
          <mc:Choice xmlns:ma="http://schemas.microsoft.com/office/mac/drawingml/2008/main" Requires="ma">
            <p:blipFill>
              <a:blip r:embed="rId2"/>
              <a:srcRect t="-28431" b="-28431"/>
              <a:stretch>
                <a:fillRect/>
              </a:stretch>
            </p:blipFill>
          </mc:Choice>
          <mc:Fallback>
            <p:blipFill>
              <a:blip r:embed="rId3"/>
              <a:srcRect t="-28431" b="-28431"/>
              <a:stretch>
                <a:fillRect/>
              </a:stretch>
            </p:blipFill>
          </mc:Fallback>
        </mc:AlternateContent>
        <p:spPr>
          <a:xfrm>
            <a:off x="465903" y="1183978"/>
            <a:ext cx="8813949" cy="5184676"/>
          </a:xfr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9214" y="0"/>
            <a:ext cx="8207585" cy="785213"/>
          </a:xfrm>
        </p:spPr>
        <p:txBody>
          <a:bodyPr>
            <a:normAutofit fontScale="90000"/>
          </a:bodyPr>
          <a:lstStyle/>
          <a:p>
            <a:r>
              <a:rPr lang="en-US" sz="2800" b="1" dirty="0" smtClean="0">
                <a:solidFill>
                  <a:srgbClr val="000090"/>
                </a:solidFill>
                <a:latin typeface="Arial"/>
              </a:rPr>
              <a:t>Target Identification with a Probabilistic model (TIP)</a:t>
            </a:r>
            <a:endParaRPr lang="en-US" sz="2800" b="1" dirty="0">
              <a:solidFill>
                <a:srgbClr val="000090"/>
              </a:solidFill>
              <a:latin typeface="Arial"/>
            </a:endParaRPr>
          </a:p>
        </p:txBody>
      </p:sp>
      <p:grpSp>
        <p:nvGrpSpPr>
          <p:cNvPr id="3" name="Group 35"/>
          <p:cNvGrpSpPr/>
          <p:nvPr/>
        </p:nvGrpSpPr>
        <p:grpSpPr>
          <a:xfrm>
            <a:off x="257813" y="976726"/>
            <a:ext cx="3523442" cy="439642"/>
            <a:chOff x="257813" y="976726"/>
            <a:chExt cx="3523442" cy="439642"/>
          </a:xfrm>
        </p:grpSpPr>
        <p:grpSp>
          <p:nvGrpSpPr>
            <p:cNvPr id="4" name="Group 12"/>
            <p:cNvGrpSpPr/>
            <p:nvPr/>
          </p:nvGrpSpPr>
          <p:grpSpPr>
            <a:xfrm>
              <a:off x="257813" y="993014"/>
              <a:ext cx="3523442" cy="402612"/>
              <a:chOff x="257813" y="993014"/>
              <a:chExt cx="3523442" cy="402612"/>
            </a:xfrm>
          </p:grpSpPr>
          <p:cxnSp>
            <p:nvCxnSpPr>
              <p:cNvPr id="8" name="Straight Connector 7"/>
              <p:cNvCxnSpPr/>
              <p:nvPr/>
            </p:nvCxnSpPr>
            <p:spPr>
              <a:xfrm>
                <a:off x="257813" y="1394038"/>
                <a:ext cx="352344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1628049" y="1188752"/>
                <a:ext cx="401024" cy="9549"/>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823786" y="993014"/>
                <a:ext cx="973961" cy="158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grpSp>
        <p:cxnSp>
          <p:nvCxnSpPr>
            <p:cNvPr id="15" name="Straight Connector 14"/>
            <p:cNvCxnSpPr/>
            <p:nvPr/>
          </p:nvCxnSpPr>
          <p:spPr>
            <a:xfrm rot="5400000" flipH="1" flipV="1">
              <a:off x="1007204" y="1199704"/>
              <a:ext cx="390256" cy="1588"/>
            </a:xfrm>
            <a:prstGeom prst="line">
              <a:avLst/>
            </a:prstGeom>
            <a:ln w="3175">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1080007" y="1191347"/>
              <a:ext cx="391902" cy="1588"/>
            </a:xfrm>
            <a:prstGeom prst="line">
              <a:avLst/>
            </a:prstGeom>
            <a:ln w="3175">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1164349" y="1184985"/>
              <a:ext cx="380766" cy="1588"/>
            </a:xfrm>
            <a:prstGeom prst="line">
              <a:avLst/>
            </a:prstGeom>
            <a:ln w="3175">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1426674" y="1290333"/>
              <a:ext cx="192762" cy="1"/>
            </a:xfrm>
            <a:prstGeom prst="line">
              <a:avLst/>
            </a:prstGeom>
            <a:ln w="3175">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923699" y="1283866"/>
              <a:ext cx="181416" cy="1588"/>
            </a:xfrm>
            <a:prstGeom prst="line">
              <a:avLst/>
            </a:prstGeom>
            <a:ln w="3175">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1891288" y="1171883"/>
              <a:ext cx="391902" cy="1588"/>
            </a:xfrm>
            <a:prstGeom prst="line">
              <a:avLst/>
            </a:prstGeom>
            <a:ln w="3175">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1975630" y="1194165"/>
              <a:ext cx="380766" cy="1588"/>
            </a:xfrm>
            <a:prstGeom prst="line">
              <a:avLst/>
            </a:prstGeom>
            <a:ln w="3175">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2162937" y="1280204"/>
              <a:ext cx="172503" cy="1588"/>
            </a:xfrm>
            <a:prstGeom prst="line">
              <a:avLst/>
            </a:prstGeom>
            <a:ln w="3175">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1222861" y="1190978"/>
              <a:ext cx="439642" cy="11138"/>
            </a:xfrm>
            <a:prstGeom prst="line">
              <a:avLst/>
            </a:prstGeom>
            <a:ln w="3175">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1015683" y="1299513"/>
              <a:ext cx="192762" cy="1"/>
            </a:xfrm>
            <a:prstGeom prst="line">
              <a:avLst/>
            </a:prstGeom>
            <a:ln w="3175">
              <a:solidFill>
                <a:srgbClr val="008000"/>
              </a:solidFill>
            </a:ln>
          </p:spPr>
          <p:style>
            <a:lnRef idx="2">
              <a:schemeClr val="accent1"/>
            </a:lnRef>
            <a:fillRef idx="0">
              <a:schemeClr val="accent1"/>
            </a:fillRef>
            <a:effectRef idx="1">
              <a:schemeClr val="accent1"/>
            </a:effectRef>
            <a:fontRef idx="minor">
              <a:schemeClr val="tx1"/>
            </a:fontRef>
          </p:style>
        </p:cxnSp>
      </p:grpSp>
      <p:sp>
        <p:nvSpPr>
          <p:cNvPr id="37" name="TextBox 36"/>
          <p:cNvSpPr txBox="1"/>
          <p:nvPr/>
        </p:nvSpPr>
        <p:spPr>
          <a:xfrm>
            <a:off x="232790" y="1642291"/>
            <a:ext cx="3351567" cy="646331"/>
          </a:xfrm>
          <a:prstGeom prst="rect">
            <a:avLst/>
          </a:prstGeom>
          <a:noFill/>
        </p:spPr>
        <p:txBody>
          <a:bodyPr wrap="square" rtlCol="0">
            <a:spAutoFit/>
          </a:bodyPr>
          <a:lstStyle/>
          <a:p>
            <a:r>
              <a:rPr lang="en-US" b="1" dirty="0" err="1" smtClean="0">
                <a:solidFill>
                  <a:srgbClr val="008000"/>
                </a:solidFill>
              </a:rPr>
              <a:t>S</a:t>
            </a:r>
            <a:r>
              <a:rPr lang="en-US" b="1" baseline="-25000" dirty="0" err="1" smtClean="0">
                <a:solidFill>
                  <a:srgbClr val="008000"/>
                </a:solidFill>
              </a:rPr>
              <a:t>i</a:t>
            </a:r>
            <a:r>
              <a:rPr lang="en-US" b="1" dirty="0" err="1" smtClean="0">
                <a:solidFill>
                  <a:srgbClr val="008000"/>
                </a:solidFill>
              </a:rPr>
              <a:t>(g</a:t>
            </a:r>
            <a:r>
              <a:rPr lang="en-US" b="1" dirty="0" smtClean="0">
                <a:solidFill>
                  <a:srgbClr val="008000"/>
                </a:solidFill>
              </a:rPr>
              <a:t>)</a:t>
            </a:r>
            <a:r>
              <a:rPr lang="en-US" dirty="0" smtClean="0">
                <a:solidFill>
                  <a:srgbClr val="008000"/>
                </a:solidFill>
              </a:rPr>
              <a:t>: the signal of a TF at nucleotide </a:t>
            </a:r>
            <a:r>
              <a:rPr lang="en-US" dirty="0" err="1" smtClean="0">
                <a:solidFill>
                  <a:srgbClr val="008000"/>
                </a:solidFill>
              </a:rPr>
              <a:t>i</a:t>
            </a:r>
            <a:r>
              <a:rPr lang="en-US" dirty="0" smtClean="0">
                <a:solidFill>
                  <a:srgbClr val="008000"/>
                </a:solidFill>
              </a:rPr>
              <a:t> of gene </a:t>
            </a:r>
            <a:r>
              <a:rPr lang="en-US" dirty="0" err="1" smtClean="0">
                <a:solidFill>
                  <a:srgbClr val="008000"/>
                </a:solidFill>
              </a:rPr>
              <a:t>g</a:t>
            </a:r>
            <a:endParaRPr lang="en-US" dirty="0">
              <a:solidFill>
                <a:srgbClr val="008000"/>
              </a:solidFill>
            </a:endParaRPr>
          </a:p>
        </p:txBody>
      </p:sp>
      <p:sp>
        <p:nvSpPr>
          <p:cNvPr id="38" name="TextBox 37"/>
          <p:cNvSpPr txBox="1"/>
          <p:nvPr/>
        </p:nvSpPr>
        <p:spPr>
          <a:xfrm>
            <a:off x="232789" y="2307718"/>
            <a:ext cx="4541521" cy="1754327"/>
          </a:xfrm>
          <a:prstGeom prst="rect">
            <a:avLst/>
          </a:prstGeom>
          <a:noFill/>
        </p:spPr>
        <p:txBody>
          <a:bodyPr wrap="square" rtlCol="0">
            <a:spAutoFit/>
          </a:bodyPr>
          <a:lstStyle/>
          <a:p>
            <a:r>
              <a:rPr lang="en-US" dirty="0" smtClean="0">
                <a:solidFill>
                  <a:srgbClr val="0000FF"/>
                </a:solidFill>
                <a:latin typeface="Arial"/>
              </a:rPr>
              <a:t>-- TF binding signal at different position contribute differently</a:t>
            </a:r>
          </a:p>
          <a:p>
            <a:endParaRPr lang="en-US" dirty="0" smtClean="0">
              <a:solidFill>
                <a:srgbClr val="0000FF"/>
              </a:solidFill>
              <a:latin typeface="Arial"/>
            </a:endParaRPr>
          </a:p>
          <a:p>
            <a:pPr marL="342900" indent="-342900">
              <a:buAutoNum type="arabicParenBoth"/>
            </a:pPr>
            <a:r>
              <a:rPr lang="en-US" dirty="0" smtClean="0">
                <a:solidFill>
                  <a:srgbClr val="0000FF"/>
                </a:solidFill>
                <a:latin typeface="Arial"/>
              </a:rPr>
              <a:t>Distance from TSS</a:t>
            </a:r>
          </a:p>
          <a:p>
            <a:pPr marL="342900" indent="-342900">
              <a:buAutoNum type="arabicParenBoth"/>
            </a:pPr>
            <a:endParaRPr lang="en-US" dirty="0" smtClean="0">
              <a:solidFill>
                <a:srgbClr val="0000FF"/>
              </a:solidFill>
              <a:latin typeface="Arial"/>
            </a:endParaRPr>
          </a:p>
          <a:p>
            <a:pPr marL="342900" indent="-342900">
              <a:buAutoNum type="arabicParenBoth"/>
            </a:pPr>
            <a:r>
              <a:rPr lang="en-US" dirty="0" smtClean="0">
                <a:solidFill>
                  <a:srgbClr val="0000FF"/>
                </a:solidFill>
                <a:latin typeface="Arial"/>
              </a:rPr>
              <a:t>binding preference of </a:t>
            </a:r>
            <a:r>
              <a:rPr lang="en-US" dirty="0" err="1" smtClean="0">
                <a:solidFill>
                  <a:srgbClr val="0000FF"/>
                </a:solidFill>
                <a:latin typeface="Arial"/>
              </a:rPr>
              <a:t>TFs</a:t>
            </a:r>
            <a:endParaRPr lang="en-US" dirty="0">
              <a:solidFill>
                <a:srgbClr val="0000FF"/>
              </a:solidFill>
              <a:latin typeface="Arial"/>
            </a:endParaRPr>
          </a:p>
        </p:txBody>
      </p:sp>
      <p:sp>
        <p:nvSpPr>
          <p:cNvPr id="39" name="TextBox 38"/>
          <p:cNvSpPr txBox="1"/>
          <p:nvPr/>
        </p:nvSpPr>
        <p:spPr>
          <a:xfrm>
            <a:off x="257813" y="1416368"/>
            <a:ext cx="3523442" cy="307777"/>
          </a:xfrm>
          <a:prstGeom prst="rect">
            <a:avLst/>
          </a:prstGeom>
          <a:noFill/>
        </p:spPr>
        <p:txBody>
          <a:bodyPr wrap="square" rtlCol="0">
            <a:spAutoFit/>
          </a:bodyPr>
          <a:lstStyle/>
          <a:p>
            <a:r>
              <a:rPr lang="en-US" sz="1400" dirty="0" smtClean="0">
                <a:latin typeface="Arial"/>
              </a:rPr>
              <a:t>-10000                  0                          10000</a:t>
            </a:r>
            <a:endParaRPr lang="en-US" sz="1400" dirty="0">
              <a:latin typeface="Arial"/>
            </a:endParaRPr>
          </a:p>
        </p:txBody>
      </p:sp>
      <p:pic>
        <p:nvPicPr>
          <p:cNvPr id="40" name="Picture 39"/>
          <p:cNvPicPr>
            <a:picLocks noChangeAspect="1"/>
          </p:cNvPicPr>
          <p:nvPr/>
        </p:nvPicPr>
        <p:blipFill>
          <a:blip r:embed="rId3"/>
          <a:stretch>
            <a:fillRect/>
          </a:stretch>
        </p:blipFill>
        <p:spPr>
          <a:xfrm>
            <a:off x="63113" y="4062045"/>
            <a:ext cx="2097900" cy="2097900"/>
          </a:xfrm>
          <a:prstGeom prst="rect">
            <a:avLst/>
          </a:prstGeom>
        </p:spPr>
      </p:pic>
      <p:pic>
        <p:nvPicPr>
          <p:cNvPr id="41" name="Picture 40"/>
          <p:cNvPicPr>
            <a:picLocks noChangeAspect="1"/>
          </p:cNvPicPr>
          <p:nvPr/>
        </p:nvPicPr>
        <p:blipFill>
          <a:blip r:embed="rId4"/>
          <a:stretch>
            <a:fillRect/>
          </a:stretch>
        </p:blipFill>
        <p:spPr>
          <a:xfrm>
            <a:off x="2396703" y="4111022"/>
            <a:ext cx="2068020" cy="2068020"/>
          </a:xfrm>
          <a:prstGeom prst="rect">
            <a:avLst/>
          </a:prstGeom>
        </p:spPr>
      </p:pic>
      <p:sp>
        <p:nvSpPr>
          <p:cNvPr id="42" name="TextBox 41"/>
          <p:cNvSpPr txBox="1"/>
          <p:nvPr/>
        </p:nvSpPr>
        <p:spPr>
          <a:xfrm>
            <a:off x="665645" y="5968985"/>
            <a:ext cx="4206910" cy="369332"/>
          </a:xfrm>
          <a:prstGeom prst="rect">
            <a:avLst/>
          </a:prstGeom>
          <a:noFill/>
        </p:spPr>
        <p:txBody>
          <a:bodyPr wrap="square" rtlCol="0">
            <a:spAutoFit/>
          </a:bodyPr>
          <a:lstStyle/>
          <a:p>
            <a:r>
              <a:rPr lang="en-US" b="1" dirty="0" err="1" smtClean="0">
                <a:solidFill>
                  <a:srgbClr val="000090"/>
                </a:solidFill>
              </a:rPr>
              <a:t>Avg</a:t>
            </a:r>
            <a:r>
              <a:rPr lang="en-US" b="1" dirty="0" smtClean="0">
                <a:solidFill>
                  <a:srgbClr val="000090"/>
                </a:solidFill>
              </a:rPr>
              <a:t> binding signal across all genes</a:t>
            </a:r>
            <a:endParaRPr lang="en-US" b="1" dirty="0">
              <a:solidFill>
                <a:srgbClr val="000090"/>
              </a:solidFill>
            </a:endParaRPr>
          </a:p>
        </p:txBody>
      </p:sp>
      <p:grpSp>
        <p:nvGrpSpPr>
          <p:cNvPr id="5" name="Group 42"/>
          <p:cNvGrpSpPr/>
          <p:nvPr/>
        </p:nvGrpSpPr>
        <p:grpSpPr>
          <a:xfrm>
            <a:off x="4678835" y="962710"/>
            <a:ext cx="4845927" cy="4661405"/>
            <a:chOff x="3456601" y="1167052"/>
            <a:chExt cx="4845927" cy="4661405"/>
          </a:xfrm>
        </p:grpSpPr>
        <p:pic>
          <p:nvPicPr>
            <p:cNvPr id="44" name="Picture 43"/>
            <p:cNvPicPr>
              <a:picLocks noChangeAspect="1"/>
            </p:cNvPicPr>
            <p:nvPr/>
          </p:nvPicPr>
          <p:blipFill>
            <a:blip r:embed="rId5"/>
            <a:stretch>
              <a:fillRect/>
            </a:stretch>
          </p:blipFill>
          <p:spPr>
            <a:xfrm>
              <a:off x="4979779" y="4153474"/>
              <a:ext cx="1422400" cy="647700"/>
            </a:xfrm>
            <a:prstGeom prst="rect">
              <a:avLst/>
            </a:prstGeom>
          </p:spPr>
        </p:pic>
        <p:sp>
          <p:nvSpPr>
            <p:cNvPr id="45" name="TextBox 44"/>
            <p:cNvSpPr txBox="1"/>
            <p:nvPr/>
          </p:nvSpPr>
          <p:spPr>
            <a:xfrm>
              <a:off x="6192283" y="1888436"/>
              <a:ext cx="2110245" cy="646331"/>
            </a:xfrm>
            <a:prstGeom prst="rect">
              <a:avLst/>
            </a:prstGeom>
            <a:noFill/>
          </p:spPr>
          <p:txBody>
            <a:bodyPr wrap="square" rtlCol="0">
              <a:spAutoFit/>
            </a:bodyPr>
            <a:lstStyle/>
            <a:p>
              <a:r>
                <a:rPr lang="en-US" dirty="0" smtClean="0">
                  <a:solidFill>
                    <a:srgbClr val="000090"/>
                  </a:solidFill>
                </a:rPr>
                <a:t>Avg. profile: </a:t>
              </a:r>
              <a:r>
                <a:rPr lang="en-US" dirty="0" err="1" smtClean="0">
                  <a:solidFill>
                    <a:srgbClr val="000090"/>
                  </a:solidFill>
                </a:rPr>
                <a:t>w</a:t>
              </a:r>
              <a:r>
                <a:rPr lang="en-US" baseline="-25000" dirty="0" err="1" smtClean="0">
                  <a:solidFill>
                    <a:srgbClr val="000090"/>
                  </a:solidFill>
                </a:rPr>
                <a:t>i</a:t>
              </a:r>
              <a:endParaRPr lang="en-US" dirty="0" smtClean="0">
                <a:solidFill>
                  <a:srgbClr val="000090"/>
                </a:solidFill>
              </a:endParaRPr>
            </a:p>
            <a:p>
              <a:endParaRPr lang="en-US" dirty="0"/>
            </a:p>
          </p:txBody>
        </p:sp>
        <p:pic>
          <p:nvPicPr>
            <p:cNvPr id="46" name="Picture 45"/>
            <p:cNvPicPr>
              <a:picLocks noChangeAspect="1"/>
            </p:cNvPicPr>
            <p:nvPr/>
          </p:nvPicPr>
          <p:blipFill>
            <a:blip r:embed="rId6"/>
            <a:stretch>
              <a:fillRect/>
            </a:stretch>
          </p:blipFill>
          <p:spPr>
            <a:xfrm>
              <a:off x="3552084" y="1167052"/>
              <a:ext cx="1768240" cy="816864"/>
            </a:xfrm>
            <a:prstGeom prst="rect">
              <a:avLst/>
            </a:prstGeom>
          </p:spPr>
        </p:pic>
        <p:sp>
          <p:nvSpPr>
            <p:cNvPr id="47" name="TextBox 46"/>
            <p:cNvSpPr txBox="1"/>
            <p:nvPr/>
          </p:nvSpPr>
          <p:spPr>
            <a:xfrm>
              <a:off x="3456601" y="1869340"/>
              <a:ext cx="2368058" cy="369332"/>
            </a:xfrm>
            <a:prstGeom prst="rect">
              <a:avLst/>
            </a:prstGeom>
            <a:noFill/>
          </p:spPr>
          <p:txBody>
            <a:bodyPr wrap="square" rtlCol="0">
              <a:spAutoFit/>
            </a:bodyPr>
            <a:lstStyle/>
            <a:p>
              <a:r>
                <a:rPr lang="en-US" dirty="0" smtClean="0">
                  <a:solidFill>
                    <a:srgbClr val="000090"/>
                  </a:solidFill>
                </a:rPr>
                <a:t>Binding signal: </a:t>
              </a:r>
              <a:r>
                <a:rPr lang="en-US" dirty="0" err="1" smtClean="0">
                  <a:solidFill>
                    <a:srgbClr val="000090"/>
                  </a:solidFill>
                </a:rPr>
                <a:t>S</a:t>
              </a:r>
              <a:r>
                <a:rPr lang="en-US" baseline="-25000" dirty="0" err="1" smtClean="0">
                  <a:solidFill>
                    <a:srgbClr val="000090"/>
                  </a:solidFill>
                </a:rPr>
                <a:t>i</a:t>
              </a:r>
              <a:r>
                <a:rPr lang="en-US" dirty="0" err="1" smtClean="0">
                  <a:solidFill>
                    <a:srgbClr val="000090"/>
                  </a:solidFill>
                </a:rPr>
                <a:t>(g</a:t>
              </a:r>
              <a:r>
                <a:rPr lang="en-US" dirty="0" smtClean="0">
                  <a:solidFill>
                    <a:srgbClr val="000090"/>
                  </a:solidFill>
                </a:rPr>
                <a:t>)</a:t>
              </a:r>
              <a:endParaRPr lang="en-US" dirty="0">
                <a:solidFill>
                  <a:srgbClr val="000090"/>
                </a:solidFill>
              </a:endParaRPr>
            </a:p>
          </p:txBody>
        </p:sp>
        <p:pic>
          <p:nvPicPr>
            <p:cNvPr id="48" name="Picture 47"/>
            <p:cNvPicPr>
              <a:picLocks noChangeAspect="1"/>
            </p:cNvPicPr>
            <p:nvPr/>
          </p:nvPicPr>
          <p:blipFill>
            <a:blip r:embed="rId7"/>
            <a:stretch>
              <a:fillRect/>
            </a:stretch>
          </p:blipFill>
          <p:spPr>
            <a:xfrm>
              <a:off x="6101569" y="1167052"/>
              <a:ext cx="1833337" cy="777105"/>
            </a:xfrm>
            <a:prstGeom prst="rect">
              <a:avLst/>
            </a:prstGeom>
          </p:spPr>
        </p:pic>
        <p:pic>
          <p:nvPicPr>
            <p:cNvPr id="49" name="Picture 48"/>
            <p:cNvPicPr>
              <a:picLocks noChangeAspect="1"/>
            </p:cNvPicPr>
            <p:nvPr/>
          </p:nvPicPr>
          <p:blipFill>
            <a:blip r:embed="rId8"/>
            <a:stretch>
              <a:fillRect/>
            </a:stretch>
          </p:blipFill>
          <p:spPr>
            <a:xfrm>
              <a:off x="4757598" y="2946672"/>
              <a:ext cx="1882279" cy="642729"/>
            </a:xfrm>
            <a:prstGeom prst="rect">
              <a:avLst/>
            </a:prstGeom>
          </p:spPr>
        </p:pic>
        <p:cxnSp>
          <p:nvCxnSpPr>
            <p:cNvPr id="50" name="Straight Arrow Connector 49"/>
            <p:cNvCxnSpPr/>
            <p:nvPr/>
          </p:nvCxnSpPr>
          <p:spPr>
            <a:xfrm>
              <a:off x="4421012" y="2238672"/>
              <a:ext cx="799694" cy="708000"/>
            </a:xfrm>
            <a:prstGeom prst="straightConnector1">
              <a:avLst/>
            </a:prstGeom>
            <a:ln w="31750">
              <a:solidFill>
                <a:schemeClr val="tx1"/>
              </a:solidFill>
              <a:tailEnd type="stealth" w="med"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a:off x="6347828" y="2307519"/>
              <a:ext cx="708000" cy="570306"/>
            </a:xfrm>
            <a:prstGeom prst="straightConnector1">
              <a:avLst/>
            </a:prstGeom>
            <a:ln w="31750">
              <a:solidFill>
                <a:schemeClr val="tx1"/>
              </a:solidFill>
              <a:tailEnd type="stealth" w="med" len="lg"/>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5400000">
              <a:off x="5409738" y="3870643"/>
              <a:ext cx="564072" cy="1589"/>
            </a:xfrm>
            <a:prstGeom prst="straightConnector1">
              <a:avLst/>
            </a:prstGeom>
            <a:ln w="31750">
              <a:solidFill>
                <a:schemeClr val="tx1"/>
              </a:solidFill>
              <a:tailEnd type="stealth" w="med" len="lg"/>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5413734" y="5141027"/>
              <a:ext cx="559258" cy="1588"/>
            </a:xfrm>
            <a:prstGeom prst="straightConnector1">
              <a:avLst/>
            </a:prstGeom>
            <a:ln w="31750">
              <a:solidFill>
                <a:schemeClr val="tx1"/>
              </a:solidFill>
              <a:tailEnd type="stealth" w="med" len="lg"/>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5165995" y="5459125"/>
              <a:ext cx="1782790" cy="369332"/>
            </a:xfrm>
            <a:prstGeom prst="rect">
              <a:avLst/>
            </a:prstGeom>
            <a:noFill/>
          </p:spPr>
          <p:txBody>
            <a:bodyPr wrap="square" rtlCol="0">
              <a:spAutoFit/>
            </a:bodyPr>
            <a:lstStyle/>
            <a:p>
              <a:r>
                <a:rPr lang="en-US" dirty="0" smtClean="0"/>
                <a:t>P-value &amp; FDR</a:t>
              </a:r>
              <a:endParaRPr lang="en-US" dirty="0"/>
            </a:p>
          </p:txBody>
        </p:sp>
      </p:grpSp>
      <p:sp>
        <p:nvSpPr>
          <p:cNvPr id="55" name="TextBox 54"/>
          <p:cNvSpPr txBox="1"/>
          <p:nvPr/>
        </p:nvSpPr>
        <p:spPr>
          <a:xfrm>
            <a:off x="5385423" y="5645819"/>
            <a:ext cx="3475699" cy="646331"/>
          </a:xfrm>
          <a:prstGeom prst="rect">
            <a:avLst/>
          </a:prstGeom>
          <a:noFill/>
        </p:spPr>
        <p:txBody>
          <a:bodyPr wrap="square" rtlCol="0">
            <a:spAutoFit/>
          </a:bodyPr>
          <a:lstStyle/>
          <a:p>
            <a:r>
              <a:rPr lang="en-US" dirty="0" smtClean="0">
                <a:solidFill>
                  <a:srgbClr val="000090"/>
                </a:solidFill>
                <a:latin typeface="Arial"/>
              </a:rPr>
              <a:t>Calculate regulatory score and </a:t>
            </a:r>
            <a:r>
              <a:rPr lang="en-US" dirty="0" err="1" smtClean="0">
                <a:solidFill>
                  <a:srgbClr val="000090"/>
                </a:solidFill>
                <a:latin typeface="Arial"/>
              </a:rPr>
              <a:t>p</a:t>
            </a:r>
            <a:r>
              <a:rPr lang="en-US" dirty="0" smtClean="0">
                <a:solidFill>
                  <a:srgbClr val="000090"/>
                </a:solidFill>
                <a:latin typeface="Arial"/>
              </a:rPr>
              <a:t>-value for all genes</a:t>
            </a:r>
            <a:endParaRPr lang="en-US" dirty="0">
              <a:solidFill>
                <a:srgbClr val="000090"/>
              </a:solidFill>
              <a:latin typeface="Arial"/>
            </a:endParaRPr>
          </a:p>
        </p:txBody>
      </p:sp>
      <p:sp>
        <p:nvSpPr>
          <p:cNvPr id="56" name="TextBox 55"/>
          <p:cNvSpPr txBox="1"/>
          <p:nvPr/>
        </p:nvSpPr>
        <p:spPr>
          <a:xfrm>
            <a:off x="5366325" y="6382921"/>
            <a:ext cx="3758577" cy="338554"/>
          </a:xfrm>
          <a:prstGeom prst="rect">
            <a:avLst/>
          </a:prstGeom>
          <a:noFill/>
        </p:spPr>
        <p:txBody>
          <a:bodyPr wrap="square" rtlCol="0">
            <a:spAutoFit/>
          </a:bodyPr>
          <a:lstStyle/>
          <a:p>
            <a:r>
              <a:rPr lang="en-US" sz="1600" i="1" dirty="0" smtClean="0"/>
              <a:t>Cheng et al. 2011, Bioinformatics</a:t>
            </a:r>
            <a:endParaRPr lang="en-US" sz="1600" i="1" dirty="0"/>
          </a:p>
        </p:txBody>
      </p:sp>
      <p:sp>
        <p:nvSpPr>
          <p:cNvPr id="57" name="Rectangle 56"/>
          <p:cNvSpPr/>
          <p:nvPr/>
        </p:nvSpPr>
        <p:spPr>
          <a:xfrm>
            <a:off x="4678835" y="785213"/>
            <a:ext cx="4446067" cy="5553104"/>
          </a:xfrm>
          <a:prstGeom prst="rect">
            <a:avLst/>
          </a:prstGeom>
          <a:noFill/>
          <a:ln w="1270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Slide Number Placeholder 57"/>
          <p:cNvSpPr>
            <a:spLocks noGrp="1"/>
          </p:cNvSpPr>
          <p:nvPr>
            <p:ph type="sldNum" sz="quarter" idx="12"/>
          </p:nvPr>
        </p:nvSpPr>
        <p:spPr/>
        <p:txBody>
          <a:bodyPr/>
          <a:lstStyle/>
          <a:p>
            <a:fld id="{F5358776-FE94-7D48-B29B-0BF629B2BF7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CTCF insulates TF binding </a:t>
            </a:r>
            <a:r>
              <a:rPr lang="en-US" smtClean="0"/>
              <a:t>signals inside core </a:t>
            </a:r>
            <a:r>
              <a:rPr lang="en-US" dirty="0" smtClean="0"/>
              <a:t>promoters</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30</a:t>
            </a:fld>
            <a:endParaRPr lang="en-US"/>
          </a:p>
        </p:txBody>
      </p:sp>
      <p:pic>
        <p:nvPicPr>
          <p:cNvPr id="8" name="Content Placeholder 7" descr="Fig_CTCF_block.pdf"/>
          <p:cNvPicPr>
            <a:picLocks noGrp="1" noChangeAspect="1"/>
          </p:cNvPicPr>
          <p:nvPr>
            <p:ph sz="quarter" idx="1"/>
          </p:nvPr>
        </p:nvPicPr>
        <mc:AlternateContent>
          <mc:Choice xmlns:ma="http://schemas.microsoft.com/office/mac/drawingml/2008/main" Requires="ma">
            <p:blipFill>
              <a:blip r:embed="rId2"/>
              <a:srcRect l="-5000" r="-5000"/>
              <a:stretch>
                <a:fillRect/>
              </a:stretch>
            </p:blipFill>
          </mc:Choice>
          <mc:Fallback>
            <p:blipFill>
              <a:blip r:embed="rId3"/>
              <a:srcRect l="-5000" r="-5000"/>
              <a:stretch>
                <a:fillRect/>
              </a:stretch>
            </p:blipFill>
          </mc:Fallback>
        </mc:AlternateContent>
        <p:spPr/>
      </p:pic>
      <p:sp>
        <p:nvSpPr>
          <p:cNvPr id="9" name="TextBox 8"/>
          <p:cNvSpPr txBox="1"/>
          <p:nvPr/>
        </p:nvSpPr>
        <p:spPr>
          <a:xfrm>
            <a:off x="1184029" y="6019800"/>
            <a:ext cx="6311640" cy="369332"/>
          </a:xfrm>
          <a:prstGeom prst="rect">
            <a:avLst/>
          </a:prstGeom>
          <a:noFill/>
        </p:spPr>
        <p:txBody>
          <a:bodyPr wrap="square" rtlCol="0">
            <a:spAutoFit/>
          </a:bodyPr>
          <a:lstStyle/>
          <a:p>
            <a:r>
              <a:rPr lang="en-US" dirty="0" smtClean="0">
                <a:solidFill>
                  <a:srgbClr val="FF0000"/>
                </a:solidFill>
              </a:rPr>
              <a:t>Choose </a:t>
            </a:r>
            <a:r>
              <a:rPr lang="en-US" dirty="0" err="1" smtClean="0">
                <a:solidFill>
                  <a:srgbClr val="FF0000"/>
                </a:solidFill>
              </a:rPr>
              <a:t>TSSs</a:t>
            </a:r>
            <a:r>
              <a:rPr lang="en-US" dirty="0" smtClean="0">
                <a:solidFill>
                  <a:srgbClr val="FF0000"/>
                </a:solidFill>
              </a:rPr>
              <a:t> protected by CTCF binding peaks</a:t>
            </a:r>
            <a:endParaRPr lang="en-US"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 chromosome dosage</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31</a:t>
            </a:fld>
            <a:endParaRPr lang="en-US"/>
          </a:p>
        </p:txBody>
      </p:sp>
      <p:pic>
        <p:nvPicPr>
          <p:cNvPr id="5" name="Content Placeholder 4" descr="Fig_chrX.pdf"/>
          <p:cNvPicPr>
            <a:picLocks noGrp="1" noChangeAspect="1"/>
          </p:cNvPicPr>
          <p:nvPr>
            <p:ph sz="quarter" idx="1"/>
          </p:nvPr>
        </p:nvPicPr>
        <mc:AlternateContent>
          <mc:Choice xmlns:ma="http://schemas.microsoft.com/office/mac/drawingml/2008/main" Requires="ma">
            <p:blipFill>
              <a:blip r:embed="rId2"/>
              <a:srcRect l="-31065" r="-31065"/>
              <a:stretch>
                <a:fillRect/>
              </a:stretch>
            </p:blipFill>
          </mc:Choice>
          <mc:Fallback>
            <p:blipFill>
              <a:blip r:embed="rId3"/>
              <a:srcRect l="-31065" r="-31065"/>
              <a:stretch>
                <a:fillRect/>
              </a:stretch>
            </p:blipFill>
          </mc:Fallback>
        </mc:AlternateConten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32</a:t>
            </a:fld>
            <a:endParaRPr lang="en-US"/>
          </a:p>
        </p:txBody>
      </p:sp>
      <p:sp>
        <p:nvSpPr>
          <p:cNvPr id="4" name="Content Placeholder 3"/>
          <p:cNvSpPr>
            <a:spLocks noGrp="1"/>
          </p:cNvSpPr>
          <p:nvPr>
            <p:ph sz="quarter" idx="1"/>
          </p:nvPr>
        </p:nvSpPr>
        <p:spPr/>
        <p:txBody>
          <a:bodyPr/>
          <a:lstStyle/>
          <a:p>
            <a:r>
              <a:rPr lang="en-US" dirty="0" smtClean="0"/>
              <a:t>Different techniques/component/TSS</a:t>
            </a:r>
          </a:p>
          <a:p>
            <a:r>
              <a:rPr lang="en-US" dirty="0" smtClean="0"/>
              <a:t>Cell line specificity</a:t>
            </a:r>
          </a:p>
          <a:p>
            <a:r>
              <a:rPr lang="en-US" dirty="0" smtClean="0"/>
              <a:t>TF </a:t>
            </a:r>
            <a:r>
              <a:rPr lang="en-US" dirty="0" err="1" smtClean="0">
                <a:sym typeface="Wingdings"/>
              </a:rPr>
              <a:t></a:t>
            </a:r>
            <a:r>
              <a:rPr lang="en-US" dirty="0" smtClean="0">
                <a:sym typeface="Wingdings"/>
              </a:rPr>
              <a:t> HM</a:t>
            </a:r>
          </a:p>
          <a:p>
            <a:pPr>
              <a:buNone/>
            </a:pPr>
            <a:r>
              <a:rPr lang="en-US" dirty="0" smtClean="0"/>
              <a:t>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Bio-model</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33</a:t>
            </a:fld>
            <a:endParaRPr lang="en-US"/>
          </a:p>
        </p:txBody>
      </p:sp>
      <p:grpSp>
        <p:nvGrpSpPr>
          <p:cNvPr id="50" name="Group 49"/>
          <p:cNvGrpSpPr/>
          <p:nvPr/>
        </p:nvGrpSpPr>
        <p:grpSpPr>
          <a:xfrm>
            <a:off x="381945" y="1528001"/>
            <a:ext cx="8620461" cy="3323005"/>
            <a:chOff x="381945" y="1528001"/>
            <a:chExt cx="8620461" cy="3323005"/>
          </a:xfrm>
        </p:grpSpPr>
        <p:cxnSp>
          <p:nvCxnSpPr>
            <p:cNvPr id="36" name="Straight Arrow Connector 35"/>
            <p:cNvCxnSpPr/>
            <p:nvPr/>
          </p:nvCxnSpPr>
          <p:spPr>
            <a:xfrm rot="5400000">
              <a:off x="2930618" y="3634887"/>
              <a:ext cx="1188720" cy="2"/>
            </a:xfrm>
            <a:prstGeom prst="straightConnector1">
              <a:avLst/>
            </a:prstGeom>
            <a:ln w="53975">
              <a:solidFill>
                <a:srgbClr val="3366FF"/>
              </a:solidFill>
              <a:tailEnd type="stealth" w="med" len="lg"/>
            </a:ln>
          </p:spPr>
          <p:style>
            <a:lnRef idx="2">
              <a:schemeClr val="accent1"/>
            </a:lnRef>
            <a:fillRef idx="0">
              <a:schemeClr val="accent1"/>
            </a:fillRef>
            <a:effectRef idx="1">
              <a:schemeClr val="accent1"/>
            </a:effectRef>
            <a:fontRef idx="minor">
              <a:schemeClr val="tx1"/>
            </a:fontRef>
          </p:style>
        </p:cxnSp>
        <p:sp>
          <p:nvSpPr>
            <p:cNvPr id="5" name="Alternate Process 4"/>
            <p:cNvSpPr/>
            <p:nvPr/>
          </p:nvSpPr>
          <p:spPr>
            <a:xfrm>
              <a:off x="381945" y="1528001"/>
              <a:ext cx="1371600" cy="601537"/>
            </a:xfrm>
            <a:prstGeom prst="flowChartAlternateProcess">
              <a:avLst/>
            </a:prstGeom>
            <a:solidFill>
              <a:srgbClr val="CCFFCC"/>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TF binding</a:t>
              </a:r>
              <a:endParaRPr lang="en-US" sz="2000" dirty="0">
                <a:solidFill>
                  <a:schemeClr val="tx1"/>
                </a:solidFill>
              </a:endParaRPr>
            </a:p>
          </p:txBody>
        </p:sp>
        <p:sp>
          <p:nvSpPr>
            <p:cNvPr id="6" name="Alternate Process 5"/>
            <p:cNvSpPr/>
            <p:nvPr/>
          </p:nvSpPr>
          <p:spPr>
            <a:xfrm>
              <a:off x="381945" y="3236759"/>
              <a:ext cx="1371600" cy="601537"/>
            </a:xfrm>
            <a:prstGeom prst="flowChartAlternateProcess">
              <a:avLst/>
            </a:prstGeom>
            <a:solidFill>
              <a:srgbClr val="CCFFCC"/>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dirty="0" smtClean="0">
                  <a:solidFill>
                    <a:schemeClr val="tx1"/>
                  </a:solidFill>
                </a:rPr>
                <a:t>Histone modification</a:t>
              </a:r>
              <a:endParaRPr lang="en-US" dirty="0">
                <a:solidFill>
                  <a:schemeClr val="tx1"/>
                </a:solidFill>
              </a:endParaRPr>
            </a:p>
          </p:txBody>
        </p:sp>
        <p:sp>
          <p:nvSpPr>
            <p:cNvPr id="7" name="Alternate Process 6"/>
            <p:cNvSpPr/>
            <p:nvPr/>
          </p:nvSpPr>
          <p:spPr>
            <a:xfrm>
              <a:off x="2816467" y="2386597"/>
              <a:ext cx="1371600" cy="601537"/>
            </a:xfrm>
            <a:prstGeom prst="flowChartAlternateProcess">
              <a:avLst/>
            </a:prstGeom>
            <a:solidFill>
              <a:srgbClr val="CCFFCC"/>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dirty="0" smtClean="0">
                  <a:solidFill>
                    <a:schemeClr val="tx1"/>
                  </a:solidFill>
                </a:rPr>
                <a:t>Chromatin structure</a:t>
              </a:r>
              <a:endParaRPr lang="en-US" dirty="0">
                <a:solidFill>
                  <a:schemeClr val="tx1"/>
                </a:solidFill>
              </a:endParaRPr>
            </a:p>
          </p:txBody>
        </p:sp>
        <p:sp>
          <p:nvSpPr>
            <p:cNvPr id="8" name="Alternate Process 7"/>
            <p:cNvSpPr/>
            <p:nvPr/>
          </p:nvSpPr>
          <p:spPr>
            <a:xfrm>
              <a:off x="5050834" y="2357953"/>
              <a:ext cx="1371600" cy="601537"/>
            </a:xfrm>
            <a:prstGeom prst="flowChartAlternateProcess">
              <a:avLst/>
            </a:prstGeom>
            <a:solidFill>
              <a:srgbClr val="CCFFCC"/>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Pol</a:t>
              </a:r>
              <a:r>
                <a:rPr lang="en-US" dirty="0" smtClean="0">
                  <a:solidFill>
                    <a:schemeClr val="tx1"/>
                  </a:solidFill>
                </a:rPr>
                <a:t> II binding</a:t>
              </a:r>
              <a:endParaRPr lang="en-US" dirty="0">
                <a:solidFill>
                  <a:schemeClr val="tx1"/>
                </a:solidFill>
              </a:endParaRPr>
            </a:p>
          </p:txBody>
        </p:sp>
        <p:cxnSp>
          <p:nvCxnSpPr>
            <p:cNvPr id="10" name="Straight Arrow Connector 9"/>
            <p:cNvCxnSpPr/>
            <p:nvPr/>
          </p:nvCxnSpPr>
          <p:spPr>
            <a:xfrm rot="10800000">
              <a:off x="1852431" y="1971993"/>
              <a:ext cx="906743" cy="439028"/>
            </a:xfrm>
            <a:prstGeom prst="straightConnector1">
              <a:avLst/>
            </a:prstGeom>
            <a:ln w="53975">
              <a:solidFill>
                <a:srgbClr val="3366FF"/>
              </a:solidFill>
              <a:tailEnd type="stealth" w="med"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919272" y="2854463"/>
              <a:ext cx="830734" cy="591990"/>
            </a:xfrm>
            <a:prstGeom prst="straightConnector1">
              <a:avLst/>
            </a:prstGeom>
            <a:ln w="53975">
              <a:solidFill>
                <a:srgbClr val="3366FF"/>
              </a:solidFill>
              <a:tailEnd type="stealth" w="med" len="lg"/>
            </a:ln>
          </p:spPr>
          <p:style>
            <a:lnRef idx="2">
              <a:schemeClr val="accent1"/>
            </a:lnRef>
            <a:fillRef idx="0">
              <a:schemeClr val="accent1"/>
            </a:fillRef>
            <a:effectRef idx="1">
              <a:schemeClr val="accent1"/>
            </a:effectRef>
            <a:fontRef idx="minor">
              <a:schemeClr val="tx1"/>
            </a:fontRef>
          </p:style>
        </p:cxnSp>
        <p:sp>
          <p:nvSpPr>
            <p:cNvPr id="19" name="Up-Down Arrow 18"/>
            <p:cNvSpPr/>
            <p:nvPr/>
          </p:nvSpPr>
          <p:spPr>
            <a:xfrm>
              <a:off x="971694" y="2248705"/>
              <a:ext cx="181424" cy="888354"/>
            </a:xfrm>
            <a:prstGeom prst="upDownArrow">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4315977" y="2587851"/>
              <a:ext cx="640080" cy="143223"/>
            </a:xfrm>
            <a:prstGeom prst="rightArrow">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7447926" y="2352441"/>
              <a:ext cx="1554480" cy="540213"/>
            </a:xfrm>
            <a:prstGeom prst="ellipse">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Expression</a:t>
              </a:r>
              <a:endParaRPr lang="en-US" dirty="0">
                <a:solidFill>
                  <a:schemeClr val="tx1"/>
                </a:solidFill>
              </a:endParaRPr>
            </a:p>
          </p:txBody>
        </p:sp>
        <p:sp>
          <p:nvSpPr>
            <p:cNvPr id="23" name="Right Arrow 22"/>
            <p:cNvSpPr/>
            <p:nvPr/>
          </p:nvSpPr>
          <p:spPr>
            <a:xfrm>
              <a:off x="6684027" y="2578303"/>
              <a:ext cx="640080" cy="143223"/>
            </a:xfrm>
            <a:prstGeom prst="rightArrow">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1852430" y="1666450"/>
              <a:ext cx="3103627" cy="681955"/>
            </a:xfrm>
            <a:prstGeom prst="straightConnector1">
              <a:avLst/>
            </a:prstGeom>
            <a:ln w="53975">
              <a:solidFill>
                <a:srgbClr val="3366FF"/>
              </a:solidFill>
              <a:headEnd type="stealth" w="med" len="lg"/>
              <a:tailEnd type="stealth" w="med"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1852430" y="2959491"/>
              <a:ext cx="3103627" cy="735582"/>
            </a:xfrm>
            <a:prstGeom prst="straightConnector1">
              <a:avLst/>
            </a:prstGeom>
            <a:ln w="53975">
              <a:solidFill>
                <a:srgbClr val="3366FF"/>
              </a:solidFill>
              <a:headEnd type="stealth" w="med" len="lg"/>
              <a:tailEnd type="stealth" w="med" len="lg"/>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97374" y="2578303"/>
              <a:ext cx="274320" cy="274320"/>
            </a:xfrm>
            <a:prstGeom prst="ellipse">
              <a:avLst/>
            </a:prstGeom>
            <a:solidFill>
              <a:srgbClr val="FF6600"/>
            </a:solidFill>
            <a:ln w="0">
              <a:solidFill>
                <a:srgbClr val="FF6600"/>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lnSpcReduction="10000"/>
            </a:bodyPr>
            <a:lstStyle/>
            <a:p>
              <a:pPr algn="ctr"/>
              <a:r>
                <a:rPr lang="en-US" sz="1400" dirty="0" smtClean="0">
                  <a:solidFill>
                    <a:schemeClr val="tx1"/>
                  </a:solidFill>
                </a:rPr>
                <a:t>1</a:t>
              </a:r>
              <a:endParaRPr lang="en-US" sz="1400" dirty="0">
                <a:solidFill>
                  <a:schemeClr val="tx1"/>
                </a:solidFill>
              </a:endParaRPr>
            </a:p>
          </p:txBody>
        </p:sp>
        <p:sp>
          <p:nvSpPr>
            <p:cNvPr id="24" name="Oval 23"/>
            <p:cNvSpPr/>
            <p:nvPr/>
          </p:nvSpPr>
          <p:spPr>
            <a:xfrm>
              <a:off x="2907582" y="1529290"/>
              <a:ext cx="274320" cy="274320"/>
            </a:xfrm>
            <a:prstGeom prst="ellipse">
              <a:avLst/>
            </a:prstGeom>
            <a:solidFill>
              <a:srgbClr val="FF6600"/>
            </a:solidFill>
            <a:ln w="0">
              <a:solidFill>
                <a:srgbClr val="FF6600"/>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lnSpcReduction="10000"/>
            </a:bodyPr>
            <a:lstStyle/>
            <a:p>
              <a:pPr algn="ctr"/>
              <a:r>
                <a:rPr lang="en-US" sz="1400" dirty="0" smtClean="0">
                  <a:solidFill>
                    <a:schemeClr val="tx1"/>
                  </a:solidFill>
                </a:rPr>
                <a:t>5</a:t>
              </a:r>
              <a:endParaRPr lang="en-US" sz="1400" dirty="0">
                <a:solidFill>
                  <a:schemeClr val="tx1"/>
                </a:solidFill>
              </a:endParaRPr>
            </a:p>
          </p:txBody>
        </p:sp>
        <p:sp>
          <p:nvSpPr>
            <p:cNvPr id="25" name="Oval 24"/>
            <p:cNvSpPr/>
            <p:nvPr/>
          </p:nvSpPr>
          <p:spPr>
            <a:xfrm>
              <a:off x="2082157" y="2866734"/>
              <a:ext cx="274320" cy="274320"/>
            </a:xfrm>
            <a:prstGeom prst="ellipse">
              <a:avLst/>
            </a:prstGeom>
            <a:solidFill>
              <a:srgbClr val="FF6600"/>
            </a:solidFill>
            <a:ln w="0">
              <a:solidFill>
                <a:srgbClr val="FF6600"/>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lnSpcReduction="10000"/>
            </a:bodyPr>
            <a:lstStyle/>
            <a:p>
              <a:pPr algn="ctr"/>
              <a:r>
                <a:rPr lang="en-US" sz="1400" dirty="0" smtClean="0">
                  <a:solidFill>
                    <a:schemeClr val="tx1"/>
                  </a:solidFill>
                </a:rPr>
                <a:t>4</a:t>
              </a:r>
              <a:endParaRPr lang="en-US" sz="1400" dirty="0">
                <a:solidFill>
                  <a:schemeClr val="tx1"/>
                </a:solidFill>
              </a:endParaRPr>
            </a:p>
          </p:txBody>
        </p:sp>
        <p:sp>
          <p:nvSpPr>
            <p:cNvPr id="26" name="Oval 25"/>
            <p:cNvSpPr/>
            <p:nvPr/>
          </p:nvSpPr>
          <p:spPr>
            <a:xfrm>
              <a:off x="4003285" y="1786330"/>
              <a:ext cx="274320" cy="274320"/>
            </a:xfrm>
            <a:prstGeom prst="ellipse">
              <a:avLst/>
            </a:prstGeom>
            <a:solidFill>
              <a:srgbClr val="FF6600"/>
            </a:solidFill>
            <a:ln w="0">
              <a:solidFill>
                <a:srgbClr val="FF6600"/>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lnSpcReduction="10000"/>
            </a:bodyPr>
            <a:lstStyle/>
            <a:p>
              <a:pPr algn="ctr"/>
              <a:r>
                <a:rPr lang="en-US" sz="1400" dirty="0" smtClean="0">
                  <a:solidFill>
                    <a:schemeClr val="tx1"/>
                  </a:solidFill>
                </a:rPr>
                <a:t>6</a:t>
              </a:r>
              <a:endParaRPr lang="en-US" sz="1400" dirty="0">
                <a:solidFill>
                  <a:schemeClr val="tx1"/>
                </a:solidFill>
              </a:endParaRPr>
            </a:p>
          </p:txBody>
        </p:sp>
        <p:sp>
          <p:nvSpPr>
            <p:cNvPr id="27" name="Oval 26"/>
            <p:cNvSpPr/>
            <p:nvPr/>
          </p:nvSpPr>
          <p:spPr>
            <a:xfrm>
              <a:off x="2099437" y="2248705"/>
              <a:ext cx="274320" cy="274320"/>
            </a:xfrm>
            <a:prstGeom prst="ellipse">
              <a:avLst/>
            </a:prstGeom>
            <a:solidFill>
              <a:srgbClr val="FF6600"/>
            </a:solidFill>
            <a:ln w="0">
              <a:solidFill>
                <a:srgbClr val="FF6600"/>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lnSpcReduction="10000"/>
            </a:bodyPr>
            <a:lstStyle/>
            <a:p>
              <a:pPr algn="ctr"/>
              <a:r>
                <a:rPr lang="en-US" sz="1400" dirty="0" smtClean="0">
                  <a:solidFill>
                    <a:schemeClr val="tx1"/>
                  </a:solidFill>
                </a:rPr>
                <a:t>3</a:t>
              </a:r>
              <a:endParaRPr lang="en-US" sz="1400" dirty="0">
                <a:solidFill>
                  <a:schemeClr val="tx1"/>
                </a:solidFill>
              </a:endParaRPr>
            </a:p>
          </p:txBody>
        </p:sp>
        <p:sp>
          <p:nvSpPr>
            <p:cNvPr id="28" name="Oval 27"/>
            <p:cNvSpPr/>
            <p:nvPr/>
          </p:nvSpPr>
          <p:spPr>
            <a:xfrm>
              <a:off x="6859890" y="2523025"/>
              <a:ext cx="274320" cy="274320"/>
            </a:xfrm>
            <a:prstGeom prst="ellipse">
              <a:avLst/>
            </a:prstGeom>
            <a:solidFill>
              <a:srgbClr val="FF6600"/>
            </a:solidFill>
            <a:ln w="0">
              <a:solidFill>
                <a:srgbClr val="FF6600"/>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lnSpcReduction="10000"/>
            </a:bodyPr>
            <a:lstStyle/>
            <a:p>
              <a:pPr algn="ctr"/>
              <a:r>
                <a:rPr lang="en-US" sz="1400" dirty="0" smtClean="0">
                  <a:solidFill>
                    <a:schemeClr val="tx1"/>
                  </a:solidFill>
                </a:rPr>
                <a:t>11</a:t>
              </a:r>
              <a:endParaRPr lang="en-US" sz="1400" dirty="0">
                <a:solidFill>
                  <a:schemeClr val="tx1"/>
                </a:solidFill>
              </a:endParaRPr>
            </a:p>
          </p:txBody>
        </p:sp>
        <p:sp>
          <p:nvSpPr>
            <p:cNvPr id="29" name="Oval 28"/>
            <p:cNvSpPr/>
            <p:nvPr/>
          </p:nvSpPr>
          <p:spPr>
            <a:xfrm>
              <a:off x="1153118" y="2578303"/>
              <a:ext cx="274320" cy="274320"/>
            </a:xfrm>
            <a:prstGeom prst="ellipse">
              <a:avLst/>
            </a:prstGeom>
            <a:solidFill>
              <a:srgbClr val="FF6600"/>
            </a:solidFill>
            <a:ln w="0">
              <a:solidFill>
                <a:srgbClr val="FF6600"/>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lnSpcReduction="10000"/>
            </a:bodyPr>
            <a:lstStyle/>
            <a:p>
              <a:pPr algn="ctr"/>
              <a:r>
                <a:rPr lang="en-US" sz="1400" dirty="0" smtClean="0">
                  <a:solidFill>
                    <a:schemeClr val="tx1"/>
                  </a:solidFill>
                </a:rPr>
                <a:t>2</a:t>
              </a:r>
              <a:endParaRPr lang="en-US" sz="1400" dirty="0">
                <a:solidFill>
                  <a:schemeClr val="tx1"/>
                </a:solidFill>
              </a:endParaRPr>
            </a:p>
          </p:txBody>
        </p:sp>
        <p:sp>
          <p:nvSpPr>
            <p:cNvPr id="30" name="Oval 29"/>
            <p:cNvSpPr/>
            <p:nvPr/>
          </p:nvSpPr>
          <p:spPr>
            <a:xfrm>
              <a:off x="2907582" y="3515573"/>
              <a:ext cx="274320" cy="274320"/>
            </a:xfrm>
            <a:prstGeom prst="ellipse">
              <a:avLst/>
            </a:prstGeom>
            <a:solidFill>
              <a:srgbClr val="FF6600"/>
            </a:solidFill>
            <a:ln w="0">
              <a:solidFill>
                <a:srgbClr val="FF6600"/>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lnSpcReduction="10000"/>
            </a:bodyPr>
            <a:lstStyle/>
            <a:p>
              <a:pPr algn="ctr"/>
              <a:r>
                <a:rPr lang="en-US" sz="1400" dirty="0" smtClean="0">
                  <a:solidFill>
                    <a:schemeClr val="tx1"/>
                  </a:solidFill>
                </a:rPr>
                <a:t>7</a:t>
              </a:r>
              <a:endParaRPr lang="en-US" sz="1400" dirty="0">
                <a:solidFill>
                  <a:schemeClr val="tx1"/>
                </a:solidFill>
              </a:endParaRPr>
            </a:p>
          </p:txBody>
        </p:sp>
        <p:sp>
          <p:nvSpPr>
            <p:cNvPr id="31" name="Oval 30"/>
            <p:cNvSpPr/>
            <p:nvPr/>
          </p:nvSpPr>
          <p:spPr>
            <a:xfrm>
              <a:off x="3387818" y="3420753"/>
              <a:ext cx="274320" cy="274320"/>
            </a:xfrm>
            <a:prstGeom prst="ellipse">
              <a:avLst/>
            </a:prstGeom>
            <a:solidFill>
              <a:srgbClr val="FF6600"/>
            </a:solidFill>
            <a:ln w="0">
              <a:solidFill>
                <a:srgbClr val="FF6600"/>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lnSpcReduction="10000"/>
            </a:bodyPr>
            <a:lstStyle/>
            <a:p>
              <a:pPr algn="ctr"/>
              <a:r>
                <a:rPr lang="en-US" sz="1400" dirty="0" smtClean="0">
                  <a:solidFill>
                    <a:schemeClr val="tx1"/>
                  </a:solidFill>
                </a:rPr>
                <a:t>10</a:t>
              </a:r>
              <a:endParaRPr lang="en-US" sz="1400" dirty="0">
                <a:solidFill>
                  <a:schemeClr val="tx1"/>
                </a:solidFill>
              </a:endParaRPr>
            </a:p>
          </p:txBody>
        </p:sp>
        <p:sp>
          <p:nvSpPr>
            <p:cNvPr id="32" name="Oval 31"/>
            <p:cNvSpPr/>
            <p:nvPr/>
          </p:nvSpPr>
          <p:spPr>
            <a:xfrm>
              <a:off x="4003285" y="3236759"/>
              <a:ext cx="274320" cy="274320"/>
            </a:xfrm>
            <a:prstGeom prst="ellipse">
              <a:avLst/>
            </a:prstGeom>
            <a:solidFill>
              <a:srgbClr val="FF6600"/>
            </a:solidFill>
            <a:ln w="0">
              <a:solidFill>
                <a:srgbClr val="FF6600"/>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lnSpcReduction="10000"/>
            </a:bodyPr>
            <a:lstStyle/>
            <a:p>
              <a:pPr algn="ctr"/>
              <a:r>
                <a:rPr lang="en-US" sz="1400" dirty="0" smtClean="0">
                  <a:solidFill>
                    <a:schemeClr val="tx1"/>
                  </a:solidFill>
                </a:rPr>
                <a:t>8</a:t>
              </a:r>
              <a:endParaRPr lang="en-US" sz="1400" dirty="0">
                <a:solidFill>
                  <a:schemeClr val="tx1"/>
                </a:solidFill>
              </a:endParaRPr>
            </a:p>
          </p:txBody>
        </p:sp>
        <p:sp>
          <p:nvSpPr>
            <p:cNvPr id="34" name="Oval 33"/>
            <p:cNvSpPr/>
            <p:nvPr/>
          </p:nvSpPr>
          <p:spPr>
            <a:xfrm>
              <a:off x="4498857" y="2523025"/>
              <a:ext cx="274320" cy="274320"/>
            </a:xfrm>
            <a:prstGeom prst="ellipse">
              <a:avLst/>
            </a:prstGeom>
            <a:solidFill>
              <a:srgbClr val="FF6600"/>
            </a:solidFill>
            <a:ln w="0">
              <a:solidFill>
                <a:srgbClr val="FF6600"/>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lnSpcReduction="10000"/>
            </a:bodyPr>
            <a:lstStyle/>
            <a:p>
              <a:pPr algn="ctr"/>
              <a:r>
                <a:rPr lang="en-US" sz="1400" dirty="0" smtClean="0">
                  <a:solidFill>
                    <a:schemeClr val="tx1"/>
                  </a:solidFill>
                </a:rPr>
                <a:t>9</a:t>
              </a:r>
              <a:endParaRPr lang="en-US" sz="1400" dirty="0">
                <a:solidFill>
                  <a:schemeClr val="tx1"/>
                </a:solidFill>
              </a:endParaRPr>
            </a:p>
          </p:txBody>
        </p:sp>
        <p:sp>
          <p:nvSpPr>
            <p:cNvPr id="39" name="Alternate Process 38"/>
            <p:cNvSpPr/>
            <p:nvPr/>
          </p:nvSpPr>
          <p:spPr>
            <a:xfrm>
              <a:off x="2781873" y="4249469"/>
              <a:ext cx="1508760" cy="601537"/>
            </a:xfrm>
            <a:prstGeom prst="flowChartAlternateProcess">
              <a:avLst/>
            </a:prstGeom>
            <a:solidFill>
              <a:srgbClr val="CCFFCC"/>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DNase</a:t>
              </a:r>
              <a:r>
                <a:rPr lang="en-US" dirty="0" smtClean="0">
                  <a:solidFill>
                    <a:schemeClr val="tx1"/>
                  </a:solidFill>
                </a:rPr>
                <a:t>, FAIRE, Input DNA…</a:t>
              </a:r>
              <a:endParaRPr lang="en-US" dirty="0">
                <a:solidFill>
                  <a:schemeClr val="tx1"/>
                </a:solidFill>
              </a:endParaRPr>
            </a:p>
          </p:txBody>
        </p:sp>
      </p:grpSp>
      <p:sp>
        <p:nvSpPr>
          <p:cNvPr id="48" name="Oval 47"/>
          <p:cNvSpPr/>
          <p:nvPr/>
        </p:nvSpPr>
        <p:spPr>
          <a:xfrm>
            <a:off x="697374" y="6393180"/>
            <a:ext cx="274320" cy="274320"/>
          </a:xfrm>
          <a:prstGeom prst="ellipse">
            <a:avLst/>
          </a:prstGeom>
          <a:solidFill>
            <a:srgbClr val="FF6600"/>
          </a:solidFill>
          <a:ln w="0">
            <a:solidFill>
              <a:srgbClr val="FF6600"/>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lnSpcReduction="10000"/>
          </a:bodyPr>
          <a:lstStyle/>
          <a:p>
            <a:pPr algn="ctr"/>
            <a:r>
              <a:rPr lang="en-US" sz="1400" dirty="0" smtClean="0">
                <a:solidFill>
                  <a:schemeClr val="tx1"/>
                </a:solidFill>
              </a:rPr>
              <a:t>1</a:t>
            </a:r>
            <a:endParaRPr lang="en-US" sz="1400" dirty="0">
              <a:solidFill>
                <a:schemeClr val="tx1"/>
              </a:solidFill>
            </a:endParaRPr>
          </a:p>
        </p:txBody>
      </p:sp>
      <p:sp>
        <p:nvSpPr>
          <p:cNvPr id="49" name="TextBox 48"/>
          <p:cNvSpPr txBox="1"/>
          <p:nvPr/>
        </p:nvSpPr>
        <p:spPr>
          <a:xfrm>
            <a:off x="1108624" y="4947733"/>
            <a:ext cx="3162859" cy="1754327"/>
          </a:xfrm>
          <a:prstGeom prst="rect">
            <a:avLst/>
          </a:prstGeom>
          <a:noFill/>
        </p:spPr>
        <p:txBody>
          <a:bodyPr wrap="square" rtlCol="0">
            <a:spAutoFit/>
          </a:bodyPr>
          <a:lstStyle/>
          <a:p>
            <a:pPr marL="342900" indent="-342900">
              <a:buAutoNum type="arabicParenBoth"/>
            </a:pPr>
            <a:r>
              <a:rPr lang="en-US" dirty="0" smtClean="0"/>
              <a:t>recruiting histone modifiers</a:t>
            </a:r>
          </a:p>
          <a:p>
            <a:pPr marL="342900" indent="-342900">
              <a:buAutoNum type="arabicParenBoth"/>
            </a:pPr>
            <a:r>
              <a:rPr lang="en-US" dirty="0" smtClean="0"/>
              <a:t>Recruiting </a:t>
            </a:r>
            <a:r>
              <a:rPr lang="en-US" dirty="0" err="1" smtClean="0"/>
              <a:t>TFs</a:t>
            </a:r>
            <a:r>
              <a:rPr lang="en-US" dirty="0" smtClean="0"/>
              <a:t> </a:t>
            </a:r>
          </a:p>
          <a:p>
            <a:pPr marL="342900" indent="-342900">
              <a:buAutoNum type="arabicParenBoth"/>
            </a:pPr>
            <a:r>
              <a:rPr lang="en-US" dirty="0" smtClean="0"/>
              <a:t>Accessibility</a:t>
            </a:r>
          </a:p>
          <a:p>
            <a:pPr marL="342900" indent="-342900">
              <a:buAutoNum type="arabicParenBoth"/>
            </a:pPr>
            <a:r>
              <a:rPr lang="en-US" dirty="0" smtClean="0"/>
              <a:t>Remodeling</a:t>
            </a:r>
          </a:p>
          <a:p>
            <a:pPr marL="342900" indent="-342900">
              <a:buAutoNum type="arabicParenBoth"/>
            </a:pPr>
            <a:r>
              <a:rPr lang="en-US" dirty="0" smtClean="0"/>
              <a:t>Recruiting general </a:t>
            </a:r>
            <a:r>
              <a:rPr lang="en-US" dirty="0" err="1" smtClean="0"/>
              <a:t>TFs</a:t>
            </a:r>
            <a:endParaRPr lang="en-US" dirty="0" smtClean="0"/>
          </a:p>
          <a:p>
            <a:pPr marL="342900" indent="-342900">
              <a:buAutoNum type="arabicParenBoth"/>
            </a:pPr>
            <a:r>
              <a:rPr lang="en-US" dirty="0" smtClean="0"/>
              <a:t>Interacting with </a:t>
            </a:r>
            <a:r>
              <a:rPr lang="en-US" dirty="0" err="1" smtClean="0"/>
              <a:t>TFs</a:t>
            </a:r>
            <a:endParaRPr lang="en-US" dirty="0" smtClean="0"/>
          </a:p>
        </p:txBody>
      </p:sp>
      <p:sp>
        <p:nvSpPr>
          <p:cNvPr id="51" name="TextBox 50"/>
          <p:cNvSpPr txBox="1"/>
          <p:nvPr/>
        </p:nvSpPr>
        <p:spPr>
          <a:xfrm>
            <a:off x="5050833" y="4947733"/>
            <a:ext cx="3407394" cy="1477328"/>
          </a:xfrm>
          <a:prstGeom prst="rect">
            <a:avLst/>
          </a:prstGeom>
          <a:noFill/>
        </p:spPr>
        <p:txBody>
          <a:bodyPr wrap="square" rtlCol="0">
            <a:spAutoFit/>
          </a:bodyPr>
          <a:lstStyle/>
          <a:p>
            <a:r>
              <a:rPr lang="en-US" dirty="0" smtClean="0"/>
              <a:t>(7) Recruit general </a:t>
            </a:r>
            <a:r>
              <a:rPr lang="en-US" dirty="0" err="1" smtClean="0"/>
              <a:t>TFs</a:t>
            </a:r>
            <a:endParaRPr lang="en-US" dirty="0" smtClean="0"/>
          </a:p>
          <a:p>
            <a:r>
              <a:rPr lang="en-US" dirty="0" smtClean="0"/>
              <a:t>(8) Interacting with histone modifiers</a:t>
            </a:r>
          </a:p>
          <a:p>
            <a:r>
              <a:rPr lang="en-US" dirty="0" smtClean="0"/>
              <a:t>(9) Accessibility</a:t>
            </a:r>
          </a:p>
          <a:p>
            <a:r>
              <a:rPr lang="en-US" dirty="0" smtClean="0"/>
              <a:t>(10) Accessibility</a:t>
            </a:r>
          </a:p>
          <a:p>
            <a:r>
              <a:rPr lang="en-US" dirty="0" smtClean="0"/>
              <a:t>(11) Transcription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Slide Number Placeholder 2"/>
          <p:cNvSpPr>
            <a:spLocks noGrp="1"/>
          </p:cNvSpPr>
          <p:nvPr>
            <p:ph type="sldNum" sz="quarter" idx="12"/>
          </p:nvPr>
        </p:nvSpPr>
        <p:spPr/>
        <p:txBody>
          <a:bodyPr/>
          <a:lstStyle/>
          <a:p>
            <a:fld id="{E779AB35-87CA-4C40-92C5-80CF9ACB35BC}" type="slidenum">
              <a:rPr lang="en-US" smtClean="0"/>
              <a:pPr/>
              <a:t>34</a:t>
            </a:fld>
            <a:endParaRPr lang="en-US"/>
          </a:p>
        </p:txBody>
      </p:sp>
      <p:sp>
        <p:nvSpPr>
          <p:cNvPr id="4" name="Content Placeholder 3"/>
          <p:cNvSpPr>
            <a:spLocks noGrp="1"/>
          </p:cNvSpPr>
          <p:nvPr>
            <p:ph sz="quarter" idx="1"/>
          </p:nvPr>
        </p:nvSpPr>
        <p:spPr/>
        <p:txBody>
          <a:bodyPr>
            <a:normAutofit lnSpcReduction="10000"/>
          </a:bodyPr>
          <a:lstStyle/>
          <a:p>
            <a:r>
              <a:rPr lang="en-US" dirty="0" smtClean="0"/>
              <a:t>Koon-</a:t>
            </a:r>
            <a:r>
              <a:rPr lang="en-US" dirty="0" err="1" smtClean="0"/>
              <a:t>Kiu</a:t>
            </a:r>
            <a:r>
              <a:rPr lang="en-US" dirty="0" smtClean="0"/>
              <a:t> Yan</a:t>
            </a:r>
          </a:p>
          <a:p>
            <a:r>
              <a:rPr lang="en-US" dirty="0" smtClean="0"/>
              <a:t>Joel </a:t>
            </a:r>
            <a:r>
              <a:rPr lang="en-US" dirty="0" err="1" smtClean="0"/>
              <a:t>Rozowsky</a:t>
            </a:r>
            <a:endParaRPr lang="en-US" dirty="0" smtClean="0"/>
          </a:p>
          <a:p>
            <a:r>
              <a:rPr lang="en-US" dirty="0" err="1" smtClean="0"/>
              <a:t>Renqiang</a:t>
            </a:r>
            <a:r>
              <a:rPr lang="en-US" dirty="0" smtClean="0"/>
              <a:t> Min</a:t>
            </a:r>
          </a:p>
          <a:p>
            <a:r>
              <a:rPr lang="en-US" dirty="0" err="1" smtClean="0"/>
              <a:t>Arif</a:t>
            </a:r>
            <a:r>
              <a:rPr lang="en-US" dirty="0" smtClean="0"/>
              <a:t> </a:t>
            </a:r>
            <a:r>
              <a:rPr lang="en-US" dirty="0" err="1" smtClean="0"/>
              <a:t>Harmanci</a:t>
            </a:r>
            <a:endParaRPr lang="en-US" dirty="0" smtClean="0"/>
          </a:p>
          <a:p>
            <a:r>
              <a:rPr lang="en-US" dirty="0" err="1" smtClean="0"/>
              <a:t>GeTech</a:t>
            </a:r>
            <a:r>
              <a:rPr lang="en-US" dirty="0" smtClean="0"/>
              <a:t> &amp; Nets subgroup</a:t>
            </a:r>
          </a:p>
          <a:p>
            <a:r>
              <a:rPr lang="en-US" dirty="0" smtClean="0"/>
              <a:t>Mark Gerstein</a:t>
            </a:r>
          </a:p>
          <a:p>
            <a:r>
              <a:rPr lang="en-US" dirty="0" err="1" smtClean="0"/>
              <a:t>Xianjun</a:t>
            </a:r>
            <a:r>
              <a:rPr lang="en-US" dirty="0" smtClean="0"/>
              <a:t> Dong, </a:t>
            </a:r>
            <a:r>
              <a:rPr lang="en-US" dirty="0" err="1" smtClean="0"/>
              <a:t>Zhiping</a:t>
            </a:r>
            <a:r>
              <a:rPr lang="en-US" dirty="0" smtClean="0"/>
              <a:t> </a:t>
            </a:r>
            <a:r>
              <a:rPr lang="en-US" dirty="0" err="1" smtClean="0"/>
              <a:t>Weng</a:t>
            </a:r>
            <a:endParaRPr lang="en-US" dirty="0" smtClean="0"/>
          </a:p>
          <a:p>
            <a:r>
              <a:rPr lang="en-US" dirty="0" smtClean="0"/>
              <a:t>Sarah </a:t>
            </a:r>
            <a:r>
              <a:rPr lang="en-US" smtClean="0"/>
              <a:t>Djebali</a:t>
            </a:r>
          </a:p>
          <a:p>
            <a:r>
              <a:rPr lang="en-US" dirty="0" smtClean="0"/>
              <a:t>Ewan Birney</a:t>
            </a:r>
          </a:p>
          <a:p>
            <a:r>
              <a:rPr lang="en-US" dirty="0" smtClean="0"/>
              <a:t>ENCODE people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5898" y="0"/>
            <a:ext cx="8229600" cy="1143000"/>
          </a:xfrm>
        </p:spPr>
        <p:txBody>
          <a:bodyPr>
            <a:normAutofit/>
          </a:bodyPr>
          <a:lstStyle/>
          <a:p>
            <a:r>
              <a:rPr lang="en-US" sz="2400" b="1" dirty="0" smtClean="0">
                <a:solidFill>
                  <a:srgbClr val="000090"/>
                </a:solidFill>
                <a:latin typeface="Arial"/>
              </a:rPr>
              <a:t>Example 1: STAT4 targets identified by TIP are more down-regulated in STAT4 KO</a:t>
            </a:r>
            <a:endParaRPr lang="en-US" sz="2400" b="1" dirty="0">
              <a:solidFill>
                <a:srgbClr val="000090"/>
              </a:solidFill>
              <a:latin typeface="Arial"/>
            </a:endParaRPr>
          </a:p>
        </p:txBody>
      </p:sp>
      <p:pic>
        <p:nvPicPr>
          <p:cNvPr id="6" name="Picture 5"/>
          <p:cNvPicPr>
            <a:picLocks noChangeAspect="1"/>
          </p:cNvPicPr>
          <p:nvPr/>
        </p:nvPicPr>
        <p:blipFill>
          <a:blip r:embed="rId3"/>
          <a:stretch>
            <a:fillRect/>
          </a:stretch>
        </p:blipFill>
        <p:spPr>
          <a:xfrm>
            <a:off x="6205762" y="1309111"/>
            <a:ext cx="2900348" cy="2952890"/>
          </a:xfrm>
          <a:prstGeom prst="rect">
            <a:avLst/>
          </a:prstGeom>
        </p:spPr>
      </p:pic>
      <p:grpSp>
        <p:nvGrpSpPr>
          <p:cNvPr id="3" name="Group 8"/>
          <p:cNvGrpSpPr/>
          <p:nvPr/>
        </p:nvGrpSpPr>
        <p:grpSpPr>
          <a:xfrm>
            <a:off x="2654517" y="1309111"/>
            <a:ext cx="3380213" cy="2605654"/>
            <a:chOff x="-3584088" y="2538877"/>
            <a:chExt cx="3896932" cy="3475508"/>
          </a:xfrm>
        </p:grpSpPr>
        <p:pic>
          <p:nvPicPr>
            <p:cNvPr id="5" name="Picture 4"/>
            <p:cNvPicPr>
              <a:picLocks noChangeAspect="1"/>
            </p:cNvPicPr>
            <p:nvPr/>
          </p:nvPicPr>
          <p:blipFill>
            <a:blip r:embed="rId4"/>
            <a:stretch>
              <a:fillRect/>
            </a:stretch>
          </p:blipFill>
          <p:spPr>
            <a:xfrm>
              <a:off x="-3584088" y="2592021"/>
              <a:ext cx="3896932" cy="3422364"/>
            </a:xfrm>
            <a:prstGeom prst="rect">
              <a:avLst/>
            </a:prstGeom>
          </p:spPr>
        </p:pic>
        <p:sp>
          <p:nvSpPr>
            <p:cNvPr id="7" name="Oval 6"/>
            <p:cNvSpPr/>
            <p:nvPr/>
          </p:nvSpPr>
          <p:spPr>
            <a:xfrm>
              <a:off x="-2839730" y="2538877"/>
              <a:ext cx="496529" cy="2268495"/>
            </a:xfrm>
            <a:prstGeom prst="ellipse">
              <a:avLst/>
            </a:prstGeom>
            <a:noFill/>
            <a:ln w="1905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13"/>
          <p:cNvGrpSpPr/>
          <p:nvPr/>
        </p:nvGrpSpPr>
        <p:grpSpPr>
          <a:xfrm>
            <a:off x="0" y="1143000"/>
            <a:ext cx="2780580" cy="2420305"/>
            <a:chOff x="0" y="1143000"/>
            <a:chExt cx="2780580" cy="2420305"/>
          </a:xfrm>
        </p:grpSpPr>
        <p:sp>
          <p:nvSpPr>
            <p:cNvPr id="11" name="TextBox 10"/>
            <p:cNvSpPr txBox="1"/>
            <p:nvPr/>
          </p:nvSpPr>
          <p:spPr>
            <a:xfrm>
              <a:off x="0" y="1470424"/>
              <a:ext cx="2780580" cy="2092881"/>
            </a:xfrm>
            <a:prstGeom prst="rect">
              <a:avLst/>
            </a:prstGeom>
            <a:noFill/>
          </p:spPr>
          <p:txBody>
            <a:bodyPr wrap="square" rtlCol="0">
              <a:spAutoFit/>
            </a:bodyPr>
            <a:lstStyle/>
            <a:p>
              <a:r>
                <a:rPr lang="en-US" sz="2000" b="1" dirty="0" err="1" smtClean="0">
                  <a:solidFill>
                    <a:srgbClr val="0000FF"/>
                  </a:solidFill>
                  <a:latin typeface="Arial"/>
                </a:rPr>
                <a:t>ChIP-seq</a:t>
              </a:r>
              <a:r>
                <a:rPr lang="en-US" sz="2000" b="1" dirty="0" smtClean="0">
                  <a:solidFill>
                    <a:srgbClr val="0000FF"/>
                  </a:solidFill>
                  <a:latin typeface="Arial"/>
                </a:rPr>
                <a:t> data:</a:t>
              </a:r>
            </a:p>
            <a:p>
              <a:r>
                <a:rPr lang="en-US" dirty="0" smtClean="0">
                  <a:solidFill>
                    <a:srgbClr val="0000FF"/>
                  </a:solidFill>
                  <a:latin typeface="Arial"/>
                </a:rPr>
                <a:t>Stat4 binding in Th1 cell</a:t>
              </a:r>
              <a:endParaRPr lang="en-US" sz="2000" dirty="0" smtClean="0">
                <a:solidFill>
                  <a:srgbClr val="0000FF"/>
                </a:solidFill>
                <a:latin typeface="Arial"/>
              </a:endParaRPr>
            </a:p>
            <a:p>
              <a:r>
                <a:rPr lang="en-US" sz="2000" b="1" dirty="0" smtClean="0">
                  <a:solidFill>
                    <a:srgbClr val="0000FF"/>
                  </a:solidFill>
                  <a:latin typeface="Arial"/>
                </a:rPr>
                <a:t>Gene expression</a:t>
              </a:r>
              <a:r>
                <a:rPr lang="en-US" sz="2000" b="1" dirty="0">
                  <a:solidFill>
                    <a:srgbClr val="0000FF"/>
                  </a:solidFill>
                  <a:latin typeface="Arial"/>
                </a:rPr>
                <a:t>:</a:t>
              </a:r>
              <a:endParaRPr lang="en-US" sz="2000" b="1" dirty="0" smtClean="0">
                <a:solidFill>
                  <a:srgbClr val="0000FF"/>
                </a:solidFill>
                <a:latin typeface="Arial"/>
              </a:endParaRPr>
            </a:p>
            <a:p>
              <a:r>
                <a:rPr lang="en-US" dirty="0" smtClean="0">
                  <a:solidFill>
                    <a:srgbClr val="0000FF"/>
                  </a:solidFill>
                  <a:latin typeface="Arial"/>
                </a:rPr>
                <a:t>STAT4KO + WT mice</a:t>
              </a:r>
            </a:p>
            <a:p>
              <a:endParaRPr lang="en-US" dirty="0" smtClean="0">
                <a:latin typeface="Arial"/>
              </a:endParaRPr>
            </a:p>
            <a:p>
              <a:endParaRPr lang="en-US" dirty="0" smtClean="0"/>
            </a:p>
            <a:p>
              <a:endParaRPr lang="en-US" dirty="0"/>
            </a:p>
          </p:txBody>
        </p:sp>
        <p:sp>
          <p:nvSpPr>
            <p:cNvPr id="12" name="TextBox 11"/>
            <p:cNvSpPr txBox="1"/>
            <p:nvPr/>
          </p:nvSpPr>
          <p:spPr>
            <a:xfrm>
              <a:off x="782987" y="1159671"/>
              <a:ext cx="859376" cy="400110"/>
            </a:xfrm>
            <a:prstGeom prst="rect">
              <a:avLst/>
            </a:prstGeom>
            <a:noFill/>
          </p:spPr>
          <p:txBody>
            <a:bodyPr wrap="square" rtlCol="0">
              <a:spAutoFit/>
            </a:bodyPr>
            <a:lstStyle/>
            <a:p>
              <a:r>
                <a:rPr lang="en-US" sz="2000" b="1" dirty="0" smtClean="0">
                  <a:solidFill>
                    <a:srgbClr val="008000"/>
                  </a:solidFill>
                  <a:latin typeface="Arial"/>
                </a:rPr>
                <a:t>Data</a:t>
              </a:r>
              <a:endParaRPr lang="en-US" sz="2000" b="1" dirty="0">
                <a:solidFill>
                  <a:srgbClr val="008000"/>
                </a:solidFill>
                <a:latin typeface="Arial"/>
              </a:endParaRPr>
            </a:p>
          </p:txBody>
        </p:sp>
        <p:sp>
          <p:nvSpPr>
            <p:cNvPr id="13" name="Rectangle 12"/>
            <p:cNvSpPr/>
            <p:nvPr/>
          </p:nvSpPr>
          <p:spPr>
            <a:xfrm>
              <a:off x="19098" y="1143000"/>
              <a:ext cx="2635420" cy="1669770"/>
            </a:xfrm>
            <a:prstGeom prst="rect">
              <a:avLst/>
            </a:prstGeom>
            <a:noFill/>
            <a:ln w="12700">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2961209" y="3601497"/>
            <a:ext cx="1136285" cy="338554"/>
          </a:xfrm>
          <a:prstGeom prst="rect">
            <a:avLst/>
          </a:prstGeom>
          <a:noFill/>
        </p:spPr>
        <p:txBody>
          <a:bodyPr wrap="square" rtlCol="0">
            <a:spAutoFit/>
          </a:bodyPr>
          <a:lstStyle/>
          <a:p>
            <a:r>
              <a:rPr lang="en-US" sz="1600" b="1" dirty="0" smtClean="0">
                <a:solidFill>
                  <a:srgbClr val="008000"/>
                </a:solidFill>
              </a:rPr>
              <a:t>Target</a:t>
            </a:r>
            <a:endParaRPr lang="en-US" sz="1600" b="1" dirty="0">
              <a:solidFill>
                <a:srgbClr val="008000"/>
              </a:solidFill>
            </a:endParaRPr>
          </a:p>
        </p:txBody>
      </p:sp>
      <p:sp>
        <p:nvSpPr>
          <p:cNvPr id="16" name="TextBox 15"/>
          <p:cNvSpPr txBox="1"/>
          <p:nvPr/>
        </p:nvSpPr>
        <p:spPr>
          <a:xfrm>
            <a:off x="5483758" y="3639321"/>
            <a:ext cx="1136285" cy="338554"/>
          </a:xfrm>
          <a:prstGeom prst="rect">
            <a:avLst/>
          </a:prstGeom>
          <a:noFill/>
        </p:spPr>
        <p:txBody>
          <a:bodyPr wrap="square" rtlCol="0">
            <a:spAutoFit/>
          </a:bodyPr>
          <a:lstStyle/>
          <a:p>
            <a:r>
              <a:rPr lang="en-US" sz="1600" b="1" dirty="0" smtClean="0">
                <a:solidFill>
                  <a:srgbClr val="FF0000"/>
                </a:solidFill>
              </a:rPr>
              <a:t>Non-target</a:t>
            </a:r>
            <a:endParaRPr lang="en-US" sz="1600" b="1" dirty="0">
              <a:solidFill>
                <a:srgbClr val="FF0000"/>
              </a:solidFill>
            </a:endParaRPr>
          </a:p>
        </p:txBody>
      </p:sp>
      <p:sp>
        <p:nvSpPr>
          <p:cNvPr id="17" name="Rectangle 16"/>
          <p:cNvSpPr/>
          <p:nvPr/>
        </p:nvSpPr>
        <p:spPr>
          <a:xfrm>
            <a:off x="7132821" y="1143000"/>
            <a:ext cx="849828" cy="2458497"/>
          </a:xfrm>
          <a:prstGeom prst="rect">
            <a:avLst/>
          </a:prstGeom>
          <a:noFill/>
          <a:ln w="25400">
            <a:solidFill>
              <a:srgbClr val="8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8068239" y="1152180"/>
            <a:ext cx="849828" cy="2458497"/>
          </a:xfrm>
          <a:prstGeom prst="rect">
            <a:avLst/>
          </a:prstGeom>
          <a:noFill/>
          <a:ln w="25400">
            <a:solidFill>
              <a:srgbClr val="008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199664" y="773407"/>
            <a:ext cx="849828" cy="369332"/>
          </a:xfrm>
          <a:prstGeom prst="rect">
            <a:avLst/>
          </a:prstGeom>
          <a:noFill/>
        </p:spPr>
        <p:txBody>
          <a:bodyPr wrap="square" rtlCol="0">
            <a:spAutoFit/>
          </a:bodyPr>
          <a:lstStyle/>
          <a:p>
            <a:r>
              <a:rPr lang="en-US" b="1" dirty="0" smtClean="0">
                <a:solidFill>
                  <a:srgbClr val="800000"/>
                </a:solidFill>
              </a:rPr>
              <a:t>Peak</a:t>
            </a:r>
            <a:endParaRPr lang="en-US" b="1" dirty="0">
              <a:solidFill>
                <a:srgbClr val="800000"/>
              </a:solidFill>
            </a:endParaRPr>
          </a:p>
        </p:txBody>
      </p:sp>
      <p:sp>
        <p:nvSpPr>
          <p:cNvPr id="20" name="TextBox 19"/>
          <p:cNvSpPr txBox="1"/>
          <p:nvPr/>
        </p:nvSpPr>
        <p:spPr>
          <a:xfrm>
            <a:off x="8217298" y="792503"/>
            <a:ext cx="1034494" cy="369332"/>
          </a:xfrm>
          <a:prstGeom prst="rect">
            <a:avLst/>
          </a:prstGeom>
          <a:noFill/>
        </p:spPr>
        <p:txBody>
          <a:bodyPr wrap="square" rtlCol="0">
            <a:spAutoFit/>
          </a:bodyPr>
          <a:lstStyle/>
          <a:p>
            <a:r>
              <a:rPr lang="en-US" b="1" dirty="0" smtClean="0">
                <a:solidFill>
                  <a:srgbClr val="008000"/>
                </a:solidFill>
              </a:rPr>
              <a:t>TIP</a:t>
            </a:r>
            <a:endParaRPr lang="en-US" b="1" dirty="0">
              <a:solidFill>
                <a:srgbClr val="008000"/>
              </a:solidFill>
            </a:endParaRPr>
          </a:p>
        </p:txBody>
      </p:sp>
      <p:pic>
        <p:nvPicPr>
          <p:cNvPr id="21" name="Picture 20"/>
          <p:cNvPicPr>
            <a:picLocks noChangeAspect="1"/>
          </p:cNvPicPr>
          <p:nvPr/>
        </p:nvPicPr>
        <p:blipFill>
          <a:blip r:embed="rId5"/>
          <a:stretch>
            <a:fillRect/>
          </a:stretch>
        </p:blipFill>
        <p:spPr>
          <a:xfrm>
            <a:off x="3646439" y="4073038"/>
            <a:ext cx="3486382" cy="2784962"/>
          </a:xfrm>
          <a:prstGeom prst="rect">
            <a:avLst/>
          </a:prstGeom>
        </p:spPr>
      </p:pic>
      <p:sp>
        <p:nvSpPr>
          <p:cNvPr id="22" name="Rectangle 21"/>
          <p:cNvSpPr/>
          <p:nvPr/>
        </p:nvSpPr>
        <p:spPr>
          <a:xfrm>
            <a:off x="4755341" y="4755007"/>
            <a:ext cx="849828" cy="2050958"/>
          </a:xfrm>
          <a:prstGeom prst="rect">
            <a:avLst/>
          </a:prstGeom>
          <a:noFill/>
          <a:ln w="25400">
            <a:solidFill>
              <a:srgbClr val="8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738504" y="4497206"/>
            <a:ext cx="849828" cy="2317939"/>
          </a:xfrm>
          <a:prstGeom prst="rect">
            <a:avLst/>
          </a:prstGeom>
          <a:noFill/>
          <a:ln w="25400">
            <a:solidFill>
              <a:srgbClr val="008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3940594" y="4372597"/>
            <a:ext cx="849828" cy="369332"/>
          </a:xfrm>
          <a:prstGeom prst="rect">
            <a:avLst/>
          </a:prstGeom>
          <a:noFill/>
        </p:spPr>
        <p:txBody>
          <a:bodyPr wrap="square" rtlCol="0">
            <a:spAutoFit/>
          </a:bodyPr>
          <a:lstStyle/>
          <a:p>
            <a:r>
              <a:rPr lang="en-US" b="1" dirty="0" smtClean="0">
                <a:solidFill>
                  <a:srgbClr val="800000"/>
                </a:solidFill>
              </a:rPr>
              <a:t>Peak</a:t>
            </a:r>
            <a:endParaRPr lang="en-US" b="1" dirty="0">
              <a:solidFill>
                <a:srgbClr val="800000"/>
              </a:solidFill>
            </a:endParaRPr>
          </a:p>
        </p:txBody>
      </p:sp>
      <p:sp>
        <p:nvSpPr>
          <p:cNvPr id="25" name="TextBox 24"/>
          <p:cNvSpPr txBox="1"/>
          <p:nvPr/>
        </p:nvSpPr>
        <p:spPr>
          <a:xfrm>
            <a:off x="4966511" y="4127874"/>
            <a:ext cx="1034494" cy="369332"/>
          </a:xfrm>
          <a:prstGeom prst="rect">
            <a:avLst/>
          </a:prstGeom>
          <a:noFill/>
        </p:spPr>
        <p:txBody>
          <a:bodyPr wrap="square" rtlCol="0">
            <a:spAutoFit/>
          </a:bodyPr>
          <a:lstStyle/>
          <a:p>
            <a:r>
              <a:rPr lang="en-US" b="1" dirty="0" smtClean="0">
                <a:solidFill>
                  <a:srgbClr val="008000"/>
                </a:solidFill>
              </a:rPr>
              <a:t>TIP</a:t>
            </a:r>
            <a:endParaRPr lang="en-US" b="1" dirty="0">
              <a:solidFill>
                <a:srgbClr val="008000"/>
              </a:solidFill>
            </a:endParaRPr>
          </a:p>
        </p:txBody>
      </p:sp>
      <p:sp>
        <p:nvSpPr>
          <p:cNvPr id="26" name="TextBox 25"/>
          <p:cNvSpPr txBox="1"/>
          <p:nvPr/>
        </p:nvSpPr>
        <p:spPr>
          <a:xfrm>
            <a:off x="538694" y="4497206"/>
            <a:ext cx="2761482" cy="923330"/>
          </a:xfrm>
          <a:prstGeom prst="rect">
            <a:avLst/>
          </a:prstGeom>
          <a:noFill/>
        </p:spPr>
        <p:txBody>
          <a:bodyPr wrap="square" rtlCol="0">
            <a:spAutoFit/>
          </a:bodyPr>
          <a:lstStyle/>
          <a:p>
            <a:r>
              <a:rPr lang="en-US" dirty="0" smtClean="0">
                <a:solidFill>
                  <a:srgbClr val="000090"/>
                </a:solidFill>
                <a:latin typeface="Arial"/>
              </a:rPr>
              <a:t>STAT4 binding motif are more enriched in targets identified by TIP </a:t>
            </a:r>
            <a:endParaRPr lang="en-US" dirty="0">
              <a:solidFill>
                <a:srgbClr val="000090"/>
              </a:solidFill>
              <a:latin typeface="Arial"/>
            </a:endParaRPr>
          </a:p>
        </p:txBody>
      </p:sp>
      <p:grpSp>
        <p:nvGrpSpPr>
          <p:cNvPr id="8" name="Group 30"/>
          <p:cNvGrpSpPr/>
          <p:nvPr/>
        </p:nvGrpSpPr>
        <p:grpSpPr>
          <a:xfrm>
            <a:off x="782987" y="5063854"/>
            <a:ext cx="2762701" cy="1657621"/>
            <a:chOff x="-108184" y="5011846"/>
            <a:chExt cx="2762701" cy="1657621"/>
          </a:xfrm>
        </p:grpSpPr>
        <p:pic>
          <p:nvPicPr>
            <p:cNvPr id="27" name="Picture 26" descr="Fig_Stat4_LOGO.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08184" y="5011846"/>
              <a:ext cx="2762701" cy="1657621"/>
            </a:xfrm>
            <a:prstGeom prst="rect">
              <a:avLst/>
            </a:prstGeom>
          </p:spPr>
        </p:pic>
        <p:sp>
          <p:nvSpPr>
            <p:cNvPr id="28" name="TextBox 27"/>
            <p:cNvSpPr txBox="1"/>
            <p:nvPr/>
          </p:nvSpPr>
          <p:spPr>
            <a:xfrm>
              <a:off x="782987" y="6330913"/>
              <a:ext cx="1480037" cy="338554"/>
            </a:xfrm>
            <a:prstGeom prst="rect">
              <a:avLst/>
            </a:prstGeom>
            <a:noFill/>
          </p:spPr>
          <p:txBody>
            <a:bodyPr wrap="square" rtlCol="0">
              <a:spAutoFit/>
            </a:bodyPr>
            <a:lstStyle/>
            <a:p>
              <a:r>
                <a:rPr lang="en-US" sz="1600" b="1" dirty="0" smtClean="0">
                  <a:solidFill>
                    <a:srgbClr val="0000FF"/>
                  </a:solidFill>
                  <a:latin typeface="Arial"/>
                </a:rPr>
                <a:t>STAT4 motif</a:t>
              </a:r>
              <a:endParaRPr lang="en-US" sz="1600" b="1" dirty="0">
                <a:solidFill>
                  <a:srgbClr val="0000FF"/>
                </a:solidFill>
                <a:latin typeface="Arial"/>
              </a:endParaRPr>
            </a:p>
          </p:txBody>
        </p:sp>
      </p:grpSp>
      <p:sp>
        <p:nvSpPr>
          <p:cNvPr id="29" name="TextBox 28"/>
          <p:cNvSpPr txBox="1"/>
          <p:nvPr/>
        </p:nvSpPr>
        <p:spPr>
          <a:xfrm>
            <a:off x="334202" y="2812770"/>
            <a:ext cx="2157989" cy="338554"/>
          </a:xfrm>
          <a:prstGeom prst="rect">
            <a:avLst/>
          </a:prstGeom>
          <a:noFill/>
        </p:spPr>
        <p:txBody>
          <a:bodyPr wrap="square" rtlCol="0">
            <a:spAutoFit/>
          </a:bodyPr>
          <a:lstStyle/>
          <a:p>
            <a:r>
              <a:rPr lang="en-US" sz="1600" i="1" dirty="0" smtClean="0"/>
              <a:t>Wei et al., 2010</a:t>
            </a:r>
            <a:endParaRPr lang="en-US" sz="1600" i="1" dirty="0"/>
          </a:p>
        </p:txBody>
      </p:sp>
      <p:sp>
        <p:nvSpPr>
          <p:cNvPr id="30" name="Slide Number Placeholder 29"/>
          <p:cNvSpPr>
            <a:spLocks noGrp="1"/>
          </p:cNvSpPr>
          <p:nvPr>
            <p:ph type="sldNum" sz="quarter" idx="12"/>
          </p:nvPr>
        </p:nvSpPr>
        <p:spPr/>
        <p:txBody>
          <a:bodyPr/>
          <a:lstStyle/>
          <a:p>
            <a:fld id="{F5358776-FE94-7D48-B29B-0BF629B2BF73}"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0"/>
            <a:ext cx="8229600" cy="1143000"/>
          </a:xfrm>
        </p:spPr>
        <p:txBody>
          <a:bodyPr>
            <a:normAutofit/>
          </a:bodyPr>
          <a:lstStyle/>
          <a:p>
            <a:r>
              <a:rPr lang="en-US" sz="2400" b="1" dirty="0" smtClean="0">
                <a:solidFill>
                  <a:srgbClr val="000090"/>
                </a:solidFill>
                <a:latin typeface="Arial"/>
              </a:rPr>
              <a:t>Example 2: ERα targets identified by TIP are more responsive to estrogen treatment</a:t>
            </a:r>
            <a:endParaRPr lang="en-US" sz="2400" b="1" dirty="0">
              <a:solidFill>
                <a:srgbClr val="000090"/>
              </a:solidFill>
              <a:latin typeface="Arial"/>
            </a:endParaRPr>
          </a:p>
        </p:txBody>
      </p:sp>
      <p:grpSp>
        <p:nvGrpSpPr>
          <p:cNvPr id="2" name="Group 15"/>
          <p:cNvGrpSpPr/>
          <p:nvPr/>
        </p:nvGrpSpPr>
        <p:grpSpPr>
          <a:xfrm>
            <a:off x="0" y="1142999"/>
            <a:ext cx="2920503" cy="2543416"/>
            <a:chOff x="0" y="1142999"/>
            <a:chExt cx="2654518" cy="2543416"/>
          </a:xfrm>
        </p:grpSpPr>
        <p:sp>
          <p:nvSpPr>
            <p:cNvPr id="17" name="TextBox 16"/>
            <p:cNvSpPr txBox="1"/>
            <p:nvPr/>
          </p:nvSpPr>
          <p:spPr>
            <a:xfrm>
              <a:off x="0" y="1470424"/>
              <a:ext cx="2654518" cy="2215991"/>
            </a:xfrm>
            <a:prstGeom prst="rect">
              <a:avLst/>
            </a:prstGeom>
            <a:noFill/>
          </p:spPr>
          <p:txBody>
            <a:bodyPr wrap="square" rtlCol="0">
              <a:spAutoFit/>
            </a:bodyPr>
            <a:lstStyle/>
            <a:p>
              <a:r>
                <a:rPr lang="en-US" sz="2000" b="1" dirty="0" err="1" smtClean="0">
                  <a:solidFill>
                    <a:srgbClr val="0000FF"/>
                  </a:solidFill>
                  <a:latin typeface="Arial"/>
                </a:rPr>
                <a:t>ChIP-seq</a:t>
              </a:r>
              <a:r>
                <a:rPr lang="en-US" sz="2000" b="1" dirty="0" smtClean="0">
                  <a:solidFill>
                    <a:srgbClr val="0000FF"/>
                  </a:solidFill>
                  <a:latin typeface="Arial"/>
                </a:rPr>
                <a:t> data:</a:t>
              </a:r>
            </a:p>
            <a:p>
              <a:r>
                <a:rPr lang="en-US" sz="1400" dirty="0" smtClean="0">
                  <a:solidFill>
                    <a:srgbClr val="0000FF"/>
                  </a:solidFill>
                  <a:latin typeface="Arial"/>
                </a:rPr>
                <a:t>ERα binding in MDA-MB-231 cell line</a:t>
              </a:r>
            </a:p>
            <a:p>
              <a:r>
                <a:rPr lang="en-US" sz="2000" b="1" dirty="0" smtClean="0">
                  <a:solidFill>
                    <a:srgbClr val="0000FF"/>
                  </a:solidFill>
                  <a:latin typeface="Arial"/>
                </a:rPr>
                <a:t>Gene expression</a:t>
              </a:r>
              <a:r>
                <a:rPr lang="en-US" sz="2000" b="1" dirty="0">
                  <a:solidFill>
                    <a:srgbClr val="0000FF"/>
                  </a:solidFill>
                  <a:latin typeface="Arial"/>
                </a:rPr>
                <a:t>:</a:t>
              </a:r>
              <a:endParaRPr lang="en-US" sz="2000" b="1" dirty="0" smtClean="0">
                <a:solidFill>
                  <a:srgbClr val="0000FF"/>
                </a:solidFill>
                <a:latin typeface="Arial"/>
              </a:endParaRPr>
            </a:p>
            <a:p>
              <a:r>
                <a:rPr lang="en-US" sz="1600" dirty="0" smtClean="0">
                  <a:solidFill>
                    <a:srgbClr val="0000FF"/>
                  </a:solidFill>
                  <a:latin typeface="Arial"/>
                </a:rPr>
                <a:t>before and after E2 treatment</a:t>
              </a:r>
            </a:p>
            <a:p>
              <a:endParaRPr lang="en-US" dirty="0" smtClean="0">
                <a:latin typeface="Arial"/>
              </a:endParaRPr>
            </a:p>
            <a:p>
              <a:endParaRPr lang="en-US" dirty="0" smtClean="0"/>
            </a:p>
            <a:p>
              <a:endParaRPr lang="en-US" dirty="0"/>
            </a:p>
          </p:txBody>
        </p:sp>
        <p:sp>
          <p:nvSpPr>
            <p:cNvPr id="18" name="TextBox 17"/>
            <p:cNvSpPr txBox="1"/>
            <p:nvPr/>
          </p:nvSpPr>
          <p:spPr>
            <a:xfrm>
              <a:off x="782987" y="1159671"/>
              <a:ext cx="859376" cy="400110"/>
            </a:xfrm>
            <a:prstGeom prst="rect">
              <a:avLst/>
            </a:prstGeom>
            <a:noFill/>
          </p:spPr>
          <p:txBody>
            <a:bodyPr wrap="square" rtlCol="0">
              <a:spAutoFit/>
            </a:bodyPr>
            <a:lstStyle/>
            <a:p>
              <a:r>
                <a:rPr lang="en-US" sz="2000" b="1" dirty="0" smtClean="0">
                  <a:solidFill>
                    <a:srgbClr val="008000"/>
                  </a:solidFill>
                  <a:latin typeface="Arial"/>
                </a:rPr>
                <a:t>Data</a:t>
              </a:r>
              <a:endParaRPr lang="en-US" sz="2000" b="1" dirty="0">
                <a:solidFill>
                  <a:srgbClr val="008000"/>
                </a:solidFill>
                <a:latin typeface="Arial"/>
              </a:endParaRPr>
            </a:p>
          </p:txBody>
        </p:sp>
        <p:sp>
          <p:nvSpPr>
            <p:cNvPr id="19" name="Rectangle 18"/>
            <p:cNvSpPr/>
            <p:nvPr/>
          </p:nvSpPr>
          <p:spPr>
            <a:xfrm>
              <a:off x="19098" y="1142999"/>
              <a:ext cx="2635420" cy="1966429"/>
            </a:xfrm>
            <a:prstGeom prst="rect">
              <a:avLst/>
            </a:prstGeom>
            <a:noFill/>
            <a:ln w="12700">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334202" y="3109429"/>
            <a:ext cx="2157989" cy="338554"/>
          </a:xfrm>
          <a:prstGeom prst="rect">
            <a:avLst/>
          </a:prstGeom>
          <a:noFill/>
        </p:spPr>
        <p:txBody>
          <a:bodyPr wrap="square" rtlCol="0">
            <a:spAutoFit/>
          </a:bodyPr>
          <a:lstStyle/>
          <a:p>
            <a:r>
              <a:rPr lang="en-US" sz="1600" i="1" dirty="0" err="1" smtClean="0"/>
              <a:t>Stender</a:t>
            </a:r>
            <a:r>
              <a:rPr lang="en-US" sz="1600" i="1" dirty="0" smtClean="0"/>
              <a:t> et al., 2010</a:t>
            </a:r>
            <a:endParaRPr lang="en-US" sz="1600" i="1" dirty="0"/>
          </a:p>
        </p:txBody>
      </p:sp>
      <p:grpSp>
        <p:nvGrpSpPr>
          <p:cNvPr id="3" name="Group 26"/>
          <p:cNvGrpSpPr/>
          <p:nvPr/>
        </p:nvGrpSpPr>
        <p:grpSpPr>
          <a:xfrm>
            <a:off x="2955901" y="1117135"/>
            <a:ext cx="6281984" cy="3338681"/>
            <a:chOff x="2955901" y="1117135"/>
            <a:chExt cx="6281984" cy="3338681"/>
          </a:xfrm>
        </p:grpSpPr>
        <p:pic>
          <p:nvPicPr>
            <p:cNvPr id="6" name="Picture 5"/>
            <p:cNvPicPr>
              <a:picLocks noChangeAspect="1"/>
            </p:cNvPicPr>
            <p:nvPr/>
          </p:nvPicPr>
          <p:blipFill>
            <a:blip r:embed="rId3"/>
            <a:stretch>
              <a:fillRect/>
            </a:stretch>
          </p:blipFill>
          <p:spPr>
            <a:xfrm>
              <a:off x="6082483" y="1489738"/>
              <a:ext cx="3155402" cy="2966078"/>
            </a:xfrm>
            <a:prstGeom prst="rect">
              <a:avLst/>
            </a:prstGeom>
          </p:spPr>
        </p:pic>
        <p:grpSp>
          <p:nvGrpSpPr>
            <p:cNvPr id="4" name="Group 14"/>
            <p:cNvGrpSpPr/>
            <p:nvPr/>
          </p:nvGrpSpPr>
          <p:grpSpPr>
            <a:xfrm>
              <a:off x="2955901" y="1197261"/>
              <a:ext cx="3212523" cy="3003668"/>
              <a:chOff x="446710" y="1540464"/>
              <a:chExt cx="3510750" cy="3792967"/>
            </a:xfrm>
          </p:grpSpPr>
          <p:pic>
            <p:nvPicPr>
              <p:cNvPr id="5" name="Picture 4"/>
              <p:cNvPicPr>
                <a:picLocks noChangeAspect="1"/>
              </p:cNvPicPr>
              <p:nvPr/>
            </p:nvPicPr>
            <p:blipFill>
              <a:blip r:embed="rId4"/>
              <a:stretch>
                <a:fillRect/>
              </a:stretch>
            </p:blipFill>
            <p:spPr>
              <a:xfrm>
                <a:off x="446710" y="1909797"/>
                <a:ext cx="3510750" cy="3423634"/>
              </a:xfrm>
              <a:prstGeom prst="rect">
                <a:avLst/>
              </a:prstGeom>
            </p:spPr>
          </p:pic>
          <p:sp>
            <p:nvSpPr>
              <p:cNvPr id="9" name="Oval 8"/>
              <p:cNvSpPr/>
              <p:nvPr/>
            </p:nvSpPr>
            <p:spPr>
              <a:xfrm>
                <a:off x="914400" y="1747322"/>
                <a:ext cx="422407" cy="2635305"/>
              </a:xfrm>
              <a:prstGeom prst="ellipse">
                <a:avLst/>
              </a:prstGeom>
              <a:noFill/>
              <a:ln w="1905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336805" y="1540464"/>
                <a:ext cx="2620653" cy="466384"/>
              </a:xfrm>
              <a:prstGeom prst="rect">
                <a:avLst/>
              </a:prstGeom>
              <a:noFill/>
            </p:spPr>
            <p:txBody>
              <a:bodyPr wrap="square" rtlCol="0">
                <a:spAutoFit/>
              </a:bodyPr>
              <a:lstStyle/>
              <a:p>
                <a:r>
                  <a:rPr lang="en-US" dirty="0" smtClean="0">
                    <a:solidFill>
                      <a:srgbClr val="000090"/>
                    </a:solidFill>
                  </a:rPr>
                  <a:t>E2 responsive genes</a:t>
                </a:r>
                <a:endParaRPr lang="en-US" dirty="0">
                  <a:solidFill>
                    <a:srgbClr val="000090"/>
                  </a:solidFill>
                </a:endParaRPr>
              </a:p>
            </p:txBody>
          </p:sp>
          <p:cxnSp>
            <p:nvCxnSpPr>
              <p:cNvPr id="12" name="Straight Arrow Connector 11"/>
              <p:cNvCxnSpPr/>
              <p:nvPr/>
            </p:nvCxnSpPr>
            <p:spPr>
              <a:xfrm rot="5400000">
                <a:off x="1069545" y="2014735"/>
                <a:ext cx="887827" cy="677950"/>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3075797" y="3821101"/>
              <a:ext cx="1136285" cy="338554"/>
            </a:xfrm>
            <a:prstGeom prst="rect">
              <a:avLst/>
            </a:prstGeom>
            <a:noFill/>
          </p:spPr>
          <p:txBody>
            <a:bodyPr wrap="square" rtlCol="0">
              <a:spAutoFit/>
            </a:bodyPr>
            <a:lstStyle/>
            <a:p>
              <a:r>
                <a:rPr lang="en-US" sz="1600" b="1" dirty="0" smtClean="0">
                  <a:solidFill>
                    <a:srgbClr val="008000"/>
                  </a:solidFill>
                </a:rPr>
                <a:t>Target</a:t>
              </a:r>
              <a:endParaRPr lang="en-US" sz="1600" b="1" dirty="0">
                <a:solidFill>
                  <a:srgbClr val="008000"/>
                </a:solidFill>
              </a:endParaRPr>
            </a:p>
          </p:txBody>
        </p:sp>
        <p:sp>
          <p:nvSpPr>
            <p:cNvPr id="22" name="TextBox 21"/>
            <p:cNvSpPr txBox="1"/>
            <p:nvPr/>
          </p:nvSpPr>
          <p:spPr>
            <a:xfrm>
              <a:off x="5598346" y="3858925"/>
              <a:ext cx="1136285" cy="338554"/>
            </a:xfrm>
            <a:prstGeom prst="rect">
              <a:avLst/>
            </a:prstGeom>
            <a:noFill/>
          </p:spPr>
          <p:txBody>
            <a:bodyPr wrap="square" rtlCol="0">
              <a:spAutoFit/>
            </a:bodyPr>
            <a:lstStyle/>
            <a:p>
              <a:r>
                <a:rPr lang="en-US" sz="1600" b="1" dirty="0" smtClean="0">
                  <a:solidFill>
                    <a:srgbClr val="FF0000"/>
                  </a:solidFill>
                </a:rPr>
                <a:t>Non-target</a:t>
              </a:r>
              <a:endParaRPr lang="en-US" sz="1600" b="1" dirty="0">
                <a:solidFill>
                  <a:srgbClr val="FF0000"/>
                </a:solidFill>
              </a:endParaRPr>
            </a:p>
          </p:txBody>
        </p:sp>
        <p:sp>
          <p:nvSpPr>
            <p:cNvPr id="23" name="Rectangle 22"/>
            <p:cNvSpPr/>
            <p:nvPr/>
          </p:nvSpPr>
          <p:spPr>
            <a:xfrm>
              <a:off x="7113723" y="1470424"/>
              <a:ext cx="849828" cy="2360225"/>
            </a:xfrm>
            <a:prstGeom prst="rect">
              <a:avLst/>
            </a:prstGeom>
            <a:noFill/>
            <a:ln w="25400">
              <a:solidFill>
                <a:srgbClr val="8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7180566" y="1117135"/>
              <a:ext cx="849828" cy="369332"/>
            </a:xfrm>
            <a:prstGeom prst="rect">
              <a:avLst/>
            </a:prstGeom>
            <a:noFill/>
          </p:spPr>
          <p:txBody>
            <a:bodyPr wrap="square" rtlCol="0">
              <a:spAutoFit/>
            </a:bodyPr>
            <a:lstStyle/>
            <a:p>
              <a:r>
                <a:rPr lang="en-US" b="1" dirty="0" smtClean="0">
                  <a:solidFill>
                    <a:srgbClr val="800000"/>
                  </a:solidFill>
                </a:rPr>
                <a:t>Peak</a:t>
              </a:r>
              <a:endParaRPr lang="en-US" b="1" dirty="0">
                <a:solidFill>
                  <a:srgbClr val="800000"/>
                </a:solidFill>
              </a:endParaRPr>
            </a:p>
          </p:txBody>
        </p:sp>
        <p:sp>
          <p:nvSpPr>
            <p:cNvPr id="26" name="TextBox 25"/>
            <p:cNvSpPr txBox="1"/>
            <p:nvPr/>
          </p:nvSpPr>
          <p:spPr>
            <a:xfrm>
              <a:off x="8198200" y="1136231"/>
              <a:ext cx="1034494" cy="369332"/>
            </a:xfrm>
            <a:prstGeom prst="rect">
              <a:avLst/>
            </a:prstGeom>
            <a:noFill/>
          </p:spPr>
          <p:txBody>
            <a:bodyPr wrap="square" rtlCol="0">
              <a:spAutoFit/>
            </a:bodyPr>
            <a:lstStyle/>
            <a:p>
              <a:r>
                <a:rPr lang="en-US" b="1" dirty="0" smtClean="0">
                  <a:solidFill>
                    <a:srgbClr val="008000"/>
                  </a:solidFill>
                </a:rPr>
                <a:t>TIP</a:t>
              </a:r>
              <a:endParaRPr lang="en-US" b="1" dirty="0">
                <a:solidFill>
                  <a:srgbClr val="008000"/>
                </a:solidFill>
              </a:endParaRPr>
            </a:p>
          </p:txBody>
        </p:sp>
      </p:grpSp>
      <p:pic>
        <p:nvPicPr>
          <p:cNvPr id="29" name="Picture 28"/>
          <p:cNvPicPr>
            <a:picLocks noChangeAspect="1"/>
          </p:cNvPicPr>
          <p:nvPr/>
        </p:nvPicPr>
        <p:blipFill>
          <a:blip r:embed="rId5"/>
          <a:stretch>
            <a:fillRect/>
          </a:stretch>
        </p:blipFill>
        <p:spPr>
          <a:xfrm>
            <a:off x="1919286" y="4320466"/>
            <a:ext cx="4573804" cy="2458298"/>
          </a:xfrm>
          <a:prstGeom prst="rect">
            <a:avLst/>
          </a:prstGeom>
        </p:spPr>
      </p:pic>
      <p:sp>
        <p:nvSpPr>
          <p:cNvPr id="30" name="TextBox 29"/>
          <p:cNvSpPr txBox="1"/>
          <p:nvPr/>
        </p:nvSpPr>
        <p:spPr>
          <a:xfrm rot="16200000">
            <a:off x="512235" y="5245825"/>
            <a:ext cx="2220057" cy="369332"/>
          </a:xfrm>
          <a:prstGeom prst="rect">
            <a:avLst/>
          </a:prstGeom>
          <a:noFill/>
        </p:spPr>
        <p:txBody>
          <a:bodyPr wrap="square" rtlCol="0">
            <a:spAutoFit/>
          </a:bodyPr>
          <a:lstStyle/>
          <a:p>
            <a:r>
              <a:rPr lang="en-US" b="1" dirty="0" smtClean="0">
                <a:solidFill>
                  <a:srgbClr val="000090"/>
                </a:solidFill>
                <a:latin typeface="Arial"/>
              </a:rPr>
              <a:t># target genes</a:t>
            </a:r>
            <a:endParaRPr lang="en-US" b="1" dirty="0">
              <a:solidFill>
                <a:srgbClr val="000090"/>
              </a:solidFill>
              <a:latin typeface="Arial"/>
            </a:endParaRPr>
          </a:p>
        </p:txBody>
      </p:sp>
      <p:sp>
        <p:nvSpPr>
          <p:cNvPr id="28" name="Slide Number Placeholder 27"/>
          <p:cNvSpPr>
            <a:spLocks noGrp="1"/>
          </p:cNvSpPr>
          <p:nvPr>
            <p:ph type="sldNum" sz="quarter" idx="12"/>
          </p:nvPr>
        </p:nvSpPr>
        <p:spPr/>
        <p:txBody>
          <a:bodyPr/>
          <a:lstStyle/>
          <a:p>
            <a:fld id="{F5358776-FE94-7D48-B29B-0BF629B2BF73}" type="slidenum">
              <a:rPr lang="en-US" smtClean="0"/>
              <a:pPr/>
              <a:t>5</a:t>
            </a:fld>
            <a:endParaRPr lang="en-US"/>
          </a:p>
        </p:txBody>
      </p:sp>
      <p:sp>
        <p:nvSpPr>
          <p:cNvPr id="24" name="Rectangle 23"/>
          <p:cNvSpPr/>
          <p:nvPr/>
        </p:nvSpPr>
        <p:spPr>
          <a:xfrm>
            <a:off x="8049141" y="1470424"/>
            <a:ext cx="849828" cy="2369405"/>
          </a:xfrm>
          <a:prstGeom prst="rect">
            <a:avLst/>
          </a:prstGeom>
          <a:noFill/>
          <a:ln w="25400">
            <a:solidFill>
              <a:srgbClr val="008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2562"/>
          </a:xfrm>
        </p:spPr>
        <p:txBody>
          <a:bodyPr>
            <a:normAutofit/>
          </a:bodyPr>
          <a:lstStyle/>
          <a:p>
            <a:r>
              <a:rPr lang="en-US" sz="2800" b="1" dirty="0" smtClean="0">
                <a:solidFill>
                  <a:srgbClr val="000090"/>
                </a:solidFill>
                <a:latin typeface="Arial"/>
              </a:rPr>
              <a:t>TIP is insensitive to sequencing depth</a:t>
            </a:r>
            <a:endParaRPr lang="en-US" sz="2800" b="1" dirty="0">
              <a:solidFill>
                <a:srgbClr val="000090"/>
              </a:solidFill>
              <a:latin typeface="Arial"/>
            </a:endParaRPr>
          </a:p>
        </p:txBody>
      </p:sp>
      <p:grpSp>
        <p:nvGrpSpPr>
          <p:cNvPr id="3" name="Group 8"/>
          <p:cNvGrpSpPr/>
          <p:nvPr/>
        </p:nvGrpSpPr>
        <p:grpSpPr>
          <a:xfrm>
            <a:off x="832319" y="1395971"/>
            <a:ext cx="8107531" cy="3110361"/>
            <a:chOff x="949547" y="887983"/>
            <a:chExt cx="8107531" cy="3110361"/>
          </a:xfrm>
        </p:grpSpPr>
        <p:pic>
          <p:nvPicPr>
            <p:cNvPr id="5" name="Picture 4"/>
            <p:cNvPicPr>
              <a:picLocks noChangeAspect="1"/>
            </p:cNvPicPr>
            <p:nvPr/>
          </p:nvPicPr>
          <p:blipFill>
            <a:blip r:embed="rId3"/>
            <a:stretch>
              <a:fillRect/>
            </a:stretch>
          </p:blipFill>
          <p:spPr>
            <a:xfrm>
              <a:off x="949547" y="1002562"/>
              <a:ext cx="7492530" cy="2995782"/>
            </a:xfrm>
            <a:prstGeom prst="rect">
              <a:avLst/>
            </a:prstGeom>
          </p:spPr>
        </p:pic>
        <p:sp>
          <p:nvSpPr>
            <p:cNvPr id="6" name="TextBox 5"/>
            <p:cNvSpPr txBox="1"/>
            <p:nvPr/>
          </p:nvSpPr>
          <p:spPr>
            <a:xfrm rot="16200000">
              <a:off x="7624911" y="2116890"/>
              <a:ext cx="2495001" cy="369332"/>
            </a:xfrm>
            <a:prstGeom prst="rect">
              <a:avLst/>
            </a:prstGeom>
            <a:noFill/>
          </p:spPr>
          <p:txBody>
            <a:bodyPr wrap="square" rtlCol="0">
              <a:spAutoFit/>
            </a:bodyPr>
            <a:lstStyle/>
            <a:p>
              <a:r>
                <a:rPr lang="en-US" dirty="0" smtClean="0"/>
                <a:t>TCF4:  </a:t>
              </a:r>
              <a:r>
                <a:rPr lang="en-US" sz="1600" i="1" dirty="0" err="1" smtClean="0"/>
                <a:t>Mokry</a:t>
              </a:r>
              <a:r>
                <a:rPr lang="en-US" sz="1600" i="1" dirty="0" smtClean="0"/>
                <a:t> et al., 2010</a:t>
              </a:r>
              <a:endParaRPr lang="en-US" sz="1600" i="1" dirty="0"/>
            </a:p>
          </p:txBody>
        </p:sp>
        <p:sp>
          <p:nvSpPr>
            <p:cNvPr id="7" name="Rectangle 6"/>
            <p:cNvSpPr/>
            <p:nvPr/>
          </p:nvSpPr>
          <p:spPr>
            <a:xfrm>
              <a:off x="3475702" y="887983"/>
              <a:ext cx="2482642" cy="677923"/>
            </a:xfrm>
            <a:prstGeom prst="rect">
              <a:avLst/>
            </a:prstGeom>
            <a:noFill/>
            <a:ln w="19050">
              <a:solidFill>
                <a:schemeClr val="tx1"/>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664308" y="5421923"/>
            <a:ext cx="6506307" cy="707886"/>
          </a:xfrm>
          <a:prstGeom prst="rect">
            <a:avLst/>
          </a:prstGeom>
          <a:noFill/>
        </p:spPr>
        <p:txBody>
          <a:bodyPr wrap="square" rtlCol="0">
            <a:spAutoFit/>
          </a:bodyPr>
          <a:lstStyle/>
          <a:p>
            <a:r>
              <a:rPr lang="en-US" sz="2000" b="1" dirty="0" smtClean="0">
                <a:solidFill>
                  <a:srgbClr val="000090"/>
                </a:solidFill>
                <a:latin typeface="Arial"/>
              </a:rPr>
              <a:t>TIP is cost-effective-- do not require high read-depth for target gene identification!</a:t>
            </a:r>
            <a:endParaRPr lang="en-US" sz="2000" b="1" dirty="0">
              <a:solidFill>
                <a:srgbClr val="000090"/>
              </a:solidFill>
              <a:latin typeface="Arial"/>
            </a:endParaRPr>
          </a:p>
        </p:txBody>
      </p:sp>
      <p:sp>
        <p:nvSpPr>
          <p:cNvPr id="10" name="Slide Number Placeholder 9"/>
          <p:cNvSpPr>
            <a:spLocks noGrp="1"/>
          </p:cNvSpPr>
          <p:nvPr>
            <p:ph type="sldNum" sz="quarter" idx="12"/>
          </p:nvPr>
        </p:nvSpPr>
        <p:spPr/>
        <p:txBody>
          <a:bodyPr/>
          <a:lstStyle/>
          <a:p>
            <a:fld id="{F5358776-FE94-7D48-B29B-0BF629B2BF73}"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Expression data of </a:t>
            </a:r>
            <a:r>
              <a:rPr lang="en-US" dirty="0" err="1" smtClean="0"/>
              <a:t>Gencode</a:t>
            </a:r>
            <a:r>
              <a:rPr lang="en-US" dirty="0" smtClean="0"/>
              <a:t> </a:t>
            </a:r>
            <a:r>
              <a:rPr lang="en-US" dirty="0" err="1" smtClean="0"/>
              <a:t>TSSs</a:t>
            </a:r>
            <a:endParaRPr lang="en-US" dirty="0"/>
          </a:p>
        </p:txBody>
      </p:sp>
      <p:sp>
        <p:nvSpPr>
          <p:cNvPr id="3" name="Content Placeholder 2"/>
          <p:cNvSpPr>
            <a:spLocks noGrp="1"/>
          </p:cNvSpPr>
          <p:nvPr>
            <p:ph sz="quarter" idx="1"/>
          </p:nvPr>
        </p:nvSpPr>
        <p:spPr/>
        <p:txBody>
          <a:bodyPr/>
          <a:lstStyle/>
          <a:p>
            <a:r>
              <a:rPr lang="en-US" dirty="0" smtClean="0"/>
              <a:t>267 profiles ×137,873 </a:t>
            </a:r>
            <a:r>
              <a:rPr lang="en-US" dirty="0" err="1" smtClean="0"/>
              <a:t>TSSs</a:t>
            </a:r>
            <a:endParaRPr lang="en-US" dirty="0" smtClean="0"/>
          </a:p>
          <a:p>
            <a:r>
              <a:rPr lang="en-US" dirty="0" smtClean="0"/>
              <a:t>12 cell lines</a:t>
            </a:r>
          </a:p>
          <a:p>
            <a:pPr>
              <a:buNone/>
            </a:pPr>
            <a:r>
              <a:rPr lang="en-US" dirty="0" smtClean="0"/>
              <a:t>	</a:t>
            </a:r>
            <a:r>
              <a:rPr lang="en-US" sz="1800" dirty="0" smtClean="0">
                <a:solidFill>
                  <a:srgbClr val="000090"/>
                </a:solidFill>
              </a:rPr>
              <a:t>- A549, AGO4450, BJ, GM12878, H1-hESC, K562, HeLa-S3, HepG2, MCF7, HUVEC, NHEK, SK-N-SH</a:t>
            </a:r>
            <a:r>
              <a:rPr lang="en-US" dirty="0" smtClean="0"/>
              <a:t> </a:t>
            </a:r>
          </a:p>
          <a:p>
            <a:r>
              <a:rPr lang="en-US" dirty="0" smtClean="0"/>
              <a:t>3 techniques</a:t>
            </a:r>
          </a:p>
          <a:p>
            <a:pPr>
              <a:buNone/>
            </a:pPr>
            <a:r>
              <a:rPr lang="en-US" sz="1800" dirty="0" smtClean="0">
                <a:solidFill>
                  <a:srgbClr val="000090"/>
                </a:solidFill>
              </a:rPr>
              <a:t>	- CAGE, </a:t>
            </a:r>
            <a:r>
              <a:rPr lang="en-US" sz="1800" dirty="0" err="1" smtClean="0">
                <a:solidFill>
                  <a:srgbClr val="000090"/>
                </a:solidFill>
              </a:rPr>
              <a:t>diTAG</a:t>
            </a:r>
            <a:r>
              <a:rPr lang="en-US" sz="1800" dirty="0" smtClean="0">
                <a:solidFill>
                  <a:srgbClr val="000090"/>
                </a:solidFill>
              </a:rPr>
              <a:t>, RNA-</a:t>
            </a:r>
            <a:r>
              <a:rPr lang="en-US" sz="1800" dirty="0" err="1" smtClean="0">
                <a:solidFill>
                  <a:srgbClr val="000090"/>
                </a:solidFill>
              </a:rPr>
              <a:t>Seq</a:t>
            </a:r>
            <a:r>
              <a:rPr lang="en-US" sz="1800" dirty="0" smtClean="0">
                <a:solidFill>
                  <a:srgbClr val="000090"/>
                </a:solidFill>
              </a:rPr>
              <a:t> (short RNA, long RNA)</a:t>
            </a:r>
          </a:p>
          <a:p>
            <a:r>
              <a:rPr lang="en-US" dirty="0" smtClean="0"/>
              <a:t>6 cellular components</a:t>
            </a:r>
          </a:p>
          <a:p>
            <a:pPr>
              <a:buNone/>
            </a:pPr>
            <a:r>
              <a:rPr lang="en-US" sz="1800" dirty="0" smtClean="0">
                <a:solidFill>
                  <a:srgbClr val="000090"/>
                </a:solidFill>
              </a:rPr>
              <a:t>	- whole, Cy, </a:t>
            </a:r>
            <a:r>
              <a:rPr lang="en-US" sz="1800" dirty="0" err="1" smtClean="0">
                <a:solidFill>
                  <a:srgbClr val="000090"/>
                </a:solidFill>
              </a:rPr>
              <a:t>Nuc</a:t>
            </a:r>
            <a:r>
              <a:rPr lang="en-US" sz="1800" dirty="0" smtClean="0">
                <a:solidFill>
                  <a:srgbClr val="000090"/>
                </a:solidFill>
              </a:rPr>
              <a:t>, </a:t>
            </a:r>
            <a:r>
              <a:rPr lang="en-US" sz="1800" dirty="0" err="1" smtClean="0">
                <a:solidFill>
                  <a:srgbClr val="000090"/>
                </a:solidFill>
              </a:rPr>
              <a:t>Nuol</a:t>
            </a:r>
            <a:r>
              <a:rPr lang="en-US" sz="1800" dirty="0" smtClean="0">
                <a:solidFill>
                  <a:srgbClr val="000090"/>
                </a:solidFill>
              </a:rPr>
              <a:t>, </a:t>
            </a:r>
            <a:r>
              <a:rPr lang="en-US" sz="1800" dirty="0" err="1" smtClean="0">
                <a:solidFill>
                  <a:srgbClr val="000090"/>
                </a:solidFill>
              </a:rPr>
              <a:t>Chr</a:t>
            </a:r>
            <a:r>
              <a:rPr lang="en-US" sz="1800" dirty="0" smtClean="0">
                <a:solidFill>
                  <a:srgbClr val="000090"/>
                </a:solidFill>
              </a:rPr>
              <a:t>, Ps, </a:t>
            </a:r>
          </a:p>
          <a:p>
            <a:r>
              <a:rPr lang="en-US" dirty="0" smtClean="0"/>
              <a:t>4 RNA extraction Protocols</a:t>
            </a:r>
          </a:p>
          <a:p>
            <a:pPr>
              <a:buNone/>
            </a:pPr>
            <a:r>
              <a:rPr lang="en-US" dirty="0" smtClean="0"/>
              <a:t>	</a:t>
            </a:r>
            <a:r>
              <a:rPr lang="en-US" sz="1800" dirty="0" smtClean="0">
                <a:solidFill>
                  <a:srgbClr val="000090"/>
                </a:solidFill>
              </a:rPr>
              <a:t>- poly A+, </a:t>
            </a:r>
            <a:r>
              <a:rPr lang="en-US" sz="1800" dirty="0" err="1" smtClean="0">
                <a:solidFill>
                  <a:srgbClr val="000090"/>
                </a:solidFill>
              </a:rPr>
              <a:t>polyA</a:t>
            </a:r>
            <a:r>
              <a:rPr lang="en-US" sz="1800" dirty="0" smtClean="0">
                <a:solidFill>
                  <a:srgbClr val="000090"/>
                </a:solidFill>
              </a:rPr>
              <a:t>-, total, short</a:t>
            </a:r>
          </a:p>
          <a:p>
            <a:endParaRPr lang="en-US" dirty="0"/>
          </a:p>
        </p:txBody>
      </p:sp>
      <p:sp>
        <p:nvSpPr>
          <p:cNvPr id="4" name="Slide Number Placeholder 3"/>
          <p:cNvSpPr>
            <a:spLocks noGrp="1"/>
          </p:cNvSpPr>
          <p:nvPr>
            <p:ph type="sldNum" sz="quarter" idx="12"/>
          </p:nvPr>
        </p:nvSpPr>
        <p:spPr/>
        <p:txBody>
          <a:bodyPr/>
          <a:lstStyle/>
          <a:p>
            <a:fld id="{E779AB35-87CA-4C40-92C5-80CF9ACB35BC}"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 binding data</a:t>
            </a:r>
            <a:endParaRPr lang="en-US" dirty="0"/>
          </a:p>
        </p:txBody>
      </p:sp>
      <p:sp>
        <p:nvSpPr>
          <p:cNvPr id="3" name="Content Placeholder 2"/>
          <p:cNvSpPr>
            <a:spLocks noGrp="1"/>
          </p:cNvSpPr>
          <p:nvPr>
            <p:ph sz="quarter" idx="1"/>
          </p:nvPr>
        </p:nvSpPr>
        <p:spPr/>
        <p:txBody>
          <a:bodyPr/>
          <a:lstStyle/>
          <a:p>
            <a:r>
              <a:rPr lang="en-US" dirty="0" smtClean="0"/>
              <a:t>&gt;120 </a:t>
            </a:r>
            <a:r>
              <a:rPr lang="en-US" dirty="0" err="1" smtClean="0"/>
              <a:t>TFs</a:t>
            </a:r>
            <a:endParaRPr lang="en-US" dirty="0" smtClean="0"/>
          </a:p>
          <a:p>
            <a:pPr>
              <a:buNone/>
            </a:pPr>
            <a:r>
              <a:rPr lang="en-US" sz="1800" dirty="0" smtClean="0">
                <a:solidFill>
                  <a:srgbClr val="000090"/>
                </a:solidFill>
              </a:rPr>
              <a:t>	- GTF, TFSS, TFNS, </a:t>
            </a:r>
            <a:r>
              <a:rPr lang="en-US" sz="1800" dirty="0" err="1" smtClean="0">
                <a:solidFill>
                  <a:srgbClr val="000090"/>
                </a:solidFill>
              </a:rPr>
              <a:t>chrRem</a:t>
            </a:r>
            <a:r>
              <a:rPr lang="en-US" sz="1800" dirty="0" smtClean="0">
                <a:solidFill>
                  <a:srgbClr val="000090"/>
                </a:solidFill>
              </a:rPr>
              <a:t>, etc</a:t>
            </a:r>
            <a:endParaRPr lang="en-US" dirty="0" smtClean="0"/>
          </a:p>
          <a:p>
            <a:r>
              <a:rPr lang="en-US" dirty="0" smtClean="0"/>
              <a:t>73 Cell lines</a:t>
            </a:r>
          </a:p>
          <a:p>
            <a:pPr>
              <a:buNone/>
            </a:pPr>
            <a:r>
              <a:rPr lang="en-US" dirty="0" smtClean="0"/>
              <a:t>	</a:t>
            </a:r>
            <a:r>
              <a:rPr lang="en-US" sz="1800" dirty="0" smtClean="0">
                <a:solidFill>
                  <a:srgbClr val="000090"/>
                </a:solidFill>
              </a:rPr>
              <a:t>- A549, K562, GM12878, H1HESC, ECC1, HEPG2, HELAS3, PANC1, PFSK1, SKNSHRA, T47D, U87, FIBROBL, GM12891, GM12892, GM19238, GM19239, GM19240, HUVEC, MCF7, PROGFIB, NHEK, GM18505, HMEC, ……</a:t>
            </a:r>
            <a:endParaRPr lang="en-US" sz="1800" dirty="0">
              <a:solidFill>
                <a:srgbClr val="000090"/>
              </a:solidFill>
            </a:endParaRPr>
          </a:p>
        </p:txBody>
      </p:sp>
      <p:sp>
        <p:nvSpPr>
          <p:cNvPr id="4" name="Slide Number Placeholder 3"/>
          <p:cNvSpPr>
            <a:spLocks noGrp="1"/>
          </p:cNvSpPr>
          <p:nvPr>
            <p:ph type="sldNum" sz="quarter" idx="12"/>
          </p:nvPr>
        </p:nvSpPr>
        <p:spPr/>
        <p:txBody>
          <a:bodyPr/>
          <a:lstStyle/>
          <a:p>
            <a:fld id="{E779AB35-87CA-4C40-92C5-80CF9ACB35BC}"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models</a:t>
            </a:r>
            <a:endParaRPr lang="en-US" dirty="0"/>
          </a:p>
        </p:txBody>
      </p:sp>
      <p:sp>
        <p:nvSpPr>
          <p:cNvPr id="3" name="Content Placeholder 2"/>
          <p:cNvSpPr>
            <a:spLocks noGrp="1"/>
          </p:cNvSpPr>
          <p:nvPr>
            <p:ph sz="quarter" idx="1"/>
          </p:nvPr>
        </p:nvSpPr>
        <p:spPr/>
        <p:txBody>
          <a:bodyPr/>
          <a:lstStyle/>
          <a:p>
            <a:r>
              <a:rPr lang="en-US" dirty="0" smtClean="0"/>
              <a:t>SVM/SVR</a:t>
            </a:r>
          </a:p>
          <a:p>
            <a:r>
              <a:rPr lang="en-US" dirty="0" smtClean="0"/>
              <a:t>RF (Random forest)</a:t>
            </a:r>
          </a:p>
          <a:p>
            <a:r>
              <a:rPr lang="en-US" dirty="0" smtClean="0"/>
              <a:t>MARS (Multivariate adaptive regression </a:t>
            </a:r>
            <a:r>
              <a:rPr lang="en-US" dirty="0" err="1" smtClean="0"/>
              <a:t>splines</a:t>
            </a:r>
            <a:r>
              <a:rPr lang="en-US" dirty="0" smtClean="0"/>
              <a:t>)</a:t>
            </a:r>
          </a:p>
          <a:p>
            <a:r>
              <a:rPr lang="en-US" dirty="0" smtClean="0"/>
              <a:t>MLR (Multiple liner regression)</a:t>
            </a:r>
          </a:p>
          <a:p>
            <a:endParaRPr lang="en-US" dirty="0" smtClean="0"/>
          </a:p>
          <a:p>
            <a:r>
              <a:rPr lang="en-US" dirty="0" smtClean="0"/>
              <a:t>How to measure the goodness of a model?</a:t>
            </a:r>
          </a:p>
          <a:p>
            <a:pPr>
              <a:buNone/>
            </a:pPr>
            <a:r>
              <a:rPr lang="en-US" sz="1800" dirty="0" smtClean="0">
                <a:solidFill>
                  <a:srgbClr val="000090"/>
                </a:solidFill>
              </a:rPr>
              <a:t>	- R [0,1], correlation between predicted and measured</a:t>
            </a:r>
          </a:p>
          <a:p>
            <a:pPr>
              <a:buNone/>
            </a:pPr>
            <a:r>
              <a:rPr lang="en-US" sz="1800" dirty="0" smtClean="0">
                <a:solidFill>
                  <a:srgbClr val="000090"/>
                </a:solidFill>
              </a:rPr>
              <a:t>	- R</a:t>
            </a:r>
            <a:r>
              <a:rPr lang="en-US" sz="1800" baseline="30000" dirty="0" smtClean="0">
                <a:solidFill>
                  <a:srgbClr val="000090"/>
                </a:solidFill>
              </a:rPr>
              <a:t>2</a:t>
            </a:r>
            <a:r>
              <a:rPr lang="en-US" sz="1800" dirty="0" smtClean="0">
                <a:solidFill>
                  <a:srgbClr val="000090"/>
                </a:solidFill>
              </a:rPr>
              <a:t> [0,1], explained variation of gene expression%</a:t>
            </a:r>
          </a:p>
          <a:p>
            <a:pPr>
              <a:buNone/>
            </a:pPr>
            <a:r>
              <a:rPr lang="en-US" sz="1800" dirty="0" smtClean="0">
                <a:solidFill>
                  <a:srgbClr val="000090"/>
                </a:solidFill>
              </a:rPr>
              <a:t>	- RMSE [0, +∞], rooted mean squared error</a:t>
            </a:r>
            <a:endParaRPr lang="en-US" sz="1800" dirty="0">
              <a:solidFill>
                <a:srgbClr val="000090"/>
              </a:solidFill>
            </a:endParaRPr>
          </a:p>
        </p:txBody>
      </p:sp>
      <p:sp>
        <p:nvSpPr>
          <p:cNvPr id="4" name="Slide Number Placeholder 3"/>
          <p:cNvSpPr>
            <a:spLocks noGrp="1"/>
          </p:cNvSpPr>
          <p:nvPr>
            <p:ph type="sldNum" sz="quarter" idx="12"/>
          </p:nvPr>
        </p:nvSpPr>
        <p:spPr/>
        <p:txBody>
          <a:bodyPr/>
          <a:lstStyle/>
          <a:p>
            <a:fld id="{E779AB35-87CA-4C40-92C5-80CF9ACB35BC}"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2395</TotalTime>
  <Words>1648</Words>
  <Application>Microsoft Macintosh PowerPoint</Application>
  <PresentationFormat>On-screen Show (4:3)</PresentationFormat>
  <Paragraphs>226</Paragraphs>
  <Slides>34</Slides>
  <Notes>5</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Equity</vt:lpstr>
      <vt:lpstr>Relating gene expression with TF binding</vt:lpstr>
      <vt:lpstr>Slide 2</vt:lpstr>
      <vt:lpstr>Target Identification with a Probabilistic model (TIP)</vt:lpstr>
      <vt:lpstr>Example 1: STAT4 targets identified by TIP are more down-regulated in STAT4 KO</vt:lpstr>
      <vt:lpstr>Example 2: ERα targets identified by TIP are more responsive to estrogen treatment</vt:lpstr>
      <vt:lpstr>TIP is insensitive to sequencing depth</vt:lpstr>
      <vt:lpstr>Expression data of Gencode TSSs</vt:lpstr>
      <vt:lpstr>TF binding data</vt:lpstr>
      <vt:lpstr>Machine learning models</vt:lpstr>
      <vt:lpstr>Example - cpkw</vt:lpstr>
      <vt:lpstr>Slide 11</vt:lpstr>
      <vt:lpstr>CAGE data</vt:lpstr>
      <vt:lpstr>Predictive powers of different TF categories</vt:lpstr>
      <vt:lpstr>Importance of genes</vt:lpstr>
      <vt:lpstr>CpG content</vt:lpstr>
      <vt:lpstr>HCP is easier than LCP</vt:lpstr>
      <vt:lpstr>CpG is most correlated with expression in HESC</vt:lpstr>
      <vt:lpstr>Relative importance</vt:lpstr>
      <vt:lpstr>Aggregation plot of TF binding signals</vt:lpstr>
      <vt:lpstr>Cell line specificity of TF model</vt:lpstr>
      <vt:lpstr>Predict differential expression based on differential binding of TFs</vt:lpstr>
      <vt:lpstr>Relative importance of TFs</vt:lpstr>
      <vt:lpstr>Classify K562/GM12878 specific TSSs</vt:lpstr>
      <vt:lpstr>1st and 2nd TSSs for genes</vt:lpstr>
      <vt:lpstr>TFHM</vt:lpstr>
      <vt:lpstr>Conditional predictive power</vt:lpstr>
      <vt:lpstr>Conditional predictive power</vt:lpstr>
      <vt:lpstr>CR model</vt:lpstr>
      <vt:lpstr>CR model</vt:lpstr>
      <vt:lpstr>CTCF insulates TF binding signals inside core promoters</vt:lpstr>
      <vt:lpstr>X chromosome dosage</vt:lpstr>
      <vt:lpstr>Conclusions</vt:lpstr>
      <vt:lpstr>Bio-model</vt:lpstr>
      <vt:lpstr>Acknowledgements</vt:lpstr>
    </vt:vector>
  </TitlesOfParts>
  <Company>Yale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Relating gene expression with TF binding</dc:title>
  <dc:creator>Chao Cheng</dc:creator>
  <cp:lastModifiedBy>Chao Cheng</cp:lastModifiedBy>
  <cp:revision>15</cp:revision>
  <dcterms:created xsi:type="dcterms:W3CDTF">2011-11-13T05:11:24Z</dcterms:created>
  <dcterms:modified xsi:type="dcterms:W3CDTF">2011-11-13T05:12:17Z</dcterms:modified>
</cp:coreProperties>
</file>