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1" r:id="rId7"/>
    <p:sldId id="263" r:id="rId8"/>
    <p:sldId id="264" r:id="rId9"/>
    <p:sldId id="265" r:id="rId10"/>
    <p:sldId id="266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ECB3-3FFB-42AF-B7FD-F97197E59FE2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884D4-EB47-4371-8060-7C1CB16BA3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ECB3-3FFB-42AF-B7FD-F97197E59FE2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884D4-EB47-4371-8060-7C1CB16BA3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ECB3-3FFB-42AF-B7FD-F97197E59FE2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884D4-EB47-4371-8060-7C1CB16BA3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ECB3-3FFB-42AF-B7FD-F97197E59FE2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884D4-EB47-4371-8060-7C1CB16BA3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ECB3-3FFB-42AF-B7FD-F97197E59FE2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884D4-EB47-4371-8060-7C1CB16BA3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ECB3-3FFB-42AF-B7FD-F97197E59FE2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884D4-EB47-4371-8060-7C1CB16BA3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ECB3-3FFB-42AF-B7FD-F97197E59FE2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884D4-EB47-4371-8060-7C1CB16BA3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ECB3-3FFB-42AF-B7FD-F97197E59FE2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884D4-EB47-4371-8060-7C1CB16BA3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ECB3-3FFB-42AF-B7FD-F97197E59FE2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884D4-EB47-4371-8060-7C1CB16BA3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ECB3-3FFB-42AF-B7FD-F97197E59FE2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884D4-EB47-4371-8060-7C1CB16BA3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ECB3-3FFB-42AF-B7FD-F97197E59FE2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884D4-EB47-4371-8060-7C1CB16BA3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0ECB3-3FFB-42AF-B7FD-F97197E59FE2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884D4-EB47-4371-8060-7C1CB16BA3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Allele-specific SNPs in non-coding regions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GenomeAnnot</a:t>
            </a:r>
            <a:endParaRPr lang="en-US" dirty="0" smtClean="0"/>
          </a:p>
          <a:p>
            <a:r>
              <a:rPr lang="en-US" dirty="0" smtClean="0"/>
              <a:t>Jieming</a:t>
            </a:r>
          </a:p>
          <a:p>
            <a:r>
              <a:rPr lang="en-US" dirty="0" smtClean="0"/>
              <a:t>26</a:t>
            </a:r>
            <a:r>
              <a:rPr lang="en-US" baseline="30000" dirty="0" smtClean="0"/>
              <a:t>th</a:t>
            </a:r>
            <a:r>
              <a:rPr lang="en-US" dirty="0" smtClean="0"/>
              <a:t> Oct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TF+AS 70</a:t>
            </a:r>
            <a:r>
              <a:rPr lang="en-US" baseline="30000" dirty="0" smtClean="0"/>
              <a:t>th</a:t>
            </a:r>
            <a:r>
              <a:rPr lang="en-US" dirty="0" smtClean="0"/>
              <a:t> Window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819400" y="4038600"/>
          <a:ext cx="4191000" cy="2578100"/>
        </p:xfrm>
        <a:graphic>
          <a:graphicData uri="http://schemas.openxmlformats.org/drawingml/2006/table">
            <a:tbl>
              <a:tblPr/>
              <a:tblGrid>
                <a:gridCol w="1047750"/>
                <a:gridCol w="1047750"/>
                <a:gridCol w="1047750"/>
                <a:gridCol w="1047750"/>
              </a:tblGrid>
              <a:tr h="3683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window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LM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LH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MH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0.89927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0.626554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0.360956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0.941664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0.54836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0.314884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0.943081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0.557563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0.325831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0.907797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0.489426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0.380728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0.913341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0.582636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0.316802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0.858329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0.634584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0.315506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8" name="Picture 7" descr="allTF+AS_window70_dafDistrib_wsize1000.png"/>
          <p:cNvPicPr>
            <a:picLocks noChangeAspect="1"/>
          </p:cNvPicPr>
          <p:nvPr/>
        </p:nvPicPr>
        <p:blipFill>
          <a:blip r:embed="rId2" cstate="print"/>
          <a:srcRect l="8333" r="7500" b="3573"/>
          <a:stretch>
            <a:fillRect/>
          </a:stretch>
        </p:blipFill>
        <p:spPr>
          <a:xfrm>
            <a:off x="0" y="609601"/>
            <a:ext cx="2819400" cy="2971800"/>
          </a:xfrm>
          <a:prstGeom prst="rect">
            <a:avLst/>
          </a:prstGeom>
        </p:spPr>
      </p:pic>
      <p:pic>
        <p:nvPicPr>
          <p:cNvPr id="9" name="Picture 8" descr="allTF+AS_window70-75_boxplots_wsize1000.png"/>
          <p:cNvPicPr>
            <a:picLocks noChangeAspect="1"/>
          </p:cNvPicPr>
          <p:nvPr/>
        </p:nvPicPr>
        <p:blipFill>
          <a:blip r:embed="rId3" cstate="print"/>
          <a:srcRect l="10833" t="3573" r="2500" b="8731"/>
          <a:stretch>
            <a:fillRect/>
          </a:stretch>
        </p:blipFill>
        <p:spPr>
          <a:xfrm>
            <a:off x="3124200" y="685801"/>
            <a:ext cx="6019800" cy="327659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0" y="40386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u="sng" dirty="0" smtClean="0"/>
              <a:t>P-values </a:t>
            </a:r>
          </a:p>
          <a:p>
            <a:pPr algn="r"/>
            <a:r>
              <a:rPr lang="en-US" b="1" u="sng" dirty="0" smtClean="0"/>
              <a:t>(Mann-Whitney U Test)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ASonly</a:t>
            </a:r>
            <a:r>
              <a:rPr lang="en-US" dirty="0" smtClean="0"/>
              <a:t> 70</a:t>
            </a:r>
            <a:r>
              <a:rPr lang="en-US" baseline="30000" dirty="0" smtClean="0"/>
              <a:t>th</a:t>
            </a:r>
            <a:r>
              <a:rPr lang="en-US" dirty="0" smtClean="0"/>
              <a:t> Window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819400" y="4038600"/>
          <a:ext cx="4191000" cy="2578100"/>
        </p:xfrm>
        <a:graphic>
          <a:graphicData uri="http://schemas.openxmlformats.org/drawingml/2006/table">
            <a:tbl>
              <a:tblPr/>
              <a:tblGrid>
                <a:gridCol w="1047750"/>
                <a:gridCol w="1047750"/>
                <a:gridCol w="1047750"/>
                <a:gridCol w="1047750"/>
              </a:tblGrid>
              <a:tr h="3683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window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LM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LH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MH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0.345636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0.989931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0.230931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0.349138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0.963976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0.194782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0.472591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0.78037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0.187258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0.555616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0.695792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0.187258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0.469938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0.80706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0.200769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0.469938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0.80706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0.200769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0" y="40386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u="sng" dirty="0" smtClean="0"/>
              <a:t>P-values </a:t>
            </a:r>
          </a:p>
          <a:p>
            <a:pPr algn="r"/>
            <a:r>
              <a:rPr lang="en-US" b="1" u="sng" dirty="0" smtClean="0"/>
              <a:t>(Mann-Whitney U Test)</a:t>
            </a:r>
            <a:endParaRPr lang="en-US" b="1" u="sng" dirty="0"/>
          </a:p>
        </p:txBody>
      </p:sp>
      <p:pic>
        <p:nvPicPr>
          <p:cNvPr id="11" name="Picture 10" descr="AS_window70_dafDistrib_wsize1000.png"/>
          <p:cNvPicPr>
            <a:picLocks/>
          </p:cNvPicPr>
          <p:nvPr/>
        </p:nvPicPr>
        <p:blipFill>
          <a:blip r:embed="rId2" cstate="print"/>
          <a:srcRect l="9167" t="1853" r="8333" b="3573"/>
          <a:stretch>
            <a:fillRect/>
          </a:stretch>
        </p:blipFill>
        <p:spPr>
          <a:xfrm>
            <a:off x="0" y="838200"/>
            <a:ext cx="3124200" cy="2971800"/>
          </a:xfrm>
          <a:prstGeom prst="rect">
            <a:avLst/>
          </a:prstGeom>
        </p:spPr>
      </p:pic>
      <p:pic>
        <p:nvPicPr>
          <p:cNvPr id="12" name="Picture 11" descr="AS_window70-75_boxplots_wsize1000.png"/>
          <p:cNvPicPr>
            <a:picLocks/>
          </p:cNvPicPr>
          <p:nvPr/>
        </p:nvPicPr>
        <p:blipFill>
          <a:blip r:embed="rId3" cstate="print"/>
          <a:srcRect l="10833" t="5292" r="8333" b="8731"/>
          <a:stretch>
            <a:fillRect/>
          </a:stretch>
        </p:blipFill>
        <p:spPr>
          <a:xfrm>
            <a:off x="3127248" y="685800"/>
            <a:ext cx="6016752" cy="32735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chipseq_20bin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8333" t="4723" r="8333" b="3569"/>
          <a:stretch>
            <a:fillRect/>
          </a:stretch>
        </p:blipFill>
        <p:spPr>
          <a:xfrm>
            <a:off x="0" y="1371600"/>
            <a:ext cx="9001125" cy="54864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SNPs in DNA binding sites and motifs (</a:t>
            </a:r>
            <a:r>
              <a:rPr lang="en-US" dirty="0" err="1" smtClean="0"/>
              <a:t>ChIPseq</a:t>
            </a:r>
            <a:r>
              <a:rPr lang="en-US" dirty="0" smtClean="0"/>
              <a:t>) DAF</a:t>
            </a:r>
            <a:endParaRPr lang="en-US" dirty="0"/>
          </a:p>
        </p:txBody>
      </p:sp>
      <p:pic>
        <p:nvPicPr>
          <p:cNvPr id="9" name="Content Placeholder 3" descr="chipseq_20bins_blownupRare.png"/>
          <p:cNvPicPr>
            <a:picLocks noChangeAspect="1"/>
          </p:cNvPicPr>
          <p:nvPr/>
        </p:nvPicPr>
        <p:blipFill>
          <a:blip r:embed="rId3" cstate="print"/>
          <a:srcRect l="27457" t="17727" r="58295" b="16686"/>
          <a:stretch>
            <a:fillRect/>
          </a:stretch>
        </p:blipFill>
        <p:spPr>
          <a:xfrm>
            <a:off x="1143000" y="3733800"/>
            <a:ext cx="2514600" cy="24384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Rectangle 9"/>
          <p:cNvSpPr/>
          <p:nvPr/>
        </p:nvSpPr>
        <p:spPr>
          <a:xfrm>
            <a:off x="609600" y="1676400"/>
            <a:ext cx="381000" cy="7620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Correlation of </a:t>
            </a:r>
            <a:r>
              <a:rPr lang="en-US" dirty="0" err="1" smtClean="0"/>
              <a:t>allelicity</a:t>
            </a:r>
            <a:r>
              <a:rPr lang="en-US" dirty="0" smtClean="0"/>
              <a:t> and DAF: </a:t>
            </a:r>
            <a:br>
              <a:rPr lang="en-US" dirty="0" smtClean="0"/>
            </a:br>
            <a:r>
              <a:rPr lang="en-US" dirty="0" smtClean="0"/>
              <a:t>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P-value correlates with larger sample size</a:t>
            </a:r>
          </a:p>
          <a:p>
            <a:r>
              <a:rPr lang="en-US" dirty="0" smtClean="0"/>
              <a:t>Perform correlation on a slice of the reads distribution.</a:t>
            </a:r>
            <a:br>
              <a:rPr lang="en-US" dirty="0" smtClean="0"/>
            </a:br>
            <a:r>
              <a:rPr lang="en-US" dirty="0" smtClean="0">
                <a:sym typeface="Wingdings" pitchFamily="2" charset="2"/>
              </a:rPr>
              <a:t> low numbers of reads give more false positives/noise.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eval_mt30_bothArifTF_100bin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8333" t="2812" r="8333" b="3569"/>
          <a:stretch>
            <a:fillRect/>
          </a:stretch>
        </p:blipFill>
        <p:spPr>
          <a:xfrm>
            <a:off x="0" y="1371600"/>
            <a:ext cx="9097347" cy="4953000"/>
          </a:xfr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Reads distribution of </a:t>
            </a:r>
            <a:r>
              <a:rPr lang="en-US" dirty="0" err="1" smtClean="0"/>
              <a:t>allTF+AS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boxplot_8_arif+TF.png"/>
          <p:cNvPicPr>
            <a:picLocks noChangeAspect="1"/>
          </p:cNvPicPr>
          <p:nvPr/>
        </p:nvPicPr>
        <p:blipFill>
          <a:blip r:embed="rId2" cstate="print"/>
          <a:srcRect l="8333" t="1853" r="8333" b="7012"/>
          <a:stretch>
            <a:fillRect/>
          </a:stretch>
        </p:blipFill>
        <p:spPr>
          <a:xfrm>
            <a:off x="6019800" y="533400"/>
            <a:ext cx="3124200" cy="289560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Reads distribution of </a:t>
            </a:r>
            <a:r>
              <a:rPr lang="en-US" dirty="0" err="1" smtClean="0"/>
              <a:t>allTF+AS</a:t>
            </a:r>
            <a:endParaRPr lang="en-US" dirty="0"/>
          </a:p>
        </p:txBody>
      </p:sp>
      <p:pic>
        <p:nvPicPr>
          <p:cNvPr id="18" name="Picture 17" descr="reads678910MT30_blown_arif+TF.png"/>
          <p:cNvPicPr>
            <a:picLocks noChangeAspect="1"/>
          </p:cNvPicPr>
          <p:nvPr/>
        </p:nvPicPr>
        <p:blipFill>
          <a:blip r:embed="rId3" cstate="print"/>
          <a:srcRect l="7579" t="5455" r="8255" b="3410"/>
          <a:stretch>
            <a:fillRect/>
          </a:stretch>
        </p:blipFill>
        <p:spPr>
          <a:xfrm>
            <a:off x="0" y="609600"/>
            <a:ext cx="5943600" cy="3657600"/>
          </a:xfrm>
          <a:prstGeom prst="rect">
            <a:avLst/>
          </a:prstGeom>
        </p:spPr>
      </p:pic>
      <p:pic>
        <p:nvPicPr>
          <p:cNvPr id="16" name="Picture 15" descr="boxplot_9_arif+TF.png"/>
          <p:cNvPicPr>
            <a:picLocks noChangeAspect="1"/>
          </p:cNvPicPr>
          <p:nvPr/>
        </p:nvPicPr>
        <p:blipFill>
          <a:blip r:embed="rId4" cstate="print"/>
          <a:srcRect l="8333" t="1907" r="8307" b="6957"/>
          <a:stretch>
            <a:fillRect/>
          </a:stretch>
        </p:blipFill>
        <p:spPr>
          <a:xfrm>
            <a:off x="5867400" y="3505200"/>
            <a:ext cx="3276600" cy="3352800"/>
          </a:xfrm>
          <a:prstGeom prst="rect">
            <a:avLst/>
          </a:prstGeom>
        </p:spPr>
      </p:pic>
      <p:pic>
        <p:nvPicPr>
          <p:cNvPr id="17" name="Picture 16" descr="boxplot_mt30_arif+TF.png"/>
          <p:cNvPicPr>
            <a:picLocks noChangeAspect="1"/>
          </p:cNvPicPr>
          <p:nvPr/>
        </p:nvPicPr>
        <p:blipFill>
          <a:blip r:embed="rId5" cstate="print"/>
          <a:srcRect l="8386" r="8281" b="6903"/>
          <a:stretch>
            <a:fillRect/>
          </a:stretch>
        </p:blipFill>
        <p:spPr>
          <a:xfrm>
            <a:off x="0" y="4038600"/>
            <a:ext cx="5867400" cy="281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val_mt30_ArifOnly_100bins.png"/>
          <p:cNvPicPr>
            <a:picLocks noChangeAspect="1"/>
          </p:cNvPicPr>
          <p:nvPr/>
        </p:nvPicPr>
        <p:blipFill>
          <a:blip r:embed="rId2" cstate="print"/>
          <a:srcRect l="7500" t="5292" r="7500" b="3573"/>
          <a:stretch>
            <a:fillRect/>
          </a:stretch>
        </p:blipFill>
        <p:spPr>
          <a:xfrm>
            <a:off x="0" y="1447800"/>
            <a:ext cx="9092242" cy="510540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Reads distribution of only 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6" descr="boxplot_8_arif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8333" r="8333" b="6381"/>
          <a:stretch>
            <a:fillRect/>
          </a:stretch>
        </p:blipFill>
        <p:spPr>
          <a:xfrm>
            <a:off x="5638800" y="533400"/>
            <a:ext cx="3276600" cy="2163233"/>
          </a:xfrm>
        </p:spPr>
      </p:pic>
      <p:pic>
        <p:nvPicPr>
          <p:cNvPr id="5" name="Picture 4" descr="boxplot_mt30_arifs.png"/>
          <p:cNvPicPr>
            <a:picLocks noChangeAspect="1"/>
          </p:cNvPicPr>
          <p:nvPr/>
        </p:nvPicPr>
        <p:blipFill>
          <a:blip r:embed="rId3" cstate="print"/>
          <a:srcRect l="8412" r="8255" b="6849"/>
          <a:stretch>
            <a:fillRect/>
          </a:stretch>
        </p:blipFill>
        <p:spPr>
          <a:xfrm>
            <a:off x="152400" y="4038600"/>
            <a:ext cx="5334000" cy="2819400"/>
          </a:xfrm>
          <a:prstGeom prst="rect">
            <a:avLst/>
          </a:prstGeom>
        </p:spPr>
      </p:pic>
      <p:pic>
        <p:nvPicPr>
          <p:cNvPr id="6" name="Picture 5" descr="boxplot_11_arifs.png"/>
          <p:cNvPicPr>
            <a:picLocks noChangeAspect="1"/>
          </p:cNvPicPr>
          <p:nvPr/>
        </p:nvPicPr>
        <p:blipFill>
          <a:blip r:embed="rId4" cstate="print"/>
          <a:srcRect l="8333" r="7448" b="7145"/>
          <a:stretch>
            <a:fillRect/>
          </a:stretch>
        </p:blipFill>
        <p:spPr>
          <a:xfrm>
            <a:off x="5638800" y="4800600"/>
            <a:ext cx="3276600" cy="2057400"/>
          </a:xfrm>
          <a:prstGeom prst="rect">
            <a:avLst/>
          </a:prstGeom>
        </p:spPr>
      </p:pic>
      <p:pic>
        <p:nvPicPr>
          <p:cNvPr id="7" name="Picture 6" descr="reads678910MT30_blown_arifs.png"/>
          <p:cNvPicPr>
            <a:picLocks noChangeAspect="1"/>
          </p:cNvPicPr>
          <p:nvPr/>
        </p:nvPicPr>
        <p:blipFill>
          <a:blip r:embed="rId5" cstate="print"/>
          <a:srcRect l="7605" t="5509" r="6562" b="3356"/>
          <a:stretch>
            <a:fillRect/>
          </a:stretch>
        </p:blipFill>
        <p:spPr>
          <a:xfrm>
            <a:off x="0" y="609600"/>
            <a:ext cx="5638800" cy="3505200"/>
          </a:xfrm>
          <a:prstGeom prst="rect">
            <a:avLst/>
          </a:prstGeom>
        </p:spPr>
      </p:pic>
      <p:pic>
        <p:nvPicPr>
          <p:cNvPr id="8" name="Picture 7" descr="boxplot_10_arifs.png"/>
          <p:cNvPicPr>
            <a:picLocks noChangeAspect="1"/>
          </p:cNvPicPr>
          <p:nvPr/>
        </p:nvPicPr>
        <p:blipFill>
          <a:blip r:embed="rId6" cstate="print"/>
          <a:srcRect l="8360" r="8307" b="6957"/>
          <a:stretch>
            <a:fillRect/>
          </a:stretch>
        </p:blipFill>
        <p:spPr>
          <a:xfrm>
            <a:off x="5638800" y="2667000"/>
            <a:ext cx="3276600" cy="21336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Reads distribution of only 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Less noise from MT30</a:t>
            </a:r>
          </a:p>
          <a:p>
            <a:r>
              <a:rPr lang="en-US" dirty="0" smtClean="0"/>
              <a:t>AS only overly corrected or TF+AS more noise in rare SNPs in read counts?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Sliding Window</a:t>
            </a:r>
            <a:endParaRPr lang="en-US" dirty="0"/>
          </a:p>
        </p:txBody>
      </p:sp>
      <p:pic>
        <p:nvPicPr>
          <p:cNvPr id="10" name="Content Placeholder 9" descr="allTF+arif_30-1000_windowSize1000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9259" r="7407" b="5479"/>
          <a:stretch>
            <a:fillRect/>
          </a:stretch>
        </p:blipFill>
        <p:spPr>
          <a:xfrm>
            <a:off x="258281" y="1219200"/>
            <a:ext cx="8733319" cy="4800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1660</TotalTime>
  <Words>158</Words>
  <Application>Microsoft Office PowerPoint</Application>
  <PresentationFormat>On-screen Show (4:3)</PresentationFormat>
  <Paragraphs>78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Allele-specific SNPs in non-coding regions</vt:lpstr>
      <vt:lpstr>SNPs in DNA binding sites and motifs (ChIPseq) DAF</vt:lpstr>
      <vt:lpstr>Correlation of allelicity and DAF:  Issue</vt:lpstr>
      <vt:lpstr>Reads distribution of allTF+AS</vt:lpstr>
      <vt:lpstr>Reads distribution of allTF+AS</vt:lpstr>
      <vt:lpstr>Reads distribution of only AS</vt:lpstr>
      <vt:lpstr>Reads distribution of only AS</vt:lpstr>
      <vt:lpstr>Notes I</vt:lpstr>
      <vt:lpstr>Sliding Window</vt:lpstr>
      <vt:lpstr>TF+AS 70th Window</vt:lpstr>
      <vt:lpstr>ASonly 70th Window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JM</dc:creator>
  <cp:lastModifiedBy>JM</cp:lastModifiedBy>
  <cp:revision>179</cp:revision>
  <dcterms:created xsi:type="dcterms:W3CDTF">2011-10-11T17:53:48Z</dcterms:created>
  <dcterms:modified xsi:type="dcterms:W3CDTF">2011-10-26T21:06:02Z</dcterms:modified>
</cp:coreProperties>
</file>