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5"/>
  </p:notesMasterIdLst>
  <p:sldIdLst>
    <p:sldId id="289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0" r:id="rId11"/>
    <p:sldId id="291" r:id="rId12"/>
    <p:sldId id="278" r:id="rId13"/>
    <p:sldId id="257" r:id="rId14"/>
    <p:sldId id="272" r:id="rId15"/>
    <p:sldId id="269" r:id="rId16"/>
    <p:sldId id="273" r:id="rId17"/>
    <p:sldId id="270" r:id="rId18"/>
    <p:sldId id="274" r:id="rId19"/>
    <p:sldId id="271" r:id="rId20"/>
    <p:sldId id="275" r:id="rId21"/>
    <p:sldId id="292" r:id="rId22"/>
    <p:sldId id="260" r:id="rId23"/>
    <p:sldId id="29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esProps" Target="pres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viewProps" Target="viewProps.xml"/><Relationship Id="rId26" Type="http://schemas.openxmlformats.org/officeDocument/2006/relationships/printerSettings" Target="printerSettings/printerSettings1.bin"/><Relationship Id="rId30" Type="http://schemas.openxmlformats.org/officeDocument/2006/relationships/tableStyles" Target="tableStyles.xml"/><Relationship Id="rId11" Type="http://schemas.openxmlformats.org/officeDocument/2006/relationships/slide" Target="slides/slide10.xml"/><Relationship Id="rId29" Type="http://schemas.openxmlformats.org/officeDocument/2006/relationships/theme" Target="theme/theme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7DA7D-4B47-0640-A9B9-2CD2ABB19CB6}" type="datetimeFigureOut">
              <a:rPr lang="en-US" smtClean="0"/>
              <a:t>10/19/11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4A613-9667-544F-B9BA-A4FFBA1443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SNP DAF corrected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4A613-9667-544F-B9BA-A4FFBA1443E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DAF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4A613-9667-544F-B9BA-A4FFBA1443E1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0.05 DAF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4A613-9667-544F-B9BA-A4FFBA1443E1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DAF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4A613-9667-544F-B9BA-A4FFBA1443E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0.05 DAF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4A613-9667-544F-B9BA-A4FFBA1443E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miRNAs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4A613-9667-544F-B9BA-A4FFBA1443E1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9B031-1F8A-6648-8475-8BCE3C6D199A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EEC37-70F7-F347-8CAE-84D8386CE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df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d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df"/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df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df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ncVarII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on subgroups of non-coding elements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Selection on </a:t>
            </a:r>
            <a:r>
              <a:rPr lang="en-US" dirty="0" err="1" smtClean="0"/>
              <a:t>subregions</a:t>
            </a:r>
            <a:r>
              <a:rPr lang="en-US" dirty="0" smtClean="0"/>
              <a:t> of miRNA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86200" y="762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miRNA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5791200"/>
            <a:ext cx="5410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5’flank            </a:t>
            </a:r>
            <a:r>
              <a:rPr lang="en-US" sz="1600" dirty="0" err="1" smtClean="0"/>
              <a:t>miR</a:t>
            </a:r>
            <a:r>
              <a:rPr lang="en-US" sz="1600" dirty="0" smtClean="0"/>
              <a:t> 	          loop                </a:t>
            </a:r>
            <a:r>
              <a:rPr lang="en-US" sz="1600" dirty="0" err="1" smtClean="0"/>
              <a:t>miR</a:t>
            </a:r>
            <a:r>
              <a:rPr lang="en-US" sz="1600" dirty="0" smtClean="0"/>
              <a:t>*          3’flank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Correlation between regulators, target sites, and target </a:t>
            </a:r>
            <a:r>
              <a:rPr lang="en-US" dirty="0" smtClean="0"/>
              <a:t>genes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304800" y="381000"/>
            <a:ext cx="3352800" cy="1803381"/>
            <a:chOff x="609600" y="533400"/>
            <a:chExt cx="3352800" cy="1803381"/>
          </a:xfrm>
        </p:grpSpPr>
        <p:grpSp>
          <p:nvGrpSpPr>
            <p:cNvPr id="4" name="Group 21"/>
            <p:cNvGrpSpPr/>
            <p:nvPr/>
          </p:nvGrpSpPr>
          <p:grpSpPr>
            <a:xfrm>
              <a:off x="609600" y="533400"/>
              <a:ext cx="3352800" cy="1803381"/>
              <a:chOff x="533400" y="1967150"/>
              <a:chExt cx="3352800" cy="180338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220789" y="2743994"/>
                <a:ext cx="4572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rot="5400000">
                <a:off x="1255712" y="2553494"/>
                <a:ext cx="38258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533400" y="3124994"/>
                <a:ext cx="20574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 8"/>
              <p:cNvSpPr/>
              <p:nvPr/>
            </p:nvSpPr>
            <p:spPr>
              <a:xfrm>
                <a:off x="2590800" y="2934494"/>
                <a:ext cx="457200" cy="3810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286000" y="2729150"/>
                <a:ext cx="762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2083711" y="2929057"/>
                <a:ext cx="399814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96715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TF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3400" y="3124200"/>
                <a:ext cx="19423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binding site: </a:t>
                </a:r>
              </a:p>
              <a:p>
                <a:r>
                  <a:rPr lang="en-US" dirty="0" smtClean="0"/>
                  <a:t>peak (P)/motif (M)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48000" y="2895600"/>
                <a:ext cx="838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target (T) </a:t>
                </a:r>
                <a:endParaRPr lang="en-US" dirty="0"/>
              </a:p>
            </p:txBody>
          </p:sp>
        </p:grpSp>
        <p:sp>
          <p:nvSpPr>
            <p:cNvPr id="19" name="Isosceles Triangle 18"/>
            <p:cNvSpPr/>
            <p:nvPr/>
          </p:nvSpPr>
          <p:spPr>
            <a:xfrm>
              <a:off x="1219200" y="533400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906362" y="304800"/>
            <a:ext cx="1978024" cy="2048908"/>
            <a:chOff x="609600" y="2956956"/>
            <a:chExt cx="1978024" cy="2048908"/>
          </a:xfrm>
        </p:grpSpPr>
        <p:sp>
          <p:nvSpPr>
            <p:cNvPr id="21" name="Rectangle 20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24" name="Straight Connector 23"/>
            <p:cNvCxnSpPr>
              <a:endCxn id="21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2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-0.09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7611" y="4267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0.03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-0.08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density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798786" y="304800"/>
            <a:ext cx="1978024" cy="2048908"/>
            <a:chOff x="609600" y="2956956"/>
            <a:chExt cx="1978024" cy="2048908"/>
          </a:xfrm>
        </p:grpSpPr>
        <p:sp>
          <p:nvSpPr>
            <p:cNvPr id="52" name="Rectangle 51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55" name="Straight Connector 54"/>
            <p:cNvCxnSpPr>
              <a:endCxn id="52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53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 rot="18737453">
              <a:off x="624660" y="3528583"/>
              <a:ext cx="79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0.01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7611" y="4267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0.07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3339675">
              <a:off x="1723479" y="3636923"/>
              <a:ext cx="8950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0.33**</a:t>
              </a:r>
              <a:endParaRPr lang="en-US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2601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DAF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886200" y="2438400"/>
            <a:ext cx="1978024" cy="2048908"/>
            <a:chOff x="609600" y="2956956"/>
            <a:chExt cx="1978024" cy="2048908"/>
          </a:xfrm>
        </p:grpSpPr>
        <p:sp>
          <p:nvSpPr>
            <p:cNvPr id="64" name="Rectangle 63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67" name="Straight Connector 66"/>
            <p:cNvCxnSpPr>
              <a:endCxn id="64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4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0.16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217610" y="4267200"/>
              <a:ext cx="66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-0.18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0.09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density</a:t>
              </a:r>
              <a:endParaRPr lang="en-US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652738" y="2438400"/>
            <a:ext cx="1978024" cy="2048908"/>
            <a:chOff x="609600" y="2956956"/>
            <a:chExt cx="1978024" cy="2048908"/>
          </a:xfrm>
        </p:grpSpPr>
        <p:sp>
          <p:nvSpPr>
            <p:cNvPr id="76" name="Rectangle 75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79" name="Straight Connector 78"/>
            <p:cNvCxnSpPr>
              <a:endCxn id="76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77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6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1.00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7610" y="4267200"/>
              <a:ext cx="792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-0.12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n-US" dirty="0" smtClean="0"/>
                <a:t>.00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43462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DAF</a:t>
              </a:r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889376" y="4648200"/>
            <a:ext cx="1978024" cy="2048908"/>
            <a:chOff x="609600" y="2956956"/>
            <a:chExt cx="1978024" cy="2048908"/>
          </a:xfrm>
        </p:grpSpPr>
        <p:sp>
          <p:nvSpPr>
            <p:cNvPr id="88" name="Rectangle 87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91" name="Straight Connector 90"/>
            <p:cNvCxnSpPr>
              <a:endCxn id="88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89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8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-0.05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17610" y="4267200"/>
              <a:ext cx="929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0.46**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-0.13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density</a:t>
              </a:r>
              <a:endParaRPr lang="en-US" dirty="0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708776" y="4648200"/>
            <a:ext cx="1978024" cy="2048908"/>
            <a:chOff x="609600" y="2956956"/>
            <a:chExt cx="1978024" cy="2048908"/>
          </a:xfrm>
        </p:grpSpPr>
        <p:sp>
          <p:nvSpPr>
            <p:cNvPr id="100" name="Rectangle 99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103" name="Straight Connector 102"/>
            <p:cNvCxnSpPr>
              <a:endCxn id="100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1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0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17610" y="4267200"/>
              <a:ext cx="856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0.73**</a:t>
              </a:r>
              <a:endParaRPr lang="en-US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NA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3982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DAF</a:t>
              </a:r>
              <a:endParaRPr lang="en-US" dirty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33400" y="595844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</a:t>
            </a:r>
            <a:r>
              <a:rPr lang="en-US" dirty="0" err="1" smtClean="0"/>
              <a:t>p</a:t>
            </a:r>
            <a:r>
              <a:rPr lang="en-US" dirty="0" smtClean="0"/>
              <a:t>-value&lt;0.01</a:t>
            </a:r>
          </a:p>
          <a:p>
            <a:r>
              <a:rPr lang="en-US" dirty="0" smtClean="0"/>
              <a:t>*   </a:t>
            </a:r>
            <a:r>
              <a:rPr lang="en-US" dirty="0" err="1" smtClean="0"/>
              <a:t>p</a:t>
            </a:r>
            <a:r>
              <a:rPr lang="en-US" dirty="0" smtClean="0"/>
              <a:t>-value&lt;0.05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14400" y="2910444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Spearman’s correlation: rho</a:t>
            </a:r>
          </a:p>
          <a:p>
            <a:endParaRPr lang="en-US" dirty="0" smtClean="0"/>
          </a:p>
          <a:p>
            <a:r>
              <a:rPr lang="en-US" dirty="0" smtClean="0"/>
              <a:t>Average DAF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/>
        </p:nvGrpSpPr>
        <p:grpSpPr>
          <a:xfrm>
            <a:off x="304800" y="381000"/>
            <a:ext cx="3352800" cy="1803381"/>
            <a:chOff x="609600" y="533400"/>
            <a:chExt cx="3352800" cy="1803381"/>
          </a:xfrm>
        </p:grpSpPr>
        <p:grpSp>
          <p:nvGrpSpPr>
            <p:cNvPr id="3" name="Group 21"/>
            <p:cNvGrpSpPr/>
            <p:nvPr/>
          </p:nvGrpSpPr>
          <p:grpSpPr>
            <a:xfrm>
              <a:off x="609600" y="533400"/>
              <a:ext cx="3352800" cy="1803381"/>
              <a:chOff x="533400" y="1967150"/>
              <a:chExt cx="3352800" cy="180338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220789" y="2743994"/>
                <a:ext cx="4572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rot="5400000">
                <a:off x="1255712" y="2553494"/>
                <a:ext cx="38258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533400" y="3124994"/>
                <a:ext cx="20574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 8"/>
              <p:cNvSpPr/>
              <p:nvPr/>
            </p:nvSpPr>
            <p:spPr>
              <a:xfrm>
                <a:off x="2590800" y="2934494"/>
                <a:ext cx="457200" cy="3810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286000" y="2729150"/>
                <a:ext cx="762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2083711" y="2929057"/>
                <a:ext cx="399814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96715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TF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3400" y="3124200"/>
                <a:ext cx="19423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binding site: </a:t>
                </a:r>
              </a:p>
              <a:p>
                <a:r>
                  <a:rPr lang="en-US" dirty="0" smtClean="0"/>
                  <a:t>peak (P)/motif (M)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48000" y="2895600"/>
                <a:ext cx="838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target (T) </a:t>
                </a:r>
                <a:endParaRPr lang="en-US" dirty="0"/>
              </a:p>
            </p:txBody>
          </p:sp>
        </p:grpSp>
        <p:sp>
          <p:nvSpPr>
            <p:cNvPr id="19" name="Isosceles Triangle 18"/>
            <p:cNvSpPr/>
            <p:nvPr/>
          </p:nvSpPr>
          <p:spPr>
            <a:xfrm>
              <a:off x="1219200" y="533400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49"/>
          <p:cNvGrpSpPr/>
          <p:nvPr/>
        </p:nvGrpSpPr>
        <p:grpSpPr>
          <a:xfrm>
            <a:off x="3906362" y="304800"/>
            <a:ext cx="1978024" cy="2048908"/>
            <a:chOff x="609600" y="2956956"/>
            <a:chExt cx="1978024" cy="2048908"/>
          </a:xfrm>
        </p:grpSpPr>
        <p:sp>
          <p:nvSpPr>
            <p:cNvPr id="21" name="Rectangle 20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24" name="Straight Connector 23"/>
            <p:cNvCxnSpPr>
              <a:endCxn id="21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2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-0.09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7611" y="4267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0.03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-0.08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density</a:t>
              </a:r>
              <a:endParaRPr lang="en-US" dirty="0"/>
            </a:p>
          </p:txBody>
        </p:sp>
      </p:grpSp>
      <p:grpSp>
        <p:nvGrpSpPr>
          <p:cNvPr id="7" name="Group 50"/>
          <p:cNvGrpSpPr/>
          <p:nvPr/>
        </p:nvGrpSpPr>
        <p:grpSpPr>
          <a:xfrm>
            <a:off x="6798786" y="304800"/>
            <a:ext cx="1978024" cy="2048908"/>
            <a:chOff x="609600" y="2956956"/>
            <a:chExt cx="1978024" cy="2048908"/>
          </a:xfrm>
        </p:grpSpPr>
        <p:sp>
          <p:nvSpPr>
            <p:cNvPr id="52" name="Rectangle 51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55" name="Straight Connector 54"/>
            <p:cNvCxnSpPr>
              <a:endCxn id="52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53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 rot="18737453">
              <a:off x="624660" y="3528583"/>
              <a:ext cx="79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0.00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7611" y="4267200"/>
              <a:ext cx="8337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0.06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0.25*</a:t>
              </a:r>
              <a:endParaRPr lang="en-US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2601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DAF</a:t>
              </a:r>
              <a:endParaRPr lang="en-US" dirty="0"/>
            </a:p>
          </p:txBody>
        </p:sp>
      </p:grpSp>
      <p:grpSp>
        <p:nvGrpSpPr>
          <p:cNvPr id="15" name="Group 62"/>
          <p:cNvGrpSpPr/>
          <p:nvPr/>
        </p:nvGrpSpPr>
        <p:grpSpPr>
          <a:xfrm>
            <a:off x="3886200" y="2438400"/>
            <a:ext cx="1978024" cy="2048908"/>
            <a:chOff x="609600" y="2956956"/>
            <a:chExt cx="1978024" cy="2048908"/>
          </a:xfrm>
        </p:grpSpPr>
        <p:sp>
          <p:nvSpPr>
            <p:cNvPr id="64" name="Rectangle 63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67" name="Straight Connector 66"/>
            <p:cNvCxnSpPr>
              <a:endCxn id="64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4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0.16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217610" y="4267200"/>
              <a:ext cx="66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-0.18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0.09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density</a:t>
              </a:r>
              <a:endParaRPr lang="en-US" dirty="0"/>
            </a:p>
          </p:txBody>
        </p:sp>
      </p:grpSp>
      <p:grpSp>
        <p:nvGrpSpPr>
          <p:cNvPr id="16" name="Group 74"/>
          <p:cNvGrpSpPr/>
          <p:nvPr/>
        </p:nvGrpSpPr>
        <p:grpSpPr>
          <a:xfrm>
            <a:off x="6652738" y="2438400"/>
            <a:ext cx="1978024" cy="2048908"/>
            <a:chOff x="609600" y="2956956"/>
            <a:chExt cx="1978024" cy="2048908"/>
          </a:xfrm>
        </p:grpSpPr>
        <p:sp>
          <p:nvSpPr>
            <p:cNvPr id="76" name="Rectangle 75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79" name="Straight Connector 78"/>
            <p:cNvCxnSpPr>
              <a:endCxn id="76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77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6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NA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7610" y="4267200"/>
              <a:ext cx="792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0.00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-0.87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43462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DAF</a:t>
              </a:r>
              <a:endParaRPr lang="en-US" dirty="0"/>
            </a:p>
          </p:txBody>
        </p:sp>
      </p:grpSp>
      <p:grpSp>
        <p:nvGrpSpPr>
          <p:cNvPr id="17" name="Group 86"/>
          <p:cNvGrpSpPr/>
          <p:nvPr/>
        </p:nvGrpSpPr>
        <p:grpSpPr>
          <a:xfrm>
            <a:off x="3889376" y="4648200"/>
            <a:ext cx="1978024" cy="2048908"/>
            <a:chOff x="609600" y="2956956"/>
            <a:chExt cx="1978024" cy="2048908"/>
          </a:xfrm>
        </p:grpSpPr>
        <p:sp>
          <p:nvSpPr>
            <p:cNvPr id="88" name="Rectangle 87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91" name="Straight Connector 90"/>
            <p:cNvCxnSpPr>
              <a:endCxn id="88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89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8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-0.05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17610" y="4267200"/>
              <a:ext cx="929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0.46**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-0.13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density</a:t>
              </a:r>
              <a:endParaRPr lang="en-US" dirty="0"/>
            </a:p>
          </p:txBody>
        </p:sp>
      </p:grpSp>
      <p:grpSp>
        <p:nvGrpSpPr>
          <p:cNvPr id="18" name="Group 98"/>
          <p:cNvGrpSpPr/>
          <p:nvPr/>
        </p:nvGrpSpPr>
        <p:grpSpPr>
          <a:xfrm>
            <a:off x="6708776" y="4648200"/>
            <a:ext cx="1978024" cy="2048908"/>
            <a:chOff x="609600" y="2956956"/>
            <a:chExt cx="1978024" cy="2048908"/>
          </a:xfrm>
        </p:grpSpPr>
        <p:sp>
          <p:nvSpPr>
            <p:cNvPr id="100" name="Rectangle 99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103" name="Straight Connector 102"/>
            <p:cNvCxnSpPr>
              <a:endCxn id="100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1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0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17610" y="4267200"/>
              <a:ext cx="856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0.61**</a:t>
              </a:r>
              <a:endParaRPr lang="en-US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NA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3982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DAF</a:t>
              </a:r>
              <a:endParaRPr lang="en-US" dirty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33400" y="595844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</a:t>
            </a:r>
            <a:r>
              <a:rPr lang="en-US" dirty="0" err="1" smtClean="0"/>
              <a:t>p</a:t>
            </a:r>
            <a:r>
              <a:rPr lang="en-US" dirty="0" smtClean="0"/>
              <a:t>-value&lt;0.01</a:t>
            </a:r>
          </a:p>
          <a:p>
            <a:r>
              <a:rPr lang="en-US" dirty="0" smtClean="0"/>
              <a:t>*   </a:t>
            </a:r>
            <a:r>
              <a:rPr lang="en-US" dirty="0" err="1" smtClean="0"/>
              <a:t>p</a:t>
            </a:r>
            <a:r>
              <a:rPr lang="en-US" dirty="0" smtClean="0"/>
              <a:t>-value&lt;0.05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14400" y="2910444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Spearman’s correlation: rho</a:t>
            </a:r>
          </a:p>
          <a:p>
            <a:endParaRPr lang="en-US" dirty="0" smtClean="0"/>
          </a:p>
          <a:p>
            <a:r>
              <a:rPr lang="en-US" dirty="0" smtClean="0"/>
              <a:t>DAF&lt;0.05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/>
        </p:nvGrpSpPr>
        <p:grpSpPr>
          <a:xfrm>
            <a:off x="304800" y="381000"/>
            <a:ext cx="3352800" cy="1803381"/>
            <a:chOff x="609600" y="533400"/>
            <a:chExt cx="3352800" cy="1803381"/>
          </a:xfrm>
        </p:grpSpPr>
        <p:grpSp>
          <p:nvGrpSpPr>
            <p:cNvPr id="3" name="Group 21"/>
            <p:cNvGrpSpPr/>
            <p:nvPr/>
          </p:nvGrpSpPr>
          <p:grpSpPr>
            <a:xfrm>
              <a:off x="609600" y="533400"/>
              <a:ext cx="3352800" cy="1803381"/>
              <a:chOff x="533400" y="1967150"/>
              <a:chExt cx="3352800" cy="180338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220789" y="2743994"/>
                <a:ext cx="4572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rot="5400000">
                <a:off x="1255712" y="2553494"/>
                <a:ext cx="38258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533400" y="3124994"/>
                <a:ext cx="20574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 8"/>
              <p:cNvSpPr/>
              <p:nvPr/>
            </p:nvSpPr>
            <p:spPr>
              <a:xfrm>
                <a:off x="2590800" y="2934494"/>
                <a:ext cx="457200" cy="3810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286000" y="2729150"/>
                <a:ext cx="762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2083711" y="2929057"/>
                <a:ext cx="399814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96715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TF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3400" y="3124200"/>
                <a:ext cx="19423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binding site: </a:t>
                </a:r>
              </a:p>
              <a:p>
                <a:r>
                  <a:rPr lang="en-US" dirty="0" smtClean="0"/>
                  <a:t>peak (P)/motif (M)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48000" y="2895600"/>
                <a:ext cx="838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target (T) </a:t>
                </a:r>
                <a:endParaRPr lang="en-US" dirty="0"/>
              </a:p>
            </p:txBody>
          </p:sp>
        </p:grpSp>
        <p:sp>
          <p:nvSpPr>
            <p:cNvPr id="19" name="Isosceles Triangle 18"/>
            <p:cNvSpPr/>
            <p:nvPr/>
          </p:nvSpPr>
          <p:spPr>
            <a:xfrm>
              <a:off x="1219200" y="533400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49"/>
          <p:cNvGrpSpPr/>
          <p:nvPr/>
        </p:nvGrpSpPr>
        <p:grpSpPr>
          <a:xfrm>
            <a:off x="3906362" y="304800"/>
            <a:ext cx="1978024" cy="2048908"/>
            <a:chOff x="609600" y="2956956"/>
            <a:chExt cx="1978024" cy="2048908"/>
          </a:xfrm>
        </p:grpSpPr>
        <p:sp>
          <p:nvSpPr>
            <p:cNvPr id="21" name="Rectangle 20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24" name="Straight Connector 23"/>
            <p:cNvCxnSpPr>
              <a:endCxn id="21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2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0.07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7610" y="4267200"/>
              <a:ext cx="892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-0.08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density</a:t>
              </a:r>
              <a:endParaRPr lang="en-US" dirty="0"/>
            </a:p>
          </p:txBody>
        </p:sp>
      </p:grpSp>
      <p:grpSp>
        <p:nvGrpSpPr>
          <p:cNvPr id="7" name="Group 50"/>
          <p:cNvGrpSpPr/>
          <p:nvPr/>
        </p:nvGrpSpPr>
        <p:grpSpPr>
          <a:xfrm>
            <a:off x="6798786" y="304800"/>
            <a:ext cx="1978024" cy="2048908"/>
            <a:chOff x="609600" y="2956956"/>
            <a:chExt cx="1978024" cy="2048908"/>
          </a:xfrm>
        </p:grpSpPr>
        <p:sp>
          <p:nvSpPr>
            <p:cNvPr id="52" name="Rectangle 51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55" name="Straight Connector 54"/>
            <p:cNvCxnSpPr>
              <a:endCxn id="52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53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 rot="18737453">
              <a:off x="624660" y="3528583"/>
              <a:ext cx="79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  -</a:t>
              </a:r>
              <a:r>
                <a:rPr lang="en-US" dirty="0" smtClean="0"/>
                <a:t>0.05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7611" y="4267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0.13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3339675">
              <a:off x="1728009" y="3628343"/>
              <a:ext cx="874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0.33**</a:t>
              </a:r>
              <a:endParaRPr lang="en-US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2601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DAF</a:t>
              </a:r>
              <a:endParaRPr lang="en-US" dirty="0"/>
            </a:p>
          </p:txBody>
        </p:sp>
      </p:grpSp>
      <p:grpSp>
        <p:nvGrpSpPr>
          <p:cNvPr id="15" name="Group 62"/>
          <p:cNvGrpSpPr/>
          <p:nvPr/>
        </p:nvGrpSpPr>
        <p:grpSpPr>
          <a:xfrm>
            <a:off x="3886200" y="2438400"/>
            <a:ext cx="1978024" cy="2048908"/>
            <a:chOff x="609600" y="2956956"/>
            <a:chExt cx="1978024" cy="2048908"/>
          </a:xfrm>
        </p:grpSpPr>
        <p:sp>
          <p:nvSpPr>
            <p:cNvPr id="64" name="Rectangle 63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67" name="Straight Connector 66"/>
            <p:cNvCxnSpPr>
              <a:endCxn id="64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4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-0.09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217610" y="4267200"/>
              <a:ext cx="66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0.01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0.09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density</a:t>
              </a:r>
              <a:endParaRPr lang="en-US" dirty="0"/>
            </a:p>
          </p:txBody>
        </p:sp>
      </p:grpSp>
      <p:grpSp>
        <p:nvGrpSpPr>
          <p:cNvPr id="16" name="Group 74"/>
          <p:cNvGrpSpPr/>
          <p:nvPr/>
        </p:nvGrpSpPr>
        <p:grpSpPr>
          <a:xfrm>
            <a:off x="6652738" y="2438400"/>
            <a:ext cx="1978024" cy="2048908"/>
            <a:chOff x="609600" y="2956956"/>
            <a:chExt cx="1978024" cy="2048908"/>
          </a:xfrm>
        </p:grpSpPr>
        <p:sp>
          <p:nvSpPr>
            <p:cNvPr id="76" name="Rectangle 75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79" name="Straight Connector 78"/>
            <p:cNvCxnSpPr>
              <a:endCxn id="76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77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6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-1.00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7610" y="4267200"/>
              <a:ext cx="792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-0.15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r>
                <a:rPr lang="en-US" dirty="0" smtClean="0"/>
                <a:t>.00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43462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DAF</a:t>
              </a:r>
              <a:endParaRPr lang="en-US" dirty="0"/>
            </a:p>
          </p:txBody>
        </p:sp>
      </p:grpSp>
      <p:grpSp>
        <p:nvGrpSpPr>
          <p:cNvPr id="17" name="Group 86"/>
          <p:cNvGrpSpPr/>
          <p:nvPr/>
        </p:nvGrpSpPr>
        <p:grpSpPr>
          <a:xfrm>
            <a:off x="3889376" y="4648200"/>
            <a:ext cx="1978024" cy="2048908"/>
            <a:chOff x="609600" y="2956956"/>
            <a:chExt cx="1978024" cy="2048908"/>
          </a:xfrm>
        </p:grpSpPr>
        <p:sp>
          <p:nvSpPr>
            <p:cNvPr id="88" name="Rectangle 87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91" name="Straight Connector 90"/>
            <p:cNvCxnSpPr>
              <a:endCxn id="88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89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8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0.07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17610" y="4267200"/>
              <a:ext cx="929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0.34**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-0.13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density</a:t>
              </a:r>
              <a:endParaRPr lang="en-US" dirty="0"/>
            </a:p>
          </p:txBody>
        </p:sp>
      </p:grpSp>
      <p:grpSp>
        <p:nvGrpSpPr>
          <p:cNvPr id="18" name="Group 98"/>
          <p:cNvGrpSpPr/>
          <p:nvPr/>
        </p:nvGrpSpPr>
        <p:grpSpPr>
          <a:xfrm>
            <a:off x="6708776" y="4648200"/>
            <a:ext cx="1978024" cy="2048908"/>
            <a:chOff x="609600" y="2956956"/>
            <a:chExt cx="1978024" cy="2048908"/>
          </a:xfrm>
        </p:grpSpPr>
        <p:sp>
          <p:nvSpPr>
            <p:cNvPr id="100" name="Rectangle 99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103" name="Straight Connector 102"/>
            <p:cNvCxnSpPr>
              <a:endCxn id="100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1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0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17610" y="4267200"/>
              <a:ext cx="856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0.37**</a:t>
              </a:r>
              <a:endParaRPr lang="en-US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NA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3982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DAF</a:t>
              </a:r>
              <a:endParaRPr lang="en-US" dirty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33400" y="595844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</a:t>
            </a:r>
            <a:r>
              <a:rPr lang="en-US" dirty="0" err="1" smtClean="0"/>
              <a:t>p</a:t>
            </a:r>
            <a:r>
              <a:rPr lang="en-US" dirty="0" smtClean="0"/>
              <a:t>-value&lt;0.01</a:t>
            </a:r>
          </a:p>
          <a:p>
            <a:r>
              <a:rPr lang="en-US" dirty="0" smtClean="0"/>
              <a:t>*   </a:t>
            </a:r>
            <a:r>
              <a:rPr lang="en-US" dirty="0" err="1" smtClean="0"/>
              <a:t>p</a:t>
            </a:r>
            <a:r>
              <a:rPr lang="en-US" dirty="0" smtClean="0"/>
              <a:t>-value&lt;0.05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14400" y="2910444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Spearman’s correlation: rho</a:t>
            </a:r>
          </a:p>
          <a:p>
            <a:endParaRPr lang="en-US" dirty="0" smtClean="0"/>
          </a:p>
          <a:p>
            <a:r>
              <a:rPr lang="en-US" dirty="0" smtClean="0"/>
              <a:t>Average DAF</a:t>
            </a:r>
            <a:endParaRPr lang="en-US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3745468" y="304800"/>
            <a:ext cx="597932" cy="1173110"/>
            <a:chOff x="3745468" y="304800"/>
            <a:chExt cx="597932" cy="1173110"/>
          </a:xfrm>
        </p:grpSpPr>
        <p:cxnSp>
          <p:nvCxnSpPr>
            <p:cNvPr id="99" name="Straight Connector 98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 rot="16200000">
              <a:off x="3587234" y="767834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0.10</a:t>
              </a:r>
              <a:endParaRPr lang="en-US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652738" y="274690"/>
            <a:ext cx="597932" cy="1203219"/>
            <a:chOff x="3745468" y="304800"/>
            <a:chExt cx="597932" cy="1203219"/>
          </a:xfrm>
        </p:grpSpPr>
        <p:cxnSp>
          <p:nvCxnSpPr>
            <p:cNvPr id="118" name="Straight Connector 117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ectangle 118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 rot="16200000">
              <a:off x="3480924" y="874143"/>
              <a:ext cx="8984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0.36*</a:t>
              </a:r>
              <a:r>
                <a:rPr lang="en-US" b="1" dirty="0" smtClean="0"/>
                <a:t>*</a:t>
              </a:r>
              <a:endParaRPr lang="en-US" b="1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739634" y="2438400"/>
            <a:ext cx="597932" cy="1173110"/>
            <a:chOff x="3745468" y="304800"/>
            <a:chExt cx="597932" cy="1173110"/>
          </a:xfrm>
        </p:grpSpPr>
        <p:cxnSp>
          <p:nvCxnSpPr>
            <p:cNvPr id="122" name="Straight Connector 121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ctangle 122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 rot="16200000">
              <a:off x="3587234" y="767834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0.10</a:t>
              </a:r>
              <a:endParaRPr lang="en-US" dirty="0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6494504" y="2423134"/>
            <a:ext cx="597932" cy="1173110"/>
            <a:chOff x="3745468" y="304800"/>
            <a:chExt cx="597932" cy="1173110"/>
          </a:xfrm>
        </p:grpSpPr>
        <p:cxnSp>
          <p:nvCxnSpPr>
            <p:cNvPr id="126" name="Straight Connector 125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 rot="16200000">
              <a:off x="3515714" y="839353"/>
              <a:ext cx="8288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0.05</a:t>
              </a:r>
              <a:endParaRPr lang="en-US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3739635" y="4632934"/>
            <a:ext cx="597931" cy="1173110"/>
            <a:chOff x="3745469" y="304800"/>
            <a:chExt cx="597931" cy="1173110"/>
          </a:xfrm>
        </p:grpSpPr>
        <p:cxnSp>
          <p:nvCxnSpPr>
            <p:cNvPr id="130" name="Straight Connector 129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Rectangle 130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 rot="16200000">
              <a:off x="3495980" y="859088"/>
              <a:ext cx="868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0.32**</a:t>
              </a:r>
              <a:endParaRPr lang="en-US" b="1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6568044" y="4632934"/>
            <a:ext cx="597932" cy="1173110"/>
            <a:chOff x="3745468" y="304800"/>
            <a:chExt cx="597932" cy="1173110"/>
          </a:xfrm>
        </p:grpSpPr>
        <p:cxnSp>
          <p:nvCxnSpPr>
            <p:cNvPr id="134" name="Straight Connector 133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 rot="16200000">
              <a:off x="3468081" y="826053"/>
              <a:ext cx="9241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0.60**</a:t>
              </a:r>
              <a:endParaRPr lang="en-US" b="1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/>
        </p:nvGrpSpPr>
        <p:grpSpPr>
          <a:xfrm>
            <a:off x="304800" y="381000"/>
            <a:ext cx="3352800" cy="1803381"/>
            <a:chOff x="609600" y="533400"/>
            <a:chExt cx="3352800" cy="1803381"/>
          </a:xfrm>
        </p:grpSpPr>
        <p:grpSp>
          <p:nvGrpSpPr>
            <p:cNvPr id="3" name="Group 21"/>
            <p:cNvGrpSpPr/>
            <p:nvPr/>
          </p:nvGrpSpPr>
          <p:grpSpPr>
            <a:xfrm>
              <a:off x="609600" y="533400"/>
              <a:ext cx="3352800" cy="1803381"/>
              <a:chOff x="533400" y="1967150"/>
              <a:chExt cx="3352800" cy="180338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220789" y="2743994"/>
                <a:ext cx="4572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rot="5400000">
                <a:off x="1255712" y="2553494"/>
                <a:ext cx="38258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533400" y="3124994"/>
                <a:ext cx="20574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 8"/>
              <p:cNvSpPr/>
              <p:nvPr/>
            </p:nvSpPr>
            <p:spPr>
              <a:xfrm>
                <a:off x="2590800" y="2934494"/>
                <a:ext cx="457200" cy="3810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286000" y="2729150"/>
                <a:ext cx="762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2083711" y="2929057"/>
                <a:ext cx="399814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96715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TF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3400" y="3124200"/>
                <a:ext cx="19423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binding site: </a:t>
                </a:r>
              </a:p>
              <a:p>
                <a:r>
                  <a:rPr lang="en-US" dirty="0" smtClean="0"/>
                  <a:t>peak (P)/motif (M)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048000" y="2895600"/>
                <a:ext cx="838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target (T) </a:t>
                </a:r>
                <a:endParaRPr lang="en-US" dirty="0"/>
              </a:p>
            </p:txBody>
          </p:sp>
        </p:grpSp>
        <p:sp>
          <p:nvSpPr>
            <p:cNvPr id="19" name="Isosceles Triangle 18"/>
            <p:cNvSpPr/>
            <p:nvPr/>
          </p:nvSpPr>
          <p:spPr>
            <a:xfrm>
              <a:off x="1219200" y="533400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49"/>
          <p:cNvGrpSpPr/>
          <p:nvPr/>
        </p:nvGrpSpPr>
        <p:grpSpPr>
          <a:xfrm>
            <a:off x="3906362" y="304800"/>
            <a:ext cx="1978024" cy="2048908"/>
            <a:chOff x="609600" y="2956956"/>
            <a:chExt cx="1978024" cy="2048908"/>
          </a:xfrm>
        </p:grpSpPr>
        <p:sp>
          <p:nvSpPr>
            <p:cNvPr id="21" name="Rectangle 20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24" name="Straight Connector 23"/>
            <p:cNvCxnSpPr>
              <a:endCxn id="21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2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0.07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7610" y="4267200"/>
              <a:ext cx="892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-0.08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density</a:t>
              </a:r>
              <a:endParaRPr lang="en-US" dirty="0"/>
            </a:p>
          </p:txBody>
        </p:sp>
      </p:grpSp>
      <p:grpSp>
        <p:nvGrpSpPr>
          <p:cNvPr id="7" name="Group 50"/>
          <p:cNvGrpSpPr/>
          <p:nvPr/>
        </p:nvGrpSpPr>
        <p:grpSpPr>
          <a:xfrm>
            <a:off x="6798786" y="304800"/>
            <a:ext cx="1978024" cy="2048908"/>
            <a:chOff x="609600" y="2956956"/>
            <a:chExt cx="1978024" cy="2048908"/>
          </a:xfrm>
        </p:grpSpPr>
        <p:sp>
          <p:nvSpPr>
            <p:cNvPr id="52" name="Rectangle 51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55" name="Straight Connector 54"/>
            <p:cNvCxnSpPr>
              <a:endCxn id="52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53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 rot="18737453">
              <a:off x="624660" y="3528583"/>
              <a:ext cx="79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  -</a:t>
              </a:r>
              <a:r>
                <a:rPr lang="en-US" dirty="0" smtClean="0"/>
                <a:t>0.05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7610" y="4267200"/>
              <a:ext cx="766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-0.06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0.25</a:t>
              </a:r>
              <a:r>
                <a:rPr lang="en-US" b="1" dirty="0" smtClean="0"/>
                <a:t>*</a:t>
              </a:r>
              <a:endParaRPr lang="en-US" b="1" dirty="0" smtClean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2601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DAF</a:t>
              </a:r>
              <a:endParaRPr lang="en-US" dirty="0"/>
            </a:p>
          </p:txBody>
        </p:sp>
      </p:grpSp>
      <p:grpSp>
        <p:nvGrpSpPr>
          <p:cNvPr id="15" name="Group 62"/>
          <p:cNvGrpSpPr/>
          <p:nvPr/>
        </p:nvGrpSpPr>
        <p:grpSpPr>
          <a:xfrm>
            <a:off x="3886200" y="2438400"/>
            <a:ext cx="1978024" cy="2048908"/>
            <a:chOff x="609600" y="2956956"/>
            <a:chExt cx="1978024" cy="2048908"/>
          </a:xfrm>
        </p:grpSpPr>
        <p:sp>
          <p:nvSpPr>
            <p:cNvPr id="64" name="Rectangle 63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67" name="Straight Connector 66"/>
            <p:cNvCxnSpPr>
              <a:endCxn id="64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4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-0.09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217610" y="4267200"/>
              <a:ext cx="66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0.01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0.09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density</a:t>
              </a:r>
              <a:endParaRPr lang="en-US" dirty="0"/>
            </a:p>
          </p:txBody>
        </p:sp>
      </p:grpSp>
      <p:grpSp>
        <p:nvGrpSpPr>
          <p:cNvPr id="16" name="Group 74"/>
          <p:cNvGrpSpPr/>
          <p:nvPr/>
        </p:nvGrpSpPr>
        <p:grpSpPr>
          <a:xfrm>
            <a:off x="6652738" y="2438400"/>
            <a:ext cx="1978024" cy="2048908"/>
            <a:chOff x="609600" y="2956956"/>
            <a:chExt cx="1978024" cy="2048908"/>
          </a:xfrm>
        </p:grpSpPr>
        <p:sp>
          <p:nvSpPr>
            <p:cNvPr id="76" name="Rectangle 75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79" name="Straight Connector 78"/>
            <p:cNvCxnSpPr>
              <a:endCxn id="76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77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6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-0.87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7610" y="4267200"/>
              <a:ext cx="792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-0.26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-0.87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43462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DAF</a:t>
              </a:r>
              <a:endParaRPr lang="en-US" dirty="0"/>
            </a:p>
          </p:txBody>
        </p:sp>
      </p:grpSp>
      <p:grpSp>
        <p:nvGrpSpPr>
          <p:cNvPr id="17" name="Group 86"/>
          <p:cNvGrpSpPr/>
          <p:nvPr/>
        </p:nvGrpSpPr>
        <p:grpSpPr>
          <a:xfrm>
            <a:off x="3889376" y="4648200"/>
            <a:ext cx="1978024" cy="2048908"/>
            <a:chOff x="609600" y="2956956"/>
            <a:chExt cx="1978024" cy="2048908"/>
          </a:xfrm>
        </p:grpSpPr>
        <p:sp>
          <p:nvSpPr>
            <p:cNvPr id="88" name="Rectangle 87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91" name="Straight Connector 90"/>
            <p:cNvCxnSpPr>
              <a:endCxn id="88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89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8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0.07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17610" y="4267200"/>
              <a:ext cx="929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0.34**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-0.13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density</a:t>
              </a:r>
              <a:endParaRPr lang="en-US" dirty="0"/>
            </a:p>
          </p:txBody>
        </p:sp>
      </p:grpSp>
      <p:grpSp>
        <p:nvGrpSpPr>
          <p:cNvPr id="18" name="Group 98"/>
          <p:cNvGrpSpPr/>
          <p:nvPr/>
        </p:nvGrpSpPr>
        <p:grpSpPr>
          <a:xfrm>
            <a:off x="6708776" y="4648200"/>
            <a:ext cx="1978024" cy="2048908"/>
            <a:chOff x="609600" y="2956956"/>
            <a:chExt cx="1978024" cy="2048908"/>
          </a:xfrm>
        </p:grpSpPr>
        <p:sp>
          <p:nvSpPr>
            <p:cNvPr id="100" name="Rectangle 99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103" name="Straight Connector 102"/>
            <p:cNvCxnSpPr>
              <a:endCxn id="100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1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0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TF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17610" y="4267200"/>
              <a:ext cx="856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0.27*</a:t>
              </a:r>
              <a:endParaRPr lang="en-US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NA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3982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DAF</a:t>
              </a:r>
              <a:endParaRPr lang="en-US" dirty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33400" y="595844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</a:t>
            </a:r>
            <a:r>
              <a:rPr lang="en-US" dirty="0" err="1" smtClean="0"/>
              <a:t>p</a:t>
            </a:r>
            <a:r>
              <a:rPr lang="en-US" dirty="0" smtClean="0"/>
              <a:t>-value&lt;0.01</a:t>
            </a:r>
          </a:p>
          <a:p>
            <a:r>
              <a:rPr lang="en-US" dirty="0" smtClean="0"/>
              <a:t>*   </a:t>
            </a:r>
            <a:r>
              <a:rPr lang="en-US" dirty="0" err="1" smtClean="0"/>
              <a:t>p</a:t>
            </a:r>
            <a:r>
              <a:rPr lang="en-US" dirty="0" smtClean="0"/>
              <a:t>-value&lt;0.05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14400" y="2910444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Spearman’s correlation: rho</a:t>
            </a:r>
          </a:p>
          <a:p>
            <a:endParaRPr lang="en-US" dirty="0" smtClean="0"/>
          </a:p>
          <a:p>
            <a:r>
              <a:rPr lang="en-US" dirty="0" smtClean="0"/>
              <a:t>DAF&lt;0.05</a:t>
            </a:r>
            <a:endParaRPr lang="en-US" dirty="0"/>
          </a:p>
        </p:txBody>
      </p:sp>
      <p:grpSp>
        <p:nvGrpSpPr>
          <p:cNvPr id="20" name="Group 115"/>
          <p:cNvGrpSpPr/>
          <p:nvPr/>
        </p:nvGrpSpPr>
        <p:grpSpPr>
          <a:xfrm>
            <a:off x="3745468" y="304800"/>
            <a:ext cx="597932" cy="1173110"/>
            <a:chOff x="3745468" y="304800"/>
            <a:chExt cx="597932" cy="1173110"/>
          </a:xfrm>
        </p:grpSpPr>
        <p:cxnSp>
          <p:nvCxnSpPr>
            <p:cNvPr id="99" name="Straight Connector 98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 rot="16200000">
              <a:off x="3587234" y="767834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0.10</a:t>
              </a:r>
              <a:endParaRPr lang="en-US" dirty="0"/>
            </a:p>
          </p:txBody>
        </p:sp>
      </p:grpSp>
      <p:grpSp>
        <p:nvGrpSpPr>
          <p:cNvPr id="25" name="Group 116"/>
          <p:cNvGrpSpPr/>
          <p:nvPr/>
        </p:nvGrpSpPr>
        <p:grpSpPr>
          <a:xfrm>
            <a:off x="6652738" y="274690"/>
            <a:ext cx="597932" cy="1173110"/>
            <a:chOff x="3745468" y="304800"/>
            <a:chExt cx="597932" cy="1173110"/>
          </a:xfrm>
        </p:grpSpPr>
        <p:cxnSp>
          <p:nvCxnSpPr>
            <p:cNvPr id="118" name="Straight Connector 117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ectangle 118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 rot="16200000">
              <a:off x="3495979" y="859088"/>
              <a:ext cx="868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0.30**</a:t>
              </a:r>
              <a:endParaRPr lang="en-US" b="1" dirty="0"/>
            </a:p>
          </p:txBody>
        </p:sp>
      </p:grpSp>
      <p:grpSp>
        <p:nvGrpSpPr>
          <p:cNvPr id="27" name="Group 120"/>
          <p:cNvGrpSpPr/>
          <p:nvPr/>
        </p:nvGrpSpPr>
        <p:grpSpPr>
          <a:xfrm>
            <a:off x="3739634" y="2438400"/>
            <a:ext cx="597932" cy="1173110"/>
            <a:chOff x="3745468" y="304800"/>
            <a:chExt cx="597932" cy="1173110"/>
          </a:xfrm>
        </p:grpSpPr>
        <p:cxnSp>
          <p:nvCxnSpPr>
            <p:cNvPr id="122" name="Straight Connector 121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ctangle 122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 rot="16200000">
              <a:off x="3587234" y="767834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0.10</a:t>
              </a:r>
              <a:endParaRPr lang="en-US" dirty="0"/>
            </a:p>
          </p:txBody>
        </p:sp>
      </p:grpSp>
      <p:grpSp>
        <p:nvGrpSpPr>
          <p:cNvPr id="29" name="Group 124"/>
          <p:cNvGrpSpPr/>
          <p:nvPr/>
        </p:nvGrpSpPr>
        <p:grpSpPr>
          <a:xfrm>
            <a:off x="6494504" y="2423134"/>
            <a:ext cx="597932" cy="1173110"/>
            <a:chOff x="3745468" y="304800"/>
            <a:chExt cx="597932" cy="1173110"/>
          </a:xfrm>
        </p:grpSpPr>
        <p:cxnSp>
          <p:nvCxnSpPr>
            <p:cNvPr id="126" name="Straight Connector 125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 rot="16200000">
              <a:off x="3515714" y="839353"/>
              <a:ext cx="8288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0.04 </a:t>
              </a:r>
              <a:endParaRPr lang="en-US" dirty="0"/>
            </a:p>
          </p:txBody>
        </p:sp>
      </p:grpSp>
      <p:grpSp>
        <p:nvGrpSpPr>
          <p:cNvPr id="30" name="Group 128"/>
          <p:cNvGrpSpPr/>
          <p:nvPr/>
        </p:nvGrpSpPr>
        <p:grpSpPr>
          <a:xfrm>
            <a:off x="3739635" y="4632934"/>
            <a:ext cx="597931" cy="1173110"/>
            <a:chOff x="3745469" y="304800"/>
            <a:chExt cx="597931" cy="1173110"/>
          </a:xfrm>
        </p:grpSpPr>
        <p:cxnSp>
          <p:nvCxnSpPr>
            <p:cNvPr id="130" name="Straight Connector 129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Rectangle 130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 rot="16200000">
              <a:off x="3495980" y="859088"/>
              <a:ext cx="868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0.32**</a:t>
              </a:r>
              <a:endParaRPr lang="en-US" b="1" dirty="0"/>
            </a:p>
          </p:txBody>
        </p:sp>
      </p:grpSp>
      <p:grpSp>
        <p:nvGrpSpPr>
          <p:cNvPr id="31" name="Group 132"/>
          <p:cNvGrpSpPr/>
          <p:nvPr/>
        </p:nvGrpSpPr>
        <p:grpSpPr>
          <a:xfrm>
            <a:off x="6568044" y="4632934"/>
            <a:ext cx="597932" cy="1173110"/>
            <a:chOff x="3745468" y="304800"/>
            <a:chExt cx="597932" cy="1173110"/>
          </a:xfrm>
        </p:grpSpPr>
        <p:cxnSp>
          <p:nvCxnSpPr>
            <p:cNvPr id="134" name="Straight Connector 133"/>
            <p:cNvCxnSpPr/>
            <p:nvPr/>
          </p:nvCxnSpPr>
          <p:spPr>
            <a:xfrm rot="16200000" flipH="1">
              <a:off x="3708663" y="1071774"/>
              <a:ext cx="792111" cy="201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886200" y="30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 rot="16200000">
              <a:off x="3468081" y="826053"/>
              <a:ext cx="9241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0.46*</a:t>
              </a:r>
              <a:endParaRPr lang="en-US" b="1" dirty="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9"/>
          <p:cNvGrpSpPr/>
          <p:nvPr/>
        </p:nvGrpSpPr>
        <p:grpSpPr>
          <a:xfrm>
            <a:off x="4422776" y="304800"/>
            <a:ext cx="1978024" cy="2048908"/>
            <a:chOff x="609600" y="2956956"/>
            <a:chExt cx="1978024" cy="2048908"/>
          </a:xfrm>
        </p:grpSpPr>
        <p:sp>
          <p:nvSpPr>
            <p:cNvPr id="21" name="Rectangle 20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24" name="Straight Connector 23"/>
            <p:cNvCxnSpPr>
              <a:endCxn id="21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2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737453">
              <a:off x="690794" y="3440294"/>
              <a:ext cx="8193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0.06*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7610" y="4267200"/>
              <a:ext cx="836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0.33**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0.02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density</a:t>
              </a:r>
              <a:endParaRPr lang="en-US" dirty="0"/>
            </a:p>
          </p:txBody>
        </p:sp>
      </p:grpSp>
      <p:grpSp>
        <p:nvGrpSpPr>
          <p:cNvPr id="7" name="Group 50"/>
          <p:cNvGrpSpPr/>
          <p:nvPr/>
        </p:nvGrpSpPr>
        <p:grpSpPr>
          <a:xfrm>
            <a:off x="6798786" y="304800"/>
            <a:ext cx="1978024" cy="2048908"/>
            <a:chOff x="609600" y="2956956"/>
            <a:chExt cx="1978024" cy="2048908"/>
          </a:xfrm>
        </p:grpSpPr>
        <p:sp>
          <p:nvSpPr>
            <p:cNvPr id="52" name="Rectangle 51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55" name="Straight Connector 54"/>
            <p:cNvCxnSpPr>
              <a:endCxn id="52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53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 rot="18737453">
              <a:off x="624660" y="3528583"/>
              <a:ext cx="79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0.00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7611" y="4267200"/>
              <a:ext cx="889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0.10**</a:t>
              </a:r>
              <a:endParaRPr lang="en-US" b="1" dirty="0"/>
            </a:p>
          </p:txBody>
        </p:sp>
        <p:sp>
          <p:nvSpPr>
            <p:cNvPr id="61" name="TextBox 60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0.01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2601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DAF</a:t>
              </a:r>
              <a:endParaRPr lang="en-US" dirty="0"/>
            </a:p>
          </p:txBody>
        </p:sp>
      </p:grpSp>
      <p:grpSp>
        <p:nvGrpSpPr>
          <p:cNvPr id="15" name="Group 62"/>
          <p:cNvGrpSpPr/>
          <p:nvPr/>
        </p:nvGrpSpPr>
        <p:grpSpPr>
          <a:xfrm>
            <a:off x="3886200" y="2438400"/>
            <a:ext cx="1978024" cy="2048908"/>
            <a:chOff x="609600" y="2956956"/>
            <a:chExt cx="1978024" cy="2048908"/>
          </a:xfrm>
        </p:grpSpPr>
        <p:sp>
          <p:nvSpPr>
            <p:cNvPr id="64" name="Rectangle 63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67" name="Straight Connector 66"/>
            <p:cNvCxnSpPr>
              <a:endCxn id="64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4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-0.04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217610" y="4267200"/>
              <a:ext cx="8316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-0.07*</a:t>
              </a:r>
              <a:endParaRPr lang="en-US" b="1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-0.02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density</a:t>
              </a:r>
              <a:endParaRPr lang="en-US" dirty="0"/>
            </a:p>
          </p:txBody>
        </p:sp>
      </p:grpSp>
      <p:grpSp>
        <p:nvGrpSpPr>
          <p:cNvPr id="16" name="Group 74"/>
          <p:cNvGrpSpPr/>
          <p:nvPr/>
        </p:nvGrpSpPr>
        <p:grpSpPr>
          <a:xfrm>
            <a:off x="6652738" y="2438400"/>
            <a:ext cx="1978024" cy="2048908"/>
            <a:chOff x="609600" y="2956956"/>
            <a:chExt cx="1978024" cy="2048908"/>
          </a:xfrm>
        </p:grpSpPr>
        <p:sp>
          <p:nvSpPr>
            <p:cNvPr id="76" name="Rectangle 75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79" name="Straight Connector 78"/>
            <p:cNvCxnSpPr>
              <a:endCxn id="76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77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6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-0.52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7610" y="4267200"/>
              <a:ext cx="9797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0.12**</a:t>
              </a:r>
              <a:endParaRPr lang="en-US" b="1" dirty="0"/>
            </a:p>
          </p:txBody>
        </p:sp>
        <p:sp>
          <p:nvSpPr>
            <p:cNvPr id="85" name="TextBox 84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0.13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43462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DAF</a:t>
              </a:r>
              <a:endParaRPr lang="en-US" dirty="0"/>
            </a:p>
          </p:txBody>
        </p:sp>
      </p:grpSp>
      <p:grpSp>
        <p:nvGrpSpPr>
          <p:cNvPr id="17" name="Group 86"/>
          <p:cNvGrpSpPr/>
          <p:nvPr/>
        </p:nvGrpSpPr>
        <p:grpSpPr>
          <a:xfrm>
            <a:off x="3889376" y="4648200"/>
            <a:ext cx="1978024" cy="2048908"/>
            <a:chOff x="609600" y="2956956"/>
            <a:chExt cx="1978024" cy="2048908"/>
          </a:xfrm>
        </p:grpSpPr>
        <p:sp>
          <p:nvSpPr>
            <p:cNvPr id="88" name="Rectangle 87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91" name="Straight Connector 90"/>
            <p:cNvCxnSpPr>
              <a:endCxn id="88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89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8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0.05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17610" y="4267200"/>
              <a:ext cx="929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0.51**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0.01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density</a:t>
              </a:r>
              <a:endParaRPr lang="en-US" dirty="0"/>
            </a:p>
          </p:txBody>
        </p:sp>
      </p:grpSp>
      <p:grpSp>
        <p:nvGrpSpPr>
          <p:cNvPr id="18" name="Group 98"/>
          <p:cNvGrpSpPr/>
          <p:nvPr/>
        </p:nvGrpSpPr>
        <p:grpSpPr>
          <a:xfrm>
            <a:off x="6708776" y="4648200"/>
            <a:ext cx="1978024" cy="2048908"/>
            <a:chOff x="609600" y="2956956"/>
            <a:chExt cx="1978024" cy="2048908"/>
          </a:xfrm>
        </p:grpSpPr>
        <p:sp>
          <p:nvSpPr>
            <p:cNvPr id="100" name="Rectangle 99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103" name="Straight Connector 102"/>
            <p:cNvCxnSpPr>
              <a:endCxn id="100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1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0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17610" y="4267200"/>
              <a:ext cx="856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0.59**</a:t>
              </a:r>
              <a:endParaRPr lang="en-US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NA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3982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DAF</a:t>
              </a:r>
              <a:endParaRPr lang="en-US" dirty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33400" y="595844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</a:t>
            </a:r>
            <a:r>
              <a:rPr lang="en-US" dirty="0" err="1" smtClean="0"/>
              <a:t>p</a:t>
            </a:r>
            <a:r>
              <a:rPr lang="en-US" dirty="0" smtClean="0"/>
              <a:t>-value&lt;0.01</a:t>
            </a:r>
          </a:p>
          <a:p>
            <a:r>
              <a:rPr lang="en-US" dirty="0" smtClean="0"/>
              <a:t>*   </a:t>
            </a:r>
            <a:r>
              <a:rPr lang="en-US" dirty="0" err="1" smtClean="0"/>
              <a:t>p</a:t>
            </a:r>
            <a:r>
              <a:rPr lang="en-US" dirty="0" smtClean="0"/>
              <a:t>-value&lt;0.05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14400" y="2910444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Spearman’s correlation: rho</a:t>
            </a:r>
          </a:p>
          <a:p>
            <a:endParaRPr lang="en-US" dirty="0" smtClean="0"/>
          </a:p>
          <a:p>
            <a:r>
              <a:rPr lang="en-US" dirty="0" smtClean="0"/>
              <a:t>Average DAF</a:t>
            </a:r>
          </a:p>
          <a:p>
            <a:endParaRPr lang="en-US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76200" y="381000"/>
            <a:ext cx="4534695" cy="1817132"/>
            <a:chOff x="76200" y="381000"/>
            <a:chExt cx="4534695" cy="1817132"/>
          </a:xfrm>
        </p:grpSpPr>
        <p:grpSp>
          <p:nvGrpSpPr>
            <p:cNvPr id="2" name="Group 19"/>
            <p:cNvGrpSpPr/>
            <p:nvPr/>
          </p:nvGrpSpPr>
          <p:grpSpPr>
            <a:xfrm>
              <a:off x="115889" y="381000"/>
              <a:ext cx="4495006" cy="1817132"/>
              <a:chOff x="420689" y="533400"/>
              <a:chExt cx="4495006" cy="1817132"/>
            </a:xfrm>
          </p:grpSpPr>
          <p:grpSp>
            <p:nvGrpSpPr>
              <p:cNvPr id="3" name="Group 21"/>
              <p:cNvGrpSpPr/>
              <p:nvPr/>
            </p:nvGrpSpPr>
            <p:grpSpPr>
              <a:xfrm>
                <a:off x="420689" y="533400"/>
                <a:ext cx="4495006" cy="1817132"/>
                <a:chOff x="344489" y="1967150"/>
                <a:chExt cx="4495006" cy="1817132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2439989" y="2729150"/>
                  <a:ext cx="457200" cy="3810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" name="Straight Arrow Connector 5"/>
                <p:cNvCxnSpPr/>
                <p:nvPr/>
              </p:nvCxnSpPr>
              <p:spPr>
                <a:xfrm rot="5400000">
                  <a:off x="2474912" y="2553494"/>
                  <a:ext cx="382588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>
                  <a:off x="344489" y="3104590"/>
                  <a:ext cx="3008311" cy="714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TextBox 11"/>
                <p:cNvSpPr txBox="1"/>
                <p:nvPr/>
              </p:nvSpPr>
              <p:spPr>
                <a:xfrm>
                  <a:off x="2895600" y="1967150"/>
                  <a:ext cx="1447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miRNA (</a:t>
                  </a:r>
                  <a:r>
                    <a:rPr lang="en-US" dirty="0" smtClean="0"/>
                    <a:t>R</a:t>
                  </a:r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2897189" y="2616928"/>
                  <a:ext cx="194230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binding site (S)</a:t>
                  </a:r>
                  <a:endParaRPr lang="en-US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990600" y="3414950"/>
                  <a:ext cx="1752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target gene</a:t>
                  </a:r>
                  <a:endParaRPr lang="en-US" dirty="0"/>
                </a:p>
              </p:txBody>
            </p:sp>
          </p:grpSp>
          <p:sp>
            <p:nvSpPr>
              <p:cNvPr id="19" name="Isosceles Triangle 18"/>
              <p:cNvSpPr/>
              <p:nvPr/>
            </p:nvSpPr>
            <p:spPr>
              <a:xfrm>
                <a:off x="2438400" y="533400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4" name="Oval 113"/>
            <p:cNvSpPr/>
            <p:nvPr/>
          </p:nvSpPr>
          <p:spPr>
            <a:xfrm>
              <a:off x="685800" y="1333500"/>
              <a:ext cx="1370013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CDS (G)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133600" y="151844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3’UTR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6200" y="15240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r>
                <a:rPr lang="en-US" dirty="0" smtClean="0"/>
                <a:t>’UTR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/>
          <p:nvPr/>
        </p:nvGrpSpPr>
        <p:grpSpPr>
          <a:xfrm>
            <a:off x="4422776" y="304800"/>
            <a:ext cx="1978024" cy="2048908"/>
            <a:chOff x="609600" y="2956956"/>
            <a:chExt cx="1978024" cy="2048908"/>
          </a:xfrm>
        </p:grpSpPr>
        <p:sp>
          <p:nvSpPr>
            <p:cNvPr id="21" name="Rectangle 20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24" name="Straight Connector 23"/>
            <p:cNvCxnSpPr>
              <a:endCxn id="21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2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737453">
              <a:off x="690794" y="3440294"/>
              <a:ext cx="8193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0.06*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7610" y="4267200"/>
              <a:ext cx="836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0.33**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0.02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density</a:t>
              </a:r>
              <a:endParaRPr lang="en-US" dirty="0"/>
            </a:p>
          </p:txBody>
        </p:sp>
      </p:grpSp>
      <p:grpSp>
        <p:nvGrpSpPr>
          <p:cNvPr id="3" name="Group 50"/>
          <p:cNvGrpSpPr/>
          <p:nvPr/>
        </p:nvGrpSpPr>
        <p:grpSpPr>
          <a:xfrm>
            <a:off x="6798786" y="304800"/>
            <a:ext cx="1978024" cy="2048908"/>
            <a:chOff x="609600" y="2956956"/>
            <a:chExt cx="1978024" cy="2048908"/>
          </a:xfrm>
        </p:grpSpPr>
        <p:sp>
          <p:nvSpPr>
            <p:cNvPr id="52" name="Rectangle 51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55" name="Straight Connector 54"/>
            <p:cNvCxnSpPr>
              <a:endCxn id="52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53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 rot="18737453">
              <a:off x="624660" y="3528583"/>
              <a:ext cx="79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-0.10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7611" y="4267200"/>
              <a:ext cx="889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0.04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0.04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2601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DAF</a:t>
              </a:r>
              <a:endParaRPr lang="en-US" dirty="0"/>
            </a:p>
          </p:txBody>
        </p:sp>
      </p:grpSp>
      <p:grpSp>
        <p:nvGrpSpPr>
          <p:cNvPr id="4" name="Group 62"/>
          <p:cNvGrpSpPr/>
          <p:nvPr/>
        </p:nvGrpSpPr>
        <p:grpSpPr>
          <a:xfrm>
            <a:off x="3886200" y="2438400"/>
            <a:ext cx="1978024" cy="2048908"/>
            <a:chOff x="609600" y="2956956"/>
            <a:chExt cx="1978024" cy="2048908"/>
          </a:xfrm>
        </p:grpSpPr>
        <p:sp>
          <p:nvSpPr>
            <p:cNvPr id="64" name="Rectangle 63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67" name="Straight Connector 66"/>
            <p:cNvCxnSpPr>
              <a:endCxn id="64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4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-0.04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217610" y="4267200"/>
              <a:ext cx="8316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-0.07*</a:t>
              </a:r>
              <a:endParaRPr lang="en-US" b="1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-0.02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density</a:t>
              </a:r>
              <a:endParaRPr lang="en-US" dirty="0"/>
            </a:p>
          </p:txBody>
        </p:sp>
      </p:grpSp>
      <p:grpSp>
        <p:nvGrpSpPr>
          <p:cNvPr id="7" name="Group 74"/>
          <p:cNvGrpSpPr/>
          <p:nvPr/>
        </p:nvGrpSpPr>
        <p:grpSpPr>
          <a:xfrm>
            <a:off x="6652738" y="2438400"/>
            <a:ext cx="1978024" cy="2048908"/>
            <a:chOff x="609600" y="2956956"/>
            <a:chExt cx="1978024" cy="2048908"/>
          </a:xfrm>
        </p:grpSpPr>
        <p:sp>
          <p:nvSpPr>
            <p:cNvPr id="76" name="Rectangle 75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79" name="Straight Connector 78"/>
            <p:cNvCxnSpPr>
              <a:endCxn id="76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77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6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-0.19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7610" y="4267200"/>
              <a:ext cx="9797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0.04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0.12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43462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DAF</a:t>
              </a:r>
              <a:endParaRPr lang="en-US" dirty="0"/>
            </a:p>
          </p:txBody>
        </p:sp>
      </p:grpSp>
      <p:grpSp>
        <p:nvGrpSpPr>
          <p:cNvPr id="9" name="Group 86"/>
          <p:cNvGrpSpPr/>
          <p:nvPr/>
        </p:nvGrpSpPr>
        <p:grpSpPr>
          <a:xfrm>
            <a:off x="3889376" y="4648200"/>
            <a:ext cx="1978024" cy="2048908"/>
            <a:chOff x="609600" y="2956956"/>
            <a:chExt cx="1978024" cy="2048908"/>
          </a:xfrm>
        </p:grpSpPr>
        <p:sp>
          <p:nvSpPr>
            <p:cNvPr id="88" name="Rectangle 87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91" name="Straight Connector 90"/>
            <p:cNvCxnSpPr>
              <a:endCxn id="88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89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8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0.05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17610" y="4267200"/>
              <a:ext cx="929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0.51**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0.01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density</a:t>
              </a:r>
              <a:endParaRPr lang="en-US" dirty="0"/>
            </a:p>
          </p:txBody>
        </p:sp>
      </p:grpSp>
      <p:grpSp>
        <p:nvGrpSpPr>
          <p:cNvPr id="10" name="Group 98"/>
          <p:cNvGrpSpPr/>
          <p:nvPr/>
        </p:nvGrpSpPr>
        <p:grpSpPr>
          <a:xfrm>
            <a:off x="6708776" y="4648200"/>
            <a:ext cx="1978024" cy="2048908"/>
            <a:chOff x="609600" y="2956956"/>
            <a:chExt cx="1978024" cy="2048908"/>
          </a:xfrm>
        </p:grpSpPr>
        <p:sp>
          <p:nvSpPr>
            <p:cNvPr id="100" name="Rectangle 99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103" name="Straight Connector 102"/>
            <p:cNvCxnSpPr>
              <a:endCxn id="100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1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0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17610" y="4267200"/>
              <a:ext cx="856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0.58**</a:t>
              </a:r>
              <a:endParaRPr lang="en-US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NA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3982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DAF</a:t>
              </a:r>
              <a:endParaRPr lang="en-US" dirty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33400" y="595844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</a:t>
            </a:r>
            <a:r>
              <a:rPr lang="en-US" dirty="0" err="1" smtClean="0"/>
              <a:t>p</a:t>
            </a:r>
            <a:r>
              <a:rPr lang="en-US" dirty="0" smtClean="0"/>
              <a:t>-value&lt;0.01</a:t>
            </a:r>
          </a:p>
          <a:p>
            <a:r>
              <a:rPr lang="en-US" dirty="0" smtClean="0"/>
              <a:t>*   </a:t>
            </a:r>
            <a:r>
              <a:rPr lang="en-US" dirty="0" err="1" smtClean="0"/>
              <a:t>p</a:t>
            </a:r>
            <a:r>
              <a:rPr lang="en-US" dirty="0" smtClean="0"/>
              <a:t>-value&lt;0.05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914400" y="2910444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Spearman’s correlation: rho</a:t>
            </a:r>
          </a:p>
          <a:p>
            <a:endParaRPr lang="en-US" dirty="0" smtClean="0"/>
          </a:p>
          <a:p>
            <a:r>
              <a:rPr lang="en-US" dirty="0" smtClean="0"/>
              <a:t>DAF &lt; 0.05</a:t>
            </a:r>
          </a:p>
          <a:p>
            <a:endParaRPr lang="en-US" dirty="0"/>
          </a:p>
        </p:txBody>
      </p:sp>
      <p:grpSp>
        <p:nvGrpSpPr>
          <p:cNvPr id="11" name="Group 118"/>
          <p:cNvGrpSpPr/>
          <p:nvPr/>
        </p:nvGrpSpPr>
        <p:grpSpPr>
          <a:xfrm>
            <a:off x="76200" y="381000"/>
            <a:ext cx="4534695" cy="1817132"/>
            <a:chOff x="76200" y="381000"/>
            <a:chExt cx="4534695" cy="1817132"/>
          </a:xfrm>
        </p:grpSpPr>
        <p:grpSp>
          <p:nvGrpSpPr>
            <p:cNvPr id="15" name="Group 19"/>
            <p:cNvGrpSpPr/>
            <p:nvPr/>
          </p:nvGrpSpPr>
          <p:grpSpPr>
            <a:xfrm>
              <a:off x="115889" y="381000"/>
              <a:ext cx="4495006" cy="1817132"/>
              <a:chOff x="420689" y="533400"/>
              <a:chExt cx="4495006" cy="1817132"/>
            </a:xfrm>
          </p:grpSpPr>
          <p:grpSp>
            <p:nvGrpSpPr>
              <p:cNvPr id="16" name="Group 21"/>
              <p:cNvGrpSpPr/>
              <p:nvPr/>
            </p:nvGrpSpPr>
            <p:grpSpPr>
              <a:xfrm>
                <a:off x="420689" y="533400"/>
                <a:ext cx="4495006" cy="1817132"/>
                <a:chOff x="344489" y="1967150"/>
                <a:chExt cx="4495006" cy="1817132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2439989" y="2729150"/>
                  <a:ext cx="457200" cy="3810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" name="Straight Arrow Connector 5"/>
                <p:cNvCxnSpPr/>
                <p:nvPr/>
              </p:nvCxnSpPr>
              <p:spPr>
                <a:xfrm rot="5400000">
                  <a:off x="2474912" y="2553494"/>
                  <a:ext cx="382588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>
                  <a:off x="344489" y="3104590"/>
                  <a:ext cx="3008311" cy="714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TextBox 11"/>
                <p:cNvSpPr txBox="1"/>
                <p:nvPr/>
              </p:nvSpPr>
              <p:spPr>
                <a:xfrm>
                  <a:off x="2895600" y="1967150"/>
                  <a:ext cx="1447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miRNA (</a:t>
                  </a:r>
                  <a:r>
                    <a:rPr lang="en-US" dirty="0" smtClean="0"/>
                    <a:t>R</a:t>
                  </a:r>
                  <a:r>
                    <a:rPr lang="en-US" dirty="0" smtClean="0"/>
                    <a:t>)</a:t>
                  </a:r>
                  <a:endParaRPr lang="en-US" dirty="0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2897189" y="2616928"/>
                  <a:ext cx="194230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binding site (S)</a:t>
                  </a:r>
                  <a:endParaRPr lang="en-US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990600" y="3414950"/>
                  <a:ext cx="1752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target gene</a:t>
                  </a:r>
                  <a:endParaRPr lang="en-US" dirty="0"/>
                </a:p>
              </p:txBody>
            </p:sp>
          </p:grpSp>
          <p:sp>
            <p:nvSpPr>
              <p:cNvPr id="19" name="Isosceles Triangle 18"/>
              <p:cNvSpPr/>
              <p:nvPr/>
            </p:nvSpPr>
            <p:spPr>
              <a:xfrm>
                <a:off x="2438400" y="533400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4" name="Oval 113"/>
            <p:cNvSpPr/>
            <p:nvPr/>
          </p:nvSpPr>
          <p:spPr>
            <a:xfrm>
              <a:off x="685800" y="1333500"/>
              <a:ext cx="1370013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CDS (G)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133600" y="151844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3’UTR</a:t>
              </a:r>
              <a:endParaRPr lang="en-US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6200" y="15240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r>
                <a:rPr lang="en-US" dirty="0" smtClean="0"/>
                <a:t>’UTR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/>
          <p:nvPr/>
        </p:nvGrpSpPr>
        <p:grpSpPr>
          <a:xfrm>
            <a:off x="4422776" y="304800"/>
            <a:ext cx="1978024" cy="2048908"/>
            <a:chOff x="609600" y="2956956"/>
            <a:chExt cx="1978024" cy="2048908"/>
          </a:xfrm>
        </p:grpSpPr>
        <p:sp>
          <p:nvSpPr>
            <p:cNvPr id="21" name="Rectangle 20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24" name="Straight Connector 23"/>
            <p:cNvCxnSpPr>
              <a:endCxn id="21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2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737453">
              <a:off x="690794" y="3440294"/>
              <a:ext cx="8193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0.07*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7610" y="4267200"/>
              <a:ext cx="9797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0.33**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0.03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density</a:t>
              </a:r>
              <a:endParaRPr lang="en-US" dirty="0"/>
            </a:p>
          </p:txBody>
        </p:sp>
      </p:grpSp>
      <p:grpSp>
        <p:nvGrpSpPr>
          <p:cNvPr id="3" name="Group 50"/>
          <p:cNvGrpSpPr/>
          <p:nvPr/>
        </p:nvGrpSpPr>
        <p:grpSpPr>
          <a:xfrm>
            <a:off x="6798786" y="304800"/>
            <a:ext cx="1978024" cy="2048908"/>
            <a:chOff x="609600" y="2956956"/>
            <a:chExt cx="1978024" cy="2048908"/>
          </a:xfrm>
        </p:grpSpPr>
        <p:sp>
          <p:nvSpPr>
            <p:cNvPr id="52" name="Rectangle 51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55" name="Straight Connector 54"/>
            <p:cNvCxnSpPr>
              <a:endCxn id="52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53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 rot="18737453">
              <a:off x="624660" y="3528583"/>
              <a:ext cx="79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 </a:t>
              </a:r>
              <a:r>
                <a:rPr lang="en-US" dirty="0" smtClean="0"/>
                <a:t>0.12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7611" y="4267200"/>
              <a:ext cx="889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0.10**</a:t>
              </a:r>
              <a:endParaRPr lang="en-US" b="1" dirty="0"/>
            </a:p>
          </p:txBody>
        </p:sp>
        <p:sp>
          <p:nvSpPr>
            <p:cNvPr id="61" name="TextBox 60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-0.11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2601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DAF</a:t>
              </a:r>
              <a:endParaRPr lang="en-US" dirty="0"/>
            </a:p>
          </p:txBody>
        </p:sp>
      </p:grpSp>
      <p:grpSp>
        <p:nvGrpSpPr>
          <p:cNvPr id="4" name="Group 62"/>
          <p:cNvGrpSpPr/>
          <p:nvPr/>
        </p:nvGrpSpPr>
        <p:grpSpPr>
          <a:xfrm>
            <a:off x="3886200" y="2438400"/>
            <a:ext cx="1978024" cy="2048908"/>
            <a:chOff x="609600" y="2956956"/>
            <a:chExt cx="1978024" cy="2048908"/>
          </a:xfrm>
        </p:grpSpPr>
        <p:sp>
          <p:nvSpPr>
            <p:cNvPr id="64" name="Rectangle 63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67" name="Straight Connector 66"/>
            <p:cNvCxnSpPr>
              <a:endCxn id="64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4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0.06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217610" y="4267200"/>
              <a:ext cx="915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-0.07*</a:t>
              </a:r>
              <a:endParaRPr lang="en-US" b="1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-0.01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density</a:t>
              </a:r>
              <a:endParaRPr lang="en-US" dirty="0"/>
            </a:p>
          </p:txBody>
        </p:sp>
      </p:grpSp>
      <p:grpSp>
        <p:nvGrpSpPr>
          <p:cNvPr id="7" name="Group 74"/>
          <p:cNvGrpSpPr/>
          <p:nvPr/>
        </p:nvGrpSpPr>
        <p:grpSpPr>
          <a:xfrm>
            <a:off x="6652738" y="2438400"/>
            <a:ext cx="1978024" cy="2048908"/>
            <a:chOff x="609600" y="2956956"/>
            <a:chExt cx="1978024" cy="2048908"/>
          </a:xfrm>
        </p:grpSpPr>
        <p:sp>
          <p:nvSpPr>
            <p:cNvPr id="76" name="Rectangle 75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79" name="Straight Connector 78"/>
            <p:cNvCxnSpPr>
              <a:endCxn id="76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77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6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-0.50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7610" y="4267200"/>
              <a:ext cx="1068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0.12**</a:t>
              </a:r>
              <a:endParaRPr lang="en-US" b="1" dirty="0"/>
            </a:p>
          </p:txBody>
        </p:sp>
        <p:sp>
          <p:nvSpPr>
            <p:cNvPr id="85" name="TextBox 84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0.50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43462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DAF</a:t>
              </a:r>
              <a:endParaRPr lang="en-US" dirty="0"/>
            </a:p>
          </p:txBody>
        </p:sp>
      </p:grpSp>
      <p:grpSp>
        <p:nvGrpSpPr>
          <p:cNvPr id="9" name="Group 86"/>
          <p:cNvGrpSpPr/>
          <p:nvPr/>
        </p:nvGrpSpPr>
        <p:grpSpPr>
          <a:xfrm>
            <a:off x="3889376" y="4648200"/>
            <a:ext cx="1978024" cy="2048908"/>
            <a:chOff x="609600" y="2956956"/>
            <a:chExt cx="1978024" cy="2048908"/>
          </a:xfrm>
        </p:grpSpPr>
        <p:sp>
          <p:nvSpPr>
            <p:cNvPr id="88" name="Rectangle 87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91" name="Straight Connector 90"/>
            <p:cNvCxnSpPr>
              <a:endCxn id="88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89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8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0.05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17610" y="4267200"/>
              <a:ext cx="929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0.51**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0.01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density</a:t>
              </a:r>
              <a:endParaRPr lang="en-US" dirty="0"/>
            </a:p>
          </p:txBody>
        </p:sp>
      </p:grpSp>
      <p:grpSp>
        <p:nvGrpSpPr>
          <p:cNvPr id="10" name="Group 98"/>
          <p:cNvGrpSpPr/>
          <p:nvPr/>
        </p:nvGrpSpPr>
        <p:grpSpPr>
          <a:xfrm>
            <a:off x="6708776" y="4648200"/>
            <a:ext cx="1978024" cy="2048908"/>
            <a:chOff x="609600" y="2956956"/>
            <a:chExt cx="1978024" cy="2048908"/>
          </a:xfrm>
        </p:grpSpPr>
        <p:sp>
          <p:nvSpPr>
            <p:cNvPr id="100" name="Rectangle 99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103" name="Straight Connector 102"/>
            <p:cNvCxnSpPr>
              <a:endCxn id="100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1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0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17610" y="4267200"/>
              <a:ext cx="856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0.59**</a:t>
              </a:r>
              <a:endParaRPr lang="en-US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NA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3982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DAF</a:t>
              </a:r>
              <a:endParaRPr lang="en-US" dirty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33400" y="595844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</a:t>
            </a:r>
            <a:r>
              <a:rPr lang="en-US" dirty="0" err="1" smtClean="0"/>
              <a:t>p</a:t>
            </a:r>
            <a:r>
              <a:rPr lang="en-US" dirty="0" smtClean="0"/>
              <a:t>-value&lt;0.01</a:t>
            </a:r>
          </a:p>
          <a:p>
            <a:r>
              <a:rPr lang="en-US" dirty="0" smtClean="0"/>
              <a:t>*   </a:t>
            </a:r>
            <a:r>
              <a:rPr lang="en-US" dirty="0" err="1" smtClean="0"/>
              <a:t>p</a:t>
            </a:r>
            <a:r>
              <a:rPr lang="en-US" dirty="0" smtClean="0"/>
              <a:t>-value&lt;0.05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838200" y="4001869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Spearman’s correlation: rho</a:t>
            </a:r>
          </a:p>
          <a:p>
            <a:endParaRPr lang="en-US" dirty="0" smtClean="0"/>
          </a:p>
          <a:p>
            <a:r>
              <a:rPr lang="en-US" dirty="0" smtClean="0"/>
              <a:t>Average DAF</a:t>
            </a:r>
          </a:p>
          <a:p>
            <a:endParaRPr lang="en-US" dirty="0"/>
          </a:p>
        </p:txBody>
      </p:sp>
      <p:grpSp>
        <p:nvGrpSpPr>
          <p:cNvPr id="126" name="Group 125"/>
          <p:cNvGrpSpPr/>
          <p:nvPr/>
        </p:nvGrpSpPr>
        <p:grpSpPr>
          <a:xfrm>
            <a:off x="3886200" y="133390"/>
            <a:ext cx="1452564" cy="628610"/>
            <a:chOff x="3886200" y="133390"/>
            <a:chExt cx="1452564" cy="628610"/>
          </a:xfrm>
        </p:grpSpPr>
        <p:grpSp>
          <p:nvGrpSpPr>
            <p:cNvPr id="124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13" name="Isosceles Triangle 112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18" name="Straight Connector 117"/>
              <p:cNvCxnSpPr>
                <a:stCxn id="113" idx="5"/>
                <a:endCxn id="23" idx="1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5" name="TextBox 124"/>
            <p:cNvSpPr txBox="1"/>
            <p:nvPr/>
          </p:nvSpPr>
          <p:spPr>
            <a:xfrm>
              <a:off x="4422776" y="133390"/>
              <a:ext cx="9159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0.39**</a:t>
              </a:r>
              <a:endParaRPr lang="en-US" b="1" dirty="0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350118" y="133390"/>
            <a:ext cx="1478160" cy="628610"/>
            <a:chOff x="3886200" y="133390"/>
            <a:chExt cx="1478160" cy="628610"/>
          </a:xfrm>
        </p:grpSpPr>
        <p:grpSp>
          <p:nvGrpSpPr>
            <p:cNvPr id="128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30" name="Isosceles Triangle 129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32" name="Straight Connector 131"/>
              <p:cNvCxnSpPr>
                <a:stCxn id="130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9" name="TextBox 128"/>
            <p:cNvSpPr txBox="1"/>
            <p:nvPr/>
          </p:nvSpPr>
          <p:spPr>
            <a:xfrm>
              <a:off x="4422775" y="133390"/>
              <a:ext cx="94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0.81**</a:t>
              </a:r>
              <a:endParaRPr lang="en-US" b="1" dirty="0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6094629" y="2281834"/>
            <a:ext cx="1364656" cy="628610"/>
            <a:chOff x="3886200" y="133390"/>
            <a:chExt cx="1364656" cy="628610"/>
          </a:xfrm>
        </p:grpSpPr>
        <p:grpSp>
          <p:nvGrpSpPr>
            <p:cNvPr id="134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36" name="Isosceles Triangle 135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38" name="Straight Connector 137"/>
              <p:cNvCxnSpPr>
                <a:stCxn id="136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TextBox 134"/>
            <p:cNvSpPr txBox="1"/>
            <p:nvPr/>
          </p:nvSpPr>
          <p:spPr>
            <a:xfrm>
              <a:off x="4422776" y="133390"/>
              <a:ext cx="681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1.00</a:t>
              </a:r>
              <a:endParaRPr lang="en-US" dirty="0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3359744" y="2286000"/>
            <a:ext cx="1520232" cy="628610"/>
            <a:chOff x="3886200" y="133390"/>
            <a:chExt cx="1520232" cy="628610"/>
          </a:xfrm>
        </p:grpSpPr>
        <p:grpSp>
          <p:nvGrpSpPr>
            <p:cNvPr id="140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42" name="Isosceles Triangle 141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44" name="Straight Connector 143"/>
              <p:cNvCxnSpPr>
                <a:stCxn id="142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1" name="TextBox 140"/>
            <p:cNvSpPr txBox="1"/>
            <p:nvPr/>
          </p:nvSpPr>
          <p:spPr>
            <a:xfrm>
              <a:off x="4422776" y="133390"/>
              <a:ext cx="983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0.52**</a:t>
              </a:r>
              <a:endParaRPr lang="en-US" b="1" dirty="0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6170829" y="4491634"/>
            <a:ext cx="1364656" cy="628610"/>
            <a:chOff x="3886200" y="133390"/>
            <a:chExt cx="1364656" cy="628610"/>
          </a:xfrm>
        </p:grpSpPr>
        <p:grpSp>
          <p:nvGrpSpPr>
            <p:cNvPr id="146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48" name="Isosceles Triangle 147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50" name="Straight Connector 149"/>
              <p:cNvCxnSpPr>
                <a:stCxn id="148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7" name="TextBox 146"/>
            <p:cNvSpPr txBox="1"/>
            <p:nvPr/>
          </p:nvSpPr>
          <p:spPr>
            <a:xfrm>
              <a:off x="4422776" y="133390"/>
              <a:ext cx="681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1.00</a:t>
              </a:r>
              <a:endParaRPr lang="en-US" dirty="0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334818" y="4491634"/>
            <a:ext cx="1541982" cy="628610"/>
            <a:chOff x="3886200" y="133390"/>
            <a:chExt cx="1541982" cy="628610"/>
          </a:xfrm>
        </p:grpSpPr>
        <p:grpSp>
          <p:nvGrpSpPr>
            <p:cNvPr id="152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54" name="Isosceles Triangle 153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56" name="Straight Connector 155"/>
              <p:cNvCxnSpPr>
                <a:stCxn id="154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3" name="TextBox 152"/>
            <p:cNvSpPr txBox="1"/>
            <p:nvPr/>
          </p:nvSpPr>
          <p:spPr>
            <a:xfrm>
              <a:off x="4422776" y="133390"/>
              <a:ext cx="1005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1.00**</a:t>
              </a:r>
              <a:endParaRPr lang="en-US" b="1" dirty="0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76200" y="228600"/>
            <a:ext cx="4534695" cy="1969532"/>
            <a:chOff x="76200" y="228600"/>
            <a:chExt cx="4534695" cy="1969532"/>
          </a:xfrm>
        </p:grpSpPr>
        <p:grpSp>
          <p:nvGrpSpPr>
            <p:cNvPr id="160" name="Group 19"/>
            <p:cNvGrpSpPr/>
            <p:nvPr/>
          </p:nvGrpSpPr>
          <p:grpSpPr>
            <a:xfrm>
              <a:off x="115889" y="228600"/>
              <a:ext cx="4495006" cy="1969532"/>
              <a:chOff x="420689" y="381000"/>
              <a:chExt cx="4495006" cy="1969532"/>
            </a:xfrm>
          </p:grpSpPr>
          <p:grpSp>
            <p:nvGrpSpPr>
              <p:cNvPr id="164" name="Group 21"/>
              <p:cNvGrpSpPr/>
              <p:nvPr/>
            </p:nvGrpSpPr>
            <p:grpSpPr>
              <a:xfrm>
                <a:off x="420689" y="381000"/>
                <a:ext cx="4495006" cy="1969532"/>
                <a:chOff x="344489" y="1814750"/>
                <a:chExt cx="4495006" cy="1969532"/>
              </a:xfrm>
            </p:grpSpPr>
            <p:sp>
              <p:nvSpPr>
                <p:cNvPr id="166" name="Rectangle 165"/>
                <p:cNvSpPr/>
                <p:nvPr/>
              </p:nvSpPr>
              <p:spPr>
                <a:xfrm>
                  <a:off x="2439989" y="2729150"/>
                  <a:ext cx="457200" cy="3810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Arrow Connector 166"/>
                <p:cNvCxnSpPr/>
                <p:nvPr/>
              </p:nvCxnSpPr>
              <p:spPr>
                <a:xfrm rot="5400000">
                  <a:off x="2474912" y="2553494"/>
                  <a:ext cx="382588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>
                  <a:off x="344489" y="3104590"/>
                  <a:ext cx="3008311" cy="714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9" name="TextBox 168"/>
                <p:cNvSpPr txBox="1"/>
                <p:nvPr/>
              </p:nvSpPr>
              <p:spPr>
                <a:xfrm>
                  <a:off x="1219200" y="1814750"/>
                  <a:ext cx="14478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miRNA (</a:t>
                  </a:r>
                  <a:r>
                    <a:rPr lang="en-US" dirty="0" smtClean="0"/>
                    <a:t>R</a:t>
                  </a:r>
                  <a:r>
                    <a:rPr lang="en-US" dirty="0" smtClean="0"/>
                    <a:t>)/</a:t>
                  </a:r>
                </a:p>
                <a:p>
                  <a:r>
                    <a:rPr lang="en-US" dirty="0" err="1" smtClean="0"/>
                    <a:t>miR</a:t>
                  </a:r>
                  <a:r>
                    <a:rPr lang="en-US" dirty="0" smtClean="0"/>
                    <a:t> (M)</a:t>
                  </a:r>
                  <a:endParaRPr lang="en-US" dirty="0"/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>
                  <a:off x="2897189" y="2616928"/>
                  <a:ext cx="194230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binding site (S)</a:t>
                  </a:r>
                  <a:endParaRPr lang="en-US" dirty="0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990600" y="3414950"/>
                  <a:ext cx="1752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target gene</a:t>
                  </a:r>
                  <a:endParaRPr lang="en-US" dirty="0"/>
                </a:p>
              </p:txBody>
            </p:sp>
          </p:grpSp>
          <p:sp>
            <p:nvSpPr>
              <p:cNvPr id="165" name="Isosceles Triangle 164"/>
              <p:cNvSpPr/>
              <p:nvPr/>
            </p:nvSpPr>
            <p:spPr>
              <a:xfrm>
                <a:off x="2438400" y="533400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1" name="Oval 160"/>
            <p:cNvSpPr/>
            <p:nvPr/>
          </p:nvSpPr>
          <p:spPr>
            <a:xfrm>
              <a:off x="685800" y="1333500"/>
              <a:ext cx="1370013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CDS (G)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133600" y="151844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3’UTR</a:t>
              </a:r>
              <a:endParaRPr lang="en-US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76200" y="15240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r>
                <a:rPr lang="en-US" dirty="0" smtClean="0"/>
                <a:t>’UTR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24200" y="381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Hot regions for TF binding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5791200"/>
            <a:ext cx="5410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0.01       0.02 	0.03         0.04        0.05   Non-0.01 Non-0.05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362200" y="6248400"/>
            <a:ext cx="3429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9000" y="6248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Hot regions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943600" y="6248400"/>
            <a:ext cx="1295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1200" y="6248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None hot regions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/>
          <p:nvPr/>
        </p:nvGrpSpPr>
        <p:grpSpPr>
          <a:xfrm>
            <a:off x="4422776" y="304800"/>
            <a:ext cx="1978024" cy="2048908"/>
            <a:chOff x="609600" y="2956956"/>
            <a:chExt cx="1978024" cy="2048908"/>
          </a:xfrm>
        </p:grpSpPr>
        <p:sp>
          <p:nvSpPr>
            <p:cNvPr id="21" name="Rectangle 20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24" name="Straight Connector 23"/>
            <p:cNvCxnSpPr>
              <a:endCxn id="21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22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737453">
              <a:off x="690794" y="3440294"/>
              <a:ext cx="8193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0.07*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7610" y="4267200"/>
              <a:ext cx="9797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0.33**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0.03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density</a:t>
              </a:r>
              <a:endParaRPr lang="en-US" dirty="0"/>
            </a:p>
          </p:txBody>
        </p:sp>
      </p:grpSp>
      <p:grpSp>
        <p:nvGrpSpPr>
          <p:cNvPr id="3" name="Group 50"/>
          <p:cNvGrpSpPr/>
          <p:nvPr/>
        </p:nvGrpSpPr>
        <p:grpSpPr>
          <a:xfrm>
            <a:off x="6798786" y="304800"/>
            <a:ext cx="1978024" cy="2048908"/>
            <a:chOff x="609600" y="2956956"/>
            <a:chExt cx="1978024" cy="2048908"/>
          </a:xfrm>
        </p:grpSpPr>
        <p:sp>
          <p:nvSpPr>
            <p:cNvPr id="52" name="Rectangle 51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55" name="Straight Connector 54"/>
            <p:cNvCxnSpPr>
              <a:endCxn id="52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53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 rot="18737453">
              <a:off x="624660" y="3528583"/>
              <a:ext cx="790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 </a:t>
              </a:r>
              <a:r>
                <a:rPr lang="en-US" dirty="0" smtClean="0"/>
                <a:t>-0.10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7611" y="4267200"/>
              <a:ext cx="889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0.04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dirty="0" smtClean="0"/>
                <a:t>0.19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2601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SNP DAF</a:t>
              </a:r>
              <a:endParaRPr lang="en-US" dirty="0"/>
            </a:p>
          </p:txBody>
        </p:sp>
      </p:grpSp>
      <p:grpSp>
        <p:nvGrpSpPr>
          <p:cNvPr id="4" name="Group 62"/>
          <p:cNvGrpSpPr/>
          <p:nvPr/>
        </p:nvGrpSpPr>
        <p:grpSpPr>
          <a:xfrm>
            <a:off x="3886200" y="2438400"/>
            <a:ext cx="1978024" cy="2048908"/>
            <a:chOff x="609600" y="2956956"/>
            <a:chExt cx="1978024" cy="2048908"/>
          </a:xfrm>
        </p:grpSpPr>
        <p:sp>
          <p:nvSpPr>
            <p:cNvPr id="64" name="Rectangle 63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67" name="Straight Connector 66"/>
            <p:cNvCxnSpPr>
              <a:endCxn id="64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5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4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0.06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217610" y="4267200"/>
              <a:ext cx="915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-0.07*</a:t>
              </a:r>
              <a:endParaRPr lang="en-US" b="1" dirty="0"/>
            </a:p>
          </p:txBody>
        </p:sp>
        <p:sp>
          <p:nvSpPr>
            <p:cNvPr id="73" name="TextBox 72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-0.01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density</a:t>
              </a:r>
              <a:endParaRPr lang="en-US" dirty="0"/>
            </a:p>
          </p:txBody>
        </p:sp>
      </p:grpSp>
      <p:grpSp>
        <p:nvGrpSpPr>
          <p:cNvPr id="5" name="Group 74"/>
          <p:cNvGrpSpPr/>
          <p:nvPr/>
        </p:nvGrpSpPr>
        <p:grpSpPr>
          <a:xfrm>
            <a:off x="6652738" y="2438400"/>
            <a:ext cx="1978024" cy="2048908"/>
            <a:chOff x="609600" y="2956956"/>
            <a:chExt cx="1978024" cy="2048908"/>
          </a:xfrm>
        </p:grpSpPr>
        <p:sp>
          <p:nvSpPr>
            <p:cNvPr id="76" name="Rectangle 75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Isosceles Triangle 77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79" name="Straight Connector 78"/>
            <p:cNvCxnSpPr>
              <a:endCxn id="76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77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6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217610" y="4267200"/>
              <a:ext cx="1068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0.04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0.00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043462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Indel DAF</a:t>
              </a:r>
              <a:endParaRPr lang="en-US" dirty="0"/>
            </a:p>
          </p:txBody>
        </p:sp>
      </p:grpSp>
      <p:grpSp>
        <p:nvGrpSpPr>
          <p:cNvPr id="6" name="Group 86"/>
          <p:cNvGrpSpPr/>
          <p:nvPr/>
        </p:nvGrpSpPr>
        <p:grpSpPr>
          <a:xfrm>
            <a:off x="3889376" y="4648200"/>
            <a:ext cx="1978024" cy="2048908"/>
            <a:chOff x="609600" y="2956956"/>
            <a:chExt cx="1978024" cy="2048908"/>
          </a:xfrm>
        </p:grpSpPr>
        <p:sp>
          <p:nvSpPr>
            <p:cNvPr id="88" name="Rectangle 87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91" name="Straight Connector 90"/>
            <p:cNvCxnSpPr>
              <a:endCxn id="88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89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8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0.05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217610" y="4267200"/>
              <a:ext cx="929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0.51**</a:t>
              </a:r>
              <a:endParaRPr lang="en-US" b="1" dirty="0"/>
            </a:p>
          </p:txBody>
        </p:sp>
        <p:sp>
          <p:nvSpPr>
            <p:cNvPr id="97" name="TextBox 96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0.01</a:t>
              </a:r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8200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density</a:t>
              </a:r>
              <a:endParaRPr lang="en-US" dirty="0"/>
            </a:p>
          </p:txBody>
        </p:sp>
      </p:grpSp>
      <p:grpSp>
        <p:nvGrpSpPr>
          <p:cNvPr id="7" name="Group 98"/>
          <p:cNvGrpSpPr/>
          <p:nvPr/>
        </p:nvGrpSpPr>
        <p:grpSpPr>
          <a:xfrm>
            <a:off x="6708776" y="4648200"/>
            <a:ext cx="1978024" cy="2048908"/>
            <a:chOff x="609600" y="2956956"/>
            <a:chExt cx="1978024" cy="2048908"/>
          </a:xfrm>
        </p:grpSpPr>
        <p:sp>
          <p:nvSpPr>
            <p:cNvPr id="100" name="Rectangle 99"/>
            <p:cNvSpPr/>
            <p:nvPr/>
          </p:nvSpPr>
          <p:spPr>
            <a:xfrm>
              <a:off x="609600" y="4114800"/>
              <a:ext cx="4572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2130424" y="4114800"/>
              <a:ext cx="457200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1295400" y="2956956"/>
              <a:ext cx="569118" cy="395844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cxnSp>
          <p:nvCxnSpPr>
            <p:cNvPr id="103" name="Straight Connector 102"/>
            <p:cNvCxnSpPr>
              <a:endCxn id="100" idx="0"/>
            </p:cNvCxnSpPr>
            <p:nvPr/>
          </p:nvCxnSpPr>
          <p:spPr>
            <a:xfrm rot="5400000">
              <a:off x="800894" y="3390106"/>
              <a:ext cx="762000" cy="6873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endCxn id="101" idx="1"/>
            </p:cNvCxnSpPr>
            <p:nvPr/>
          </p:nvCxnSpPr>
          <p:spPr>
            <a:xfrm rot="16200000" flipH="1">
              <a:off x="1509338" y="3482555"/>
              <a:ext cx="817796" cy="55828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00" idx="3"/>
            </p:cNvCxnSpPr>
            <p:nvPr/>
          </p:nvCxnSpPr>
          <p:spPr>
            <a:xfrm>
              <a:off x="1066800" y="4305300"/>
              <a:ext cx="1063624" cy="176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1371600" y="3048000"/>
              <a:ext cx="914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 rot="18737453">
              <a:off x="712634" y="3489683"/>
              <a:ext cx="6857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17610" y="4267200"/>
              <a:ext cx="856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0.58**</a:t>
              </a:r>
              <a:endParaRPr lang="en-US" b="1" dirty="0"/>
            </a:p>
          </p:txBody>
        </p:sp>
        <p:sp>
          <p:nvSpPr>
            <p:cNvPr id="109" name="TextBox 108"/>
            <p:cNvSpPr txBox="1"/>
            <p:nvPr/>
          </p:nvSpPr>
          <p:spPr>
            <a:xfrm rot="3339675">
              <a:off x="1750255" y="3586205"/>
              <a:ext cx="772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NA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139824" y="4636532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SV DAF</a:t>
              </a:r>
              <a:endParaRPr lang="en-US" dirty="0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533400" y="595844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 </a:t>
            </a:r>
            <a:r>
              <a:rPr lang="en-US" dirty="0" err="1" smtClean="0"/>
              <a:t>p</a:t>
            </a:r>
            <a:r>
              <a:rPr lang="en-US" dirty="0" smtClean="0"/>
              <a:t>-value&lt;0.01</a:t>
            </a:r>
          </a:p>
          <a:p>
            <a:r>
              <a:rPr lang="en-US" dirty="0" smtClean="0"/>
              <a:t>*   </a:t>
            </a:r>
            <a:r>
              <a:rPr lang="en-US" dirty="0" err="1" smtClean="0"/>
              <a:t>p</a:t>
            </a:r>
            <a:r>
              <a:rPr lang="en-US" dirty="0" smtClean="0"/>
              <a:t>-value&lt;0.05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838200" y="4001869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Spearman’s correlation: rho</a:t>
            </a:r>
          </a:p>
          <a:p>
            <a:endParaRPr lang="en-US" dirty="0" smtClean="0"/>
          </a:p>
          <a:p>
            <a:r>
              <a:rPr lang="en-US" dirty="0" smtClean="0"/>
              <a:t>DAF &lt; 0.05</a:t>
            </a:r>
          </a:p>
          <a:p>
            <a:endParaRPr lang="en-US" dirty="0"/>
          </a:p>
        </p:txBody>
      </p:sp>
      <p:grpSp>
        <p:nvGrpSpPr>
          <p:cNvPr id="8" name="Group 125"/>
          <p:cNvGrpSpPr/>
          <p:nvPr/>
        </p:nvGrpSpPr>
        <p:grpSpPr>
          <a:xfrm>
            <a:off x="3886200" y="133390"/>
            <a:ext cx="1452564" cy="628610"/>
            <a:chOff x="3886200" y="133390"/>
            <a:chExt cx="1452564" cy="628610"/>
          </a:xfrm>
        </p:grpSpPr>
        <p:grpSp>
          <p:nvGrpSpPr>
            <p:cNvPr id="9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13" name="Isosceles Triangle 112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18" name="Straight Connector 117"/>
              <p:cNvCxnSpPr>
                <a:stCxn id="113" idx="5"/>
                <a:endCxn id="23" idx="1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5" name="TextBox 124"/>
            <p:cNvSpPr txBox="1"/>
            <p:nvPr/>
          </p:nvSpPr>
          <p:spPr>
            <a:xfrm>
              <a:off x="4422776" y="133390"/>
              <a:ext cx="9159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0.39**</a:t>
              </a:r>
              <a:endParaRPr lang="en-US" b="1" dirty="0"/>
            </a:p>
          </p:txBody>
        </p:sp>
      </p:grpSp>
      <p:grpSp>
        <p:nvGrpSpPr>
          <p:cNvPr id="10" name="Group 126"/>
          <p:cNvGrpSpPr/>
          <p:nvPr/>
        </p:nvGrpSpPr>
        <p:grpSpPr>
          <a:xfrm>
            <a:off x="6350118" y="133390"/>
            <a:ext cx="1478160" cy="628610"/>
            <a:chOff x="3886200" y="133390"/>
            <a:chExt cx="1478160" cy="628610"/>
          </a:xfrm>
        </p:grpSpPr>
        <p:grpSp>
          <p:nvGrpSpPr>
            <p:cNvPr id="11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30" name="Isosceles Triangle 129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32" name="Straight Connector 131"/>
              <p:cNvCxnSpPr>
                <a:stCxn id="130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9" name="TextBox 128"/>
            <p:cNvSpPr txBox="1"/>
            <p:nvPr/>
          </p:nvSpPr>
          <p:spPr>
            <a:xfrm>
              <a:off x="4422775" y="133390"/>
              <a:ext cx="94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0.89**</a:t>
              </a:r>
              <a:endParaRPr lang="en-US" b="1" dirty="0"/>
            </a:p>
          </p:txBody>
        </p:sp>
      </p:grpSp>
      <p:grpSp>
        <p:nvGrpSpPr>
          <p:cNvPr id="12" name="Group 132"/>
          <p:cNvGrpSpPr/>
          <p:nvPr/>
        </p:nvGrpSpPr>
        <p:grpSpPr>
          <a:xfrm>
            <a:off x="6094629" y="2281834"/>
            <a:ext cx="1364656" cy="628610"/>
            <a:chOff x="3886200" y="133390"/>
            <a:chExt cx="1364656" cy="628610"/>
          </a:xfrm>
        </p:grpSpPr>
        <p:grpSp>
          <p:nvGrpSpPr>
            <p:cNvPr id="13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36" name="Isosceles Triangle 135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38" name="Straight Connector 137"/>
              <p:cNvCxnSpPr>
                <a:stCxn id="136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TextBox 134"/>
            <p:cNvSpPr txBox="1"/>
            <p:nvPr/>
          </p:nvSpPr>
          <p:spPr>
            <a:xfrm>
              <a:off x="4422776" y="133390"/>
              <a:ext cx="681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1.00</a:t>
              </a:r>
              <a:endParaRPr lang="en-US" dirty="0"/>
            </a:p>
          </p:txBody>
        </p:sp>
      </p:grpSp>
      <p:grpSp>
        <p:nvGrpSpPr>
          <p:cNvPr id="14" name="Group 138"/>
          <p:cNvGrpSpPr/>
          <p:nvPr/>
        </p:nvGrpSpPr>
        <p:grpSpPr>
          <a:xfrm>
            <a:off x="3359744" y="2286000"/>
            <a:ext cx="1520232" cy="628610"/>
            <a:chOff x="3886200" y="133390"/>
            <a:chExt cx="1520232" cy="628610"/>
          </a:xfrm>
        </p:grpSpPr>
        <p:grpSp>
          <p:nvGrpSpPr>
            <p:cNvPr id="15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42" name="Isosceles Triangle 141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44" name="Straight Connector 143"/>
              <p:cNvCxnSpPr>
                <a:stCxn id="142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1" name="TextBox 140"/>
            <p:cNvSpPr txBox="1"/>
            <p:nvPr/>
          </p:nvSpPr>
          <p:spPr>
            <a:xfrm>
              <a:off x="4422776" y="133390"/>
              <a:ext cx="983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0.52**</a:t>
              </a:r>
              <a:endParaRPr lang="en-US" b="1" dirty="0"/>
            </a:p>
          </p:txBody>
        </p:sp>
      </p:grpSp>
      <p:grpSp>
        <p:nvGrpSpPr>
          <p:cNvPr id="16" name="Group 144"/>
          <p:cNvGrpSpPr/>
          <p:nvPr/>
        </p:nvGrpSpPr>
        <p:grpSpPr>
          <a:xfrm>
            <a:off x="6170829" y="4491634"/>
            <a:ext cx="1364656" cy="628610"/>
            <a:chOff x="3886200" y="133390"/>
            <a:chExt cx="1364656" cy="628610"/>
          </a:xfrm>
        </p:grpSpPr>
        <p:grpSp>
          <p:nvGrpSpPr>
            <p:cNvPr id="17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48" name="Isosceles Triangle 147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50" name="Straight Connector 149"/>
              <p:cNvCxnSpPr>
                <a:stCxn id="148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7" name="TextBox 146"/>
            <p:cNvSpPr txBox="1"/>
            <p:nvPr/>
          </p:nvSpPr>
          <p:spPr>
            <a:xfrm>
              <a:off x="4422776" y="133390"/>
              <a:ext cx="681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</a:t>
              </a:r>
              <a:endParaRPr lang="en-US" dirty="0"/>
            </a:p>
          </p:txBody>
        </p:sp>
      </p:grpSp>
      <p:grpSp>
        <p:nvGrpSpPr>
          <p:cNvPr id="18" name="Group 150"/>
          <p:cNvGrpSpPr/>
          <p:nvPr/>
        </p:nvGrpSpPr>
        <p:grpSpPr>
          <a:xfrm>
            <a:off x="3334818" y="4491634"/>
            <a:ext cx="1541982" cy="628610"/>
            <a:chOff x="3886200" y="133390"/>
            <a:chExt cx="1541982" cy="628610"/>
          </a:xfrm>
        </p:grpSpPr>
        <p:grpSp>
          <p:nvGrpSpPr>
            <p:cNvPr id="19" name="Group 123"/>
            <p:cNvGrpSpPr/>
            <p:nvPr/>
          </p:nvGrpSpPr>
          <p:grpSpPr>
            <a:xfrm>
              <a:off x="3886200" y="289956"/>
              <a:ext cx="1364656" cy="472044"/>
              <a:chOff x="3886200" y="289956"/>
              <a:chExt cx="1364656" cy="472044"/>
            </a:xfrm>
          </p:grpSpPr>
          <p:sp>
            <p:nvSpPr>
              <p:cNvPr id="154" name="Isosceles Triangle 153"/>
              <p:cNvSpPr/>
              <p:nvPr/>
            </p:nvSpPr>
            <p:spPr>
              <a:xfrm>
                <a:off x="3886200" y="289956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3962400" y="381000"/>
                <a:ext cx="914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</a:t>
                </a:r>
                <a:endParaRPr lang="en-US" dirty="0"/>
              </a:p>
            </p:txBody>
          </p:sp>
          <p:cxnSp>
            <p:nvCxnSpPr>
              <p:cNvPr id="156" name="Straight Connector 155"/>
              <p:cNvCxnSpPr>
                <a:stCxn id="154" idx="5"/>
              </p:cNvCxnSpPr>
              <p:nvPr/>
            </p:nvCxnSpPr>
            <p:spPr>
              <a:xfrm>
                <a:off x="4313039" y="487878"/>
                <a:ext cx="937817" cy="148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3" name="TextBox 152"/>
            <p:cNvSpPr txBox="1"/>
            <p:nvPr/>
          </p:nvSpPr>
          <p:spPr>
            <a:xfrm>
              <a:off x="4422776" y="133390"/>
              <a:ext cx="1005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1.00**</a:t>
              </a:r>
              <a:endParaRPr lang="en-US" b="1" dirty="0"/>
            </a:p>
          </p:txBody>
        </p:sp>
      </p:grpSp>
      <p:grpSp>
        <p:nvGrpSpPr>
          <p:cNvPr id="20" name="Group 158"/>
          <p:cNvGrpSpPr/>
          <p:nvPr/>
        </p:nvGrpSpPr>
        <p:grpSpPr>
          <a:xfrm>
            <a:off x="76200" y="228600"/>
            <a:ext cx="4534695" cy="1969532"/>
            <a:chOff x="76200" y="228600"/>
            <a:chExt cx="4534695" cy="1969532"/>
          </a:xfrm>
        </p:grpSpPr>
        <p:grpSp>
          <p:nvGrpSpPr>
            <p:cNvPr id="25" name="Group 19"/>
            <p:cNvGrpSpPr/>
            <p:nvPr/>
          </p:nvGrpSpPr>
          <p:grpSpPr>
            <a:xfrm>
              <a:off x="115889" y="228600"/>
              <a:ext cx="4495006" cy="1969532"/>
              <a:chOff x="420689" y="381000"/>
              <a:chExt cx="4495006" cy="1969532"/>
            </a:xfrm>
          </p:grpSpPr>
          <p:grpSp>
            <p:nvGrpSpPr>
              <p:cNvPr id="27" name="Group 21"/>
              <p:cNvGrpSpPr/>
              <p:nvPr/>
            </p:nvGrpSpPr>
            <p:grpSpPr>
              <a:xfrm>
                <a:off x="420689" y="381000"/>
                <a:ext cx="4495006" cy="1969532"/>
                <a:chOff x="344489" y="1814750"/>
                <a:chExt cx="4495006" cy="1969532"/>
              </a:xfrm>
            </p:grpSpPr>
            <p:sp>
              <p:nvSpPr>
                <p:cNvPr id="166" name="Rectangle 165"/>
                <p:cNvSpPr/>
                <p:nvPr/>
              </p:nvSpPr>
              <p:spPr>
                <a:xfrm>
                  <a:off x="2439989" y="2729150"/>
                  <a:ext cx="457200" cy="3810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7" name="Straight Arrow Connector 166"/>
                <p:cNvCxnSpPr/>
                <p:nvPr/>
              </p:nvCxnSpPr>
              <p:spPr>
                <a:xfrm rot="5400000">
                  <a:off x="2474912" y="2553494"/>
                  <a:ext cx="382588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>
                  <a:off x="344489" y="3104590"/>
                  <a:ext cx="3008311" cy="7148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9" name="TextBox 168"/>
                <p:cNvSpPr txBox="1"/>
                <p:nvPr/>
              </p:nvSpPr>
              <p:spPr>
                <a:xfrm>
                  <a:off x="1219200" y="1814750"/>
                  <a:ext cx="14478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miRNA (</a:t>
                  </a:r>
                  <a:r>
                    <a:rPr lang="en-US" dirty="0" smtClean="0"/>
                    <a:t>R</a:t>
                  </a:r>
                  <a:r>
                    <a:rPr lang="en-US" dirty="0" smtClean="0"/>
                    <a:t>)/</a:t>
                  </a:r>
                </a:p>
                <a:p>
                  <a:r>
                    <a:rPr lang="en-US" dirty="0" err="1" smtClean="0"/>
                    <a:t>miR</a:t>
                  </a:r>
                  <a:r>
                    <a:rPr lang="en-US" dirty="0" smtClean="0"/>
                    <a:t> (M)</a:t>
                  </a:r>
                  <a:endParaRPr lang="en-US" dirty="0"/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>
                  <a:off x="2897189" y="2616928"/>
                  <a:ext cx="194230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binding site (S)</a:t>
                  </a:r>
                  <a:endParaRPr lang="en-US" dirty="0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990600" y="3414950"/>
                  <a:ext cx="1752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target gene</a:t>
                  </a:r>
                  <a:endParaRPr lang="en-US" dirty="0"/>
                </a:p>
              </p:txBody>
            </p:sp>
          </p:grpSp>
          <p:sp>
            <p:nvSpPr>
              <p:cNvPr id="165" name="Isosceles Triangle 164"/>
              <p:cNvSpPr/>
              <p:nvPr/>
            </p:nvSpPr>
            <p:spPr>
              <a:xfrm>
                <a:off x="2438400" y="533400"/>
                <a:ext cx="569118" cy="395844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1" name="Oval 160"/>
            <p:cNvSpPr/>
            <p:nvPr/>
          </p:nvSpPr>
          <p:spPr>
            <a:xfrm>
              <a:off x="685800" y="1333500"/>
              <a:ext cx="1370013" cy="381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CDS (G)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133600" y="151844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3’UTR</a:t>
              </a:r>
              <a:endParaRPr lang="en-US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76200" y="1524000"/>
              <a:ext cx="175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  <a:r>
                <a:rPr lang="en-US" dirty="0" smtClean="0"/>
                <a:t>’UTR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 line specific vs. ubiquitous RNA expressions</a:t>
            </a:r>
          </a:p>
          <a:p>
            <a:r>
              <a:rPr lang="en-US" dirty="0" smtClean="0"/>
              <a:t>Cell line/tissue specific DNase I</a:t>
            </a:r>
          </a:p>
          <a:p>
            <a:r>
              <a:rPr lang="en-US" dirty="0" smtClean="0"/>
              <a:t>Selection of between-motif regions vs. within-motif regions in TF-binding hot regions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5791200"/>
            <a:ext cx="5410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miRNA                flanking 	      stem                loop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762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miRNA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100" y="165100"/>
            <a:ext cx="6527800" cy="6527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100" y="165100"/>
            <a:ext cx="6527800" cy="6527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100" y="165100"/>
            <a:ext cx="6527800" cy="6527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100" y="165100"/>
            <a:ext cx="6527800" cy="6527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1034</Words>
  <Application>Microsoft Macintosh PowerPoint</Application>
  <PresentationFormat>On-screen Show (4:3)</PresentationFormat>
  <Paragraphs>497</Paragraphs>
  <Slides>23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ncVarII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 Mu</dc:creator>
  <cp:lastModifiedBy>Jasmine Mu</cp:lastModifiedBy>
  <cp:revision>271</cp:revision>
  <dcterms:created xsi:type="dcterms:W3CDTF">2011-10-19T02:49:21Z</dcterms:created>
  <dcterms:modified xsi:type="dcterms:W3CDTF">2011-10-19T19:06:23Z</dcterms:modified>
</cp:coreProperties>
</file>