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74" r:id="rId4"/>
    <p:sldId id="260" r:id="rId5"/>
    <p:sldId id="266" r:id="rId6"/>
    <p:sldId id="265" r:id="rId7"/>
    <p:sldId id="263" r:id="rId8"/>
    <p:sldId id="272" r:id="rId9"/>
    <p:sldId id="264" r:id="rId10"/>
    <p:sldId id="268" r:id="rId11"/>
    <p:sldId id="269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66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1906" autoAdjust="0"/>
  </p:normalViewPr>
  <p:slideViewPr>
    <p:cSldViewPr snapToGrid="0" snapToObjects="1">
      <p:cViewPr varScale="1">
        <p:scale>
          <a:sx n="135" d="100"/>
          <a:sy n="135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6C8A-308D-494D-8A59-1C8FFE680C7D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280F-A03D-154B-B1A9-BA01844A5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</a:t>
            </a:r>
            <a:r>
              <a:rPr lang="en-US" dirty="0" err="1" smtClean="0"/>
              <a:t>Ψgenes</a:t>
            </a:r>
            <a:r>
              <a:rPr lang="en-US" dirty="0" smtClean="0"/>
              <a:t> are processed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splice-junction, find additional support from insertion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603D-38DC-AA41-AF9B-71DADDF18ABF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779"/>
            <a:ext cx="7772400" cy="2743672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</a:t>
            </a:r>
            <a:r>
              <a:rPr lang="en-US" b="1" dirty="0"/>
              <a:t>of population genome sequencing reveals variability of humans in</a:t>
            </a:r>
            <a:r>
              <a:rPr lang="en-US" b="1" dirty="0" smtClean="0"/>
              <a:t> </a:t>
            </a:r>
            <a:r>
              <a:rPr lang="en-US" b="1" dirty="0" err="1" smtClean="0"/>
              <a:t>Ψgenes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481" y="3886200"/>
            <a:ext cx="6199481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Alexej Abyzov</a:t>
            </a:r>
            <a:r>
              <a:rPr lang="en-US" b="1" dirty="0" smtClean="0"/>
              <a:t>, Rebecca </a:t>
            </a:r>
            <a:r>
              <a:rPr lang="en-US" b="1" dirty="0" err="1" smtClean="0"/>
              <a:t>Iskow</a:t>
            </a:r>
            <a:r>
              <a:rPr lang="en-US" b="1" dirty="0" smtClean="0"/>
              <a:t>, Omer </a:t>
            </a:r>
            <a:r>
              <a:rPr lang="en-US" b="1" dirty="0" err="1" smtClean="0"/>
              <a:t>Gokcumen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Charles Lee, Michael Snyder and Mark Gerstein</a:t>
            </a:r>
          </a:p>
          <a:p>
            <a:r>
              <a:rPr lang="en-US" b="1" dirty="0" smtClean="0"/>
              <a:t>Yale/Harvard/Stanford,</a:t>
            </a:r>
            <a:endParaRPr lang="en-US" sz="400" b="1" dirty="0" smtClean="0"/>
          </a:p>
          <a:p>
            <a:r>
              <a:rPr lang="en-US" b="1" dirty="0" smtClean="0"/>
              <a:t>CEGS, October 21,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42"/>
            <a:ext cx="8229600" cy="1143000"/>
          </a:xfrm>
        </p:spPr>
        <p:txBody>
          <a:bodyPr/>
          <a:lstStyle/>
          <a:p>
            <a:r>
              <a:rPr lang="en-US" dirty="0" err="1" smtClean="0"/>
              <a:t>Ψgenes</a:t>
            </a:r>
            <a:r>
              <a:rPr lang="en-US" dirty="0" smtClean="0"/>
              <a:t>  by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258"/>
            <a:ext cx="8229600" cy="562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79"/>
            <a:ext cx="8229600" cy="1143000"/>
          </a:xfrm>
        </p:spPr>
        <p:txBody>
          <a:bodyPr/>
          <a:lstStyle/>
          <a:p>
            <a:r>
              <a:rPr lang="en-US" dirty="0" smtClean="0"/>
              <a:t>Frequency by 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" y="1061700"/>
            <a:ext cx="8229600" cy="562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899" y="1610439"/>
            <a:ext cx="2831687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of 145 of parent genes</a:t>
            </a:r>
          </a:p>
          <a:p>
            <a:r>
              <a:rPr lang="en-US" dirty="0" smtClean="0"/>
              <a:t>are predicted to have</a:t>
            </a:r>
          </a:p>
          <a:p>
            <a:r>
              <a:rPr lang="en-US" dirty="0"/>
              <a:t>u</a:t>
            </a:r>
            <a:r>
              <a:rPr lang="en-US" dirty="0" smtClean="0"/>
              <a:t>nknown </a:t>
            </a:r>
            <a:r>
              <a:rPr lang="en-US" dirty="0" err="1" smtClean="0"/>
              <a:t>Ψgenes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7068" y="2921319"/>
            <a:ext cx="314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 parent genes with a </a:t>
            </a:r>
            <a:r>
              <a:rPr lang="en-US" dirty="0" err="1" smtClean="0"/>
              <a:t>Ψgene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Discovering and validating unknown </a:t>
            </a:r>
            <a:r>
              <a:rPr lang="en-US" dirty="0" err="1" smtClean="0"/>
              <a:t>Ψgenes</a:t>
            </a:r>
            <a:r>
              <a:rPr lang="en-US" dirty="0" smtClean="0"/>
              <a:t> is extremely hard</a:t>
            </a:r>
          </a:p>
          <a:p>
            <a:pPr lvl="1"/>
            <a:r>
              <a:rPr lang="en-US" dirty="0" smtClean="0"/>
              <a:t>High similarity to parent genes</a:t>
            </a:r>
          </a:p>
          <a:p>
            <a:pPr lvl="1"/>
            <a:r>
              <a:rPr lang="en-US" dirty="0" smtClean="0"/>
              <a:t>Relaying on annotation (incomplete, wrong)</a:t>
            </a:r>
          </a:p>
          <a:p>
            <a:r>
              <a:rPr lang="en-US" dirty="0" smtClean="0"/>
              <a:t>Yet variation in </a:t>
            </a:r>
            <a:r>
              <a:rPr lang="en-US" dirty="0" err="1" smtClean="0"/>
              <a:t>Ψgenes</a:t>
            </a:r>
            <a:r>
              <a:rPr lang="en-US" dirty="0" smtClean="0"/>
              <a:t> does exist and was not noticed before</a:t>
            </a:r>
          </a:p>
          <a:p>
            <a:r>
              <a:rPr lang="en-US" dirty="0" smtClean="0"/>
              <a:t>Most unknown </a:t>
            </a:r>
            <a:r>
              <a:rPr lang="en-US" dirty="0" err="1" smtClean="0"/>
              <a:t>Ψgenes</a:t>
            </a:r>
            <a:r>
              <a:rPr lang="en-US" dirty="0" smtClean="0"/>
              <a:t>  seems to be rare and population specific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Ψgenes</a:t>
            </a:r>
            <a:r>
              <a:rPr lang="en-US" dirty="0" smtClean="0"/>
              <a:t> may be result of incomplete reference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0" y="2123058"/>
            <a:ext cx="8229600" cy="183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56834" y="287108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populations</a:t>
            </a:r>
            <a:endParaRPr lang="en-US" sz="1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with known parents (</a:t>
            </a:r>
            <a:r>
              <a:rPr lang="en-US" dirty="0" err="1" smtClean="0"/>
              <a:t>Ψpipe</a:t>
            </a:r>
            <a:r>
              <a:rPr lang="en-US" dirty="0" smtClean="0"/>
              <a:t> 61 output)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026"/>
            <a:ext cx="8229600" cy="5626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5" r="17464"/>
          <a:stretch>
            <a:fillRect/>
          </a:stretch>
        </p:blipFill>
        <p:spPr>
          <a:xfrm>
            <a:off x="1266236" y="1238905"/>
            <a:ext cx="2286000" cy="2398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9676"/>
          <a:stretch>
            <a:fillRect/>
          </a:stretch>
        </p:blipFill>
        <p:spPr>
          <a:xfrm>
            <a:off x="0" y="142240"/>
            <a:ext cx="9144000" cy="215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70" y="2432288"/>
            <a:ext cx="5486400" cy="424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87779"/>
          <a:stretch>
            <a:fillRect/>
          </a:stretch>
        </p:blipFill>
        <p:spPr>
          <a:xfrm>
            <a:off x="0" y="10478"/>
            <a:ext cx="9144000" cy="436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60445"/>
          <a:stretch>
            <a:fillRect/>
          </a:stretch>
        </p:blipFill>
        <p:spPr>
          <a:xfrm>
            <a:off x="0" y="2540"/>
            <a:ext cx="9144000" cy="173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9131" b="29634"/>
          <a:stretch>
            <a:fillRect/>
          </a:stretch>
        </p:blipFill>
        <p:spPr>
          <a:xfrm>
            <a:off x="0" y="802640"/>
            <a:ext cx="9144000" cy="1808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79400" b="951"/>
          <a:stretch>
            <a:fillRect/>
          </a:stretch>
        </p:blipFill>
        <p:spPr>
          <a:xfrm>
            <a:off x="0" y="2133600"/>
            <a:ext cx="9144000" cy="861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0320" y="2773680"/>
            <a:ext cx="6207760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2844800"/>
            <a:ext cx="5029200" cy="378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560" y="153938"/>
            <a:ext cx="1371600" cy="238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stCxn id="59" idx="1"/>
          </p:cNvCxnSpPr>
          <p:nvPr/>
        </p:nvCxnSpPr>
        <p:spPr>
          <a:xfrm rot="10800000" flipH="1">
            <a:off x="6088256" y="5530357"/>
            <a:ext cx="1277743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 flipH="1" flipV="1">
            <a:off x="7367588" y="5530355"/>
            <a:ext cx="1189549" cy="4329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1"/>
          </p:cNvCxnSpPr>
          <p:nvPr/>
        </p:nvCxnSpPr>
        <p:spPr>
          <a:xfrm rot="10800000" flipH="1" flipV="1">
            <a:off x="6052046" y="2520048"/>
            <a:ext cx="1310777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2" idx="3"/>
          </p:cNvCxnSpPr>
          <p:nvPr/>
        </p:nvCxnSpPr>
        <p:spPr>
          <a:xfrm flipH="1">
            <a:off x="7362823" y="2520048"/>
            <a:ext cx="1158104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ariability in </a:t>
            </a:r>
            <a:r>
              <a:rPr lang="en-US" dirty="0" err="1" smtClean="0"/>
              <a:t>Ψgenes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85112" y="20977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55665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2891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6980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428" y="19077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101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06238" y="20977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2047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247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5007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9407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06238" y="251501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2047" y="240413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09247" y="240413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5007" y="240413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9407" y="240413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24343" y="292894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4343" y="335846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70152" y="324758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27352" y="324758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93112" y="324758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07512" y="324758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0740" y="2330345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0740" y="27458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0740" y="31737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8880" y="3458465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3217" y="4697527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73770" y="4586647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0996" y="4586647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5085" y="4586647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4533" y="45076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9206" y="4586647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24343" y="469752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4343" y="511483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2448" y="552876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2448" y="595828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88257" y="584740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457" y="584740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11217" y="584740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5617" y="584740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68845" y="4930171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8845" y="53456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68845" y="57736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6985" y="6058291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6200000">
            <a:off x="7275354" y="469673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7275354" y="511404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7273766" y="5527974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7272178" y="2929736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0" y="406472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74948" y="2878250"/>
            <a:ext cx="186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89604" y="5484189"/>
            <a:ext cx="217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Unknown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12088" y="1417638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2802" y="138537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Ψgene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0" y="3827797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49937" y="20615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0490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7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1805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53" y="1876835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53" y="2308118"/>
            <a:ext cx="154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Splice junction</a:t>
            </a:r>
          </a:p>
          <a:p>
            <a:r>
              <a:rPr lang="en-US" dirty="0"/>
              <a:t>l</a:t>
            </a:r>
            <a:r>
              <a:rPr lang="en-US" dirty="0" smtClean="0"/>
              <a:t>ibrary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4810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7690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2811057" y="3322961"/>
            <a:ext cx="1770632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Genomic not mapped 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2733961" y="2360548"/>
            <a:ext cx="651928" cy="12728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2506788" y="2133375"/>
            <a:ext cx="651928" cy="17272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7864" y="299877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3592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56666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2036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5687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1057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46337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21707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36205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157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6855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2222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973471" y="2600059"/>
            <a:ext cx="651928" cy="793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16200000" flipV="1">
            <a:off x="3228796" y="2855384"/>
            <a:ext cx="651928" cy="2832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3473730" y="2893676"/>
            <a:ext cx="651928" cy="2066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3729055" y="2638351"/>
            <a:ext cx="651928" cy="717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71063" y="20615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41616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988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64576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7897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096936" y="1480107"/>
            <a:ext cx="18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Unknown </a:t>
            </a:r>
            <a:r>
              <a:rPr lang="en-US" b="1" dirty="0" err="1" smtClean="0">
                <a:latin typeface="Calibri"/>
                <a:cs typeface="Calibri"/>
              </a:rPr>
              <a:t>Ψgene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9257" y="1856194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58211" y="1857775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334296" y="1854406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64162" y="2585117"/>
            <a:ext cx="190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sequences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42" idx="2"/>
          </p:cNvCxnSpPr>
          <p:nvPr/>
        </p:nvCxnSpPr>
        <p:spPr>
          <a:xfrm rot="5400000" flipH="1" flipV="1">
            <a:off x="7146806" y="2327977"/>
            <a:ext cx="445506" cy="240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2"/>
          </p:cNvCxnSpPr>
          <p:nvPr/>
        </p:nvCxnSpPr>
        <p:spPr>
          <a:xfrm rot="16200000" flipV="1">
            <a:off x="6044593" y="2381331"/>
            <a:ext cx="443927" cy="13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6468080" y="2323604"/>
            <a:ext cx="443925" cy="250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23316" y="1480107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8" name="TextBox 75"/>
          <p:cNvSpPr txBox="1">
            <a:spLocks noChangeArrowheads="1"/>
          </p:cNvSpPr>
          <p:nvPr/>
        </p:nvSpPr>
        <p:spPr bwMode="auto">
          <a:xfrm>
            <a:off x="2823316" y="4699601"/>
            <a:ext cx="688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Gene</a:t>
            </a:r>
            <a:endParaRPr lang="en-US" b="1" dirty="0">
              <a:latin typeface="Calibri" charset="0"/>
            </a:endParaRPr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-48733" y="5248638"/>
            <a:ext cx="83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Person</a:t>
            </a:r>
            <a:endParaRPr lang="en-US" dirty="0">
              <a:latin typeface="Calibri" charset="0"/>
            </a:endParaRPr>
          </a:p>
        </p:txBody>
      </p:sp>
      <p:sp>
        <p:nvSpPr>
          <p:cNvPr id="63" name="TextBox 79"/>
          <p:cNvSpPr txBox="1">
            <a:spLocks noChangeArrowheads="1"/>
          </p:cNvSpPr>
          <p:nvPr/>
        </p:nvSpPr>
        <p:spPr bwMode="auto">
          <a:xfrm>
            <a:off x="-59058" y="5813643"/>
            <a:ext cx="113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</a:t>
            </a:r>
            <a:endParaRPr lang="en-US" dirty="0">
              <a:latin typeface="Calibri" charset="0"/>
            </a:endParaRPr>
          </a:p>
        </p:txBody>
      </p:sp>
      <p:sp>
        <p:nvSpPr>
          <p:cNvPr id="64" name="TextBox 99"/>
          <p:cNvSpPr txBox="1">
            <a:spLocks noChangeArrowheads="1"/>
          </p:cNvSpPr>
          <p:nvPr/>
        </p:nvSpPr>
        <p:spPr bwMode="auto">
          <a:xfrm>
            <a:off x="23091" y="6118338"/>
            <a:ext cx="1227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mapping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5" name="TextBox 117"/>
          <p:cNvSpPr txBox="1">
            <a:spLocks noChangeArrowheads="1"/>
          </p:cNvSpPr>
          <p:nvPr/>
        </p:nvSpPr>
        <p:spPr bwMode="auto">
          <a:xfrm>
            <a:off x="-61493" y="5024415"/>
            <a:ext cx="1417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6273" y="5024415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86273" y="6118338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355602" y="5385858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426155" y="527497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63381" y="527497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27470" y="527497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76207" y="527497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5386647" y="5386652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805775" y="527577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62975" y="527577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28735" y="527577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46237" y="527577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1349937" y="5963851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20490" y="585297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716" y="585297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721805" y="585297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70542" y="585297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86647" y="5963851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40983" y="513236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40983" y="57105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704114" y="4674943"/>
            <a:ext cx="91440" cy="519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95554" y="4699601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523138" y="5199592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76605" y="5194060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97414" y="5878097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271957" y="4672852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999541" y="517284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353008" y="5167311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4070822" y="6172246"/>
            <a:ext cx="2563847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1612981" y="6172246"/>
            <a:ext cx="2457841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609361" y="6166714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425353" y="6145497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42057" y="6172246"/>
            <a:ext cx="1363893" cy="4927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872621" y="6143814"/>
            <a:ext cx="113155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354786" y="6172246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993782" y="6151609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75"/>
          <p:cNvSpPr txBox="1">
            <a:spLocks noChangeArrowheads="1"/>
          </p:cNvSpPr>
          <p:nvPr/>
        </p:nvSpPr>
        <p:spPr bwMode="auto">
          <a:xfrm>
            <a:off x="6096936" y="4699601"/>
            <a:ext cx="1818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Unknown </a:t>
            </a:r>
            <a:r>
              <a:rPr lang="en-US" b="1" dirty="0" err="1" smtClean="0">
                <a:latin typeface="Calibri" charset="0"/>
              </a:rPr>
              <a:t>Ψgene</a:t>
            </a:r>
            <a:endParaRPr lang="en-US" b="1" dirty="0">
              <a:latin typeface="Calibri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33537" y="5766422"/>
            <a:ext cx="731520" cy="73152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47010" y="6060977"/>
            <a:ext cx="83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Cluster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7982183" y="4877536"/>
            <a:ext cx="494459" cy="8509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0" y="4417129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-29943" y="1202628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1457445" y="2431293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24579" y="2315376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61805" y="2315376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25894" y="2315376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40015" y="2315376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null model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54026" y="1909561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579" y="179868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1805" y="179868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25894" y="179868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342" y="1691423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342" y="2814668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875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80755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1959731" y="4216300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1946003" y="3456740"/>
            <a:ext cx="1040098" cy="479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1718830" y="3229567"/>
            <a:ext cx="1040098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3437" y="369210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40015" y="179868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9731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5101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752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4122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49402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772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9270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464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49920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2529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185514" y="3696250"/>
            <a:ext cx="1040098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5400000" flipH="1" flipV="1">
            <a:off x="2440838" y="3440927"/>
            <a:ext cx="1040098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2685772" y="3195993"/>
            <a:ext cx="1040098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2941097" y="2940668"/>
            <a:ext cx="1040098" cy="15111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20005" y="2320413"/>
            <a:ext cx="45720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57231" y="2320413"/>
            <a:ext cx="36576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21320" y="2320413"/>
            <a:ext cx="91440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8761" y="2213155"/>
            <a:ext cx="120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 model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35441" y="2320413"/>
            <a:ext cx="731520" cy="231834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42447" y="2809833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Null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67945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5082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agnetic Disk 59"/>
          <p:cNvSpPr/>
          <p:nvPr/>
        </p:nvSpPr>
        <p:spPr>
          <a:xfrm>
            <a:off x="6429801" y="4211465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61" name="Elbow Connector 60"/>
          <p:cNvCxnSpPr>
            <a:stCxn id="60" idx="1"/>
            <a:endCxn id="65" idx="2"/>
          </p:cNvCxnSpPr>
          <p:nvPr/>
        </p:nvCxnSpPr>
        <p:spPr>
          <a:xfrm rot="16200000" flipV="1">
            <a:off x="6423195" y="3459026"/>
            <a:ext cx="1035263" cy="4696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0" idx="1"/>
            <a:endCxn id="59" idx="2"/>
          </p:cNvCxnSpPr>
          <p:nvPr/>
        </p:nvCxnSpPr>
        <p:spPr>
          <a:xfrm rot="16200000" flipV="1">
            <a:off x="6191318" y="3227150"/>
            <a:ext cx="1035263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63507" y="3687273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429801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14578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08822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93599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41006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94842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99933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84710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419990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604767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>
            <a:stCxn id="60" idx="1"/>
            <a:endCxn id="67" idx="2"/>
          </p:cNvCxnSpPr>
          <p:nvPr/>
        </p:nvCxnSpPr>
        <p:spPr>
          <a:xfrm rot="5400000" flipH="1" flipV="1">
            <a:off x="6662705" y="3689131"/>
            <a:ext cx="1035263" cy="94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0" idx="1"/>
            <a:endCxn id="69" idx="2"/>
          </p:cNvCxnSpPr>
          <p:nvPr/>
        </p:nvCxnSpPr>
        <p:spPr>
          <a:xfrm rot="5400000" flipH="1" flipV="1">
            <a:off x="6913326" y="3438510"/>
            <a:ext cx="1035263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0" idx="1"/>
            <a:endCxn id="71" idx="2"/>
          </p:cNvCxnSpPr>
          <p:nvPr/>
        </p:nvCxnSpPr>
        <p:spPr>
          <a:xfrm rot="5400000" flipH="1" flipV="1">
            <a:off x="7158260" y="3193576"/>
            <a:ext cx="1035263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0" idx="1"/>
            <a:endCxn id="73" idx="2"/>
          </p:cNvCxnSpPr>
          <p:nvPr/>
        </p:nvCxnSpPr>
        <p:spPr>
          <a:xfrm rot="5400000" flipH="1" flipV="1">
            <a:off x="7418289" y="2933547"/>
            <a:ext cx="1035263" cy="15205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42927" y="5364143"/>
            <a:ext cx="54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 structure is preserved but coordinates are shifted</a:t>
            </a:r>
            <a:endParaRPr lang="en-US" b="1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150825" y="2099971"/>
            <a:ext cx="12153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04919" y="1922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03625" y="595837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Aim at &lt; 5% of false discovery rate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 flipH="1" flipV="1">
            <a:off x="3275863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56328" y="4394009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848047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7648" y="4394010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 </a:t>
            </a:r>
            <a:r>
              <a:rPr lang="en-US" dirty="0" err="1" smtClean="0"/>
              <a:t>Ψgene</a:t>
            </a:r>
            <a:r>
              <a:rPr lang="en-US" dirty="0" smtClean="0"/>
              <a:t> for SKA3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998450"/>
            <a:ext cx="8229600" cy="465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69349"/>
          <a:stretch>
            <a:fillRect/>
          </a:stretch>
        </p:blipFill>
        <p:spPr>
          <a:xfrm>
            <a:off x="1471473" y="1463749"/>
            <a:ext cx="6035040" cy="68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24726" y="3789077"/>
            <a:ext cx="4212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Mother                   Father               Daughter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Data from 1000 Genomes Project</a:t>
            </a:r>
          </a:p>
        </p:txBody>
      </p:sp>
      <p:sp>
        <p:nvSpPr>
          <p:cNvPr id="124931" name="Text Placeholder 2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Caucasian trio, &gt; 20x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ILLUMINA</a:t>
            </a:r>
            <a:endParaRPr lang="en-US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4933" name="Text Placeholder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Yoruba trio, &gt; 20x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ILLUMINA</a:t>
            </a:r>
            <a:endParaRPr lang="en-US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975" y="283051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2632075" y="28289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000250" y="4262438"/>
            <a:ext cx="914400" cy="914400"/>
          </a:xfrm>
          <a:prstGeom prst="ellips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7" name="Elbow Connector 6"/>
          <p:cNvCxnSpPr>
            <a:stCxn id="3" idx="2"/>
            <a:endCxn id="5" idx="0"/>
          </p:cNvCxnSpPr>
          <p:nvPr/>
        </p:nvCxnSpPr>
        <p:spPr>
          <a:xfrm rot="16200000" flipH="1">
            <a:off x="1860550" y="3665538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4"/>
            <a:endCxn id="5" idx="0"/>
          </p:cNvCxnSpPr>
          <p:nvPr/>
        </p:nvCxnSpPr>
        <p:spPr>
          <a:xfrm rot="5400000">
            <a:off x="2513806" y="3686969"/>
            <a:ext cx="519113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0" name="TextBox 11"/>
          <p:cNvSpPr txBox="1">
            <a:spLocks noChangeArrowheads="1"/>
          </p:cNvSpPr>
          <p:nvPr/>
        </p:nvSpPr>
        <p:spPr bwMode="auto">
          <a:xfrm>
            <a:off x="1309688" y="3119438"/>
            <a:ext cx="944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NA12891</a:t>
            </a:r>
          </a:p>
        </p:txBody>
      </p:sp>
      <p:sp>
        <p:nvSpPr>
          <p:cNvPr id="124941" name="TextBox 12"/>
          <p:cNvSpPr txBox="1">
            <a:spLocks noChangeArrowheads="1"/>
          </p:cNvSpPr>
          <p:nvPr/>
        </p:nvSpPr>
        <p:spPr bwMode="auto">
          <a:xfrm>
            <a:off x="2619375" y="312578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NA12892</a:t>
            </a:r>
          </a:p>
        </p:txBody>
      </p:sp>
      <p:sp>
        <p:nvSpPr>
          <p:cNvPr id="124942" name="TextBox 13"/>
          <p:cNvSpPr txBox="1">
            <a:spLocks noChangeArrowheads="1"/>
          </p:cNvSpPr>
          <p:nvPr/>
        </p:nvSpPr>
        <p:spPr bwMode="auto">
          <a:xfrm>
            <a:off x="1985963" y="4548188"/>
            <a:ext cx="94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NA12878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850" y="28321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6838950" y="28305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207125" y="42640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18" name="Elbow Connector 17"/>
          <p:cNvCxnSpPr>
            <a:stCxn id="15" idx="2"/>
            <a:endCxn id="17" idx="0"/>
          </p:cNvCxnSpPr>
          <p:nvPr/>
        </p:nvCxnSpPr>
        <p:spPr>
          <a:xfrm rot="16200000" flipH="1">
            <a:off x="6067425" y="3667125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4"/>
            <a:endCxn id="17" idx="0"/>
          </p:cNvCxnSpPr>
          <p:nvPr/>
        </p:nvCxnSpPr>
        <p:spPr>
          <a:xfrm rot="5400000">
            <a:off x="6720682" y="3688556"/>
            <a:ext cx="519112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8" name="TextBox 19"/>
          <p:cNvSpPr txBox="1">
            <a:spLocks noChangeArrowheads="1"/>
          </p:cNvSpPr>
          <p:nvPr/>
        </p:nvSpPr>
        <p:spPr bwMode="auto">
          <a:xfrm>
            <a:off x="5518150" y="311943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NA19239</a:t>
            </a:r>
          </a:p>
        </p:txBody>
      </p:sp>
      <p:sp>
        <p:nvSpPr>
          <p:cNvPr id="124949" name="TextBox 20"/>
          <p:cNvSpPr txBox="1">
            <a:spLocks noChangeArrowheads="1"/>
          </p:cNvSpPr>
          <p:nvPr/>
        </p:nvSpPr>
        <p:spPr bwMode="auto">
          <a:xfrm>
            <a:off x="6826250" y="31273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NA19238</a:t>
            </a:r>
          </a:p>
        </p:txBody>
      </p:sp>
      <p:sp>
        <p:nvSpPr>
          <p:cNvPr id="124950" name="TextBox 21"/>
          <p:cNvSpPr txBox="1">
            <a:spLocks noChangeArrowheads="1"/>
          </p:cNvSpPr>
          <p:nvPr/>
        </p:nvSpPr>
        <p:spPr bwMode="auto">
          <a:xfrm>
            <a:off x="6194425" y="45497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NA19240</a:t>
            </a:r>
          </a:p>
        </p:txBody>
      </p:sp>
      <p:sp>
        <p:nvSpPr>
          <p:cNvPr id="124951" name="TextBox 24"/>
          <p:cNvSpPr txBox="1">
            <a:spLocks noChangeArrowheads="1"/>
          </p:cNvSpPr>
          <p:nvPr/>
        </p:nvSpPr>
        <p:spPr bwMode="auto">
          <a:xfrm>
            <a:off x="991749" y="5619750"/>
            <a:ext cx="7145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b="1" dirty="0" smtClean="0"/>
              <a:t>&gt;1000 </a:t>
            </a:r>
            <a:r>
              <a:rPr lang="en-US" sz="2400" dirty="0" smtClean="0"/>
              <a:t>individuals </a:t>
            </a:r>
            <a:r>
              <a:rPr lang="en-US" sz="2400" dirty="0"/>
              <a:t>with 1-6x </a:t>
            </a:r>
            <a:r>
              <a:rPr lang="en-US" sz="2400" dirty="0" smtClean="0"/>
              <a:t>coverage in </a:t>
            </a:r>
            <a:r>
              <a:rPr lang="en-US" sz="2400" b="1" dirty="0" smtClean="0"/>
              <a:t>14 population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in NA12878 (CEU)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9892" y="1340523"/>
          <a:ext cx="8112721" cy="532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878"/>
                <a:gridCol w="1154728"/>
                <a:gridCol w="1432540"/>
                <a:gridCol w="1503680"/>
                <a:gridCol w="1285895"/>
              </a:tblGrid>
              <a:tr h="384292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Parent gene predicted to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have</a:t>
                      </a:r>
                    </a:p>
                    <a:p>
                      <a:r>
                        <a:rPr lang="en-US" sz="1600" baseline="0" smtClean="0">
                          <a:latin typeface="Calibri"/>
                          <a:cs typeface="Calibri"/>
                        </a:rPr>
                        <a:t>an 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unknown 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Ψgene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from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mapping to splice-junctions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Additional 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PCR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validation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(preliminary)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429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/>
                        </a:rPr>
                        <a:t>Read depth</a:t>
                      </a:r>
                    </a:p>
                    <a:p>
                      <a:r>
                        <a:rPr lang="en-US" sz="1600" dirty="0" smtClean="0">
                          <a:latin typeface="+mn-lt"/>
                          <a:cs typeface="Calibri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Insertion point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Found in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Venter genome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CDC27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BCLAF1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LAPTM4B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MTCH2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CBX3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TMEM66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TDG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BOD1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Inconclusive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CACNA1B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Inconclusive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SKA3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AP3S1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AC131157.1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AL590623.1</a:t>
                      </a: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Centromere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388</Words>
  <Application>Microsoft Macintosh PowerPoint</Application>
  <PresentationFormat>On-screen Show (4:3)</PresentationFormat>
  <Paragraphs>147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Analysis of population genome sequencing reveals variability of humans in Ψgenes</vt:lpstr>
      <vt:lpstr>Slide 2</vt:lpstr>
      <vt:lpstr>Slide 3</vt:lpstr>
      <vt:lpstr>Variability in Ψgenes</vt:lpstr>
      <vt:lpstr>Approaches</vt:lpstr>
      <vt:lpstr>Empirical null model</vt:lpstr>
      <vt:lpstr>Predicting a Ψgene for SKA3 gene</vt:lpstr>
      <vt:lpstr>Data from 1000 Genomes Project</vt:lpstr>
      <vt:lpstr>Discovery in NA12878 (CEU)</vt:lpstr>
      <vt:lpstr>Ψgenes  by population</vt:lpstr>
      <vt:lpstr>Frequency by populations</vt:lpstr>
      <vt:lpstr>Conclusion</vt:lpstr>
      <vt:lpstr>GO enrichment</vt:lpstr>
      <vt:lpstr>Intersection with known parents (Ψpipe 61 output)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atypical CNVs using high-throughput sequencing</dc:title>
  <dc:creator>Alexej Abyzov</dc:creator>
  <cp:lastModifiedBy>Alexej Abyzov</cp:lastModifiedBy>
  <cp:revision>98</cp:revision>
  <dcterms:created xsi:type="dcterms:W3CDTF">2011-10-14T18:13:08Z</dcterms:created>
  <dcterms:modified xsi:type="dcterms:W3CDTF">2011-10-14T18:46:11Z</dcterms:modified>
</cp:coreProperties>
</file>