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61" r:id="rId4"/>
    <p:sldId id="269" r:id="rId5"/>
    <p:sldId id="262" r:id="rId6"/>
    <p:sldId id="270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7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6C4C1-4385-884A-8B14-6D2E6919DA04}" type="datetimeFigureOut">
              <a:rPr lang="en-US" smtClean="0"/>
              <a:t>13/10/2011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DC912-59DD-FF45-A083-F284CAC8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5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Calibri"/>
                <a:ea typeface="+mn-ea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44BCEB06-FE53-8D41-9449-071AC8FEFD2E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</a:rPr>
              <a:pPr/>
              <a:t>13/10/2011</a:t>
            </a:fld>
            <a:endParaRPr lang="en-GB" dirty="0">
              <a:solidFill>
                <a:srgbClr val="103154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en-GB" dirty="0">
              <a:solidFill>
                <a:srgbClr val="103154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103154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73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573E-1390-6D4B-AC73-3DAC7305D359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6561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7271-D76D-3042-9EB9-EE25E6966442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18141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FD0C-BF1D-E547-AA25-EAAE52B6411A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4193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44BD-B6B2-2A4E-8A87-2D81827D1C1D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805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C6FAE9-AF60-CF47-B099-17BC748EAFA9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4147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D00E-181D-5A49-8E2E-CE0DC947FF6C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0332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2E64-F422-0B41-A0D7-10DE5855D776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4087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1C7-6654-6F41-A9DA-7FD71363E751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5071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DCB6-F65D-E24F-91E4-1EB2EC4DF4AB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5474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AF5C-308C-6846-82E5-5675C1A8C3F2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7843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17C6-CC61-7046-B8C2-A55F3E36C7C9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7735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C9DFFF">
                <a:alpha val="78000"/>
              </a:srgbClr>
            </a:gs>
            <a:gs pos="38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D95C20C-3FC7-784A-967A-295D9A2B03BD}" type="datetime1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13/10/2011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‹#›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016124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36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charset="2"/>
        <a:buChar char="−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charset="2"/>
        <a:buChar char="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n-ea"/>
          <a:cs typeface="Calibri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charset="2"/>
        <a:buChar char="−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n-ea"/>
          <a:cs typeface="Calibri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0">
              <a:schemeClr val="bg1">
                <a:alpha val="80000"/>
              </a:schemeClr>
            </a:gs>
            <a:gs pos="99000">
              <a:schemeClr val="bg2">
                <a:lumMod val="20000"/>
                <a:lumOff val="80000"/>
                <a:alpha val="3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620000" cy="1981200"/>
          </a:xfrm>
          <a:noFill/>
        </p:spPr>
        <p:txBody>
          <a:bodyPr wrap="square" anchor="ctr"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bg2">
                        <a:lumMod val="75000"/>
                      </a:schemeClr>
                    </a:gs>
                    <a:gs pos="100000">
                      <a:schemeClr val="tx1">
                        <a:lumMod val="25000"/>
                        <a:lumOff val="75000"/>
                      </a:schemeClr>
                    </a:gs>
                  </a:gsLst>
                  <a:lin ang="16200000" scaled="0"/>
                  <a:tileRect/>
                </a:gradFill>
              </a:rPr>
              <a:t>Upstream Elements of </a:t>
            </a:r>
            <a:r>
              <a:rPr lang="en-GB" sz="40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bg2">
                        <a:lumMod val="75000"/>
                      </a:schemeClr>
                    </a:gs>
                    <a:gs pos="100000">
                      <a:schemeClr val="tx1">
                        <a:lumMod val="25000"/>
                        <a:lumOff val="75000"/>
                      </a:schemeClr>
                    </a:gs>
                  </a:gsLst>
                  <a:lin ang="16200000" scaled="0"/>
                  <a:tileRect/>
                </a:gradFill>
              </a:rPr>
              <a:t>Pseudogenes</a:t>
            </a:r>
            <a:r>
              <a:rPr lang="en-GB" sz="4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bg2">
                        <a:lumMod val="75000"/>
                      </a:schemeClr>
                    </a:gs>
                    <a:gs pos="100000">
                      <a:schemeClr val="tx1">
                        <a:lumMod val="25000"/>
                        <a:lumOff val="75000"/>
                      </a:schemeClr>
                    </a:gs>
                  </a:gsLst>
                  <a:lin ang="16200000" scaled="0"/>
                  <a:tileRect/>
                </a:gradFill>
              </a:rPr>
              <a:t>, Genes and </a:t>
            </a:r>
            <a:r>
              <a:rPr lang="en-GB" sz="4000" dirty="0" err="1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gradFill flip="none" rotWithShape="1">
                  <a:gsLst>
                    <a:gs pos="0">
                      <a:schemeClr val="bg2">
                        <a:lumMod val="75000"/>
                      </a:schemeClr>
                    </a:gs>
                    <a:gs pos="100000">
                      <a:schemeClr val="tx1">
                        <a:lumMod val="25000"/>
                        <a:lumOff val="75000"/>
                      </a:schemeClr>
                    </a:gs>
                  </a:gsLst>
                  <a:lin ang="16200000" scaled="0"/>
                  <a:tileRect/>
                </a:gradFill>
              </a:rPr>
              <a:t>Paralogues</a:t>
            </a:r>
            <a:endParaRPr lang="en-GB" sz="40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gradFill flip="none" rotWithShape="1">
                <a:gsLst>
                  <a:gs pos="0">
                    <a:schemeClr val="bg2">
                      <a:lumMod val="75000"/>
                    </a:schemeClr>
                  </a:gs>
                  <a:gs pos="100000">
                    <a:schemeClr val="tx1">
                      <a:lumMod val="25000"/>
                      <a:lumOff val="75000"/>
                    </a:schemeClr>
                  </a:gs>
                </a:gsLst>
                <a:lin ang="16200000" scaled="0"/>
                <a:tileRect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600" dirty="0" smtClean="0"/>
              <a:t>Cristina Sisu</a:t>
            </a:r>
          </a:p>
          <a:p>
            <a:r>
              <a:rPr lang="en-GB" sz="1600" dirty="0"/>
              <a:t>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</a:t>
            </a:r>
            <a:r>
              <a:rPr lang="en-GB" sz="1600" dirty="0" smtClean="0"/>
              <a:t>Oct 2011</a:t>
            </a:r>
          </a:p>
          <a:p>
            <a:r>
              <a:rPr lang="en-GB" sz="1600" dirty="0" smtClean="0"/>
              <a:t>Annotation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3196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Upstream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rbel"/>
                <a:cs typeface="Corbel"/>
              </a:rPr>
              <a:t>Chromatin features</a:t>
            </a:r>
          </a:p>
          <a:p>
            <a:r>
              <a:rPr lang="en-US" dirty="0" smtClean="0">
                <a:latin typeface="Corbel"/>
                <a:cs typeface="Corbel"/>
              </a:rPr>
              <a:t>Transcription </a:t>
            </a:r>
            <a:r>
              <a:rPr lang="en-US" dirty="0">
                <a:latin typeface="Corbel"/>
                <a:cs typeface="Corbel"/>
              </a:rPr>
              <a:t>f</a:t>
            </a:r>
            <a:r>
              <a:rPr lang="en-US" dirty="0" smtClean="0">
                <a:latin typeface="Corbel"/>
                <a:cs typeface="Corbel"/>
              </a:rPr>
              <a:t>actor binding sites</a:t>
            </a:r>
          </a:p>
          <a:p>
            <a:r>
              <a:rPr lang="en-US" dirty="0" smtClean="0">
                <a:latin typeface="Corbel"/>
                <a:cs typeface="Corbel"/>
              </a:rPr>
              <a:t>Active </a:t>
            </a:r>
            <a:r>
              <a:rPr lang="en-US" dirty="0" smtClean="0">
                <a:latin typeface="Corbel"/>
                <a:cs typeface="Corbel"/>
              </a:rPr>
              <a:t>promoters</a:t>
            </a:r>
          </a:p>
          <a:p>
            <a:r>
              <a:rPr lang="en-US" dirty="0" smtClean="0">
                <a:latin typeface="Corbel"/>
                <a:cs typeface="Corbel"/>
              </a:rPr>
              <a:t>Active enhancers</a:t>
            </a:r>
          </a:p>
          <a:p>
            <a:endParaRPr lang="en-US" dirty="0">
              <a:latin typeface="Corbel"/>
              <a:cs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2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1136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80 </a:t>
            </a:r>
            <a:r>
              <a:rPr lang="en-US" dirty="0" err="1" smtClean="0"/>
              <a:t>pseudogenes</a:t>
            </a:r>
            <a:r>
              <a:rPr lang="en-US" dirty="0" smtClean="0"/>
              <a:t> in SD with parents in SD:</a:t>
            </a:r>
          </a:p>
          <a:p>
            <a:pPr lvl="1"/>
            <a:r>
              <a:rPr lang="en-US" dirty="0" smtClean="0"/>
              <a:t>23 processed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/>
            <a:r>
              <a:rPr lang="en-US" dirty="0" smtClean="0"/>
              <a:t>52 unprocessed 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pseudogene</a:t>
            </a:r>
            <a:endParaRPr lang="en-US" dirty="0" smtClean="0"/>
          </a:p>
          <a:p>
            <a:pPr lvl="1"/>
            <a:r>
              <a:rPr lang="en-US" dirty="0" smtClean="0"/>
              <a:t>2 TR-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/>
            <a:r>
              <a:rPr lang="en-US" dirty="0" smtClean="0"/>
              <a:t>2 IG-</a:t>
            </a:r>
            <a:r>
              <a:rPr lang="en-US" dirty="0" err="1" smtClean="0"/>
              <a:t>pseudogenes</a:t>
            </a:r>
            <a:endParaRPr lang="en-US" dirty="0" smtClean="0"/>
          </a:p>
          <a:p>
            <a:pPr lvl="1">
              <a:buFont typeface="Wingdings" charset="2"/>
              <a:buChar char=""/>
            </a:pPr>
            <a:r>
              <a:rPr lang="en-US" dirty="0"/>
              <a:t>8 transcribed </a:t>
            </a:r>
            <a:r>
              <a:rPr lang="en-US" dirty="0" err="1"/>
              <a:t>pseudogenes</a:t>
            </a:r>
            <a:endParaRPr lang="en-US" dirty="0"/>
          </a:p>
          <a:p>
            <a:r>
              <a:rPr lang="en-US" dirty="0" smtClean="0"/>
              <a:t>48 parent </a:t>
            </a:r>
            <a:r>
              <a:rPr lang="en-US" dirty="0" smtClean="0"/>
              <a:t>genes </a:t>
            </a:r>
            <a:r>
              <a:rPr lang="en-US" dirty="0" smtClean="0"/>
              <a:t>have 307 </a:t>
            </a:r>
            <a:r>
              <a:rPr lang="en-US" dirty="0" err="1" smtClean="0"/>
              <a:t>paralog</a:t>
            </a:r>
            <a:r>
              <a:rPr lang="en-US" dirty="0" smtClean="0"/>
              <a:t> genes within the human genome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3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23087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634" y="0"/>
            <a:ext cx="3135932" cy="4303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227" y="4727"/>
            <a:ext cx="3202146" cy="430333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4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rcRect l="-9810" r="-9810"/>
          <a:stretch>
            <a:fillRect/>
          </a:stretch>
        </p:blipFill>
        <p:spPr>
          <a:xfrm>
            <a:off x="-346530" y="0"/>
            <a:ext cx="3742037" cy="430333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9226" y="3645418"/>
            <a:ext cx="3202147" cy="3212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00557"/>
            <a:ext cx="13979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Pseudogene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9226" y="500557"/>
            <a:ext cx="13979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01373" y="500557"/>
            <a:ext cx="13979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Paralog1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99227" y="3934006"/>
            <a:ext cx="13979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Paralog2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0110" y="5028813"/>
            <a:ext cx="2824072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>
            <a:lvl1pPr algn="ctr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en-US" smtClean="0"/>
              <a:t>Chromatin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6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 </a:t>
            </a:r>
            <a:r>
              <a:rPr lang="en-US" dirty="0" smtClean="0"/>
              <a:t>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both parent and </a:t>
            </a:r>
            <a:r>
              <a:rPr lang="en-US" dirty="0" err="1" smtClean="0"/>
              <a:t>pgene</a:t>
            </a:r>
            <a:r>
              <a:rPr lang="en-US" dirty="0" smtClean="0"/>
              <a:t> are in SD on the same chromosome = &gt; conservation of chromatin marks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pgene</a:t>
            </a:r>
            <a:r>
              <a:rPr lang="en-US" dirty="0" smtClean="0"/>
              <a:t> and parent are in SD on different chromosomes =&gt; </a:t>
            </a:r>
            <a:r>
              <a:rPr lang="en-US" dirty="0" err="1" smtClean="0"/>
              <a:t>pgene</a:t>
            </a:r>
            <a:r>
              <a:rPr lang="en-US" dirty="0" smtClean="0"/>
              <a:t> shows degradation of the chromatin marks</a:t>
            </a:r>
          </a:p>
          <a:p>
            <a:pPr lvl="1"/>
            <a:r>
              <a:rPr lang="en-US" dirty="0" err="1" smtClean="0"/>
              <a:t>Paralogs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Seq</a:t>
            </a:r>
            <a:r>
              <a:rPr lang="en-US" dirty="0" smtClean="0"/>
              <a:t> Identity &gt;90%  =&gt; conservation of the chromatin marks</a:t>
            </a:r>
          </a:p>
          <a:p>
            <a:pPr lvl="2"/>
            <a:r>
              <a:rPr lang="en-US" dirty="0" err="1" smtClean="0"/>
              <a:t>Seg</a:t>
            </a:r>
            <a:r>
              <a:rPr lang="en-US" dirty="0" smtClean="0"/>
              <a:t> Identity &lt;90%  =&gt; degradation of the chromatin 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5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252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20163" r="-20163"/>
          <a:stretch>
            <a:fillRect/>
          </a:stretch>
        </p:blipFill>
        <p:spPr>
          <a:xfrm>
            <a:off x="-1116819" y="-1"/>
            <a:ext cx="6553199" cy="467576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6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1101" y="1448524"/>
            <a:ext cx="5422899" cy="54094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3489" y="5037821"/>
            <a:ext cx="2346720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>
            <a:lvl1pPr algn="ctr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Calibri"/>
                <a:ea typeface="+mj-ea"/>
                <a:cs typeface="Calibri"/>
              </a:defRPr>
            </a:lvl1pPr>
          </a:lstStyle>
          <a:p>
            <a:r>
              <a:rPr lang="en-US" dirty="0" smtClean="0"/>
              <a:t>TFBS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9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 Factor Binding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Observed within the SD only for transcribed </a:t>
            </a:r>
            <a:r>
              <a:rPr lang="en-US" dirty="0" err="1" smtClean="0"/>
              <a:t>pgenes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Up to 60% of TFBS are conserved between the parent gene and </a:t>
            </a:r>
            <a:r>
              <a:rPr lang="en-US" dirty="0" err="1" smtClean="0"/>
              <a:t>pseudogene</a:t>
            </a:r>
            <a:r>
              <a:rPr lang="en-US" dirty="0"/>
              <a:t> </a:t>
            </a:r>
            <a:r>
              <a:rPr lang="en-US" dirty="0" smtClean="0"/>
              <a:t>in the SD</a:t>
            </a:r>
            <a:endParaRPr lang="en-US" dirty="0" smtClean="0"/>
          </a:p>
          <a:p>
            <a:pPr lvl="1"/>
            <a:r>
              <a:rPr lang="en-US" dirty="0" err="1" smtClean="0"/>
              <a:t>Paralogues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Between 30-100% of the TFBS are conserved </a:t>
            </a:r>
          </a:p>
          <a:p>
            <a:pPr lvl="2"/>
            <a:r>
              <a:rPr lang="en-US" dirty="0" smtClean="0"/>
              <a:t>No significant difference were observed when the % </a:t>
            </a:r>
            <a:r>
              <a:rPr lang="en-US" dirty="0" err="1" smtClean="0"/>
              <a:t>seq</a:t>
            </a:r>
            <a:r>
              <a:rPr lang="en-US" dirty="0" smtClean="0"/>
              <a:t> identity dropped beneath 90%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7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32532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Promoters and 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No active promoters or enhancers were found in the upstream region within the SD for the </a:t>
            </a:r>
            <a:r>
              <a:rPr lang="en-US" dirty="0" err="1" smtClean="0"/>
              <a:t>pseudogenes</a:t>
            </a:r>
            <a:r>
              <a:rPr lang="en-US" dirty="0" smtClean="0"/>
              <a:t> in the test set for GM12878.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=&gt; enlarge the </a:t>
            </a:r>
            <a:r>
              <a:rPr lang="en-US" dirty="0" err="1" smtClean="0"/>
              <a:t>pseudogene</a:t>
            </a:r>
            <a:r>
              <a:rPr lang="en-US" dirty="0" smtClean="0"/>
              <a:t> set</a:t>
            </a:r>
          </a:p>
          <a:p>
            <a:pPr marL="349250" lvl="1" indent="0">
              <a:buNone/>
            </a:pPr>
            <a:r>
              <a:rPr lang="en-US" dirty="0" smtClean="0"/>
              <a:t>=&gt; look for active promoters &amp; enhancers in the parent genes &amp; </a:t>
            </a:r>
            <a:r>
              <a:rPr lang="en-US" dirty="0" err="1" smtClean="0"/>
              <a:t>paralogues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8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17679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 list of </a:t>
            </a:r>
            <a:r>
              <a:rPr lang="en-US" dirty="0" err="1" smtClean="0"/>
              <a:t>pseudogenes</a:t>
            </a:r>
            <a:r>
              <a:rPr lang="en-US" dirty="0" smtClean="0"/>
              <a:t> in SD</a:t>
            </a:r>
            <a:endParaRPr lang="en-US" dirty="0" smtClean="0"/>
          </a:p>
          <a:p>
            <a:r>
              <a:rPr lang="en-US" dirty="0" smtClean="0"/>
              <a:t>Different cell lines</a:t>
            </a:r>
          </a:p>
          <a:p>
            <a:r>
              <a:rPr lang="en-US" dirty="0" smtClean="0"/>
              <a:t>Extract </a:t>
            </a:r>
            <a:r>
              <a:rPr lang="en-US" dirty="0" err="1" smtClean="0"/>
              <a:t>pseudogenes</a:t>
            </a:r>
            <a:r>
              <a:rPr lang="en-US" dirty="0" smtClean="0"/>
              <a:t> </a:t>
            </a:r>
            <a:r>
              <a:rPr lang="en-US" dirty="0" err="1" smtClean="0"/>
              <a:t>paralogues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Diferentiate</a:t>
            </a:r>
            <a:r>
              <a:rPr lang="en-US" dirty="0" smtClean="0"/>
              <a:t> </a:t>
            </a:r>
            <a:r>
              <a:rPr lang="en-US" dirty="0" err="1" smtClean="0"/>
              <a:t>pseudogenes</a:t>
            </a:r>
            <a:r>
              <a:rPr lang="en-US" dirty="0" smtClean="0"/>
              <a:t> based </a:t>
            </a:r>
            <a:r>
              <a:rPr lang="en-US" smtClean="0"/>
              <a:t>on 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8945-42C2-0441-A75B-C61033E97979}" type="slidenum">
              <a:rPr lang="en-GB" smtClean="0">
                <a:solidFill>
                  <a:srgbClr val="103154">
                    <a:lumMod val="50000"/>
                    <a:lumOff val="50000"/>
                  </a:srgbClr>
                </a:solidFill>
                <a:latin typeface="Corbel"/>
              </a:rPr>
              <a:pPr/>
              <a:t>9</a:t>
            </a:fld>
            <a:endParaRPr lang="en-GB">
              <a:solidFill>
                <a:srgbClr val="103154">
                  <a:lumMod val="50000"/>
                  <a:lumOff val="50000"/>
                </a:srgb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77536139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271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Studio</vt:lpstr>
      <vt:lpstr>Upstream Elements of Pseudogenes, Genes and Paralogues</vt:lpstr>
      <vt:lpstr>Upstream Elements</vt:lpstr>
      <vt:lpstr>Test Set</vt:lpstr>
      <vt:lpstr>PowerPoint Presentation</vt:lpstr>
      <vt:lpstr>Chromatin Marks</vt:lpstr>
      <vt:lpstr>PowerPoint Presentation</vt:lpstr>
      <vt:lpstr>Transcription Factor Binding Sites</vt:lpstr>
      <vt:lpstr>Active Promoters and Enhancers</vt:lpstr>
      <vt:lpstr>To Do’s</vt:lpstr>
    </vt:vector>
  </TitlesOfParts>
  <Company>Molecular Biophysics and Biochemistry 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Upstream Elements of Pseudogenes, Genes and Paralogues</dc:title>
  <dc:creator>Cristina Sisu</dc:creator>
  <cp:lastModifiedBy>Cristina Sisu</cp:lastModifiedBy>
  <cp:revision>25</cp:revision>
  <dcterms:created xsi:type="dcterms:W3CDTF">2011-10-12T20:53:40Z</dcterms:created>
  <dcterms:modified xsi:type="dcterms:W3CDTF">2011-10-13T13:29:19Z</dcterms:modified>
</cp:coreProperties>
</file>