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7" r:id="rId2"/>
    <p:sldId id="260" r:id="rId3"/>
    <p:sldId id="261" r:id="rId4"/>
    <p:sldId id="269" r:id="rId5"/>
    <p:sldId id="262" r:id="rId6"/>
    <p:sldId id="270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1" d="100"/>
          <a:sy n="141" d="100"/>
        </p:scale>
        <p:origin x="-179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6C4C1-4385-884A-8B14-6D2E6919DA04}" type="datetimeFigureOut">
              <a:rPr lang="en-US" smtClean="0"/>
              <a:t>13/10/2011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DC912-59DD-FF45-A083-F284CAC81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51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948" y="609600"/>
            <a:ext cx="5404104" cy="3282696"/>
          </a:xfrm>
          <a:prstGeom prst="roundRect">
            <a:avLst>
              <a:gd name="adj" fmla="val 10522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vert="horz" lIns="91440" tIns="182880" rIns="91440" bIns="18288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342900" indent="-342900" algn="ctr" defTabSz="914400" rtl="0" eaLnBrk="1" latinLnBrk="0" hangingPunct="1">
              <a:lnSpc>
                <a:spcPts val="5200"/>
              </a:lnSpc>
              <a:spcBef>
                <a:spcPts val="2000"/>
              </a:spcBef>
              <a:buSzPct val="80000"/>
              <a:buFont typeface="Wingdings" pitchFamily="2" charset="2"/>
              <a:buNone/>
              <a:defRPr sz="5400" b="1" kern="1200" baseline="0">
                <a:gradFill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effectLst/>
                <a:latin typeface="Calibri"/>
                <a:ea typeface="+mj-ea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029200" cy="1447800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Calibri"/>
                <a:ea typeface="+mn-ea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fld id="{44BCEB06-FE53-8D41-9449-071AC8FEFD2E}" type="datetime1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</a:rPr>
              <a:pPr/>
              <a:t>13/10/2011</a:t>
            </a:fld>
            <a:endParaRPr lang="en-GB" dirty="0">
              <a:solidFill>
                <a:srgbClr val="103154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endParaRPr lang="en-GB" dirty="0">
              <a:solidFill>
                <a:srgbClr val="103154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103154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737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573E-1390-6D4B-AC73-3DAC7305D359}" type="datetime1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13/10/2011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‹#›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807293" cy="968189"/>
          </a:xfr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b="1" kern="1200" baseline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807293" cy="3585882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>
              <a:lnSpc>
                <a:spcPct val="110000"/>
              </a:lnSpc>
              <a:buNone/>
              <a:defRPr sz="20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0600" y="671514"/>
            <a:ext cx="3810000" cy="4599734"/>
          </a:xfrm>
          <a:prstGeom prst="roundRect">
            <a:avLst>
              <a:gd name="adj" fmla="val 439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lIns="91440" tIns="45720" rIns="91440" bIns="45720" rtlCol="0">
            <a:noAutofit/>
            <a:scene3d>
              <a:camera prst="orthographicFront"/>
              <a:lightRig rig="chilly" dir="t"/>
            </a:scene3d>
            <a:sp3d extrusionH="6350">
              <a:bevelT w="19050" h="12700" prst="softRound"/>
              <a:extrusionClr>
                <a:schemeClr val="bg1"/>
              </a:extrusionClr>
            </a:sp3d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SzPct val="80000"/>
              <a:buFont typeface="Wingdings" pitchFamily="2" charset="2"/>
              <a:buNone/>
              <a:defRPr sz="24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innerShdw blurRad="63500" dist="25400" dir="10800000">
                    <a:schemeClr val="bg1">
                      <a:alpha val="50000"/>
                    </a:schemeClr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6561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30306"/>
            <a:ext cx="5484813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47839"/>
            <a:ext cx="7823200" cy="4316411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7271-D76D-3042-9EB9-EE25E6966442}" type="datetime1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13/10/2011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‹#›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018141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2082" y="389966"/>
            <a:ext cx="1524000" cy="5736198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399" y="644525"/>
            <a:ext cx="6399213" cy="5419726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5FD0C-BF1D-E547-AA25-EAAE52B6411A}" type="datetime1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13/10/2011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‹#›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34193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44BD-B6B2-2A4E-8A87-2D81827D1C1D}" type="datetime1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13/10/2011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‹#›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3805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881187" y="631824"/>
            <a:ext cx="5407025" cy="3281363"/>
          </a:xfrm>
          <a:prstGeom prst="roundRect">
            <a:avLst>
              <a:gd name="adj" fmla="val 888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4495800"/>
            <a:ext cx="7827264" cy="1219200"/>
          </a:xfrm>
        </p:spPr>
        <p:txBody>
          <a:bodyPr anchor="b" anchorCtr="0">
            <a:noAutofit/>
          </a:bodyPr>
          <a:lstStyle>
            <a:lvl1pPr>
              <a:lnSpc>
                <a:spcPts val="5200"/>
              </a:lnSpc>
              <a:defRPr sz="48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5715000"/>
            <a:ext cx="7827264" cy="501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132"/>
            <a:ext cx="2133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C6FAE9-AF60-CF47-B099-17BC748EAFA9}" type="datetime1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13/10/2011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12541"/>
            <a:ext cx="2895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2541"/>
            <a:ext cx="2133600" cy="300318"/>
          </a:xfrm>
        </p:spPr>
        <p:txBody>
          <a:bodyPr/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‹#›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41479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424953"/>
            <a:ext cx="7823200" cy="1474788"/>
          </a:xfrm>
        </p:spPr>
        <p:txBody>
          <a:bodyPr anchor="b" anchorCtr="0"/>
          <a:lstStyle>
            <a:lvl1pPr algn="ctr">
              <a:defRPr sz="4800" b="1" cap="none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00" y="3913188"/>
            <a:ext cx="7823200" cy="5546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D00E-181D-5A49-8E2E-CE0DC947FF6C}" type="datetime1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13/10/2011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‹#›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60332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47838"/>
            <a:ext cx="3563470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47838"/>
            <a:ext cx="3565526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2E64-F422-0B41-A0D7-10DE5855D776}" type="datetime1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13/10/2011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‹#›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84087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8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8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71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71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1C7-6654-6F41-A9DA-7FD71363E751}" type="datetime1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13/10/2011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‹#›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15071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DCB6-F65D-E24F-91E4-1EB2EC4DF4AB}" type="datetime1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13/10/2011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‹#›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75474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AF5C-308C-6846-82E5-5675C1A8C3F2}" type="datetime1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13/10/2011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‹#›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87843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794760" cy="968189"/>
          </a:xfrm>
        </p:spPr>
        <p:txBody>
          <a:bodyPr anchor="b"/>
          <a:lstStyle>
            <a:lvl1pPr algn="l">
              <a:lnSpc>
                <a:spcPts val="40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58906"/>
            <a:ext cx="3794760" cy="5405719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>
                <a:effectLst/>
              </a:defRPr>
            </a:lvl1pPr>
            <a:lvl2pPr>
              <a:spcBef>
                <a:spcPts val="2000"/>
              </a:spcBef>
              <a:defRPr sz="2000">
                <a:effectLst/>
              </a:defRPr>
            </a:lvl2pPr>
            <a:lvl3pPr>
              <a:spcBef>
                <a:spcPts val="2000"/>
              </a:spcBef>
              <a:defRPr sz="1800">
                <a:effectLst/>
              </a:defRPr>
            </a:lvl3pPr>
            <a:lvl4pPr>
              <a:spcBef>
                <a:spcPts val="2000"/>
              </a:spcBef>
              <a:defRPr sz="1800">
                <a:effectLst/>
              </a:defRPr>
            </a:lvl4pPr>
            <a:lvl5pPr>
              <a:spcBef>
                <a:spcPts val="2000"/>
              </a:spcBef>
              <a:defRPr sz="1800"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794760" cy="38144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17C6-CC61-7046-B8C2-A55F3E36C7C9}" type="datetime1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13/10/2011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‹#›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17735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C9DFFF">
                <a:alpha val="78000"/>
              </a:srgbClr>
            </a:gs>
            <a:gs pos="38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3613" cy="1264024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Autofit/>
            <a:sp3d extrusionH="12700">
              <a:extrusionClr>
                <a:schemeClr val="bg1"/>
              </a:extrusionClr>
            </a:sp3d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7838"/>
            <a:ext cx="7313613" cy="4303338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D95C20C-3FC7-784A-967A-295D9A2B03BD}" type="datetime1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13/10/2011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25988"/>
            <a:ext cx="2895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‹#›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0161240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lnSpc>
          <a:spcPts val="5600"/>
        </a:lnSpc>
        <a:spcBef>
          <a:spcPct val="0"/>
        </a:spcBef>
        <a:buNone/>
        <a:defRPr sz="3600" b="1" kern="1200" baseline="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Calibri"/>
          <a:ea typeface="+mj-ea"/>
          <a:cs typeface="Calibri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SzPct val="80000"/>
        <a:buFont typeface="Wingdings" pitchFamily="2" charset="2"/>
        <a:buChar char="l"/>
        <a:defRPr sz="24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Calibri"/>
          <a:ea typeface="+mn-ea"/>
          <a:cs typeface="Calibri"/>
        </a:defRPr>
      </a:lvl1pPr>
      <a:lvl2pPr marL="685800" indent="-336550" algn="l" defTabSz="914400" rtl="0" eaLnBrk="1" latinLnBrk="0" hangingPunct="1">
        <a:spcBef>
          <a:spcPct val="20000"/>
        </a:spcBef>
        <a:buSzPct val="80000"/>
        <a:buFont typeface="Wingdings" charset="2"/>
        <a:buChar char="−"/>
        <a:defRPr sz="22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Calibri"/>
          <a:ea typeface="+mn-ea"/>
          <a:cs typeface="Calibri"/>
        </a:defRPr>
      </a:lvl2pPr>
      <a:lvl3pPr marL="1035050" indent="-349250" algn="l" defTabSz="914400" rtl="0" eaLnBrk="1" latinLnBrk="0" hangingPunct="1">
        <a:spcBef>
          <a:spcPct val="20000"/>
        </a:spcBef>
        <a:buSzPct val="80000"/>
        <a:buFont typeface="Wingdings" charset="2"/>
        <a:buChar char=""/>
        <a:defRPr sz="20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Calibri"/>
          <a:ea typeface="+mn-ea"/>
          <a:cs typeface="Calibri"/>
        </a:defRPr>
      </a:lvl3pPr>
      <a:lvl4pPr marL="1371600" indent="-336550" algn="l" defTabSz="914400" rtl="0" eaLnBrk="1" latinLnBrk="0" hangingPunct="1">
        <a:spcBef>
          <a:spcPct val="20000"/>
        </a:spcBef>
        <a:buSzPct val="80000"/>
        <a:buFont typeface="Wingdings" charset="2"/>
        <a:buChar char="−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Calibri"/>
          <a:ea typeface="+mn-ea"/>
          <a:cs typeface="Calibri"/>
        </a:defRPr>
      </a:lvl4pPr>
      <a:lvl5pPr marL="17208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Calibri"/>
          <a:ea typeface="+mn-ea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0">
              <a:schemeClr val="bg1">
                <a:alpha val="80000"/>
              </a:schemeClr>
            </a:gs>
            <a:gs pos="99000">
              <a:schemeClr val="bg2">
                <a:lumMod val="20000"/>
                <a:lumOff val="80000"/>
                <a:alpha val="39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620000" cy="1981200"/>
          </a:xfrm>
          <a:noFill/>
        </p:spPr>
        <p:txBody>
          <a:bodyPr wrap="square" anchor="ctr"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40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bg2">
                        <a:lumMod val="75000"/>
                      </a:schemeClr>
                    </a:gs>
                    <a:gs pos="100000">
                      <a:schemeClr val="tx1">
                        <a:lumMod val="25000"/>
                        <a:lumOff val="75000"/>
                      </a:schemeClr>
                    </a:gs>
                  </a:gsLst>
                  <a:lin ang="16200000" scaled="0"/>
                  <a:tileRect/>
                </a:gradFill>
              </a:rPr>
              <a:t>Upstream Elements of </a:t>
            </a:r>
            <a:r>
              <a:rPr lang="en-GB" sz="4000" dirty="0" err="1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bg2">
                        <a:lumMod val="75000"/>
                      </a:schemeClr>
                    </a:gs>
                    <a:gs pos="100000">
                      <a:schemeClr val="tx1">
                        <a:lumMod val="25000"/>
                        <a:lumOff val="75000"/>
                      </a:schemeClr>
                    </a:gs>
                  </a:gsLst>
                  <a:lin ang="16200000" scaled="0"/>
                  <a:tileRect/>
                </a:gradFill>
              </a:rPr>
              <a:t>Pseudogenes</a:t>
            </a:r>
            <a:r>
              <a:rPr lang="en-GB" sz="40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bg2">
                        <a:lumMod val="75000"/>
                      </a:schemeClr>
                    </a:gs>
                    <a:gs pos="100000">
                      <a:schemeClr val="tx1">
                        <a:lumMod val="25000"/>
                        <a:lumOff val="75000"/>
                      </a:schemeClr>
                    </a:gs>
                  </a:gsLst>
                  <a:lin ang="16200000" scaled="0"/>
                  <a:tileRect/>
                </a:gradFill>
              </a:rPr>
              <a:t>, Genes and </a:t>
            </a:r>
            <a:r>
              <a:rPr lang="en-GB" sz="4000" dirty="0" err="1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bg2">
                        <a:lumMod val="75000"/>
                      </a:schemeClr>
                    </a:gs>
                    <a:gs pos="100000">
                      <a:schemeClr val="tx1">
                        <a:lumMod val="25000"/>
                        <a:lumOff val="75000"/>
                      </a:schemeClr>
                    </a:gs>
                  </a:gsLst>
                  <a:lin ang="16200000" scaled="0"/>
                  <a:tileRect/>
                </a:gradFill>
              </a:rPr>
              <a:t>Paralogues</a:t>
            </a:r>
            <a:endParaRPr lang="en-GB" sz="40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gradFill flip="none" rotWithShape="1">
                <a:gsLst>
                  <a:gs pos="0">
                    <a:schemeClr val="bg2">
                      <a:lumMod val="75000"/>
                    </a:schemeClr>
                  </a:gs>
                  <a:gs pos="100000">
                    <a:schemeClr val="tx1">
                      <a:lumMod val="25000"/>
                      <a:lumOff val="75000"/>
                    </a:schemeClr>
                  </a:gs>
                </a:gsLst>
                <a:lin ang="16200000" scaled="0"/>
                <a:tileRect/>
              </a:gra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1600" dirty="0" smtClean="0"/>
              <a:t>Cristina Sisu</a:t>
            </a:r>
          </a:p>
          <a:p>
            <a:r>
              <a:rPr lang="en-GB" sz="1600" dirty="0"/>
              <a:t>4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</a:t>
            </a:r>
            <a:r>
              <a:rPr lang="en-GB" sz="1600" dirty="0" smtClean="0"/>
              <a:t>Oct 2011</a:t>
            </a:r>
          </a:p>
          <a:p>
            <a:r>
              <a:rPr lang="en-GB" sz="1600" dirty="0" smtClean="0"/>
              <a:t>Annotation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531967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Upstream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rbel"/>
                <a:cs typeface="Corbel"/>
              </a:rPr>
              <a:t>Chromatin features</a:t>
            </a:r>
          </a:p>
          <a:p>
            <a:r>
              <a:rPr lang="en-US" dirty="0" smtClean="0">
                <a:latin typeface="Corbel"/>
                <a:cs typeface="Corbel"/>
              </a:rPr>
              <a:t>Transcription </a:t>
            </a:r>
            <a:r>
              <a:rPr lang="en-US" dirty="0">
                <a:latin typeface="Corbel"/>
                <a:cs typeface="Corbel"/>
              </a:rPr>
              <a:t>f</a:t>
            </a:r>
            <a:r>
              <a:rPr lang="en-US" dirty="0" smtClean="0">
                <a:latin typeface="Corbel"/>
                <a:cs typeface="Corbel"/>
              </a:rPr>
              <a:t>actor binding sites</a:t>
            </a:r>
          </a:p>
          <a:p>
            <a:r>
              <a:rPr lang="en-US" dirty="0" smtClean="0">
                <a:latin typeface="Corbel"/>
                <a:cs typeface="Corbel"/>
              </a:rPr>
              <a:t>Active </a:t>
            </a:r>
            <a:r>
              <a:rPr lang="en-US" dirty="0" smtClean="0">
                <a:latin typeface="Corbel"/>
                <a:cs typeface="Corbel"/>
              </a:rPr>
              <a:t>promoters</a:t>
            </a:r>
          </a:p>
          <a:p>
            <a:r>
              <a:rPr lang="en-US" dirty="0" smtClean="0">
                <a:latin typeface="Corbel"/>
                <a:cs typeface="Corbel"/>
              </a:rPr>
              <a:t>Active enhancers</a:t>
            </a:r>
          </a:p>
          <a:p>
            <a:endParaRPr lang="en-US" dirty="0">
              <a:latin typeface="Corbel"/>
              <a:cs typeface="Corbe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2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811368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80 </a:t>
            </a:r>
            <a:r>
              <a:rPr lang="en-US" dirty="0" err="1" smtClean="0"/>
              <a:t>pseudogenes</a:t>
            </a:r>
            <a:r>
              <a:rPr lang="en-US" dirty="0" smtClean="0"/>
              <a:t> in SD with parents in SD:</a:t>
            </a:r>
          </a:p>
          <a:p>
            <a:pPr lvl="1"/>
            <a:r>
              <a:rPr lang="en-US" dirty="0" smtClean="0"/>
              <a:t>23 processed </a:t>
            </a:r>
            <a:r>
              <a:rPr lang="en-US" dirty="0" err="1" smtClean="0"/>
              <a:t>pseudogenes</a:t>
            </a:r>
            <a:endParaRPr lang="en-US" dirty="0" smtClean="0"/>
          </a:p>
          <a:p>
            <a:pPr lvl="1"/>
            <a:r>
              <a:rPr lang="en-US" dirty="0" smtClean="0"/>
              <a:t>52 unprocessed </a:t>
            </a:r>
            <a:r>
              <a:rPr lang="en-US" dirty="0" err="1" smtClean="0"/>
              <a:t>pseudogenes</a:t>
            </a:r>
            <a:endParaRPr lang="en-US" dirty="0" smtClean="0"/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pseudogene</a:t>
            </a:r>
            <a:endParaRPr lang="en-US" dirty="0" smtClean="0"/>
          </a:p>
          <a:p>
            <a:pPr lvl="1"/>
            <a:r>
              <a:rPr lang="en-US" dirty="0" smtClean="0"/>
              <a:t>2 TR-</a:t>
            </a:r>
            <a:r>
              <a:rPr lang="en-US" dirty="0" err="1" smtClean="0"/>
              <a:t>pseudogenes</a:t>
            </a:r>
            <a:endParaRPr lang="en-US" dirty="0" smtClean="0"/>
          </a:p>
          <a:p>
            <a:pPr lvl="1"/>
            <a:r>
              <a:rPr lang="en-US" dirty="0" smtClean="0"/>
              <a:t>2 IG-</a:t>
            </a:r>
            <a:r>
              <a:rPr lang="en-US" dirty="0" err="1" smtClean="0"/>
              <a:t>pseudogenes</a:t>
            </a:r>
            <a:endParaRPr lang="en-US" dirty="0" smtClean="0"/>
          </a:p>
          <a:p>
            <a:pPr lvl="1">
              <a:buFont typeface="Wingdings" charset="2"/>
              <a:buChar char=""/>
            </a:pPr>
            <a:r>
              <a:rPr lang="en-US" dirty="0"/>
              <a:t>8 transcribed </a:t>
            </a:r>
            <a:r>
              <a:rPr lang="en-US" dirty="0" err="1"/>
              <a:t>pseudogenes</a:t>
            </a:r>
            <a:endParaRPr lang="en-US" dirty="0"/>
          </a:p>
          <a:p>
            <a:r>
              <a:rPr lang="en-US" dirty="0" smtClean="0"/>
              <a:t>48 parent </a:t>
            </a:r>
            <a:r>
              <a:rPr lang="en-US" dirty="0" smtClean="0"/>
              <a:t>genes </a:t>
            </a:r>
            <a:r>
              <a:rPr lang="en-US" dirty="0" smtClean="0"/>
              <a:t>have 307 </a:t>
            </a:r>
            <a:r>
              <a:rPr lang="en-US" dirty="0" err="1" smtClean="0"/>
              <a:t>paralog</a:t>
            </a:r>
            <a:r>
              <a:rPr lang="en-US" dirty="0" smtClean="0"/>
              <a:t> genes within the human genome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3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230877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3634" y="0"/>
            <a:ext cx="3135932" cy="43033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9227" y="4727"/>
            <a:ext cx="3202146" cy="430333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4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4"/>
          <a:srcRect l="-9810" r="-9810"/>
          <a:stretch>
            <a:fillRect/>
          </a:stretch>
        </p:blipFill>
        <p:spPr>
          <a:xfrm>
            <a:off x="-346530" y="0"/>
            <a:ext cx="3742037" cy="4303338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9226" y="3645418"/>
            <a:ext cx="3202147" cy="32125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500557"/>
            <a:ext cx="13979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Pseudogene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99226" y="500557"/>
            <a:ext cx="13979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Parent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301373" y="500557"/>
            <a:ext cx="13979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Paralog1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099227" y="3934006"/>
            <a:ext cx="13979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Paralog2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30110" y="5028813"/>
            <a:ext cx="2824072" cy="1264024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Autofit/>
            <a:sp3d extrusionH="12700">
              <a:extrusionClr>
                <a:schemeClr val="bg1"/>
              </a:extrusionClr>
            </a:sp3d>
          </a:bodyPr>
          <a:lstStyle>
            <a:lvl1pPr algn="ctr" defTabSz="914400" rtl="0" eaLnBrk="1" latinLnBrk="0" hangingPunct="1">
              <a:lnSpc>
                <a:spcPts val="5600"/>
              </a:lnSpc>
              <a:spcBef>
                <a:spcPct val="0"/>
              </a:spcBef>
              <a:buNone/>
              <a:defRPr sz="3600" b="1" kern="1200" baseline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Calibri"/>
                <a:ea typeface="+mj-ea"/>
                <a:cs typeface="Calibri"/>
              </a:defRPr>
            </a:lvl1pPr>
          </a:lstStyle>
          <a:p>
            <a:r>
              <a:rPr lang="en-US" smtClean="0"/>
              <a:t>Chromatin Marks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64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Chromatin </a:t>
            </a:r>
            <a:r>
              <a:rPr lang="en-US" dirty="0" smtClean="0"/>
              <a:t>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When both parent and </a:t>
            </a:r>
            <a:r>
              <a:rPr lang="en-US" dirty="0" err="1" smtClean="0"/>
              <a:t>pgene</a:t>
            </a:r>
            <a:r>
              <a:rPr lang="en-US" dirty="0" smtClean="0"/>
              <a:t> are in SD on the same chromosome = &gt; conservation of chromatin marks</a:t>
            </a:r>
          </a:p>
          <a:p>
            <a:pPr lvl="1"/>
            <a:r>
              <a:rPr lang="en-US" dirty="0" smtClean="0"/>
              <a:t>When </a:t>
            </a:r>
            <a:r>
              <a:rPr lang="en-US" dirty="0" err="1" smtClean="0"/>
              <a:t>pgene</a:t>
            </a:r>
            <a:r>
              <a:rPr lang="en-US" dirty="0" smtClean="0"/>
              <a:t> and parent are in SD on different chromosomes =&gt; </a:t>
            </a:r>
            <a:r>
              <a:rPr lang="en-US" dirty="0" err="1" smtClean="0"/>
              <a:t>pgene</a:t>
            </a:r>
            <a:r>
              <a:rPr lang="en-US" dirty="0" smtClean="0"/>
              <a:t> shows degradation of the chromatin marks</a:t>
            </a:r>
          </a:p>
          <a:p>
            <a:pPr lvl="1"/>
            <a:r>
              <a:rPr lang="en-US" dirty="0" err="1" smtClean="0"/>
              <a:t>Paralogs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Seq</a:t>
            </a:r>
            <a:r>
              <a:rPr lang="en-US" dirty="0" smtClean="0"/>
              <a:t> Identity &gt;90%  =&gt; conservation of the chromatin marks</a:t>
            </a:r>
          </a:p>
          <a:p>
            <a:pPr lvl="2"/>
            <a:r>
              <a:rPr lang="en-US" dirty="0" err="1" smtClean="0"/>
              <a:t>Seg</a:t>
            </a:r>
            <a:r>
              <a:rPr lang="en-US" dirty="0" smtClean="0"/>
              <a:t> Identity &lt;90%  =&gt; degradation of the chromatin 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5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82528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l="-20163" r="-20163"/>
          <a:stretch>
            <a:fillRect/>
          </a:stretch>
        </p:blipFill>
        <p:spPr>
          <a:xfrm>
            <a:off x="-1116819" y="-1"/>
            <a:ext cx="6553199" cy="467576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6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1101" y="1448524"/>
            <a:ext cx="5422899" cy="540947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43489" y="5037821"/>
            <a:ext cx="2346720" cy="1264024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Autofit/>
            <a:sp3d extrusionH="12700">
              <a:extrusionClr>
                <a:schemeClr val="bg1"/>
              </a:extrusionClr>
            </a:sp3d>
          </a:bodyPr>
          <a:lstStyle>
            <a:lvl1pPr algn="ctr" defTabSz="914400" rtl="0" eaLnBrk="1" latinLnBrk="0" hangingPunct="1">
              <a:lnSpc>
                <a:spcPts val="5600"/>
              </a:lnSpc>
              <a:spcBef>
                <a:spcPct val="0"/>
              </a:spcBef>
              <a:buNone/>
              <a:defRPr sz="3600" b="1" kern="1200" baseline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Calibri"/>
                <a:ea typeface="+mj-ea"/>
                <a:cs typeface="Calibri"/>
              </a:defRPr>
            </a:lvl1pPr>
          </a:lstStyle>
          <a:p>
            <a:r>
              <a:rPr lang="en-US" dirty="0" smtClean="0"/>
              <a:t>TFBS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695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Transcription Factor Binding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Observed within the SD only for transcribed </a:t>
            </a:r>
            <a:r>
              <a:rPr lang="en-US" dirty="0" err="1" smtClean="0"/>
              <a:t>pgenes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Up to 60% of TFBS are conserved between the parent gene and </a:t>
            </a:r>
            <a:r>
              <a:rPr lang="en-US" dirty="0" err="1" smtClean="0"/>
              <a:t>pseudogene</a:t>
            </a:r>
            <a:r>
              <a:rPr lang="en-US" dirty="0"/>
              <a:t> </a:t>
            </a:r>
            <a:r>
              <a:rPr lang="en-US" dirty="0" smtClean="0"/>
              <a:t>in the SD</a:t>
            </a:r>
            <a:endParaRPr lang="en-US" dirty="0" smtClean="0"/>
          </a:p>
          <a:p>
            <a:pPr lvl="1"/>
            <a:r>
              <a:rPr lang="en-US" dirty="0" err="1" smtClean="0"/>
              <a:t>Paralogues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Between 30-100% of the TFBS are conserved </a:t>
            </a:r>
          </a:p>
          <a:p>
            <a:pPr lvl="2"/>
            <a:r>
              <a:rPr lang="en-US" dirty="0" smtClean="0"/>
              <a:t>No significant difference were observed when the % </a:t>
            </a:r>
            <a:r>
              <a:rPr lang="en-US" dirty="0" err="1" smtClean="0"/>
              <a:t>seq</a:t>
            </a:r>
            <a:r>
              <a:rPr lang="en-US" dirty="0" smtClean="0"/>
              <a:t> identity dropped beneath 90%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7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325322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Promoters and Enhancers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No active promoters or enhancers were found in the upstream region within the SD for the </a:t>
            </a:r>
            <a:r>
              <a:rPr lang="en-US" dirty="0" err="1" smtClean="0"/>
              <a:t>pseudogenes</a:t>
            </a:r>
            <a:r>
              <a:rPr lang="en-US" dirty="0" smtClean="0"/>
              <a:t> in the test set for GM12878.</a:t>
            </a:r>
          </a:p>
          <a:p>
            <a:pPr lvl="1"/>
            <a:endParaRPr lang="en-US" dirty="0"/>
          </a:p>
          <a:p>
            <a:pPr marL="349250" lvl="1" indent="0">
              <a:buNone/>
            </a:pPr>
            <a:r>
              <a:rPr lang="en-US" dirty="0" smtClean="0"/>
              <a:t>=&gt; enlarge the </a:t>
            </a:r>
            <a:r>
              <a:rPr lang="en-US" dirty="0" err="1" smtClean="0"/>
              <a:t>pseudogene</a:t>
            </a:r>
            <a:r>
              <a:rPr lang="en-US" dirty="0" smtClean="0"/>
              <a:t> set</a:t>
            </a:r>
          </a:p>
          <a:p>
            <a:pPr marL="349250" lvl="1" indent="0">
              <a:buNone/>
            </a:pPr>
            <a:r>
              <a:rPr lang="en-US" dirty="0" smtClean="0"/>
              <a:t>=&gt; look for active promoters &amp; enhancers in the parent genes &amp; </a:t>
            </a:r>
            <a:r>
              <a:rPr lang="en-US" dirty="0" err="1" smtClean="0"/>
              <a:t>paralogues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8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176796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 the list of </a:t>
            </a:r>
            <a:r>
              <a:rPr lang="en-US" dirty="0" err="1" smtClean="0"/>
              <a:t>pseudogenes</a:t>
            </a:r>
            <a:r>
              <a:rPr lang="en-US" dirty="0" smtClean="0"/>
              <a:t> in SD</a:t>
            </a:r>
            <a:endParaRPr lang="en-US" dirty="0" smtClean="0"/>
          </a:p>
          <a:p>
            <a:r>
              <a:rPr lang="en-US" dirty="0" smtClean="0"/>
              <a:t>Different cell lines</a:t>
            </a:r>
          </a:p>
          <a:p>
            <a:r>
              <a:rPr lang="en-US" dirty="0" smtClean="0"/>
              <a:t>Extract </a:t>
            </a:r>
            <a:r>
              <a:rPr lang="en-US" dirty="0" err="1" smtClean="0"/>
              <a:t>pseudogenes</a:t>
            </a:r>
            <a:r>
              <a:rPr lang="en-US" dirty="0" smtClean="0"/>
              <a:t> </a:t>
            </a:r>
            <a:r>
              <a:rPr lang="en-US" dirty="0" err="1" smtClean="0"/>
              <a:t>paralogues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Diferentiate</a:t>
            </a:r>
            <a:r>
              <a:rPr lang="en-US" dirty="0" smtClean="0"/>
              <a:t> </a:t>
            </a:r>
            <a:r>
              <a:rPr lang="en-US" dirty="0" err="1" smtClean="0"/>
              <a:t>pseudogenes</a:t>
            </a:r>
            <a:r>
              <a:rPr lang="en-US" dirty="0" smtClean="0"/>
              <a:t> based </a:t>
            </a:r>
            <a:r>
              <a:rPr lang="en-US" smtClean="0"/>
              <a:t>on age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8945-42C2-0441-A75B-C61033E97979}" type="slidenum">
              <a:rPr lang="en-GB" smtClean="0">
                <a:solidFill>
                  <a:srgbClr val="103154">
                    <a:lumMod val="50000"/>
                    <a:lumOff val="50000"/>
                  </a:srgbClr>
                </a:solidFill>
                <a:latin typeface="Corbel"/>
              </a:rPr>
              <a:pPr/>
              <a:t>9</a:t>
            </a:fld>
            <a:endParaRPr lang="en-GB">
              <a:solidFill>
                <a:srgbClr val="103154">
                  <a:lumMod val="50000"/>
                  <a:lumOff val="50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977536139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Pixel">
      <a:dk1>
        <a:srgbClr val="FFFFFF"/>
      </a:dk1>
      <a:lt1>
        <a:srgbClr val="103154"/>
      </a:lt1>
      <a:dk2>
        <a:srgbClr val="0096FF"/>
      </a:dk2>
      <a:lt2>
        <a:srgbClr val="87FD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Studio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Studio">
      <a:fillStyleLst>
        <a:solidFill>
          <a:schemeClr val="phClr"/>
        </a:solidFill>
        <a:gradFill rotWithShape="1">
          <a:gsLst>
            <a:gs pos="3800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</a:schemeClr>
            </a:gs>
            <a:gs pos="60000">
              <a:schemeClr val="phClr"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phClr">
                <a:shade val="20000"/>
                <a:satMod val="100000"/>
                <a:lumMod val="100000"/>
              </a:schemeClr>
            </a:gs>
          </a:gsLst>
          <a:lin ang="5400000" scaled="0"/>
        </a:gradFill>
      </a:fillStyleLst>
      <a:lnStyleLst>
        <a:ln w="285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01600" stA="26000" endPos="20000" dist="12700" dir="5400000" sy="-100000" rotWithShape="0"/>
          </a:effectLst>
        </a:effectStyle>
        <a:effectStyle>
          <a:effectLst>
            <a:outerShdw blurRad="444500" dist="317500" dir="5400000" sx="90000" sy="-2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chilly" dir="t"/>
          </a:scene3d>
          <a:sp3d contourW="12700" prstMaterial="softEdge">
            <a:bevelT w="63500" h="2540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30000">
              <a:schemeClr val="phClr">
                <a:tint val="10000"/>
                <a:alpha val="80000"/>
                <a:satMod val="300000"/>
              </a:schemeClr>
            </a:gs>
            <a:gs pos="100000">
              <a:schemeClr val="phClr">
                <a:tint val="80000"/>
                <a:shade val="100000"/>
                <a:alpha val="100000"/>
                <a:satMod val="200000"/>
              </a:schemeClr>
            </a:gs>
          </a:gsLst>
          <a:lin ang="5400000" scaled="1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271</Words>
  <Application>Microsoft Macintosh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Studio</vt:lpstr>
      <vt:lpstr>Upstream Elements of Pseudogenes, Genes and Paralogues</vt:lpstr>
      <vt:lpstr>Upstream Elements</vt:lpstr>
      <vt:lpstr>Test Set</vt:lpstr>
      <vt:lpstr>PowerPoint Presentation</vt:lpstr>
      <vt:lpstr>Chromatin Marks</vt:lpstr>
      <vt:lpstr>PowerPoint Presentation</vt:lpstr>
      <vt:lpstr>Transcription Factor Binding Sites</vt:lpstr>
      <vt:lpstr>Active Promoters and Enhancers</vt:lpstr>
      <vt:lpstr>To Do’s</vt:lpstr>
    </vt:vector>
  </TitlesOfParts>
  <Company>Molecular Biophysics and Biochemistry 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Upstream Elements of Pseudogenes, Genes and Paralogues</dc:title>
  <dc:creator>Cristina Sisu</dc:creator>
  <cp:lastModifiedBy>Cristina Sisu</cp:lastModifiedBy>
  <cp:revision>25</cp:revision>
  <dcterms:created xsi:type="dcterms:W3CDTF">2011-10-12T20:53:40Z</dcterms:created>
  <dcterms:modified xsi:type="dcterms:W3CDTF">2011-10-13T13:29:19Z</dcterms:modified>
</cp:coreProperties>
</file>