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5" r:id="rId6"/>
    <p:sldId id="264" r:id="rId7"/>
    <p:sldId id="266" r:id="rId8"/>
    <p:sldId id="267" r:id="rId9"/>
    <p:sldId id="268" r:id="rId10"/>
    <p:sldId id="270" r:id="rId11"/>
    <p:sldId id="273" r:id="rId12"/>
    <p:sldId id="275" r:id="rId13"/>
    <p:sldId id="274" r:id="rId14"/>
    <p:sldId id="271" r:id="rId15"/>
    <p:sldId id="272" r:id="rId16"/>
    <p:sldId id="277" r:id="rId17"/>
    <p:sldId id="276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0ECB3-3FFB-42AF-B7FD-F97197E59FE2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Allele-specific SNPs in non-coding regions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Oct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rnseq_20bins_da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3821" r="7407" b="2560"/>
          <a:stretch>
            <a:fillRect/>
          </a:stretch>
        </p:blipFill>
        <p:spPr>
          <a:xfrm>
            <a:off x="0" y="1295400"/>
            <a:ext cx="9056914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DAF</a:t>
            </a:r>
            <a:endParaRPr lang="en-US" dirty="0"/>
          </a:p>
        </p:txBody>
      </p:sp>
      <p:pic>
        <p:nvPicPr>
          <p:cNvPr id="10" name="Picture 9" descr="rnseq_20bins_daf_blownup.png"/>
          <p:cNvPicPr>
            <a:picLocks noChangeAspect="1"/>
          </p:cNvPicPr>
          <p:nvPr/>
        </p:nvPicPr>
        <p:blipFill>
          <a:blip r:embed="rId3" cstate="print"/>
          <a:srcRect l="25833" t="13890" r="65000" b="19048"/>
          <a:stretch>
            <a:fillRect/>
          </a:stretch>
        </p:blipFill>
        <p:spPr>
          <a:xfrm>
            <a:off x="1524000" y="4419600"/>
            <a:ext cx="19050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609600" y="2743200"/>
            <a:ext cx="381000" cy="76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11" name="Content Placeholder 10" descr="boxplot_arifsSNPs_ncRNA_pval_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8333" b="5479"/>
          <a:stretch>
            <a:fillRect/>
          </a:stretch>
        </p:blipFill>
        <p:spPr>
          <a:xfrm>
            <a:off x="-1" y="1447799"/>
            <a:ext cx="9144001" cy="518160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4" name="Content Placeholder 3" descr="boxplot_arifsSNPs_ncRNA_pval_lt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8333" b="5479"/>
          <a:stretch>
            <a:fillRect/>
          </a:stretch>
        </p:blipFill>
        <p:spPr>
          <a:xfrm>
            <a:off x="-1" y="1447800"/>
            <a:ext cx="9149191" cy="5181600"/>
          </a:xfr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10" name="Content Placeholder 9" descr="boxplot_arifsSNPs_ncRNA_pval_lt0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407" r="8333" b="5479"/>
          <a:stretch>
            <a:fillRect/>
          </a:stretch>
        </p:blipFill>
        <p:spPr>
          <a:xfrm>
            <a:off x="0" y="1371600"/>
            <a:ext cx="9144000" cy="5257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10" name="Content Placeholder 9" descr="boxplot_arifsSNPs_ncRNA_pval_lt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259" r="8333" b="5479"/>
          <a:stretch>
            <a:fillRect/>
          </a:stretch>
        </p:blipFill>
        <p:spPr>
          <a:xfrm>
            <a:off x="-1" y="1371599"/>
            <a:ext cx="9144001" cy="531741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Correlation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1" y="1522490"/>
          <a:ext cx="7391399" cy="144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/>
                <a:gridCol w="2394400"/>
                <a:gridCol w="1107126"/>
                <a:gridCol w="1146674"/>
                <a:gridCol w="990600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(643)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0.0871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0.7687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0.9325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0.6267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0.6495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0.2862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1143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in </a:t>
            </a:r>
            <a:r>
              <a:rPr lang="en-US" sz="2400" dirty="0" err="1" smtClean="0"/>
              <a:t>ncRNA</a:t>
            </a:r>
            <a:r>
              <a:rPr lang="en-US" sz="2400" dirty="0" smtClean="0"/>
              <a:t> all p</a:t>
            </a:r>
            <a:endParaRPr lang="en-US" sz="24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838200" y="3351290"/>
          <a:ext cx="7391399" cy="1449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2600"/>
                <a:gridCol w="2438400"/>
                <a:gridCol w="1066800"/>
                <a:gridCol w="1143000"/>
                <a:gridCol w="990599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(181)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0.1105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0.6808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0.4427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0.5912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0.8102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0.2983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29718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in </a:t>
            </a:r>
            <a:r>
              <a:rPr lang="en-US" sz="2400" dirty="0" err="1" smtClean="0"/>
              <a:t>ncRNA</a:t>
            </a:r>
            <a:r>
              <a:rPr lang="en-US" sz="2400" dirty="0" smtClean="0"/>
              <a:t> all p &lt; 0.05</a:t>
            </a:r>
            <a:endParaRPr lang="en-US" sz="2400" dirty="0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838200" y="5180090"/>
          <a:ext cx="7391399" cy="14493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2600"/>
                <a:gridCol w="2514600"/>
                <a:gridCol w="990600"/>
                <a:gridCol w="1143000"/>
                <a:gridCol w="990599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(108)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0.1204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0.6004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0.1891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0.5648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0.3713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0.3148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4800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SNPs in </a:t>
            </a:r>
            <a:r>
              <a:rPr lang="en-US" sz="2400" dirty="0" err="1" smtClean="0"/>
              <a:t>ncRNA</a:t>
            </a:r>
            <a:r>
              <a:rPr lang="en-US" sz="2400" dirty="0" smtClean="0"/>
              <a:t> all p &lt; 0.01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chipseq_20bi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0" y="1371600"/>
            <a:ext cx="9001125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pic>
        <p:nvPicPr>
          <p:cNvPr id="9" name="Content Placeholder 3" descr="chipseq_20bins_blownupRare.png"/>
          <p:cNvPicPr>
            <a:picLocks noChangeAspect="1"/>
          </p:cNvPicPr>
          <p:nvPr/>
        </p:nvPicPr>
        <p:blipFill>
          <a:blip r:embed="rId3" cstate="print"/>
          <a:srcRect l="27457" t="17727" r="58295" b="16686"/>
          <a:stretch>
            <a:fillRect/>
          </a:stretch>
        </p:blipFill>
        <p:spPr>
          <a:xfrm>
            <a:off x="1143000" y="3733800"/>
            <a:ext cx="2514600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609600" y="1676400"/>
            <a:ext cx="381000" cy="76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pic>
        <p:nvPicPr>
          <p:cNvPr id="6" name="Content Placeholder 5" descr="chipseq_20bins_withThreshold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7407" b="3569"/>
          <a:stretch>
            <a:fillRect/>
          </a:stretch>
        </p:blipFill>
        <p:spPr>
          <a:xfrm>
            <a:off x="0" y="1371600"/>
            <a:ext cx="9245600" cy="5257800"/>
          </a:xfrm>
        </p:spPr>
      </p:pic>
      <p:pic>
        <p:nvPicPr>
          <p:cNvPr id="8" name="Picture 7" descr="chipseq_20bins_blownupRare_withThresholding.png"/>
          <p:cNvPicPr>
            <a:picLocks noChangeAspect="1"/>
          </p:cNvPicPr>
          <p:nvPr/>
        </p:nvPicPr>
        <p:blipFill>
          <a:blip r:embed="rId3" cstate="print"/>
          <a:srcRect l="26666" t="13890" r="59167" b="15609"/>
          <a:stretch>
            <a:fillRect/>
          </a:stretch>
        </p:blipFill>
        <p:spPr>
          <a:xfrm>
            <a:off x="1143000" y="3738282"/>
            <a:ext cx="2667000" cy="22053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609600" y="1600200"/>
            <a:ext cx="381000" cy="6096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pic>
        <p:nvPicPr>
          <p:cNvPr id="4" name="Content Placeholder 3" descr="boxplot_joelsSnpsArifsAndTFPeaks_pval_lt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407" r="8333" b="5479"/>
          <a:stretch>
            <a:fillRect/>
          </a:stretch>
        </p:blipFill>
        <p:spPr>
          <a:xfrm>
            <a:off x="0" y="1447800"/>
            <a:ext cx="9144000" cy="4971112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pic>
        <p:nvPicPr>
          <p:cNvPr id="4" name="Content Placeholder 3" descr="boxplot_joelsSnpsArifsAndTFPeaks_pval_lt0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407" r="8333" b="5479"/>
          <a:stretch>
            <a:fillRect/>
          </a:stretch>
        </p:blipFill>
        <p:spPr>
          <a:xfrm>
            <a:off x="0" y="1447800"/>
            <a:ext cx="9110684" cy="4953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Wants to see if variations in DNA binding sites, motifs and non-coding RNAs at allele-specific sites are disruptive.</a:t>
            </a:r>
            <a:endParaRPr lang="en-US" dirty="0" smtClean="0">
              <a:sym typeface="Wingdings" pitchFamily="2" charset="2"/>
            </a:endParaRP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Initial hypothesis: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SNPs causing more allele-specific effects tend to be under more negative selection.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pic>
        <p:nvPicPr>
          <p:cNvPr id="4" name="Content Placeholder 3" descr="boxplot_joelsSnpsArifsAndTFPeaks_pval_lt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524000"/>
            <a:ext cx="9144000" cy="497111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2261" y="1598690"/>
          <a:ext cx="7331139" cy="144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669032"/>
                <a:gridCol w="1019048"/>
                <a:gridCol w="1066800"/>
                <a:gridCol w="930339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 (343237)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0.759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0.0316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Correlation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261" y="1219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all SNPs</a:t>
            </a:r>
            <a:endParaRPr lang="en-US" sz="2400" dirty="0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822262" y="3427490"/>
          <a:ext cx="7315200" cy="1449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93029"/>
                <a:gridCol w="2534366"/>
                <a:gridCol w="1206604"/>
                <a:gridCol w="1066800"/>
                <a:gridCol w="914401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(60995)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0.1332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0.4205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0.3071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2261" y="3048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and all TF peaks</a:t>
            </a:r>
            <a:endParaRPr lang="en-US" sz="2400" dirty="0"/>
          </a:p>
        </p:txBody>
      </p:sp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822261" y="5256290"/>
          <a:ext cx="7315200" cy="14493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2514600"/>
                <a:gridCol w="1219200"/>
                <a:gridCol w="1066800"/>
                <a:gridCol w="914400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(4875)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0.0199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0.0048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0.2519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22261" y="4876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peaks only 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2261" y="1598690"/>
          <a:ext cx="7331139" cy="144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669032"/>
                <a:gridCol w="1019048"/>
                <a:gridCol w="1066800"/>
                <a:gridCol w="930339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 (33012)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0.0901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0.2087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0.3975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0.6028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0.5793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SNPs in DNA binding sites and motifs (</a:t>
            </a:r>
            <a:r>
              <a:rPr lang="en-US" sz="3200" dirty="0" err="1" smtClean="0"/>
              <a:t>ChIPseq</a:t>
            </a:r>
            <a:r>
              <a:rPr lang="en-US" sz="3200" dirty="0" smtClean="0"/>
              <a:t>) Correlation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22260" y="1219200"/>
            <a:ext cx="550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and all TF peaks &lt; 0.5</a:t>
            </a:r>
            <a:endParaRPr lang="en-US" sz="2400" dirty="0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822262" y="3427490"/>
          <a:ext cx="7315200" cy="1449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93029"/>
                <a:gridCol w="2534366"/>
                <a:gridCol w="1206604"/>
                <a:gridCol w="1066800"/>
                <a:gridCol w="914401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(21683)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0.8615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0.9361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0.6817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2261" y="3048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and all TF peaks &lt; 0.05</a:t>
            </a:r>
            <a:endParaRPr lang="en-US" sz="2400" dirty="0"/>
          </a:p>
        </p:txBody>
      </p:sp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822261" y="5256290"/>
          <a:ext cx="7315200" cy="14493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2514600"/>
                <a:gridCol w="1219200"/>
                <a:gridCol w="1066800"/>
                <a:gridCol w="914400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(9134)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0.1726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0.2301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0.8822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22260" y="4876800"/>
            <a:ext cx="5654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and all TF peaks &lt; 0.01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Hg19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Autosomal</a:t>
            </a:r>
            <a:r>
              <a:rPr lang="en-US" sz="2400" dirty="0" smtClean="0"/>
              <a:t> SNPs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SNPs are heterozygous on GM12878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DAF=0 for SNPs specific to GM12878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For non-background datasets, also</a:t>
            </a:r>
          </a:p>
          <a:p>
            <a:pPr marL="514350" indent="-514350">
              <a:buNone/>
            </a:pPr>
            <a:r>
              <a:rPr lang="en-US" sz="2400" dirty="0" smtClean="0"/>
              <a:t>- Remove SNPs from </a:t>
            </a:r>
            <a:r>
              <a:rPr lang="en-US" sz="2400" dirty="0" err="1" smtClean="0"/>
              <a:t>pseudogenes</a:t>
            </a: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029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5410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6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95400" y="5257800"/>
            <a:ext cx="1219200" cy="22860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67200" y="5257800"/>
            <a:ext cx="1219200" cy="228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85800" y="60960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12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58674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766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16002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5720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flipV="1">
            <a:off x="4572000" y="6172200"/>
            <a:ext cx="1066800" cy="1524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3048000" y="61722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chipseq_20bi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0" y="1371600"/>
            <a:ext cx="9001125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DAF</a:t>
            </a:r>
            <a:endParaRPr lang="en-US" dirty="0"/>
          </a:p>
        </p:txBody>
      </p:sp>
      <p:pic>
        <p:nvPicPr>
          <p:cNvPr id="9" name="Content Placeholder 3" descr="chipseq_20bins_blownupRare.png"/>
          <p:cNvPicPr>
            <a:picLocks noChangeAspect="1"/>
          </p:cNvPicPr>
          <p:nvPr/>
        </p:nvPicPr>
        <p:blipFill>
          <a:blip r:embed="rId3" cstate="print"/>
          <a:srcRect l="27457" t="17727" r="58295" b="16686"/>
          <a:stretch>
            <a:fillRect/>
          </a:stretch>
        </p:blipFill>
        <p:spPr>
          <a:xfrm>
            <a:off x="1143000" y="3733800"/>
            <a:ext cx="2514600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609600" y="1676400"/>
            <a:ext cx="381000" cy="76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Correlation</a:t>
            </a:r>
            <a:endParaRPr lang="en-US" dirty="0"/>
          </a:p>
        </p:txBody>
      </p:sp>
      <p:pic>
        <p:nvPicPr>
          <p:cNvPr id="7" name="Content Placeholder 6" descr="boxplot_joelsSnps1KG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447800"/>
            <a:ext cx="9110684" cy="51054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Correlation</a:t>
            </a:r>
            <a:endParaRPr lang="en-US" dirty="0"/>
          </a:p>
        </p:txBody>
      </p:sp>
      <p:pic>
        <p:nvPicPr>
          <p:cNvPr id="7" name="Content Placeholder 6" descr="boxplot_joelsSnpsArifsAndTFPeak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447800"/>
            <a:ext cx="9110684" cy="5181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Correlation</a:t>
            </a:r>
            <a:endParaRPr lang="en-US" dirty="0"/>
          </a:p>
        </p:txBody>
      </p:sp>
      <p:pic>
        <p:nvPicPr>
          <p:cNvPr id="6" name="Content Placeholder 5" descr="boxplot_joelSnpsArifsPeak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7407" b="5479"/>
          <a:stretch>
            <a:fillRect/>
          </a:stretch>
        </p:blipFill>
        <p:spPr>
          <a:xfrm>
            <a:off x="0" y="1524000"/>
            <a:ext cx="9110684" cy="4953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2261" y="1598690"/>
          <a:ext cx="7331139" cy="144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669032"/>
                <a:gridCol w="1019048"/>
                <a:gridCol w="1066800"/>
                <a:gridCol w="930339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 (343237)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0.759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0.0316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Correlation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261" y="1219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all SNPs</a:t>
            </a:r>
            <a:endParaRPr lang="en-US" sz="2400" dirty="0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822262" y="3427490"/>
          <a:ext cx="7315200" cy="1449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93029"/>
                <a:gridCol w="2534366"/>
                <a:gridCol w="1206604"/>
                <a:gridCol w="1066800"/>
                <a:gridCol w="914401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(60995)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0.1332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0.4205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0.3071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2261" y="3048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and all TF peaks</a:t>
            </a:r>
            <a:endParaRPr lang="en-US" sz="2400" dirty="0"/>
          </a:p>
        </p:txBody>
      </p:sp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822261" y="5256290"/>
          <a:ext cx="7315200" cy="14493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2514600"/>
                <a:gridCol w="1219200"/>
                <a:gridCol w="1066800"/>
                <a:gridCol w="914400"/>
              </a:tblGrid>
              <a:tr h="4434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Proportion</a:t>
                      </a:r>
                      <a:r>
                        <a:rPr lang="en-US" sz="1600" baseline="0" dirty="0" smtClean="0"/>
                        <a:t> of SNPs (4875)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(0-0.05)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0.0199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0.0048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(0.05-0.5)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0.2519</a:t>
                      </a:r>
                      <a:endParaRPr lang="en-US" sz="1600" dirty="0"/>
                    </a:p>
                  </a:txBody>
                  <a:tcPr/>
                </a:tc>
              </a:tr>
              <a:tr h="2839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(0.5-1)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22261" y="4876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Joel SNPs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peaks only 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SNPs in </a:t>
            </a:r>
            <a:r>
              <a:rPr lang="en-US" dirty="0" err="1" smtClean="0"/>
              <a:t>ncRNA</a:t>
            </a:r>
            <a:r>
              <a:rPr lang="en-US" dirty="0" smtClean="0"/>
              <a:t> (</a:t>
            </a:r>
            <a:r>
              <a:rPr lang="en-US" dirty="0" err="1" smtClean="0"/>
              <a:t>RNAseq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Hg19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Autosomal</a:t>
            </a:r>
            <a:r>
              <a:rPr lang="en-US" dirty="0" smtClean="0"/>
              <a:t> SNPs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SNPs are heterozygous on GM12878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DAF=0 for SNPs specific to GM12878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ncRNAs</a:t>
            </a:r>
            <a:r>
              <a:rPr lang="en-US" dirty="0" smtClean="0"/>
              <a:t> annotations are from GENCODE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For non-background datasets, also</a:t>
            </a:r>
          </a:p>
          <a:p>
            <a:pPr marL="514350" indent="-514350">
              <a:buNone/>
            </a:pPr>
            <a:r>
              <a:rPr lang="en-US" dirty="0" smtClean="0"/>
              <a:t>- Remove SNPs from </a:t>
            </a:r>
            <a:r>
              <a:rPr lang="en-US" dirty="0" err="1" smtClean="0"/>
              <a:t>pseudogenes</a:t>
            </a:r>
            <a:r>
              <a:rPr lang="en-US" dirty="0" smtClean="0"/>
              <a:t> (from RNA dataset too)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777</Words>
  <Application>Microsoft Office PowerPoint</Application>
  <PresentationFormat>On-screen Show (4:3)</PresentationFormat>
  <Paragraphs>294</Paragraphs>
  <Slides>22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Allele-specific SNPs in non-coding regions</vt:lpstr>
      <vt:lpstr>SNPs in DNA binding sites and motifs (ChIPseq)</vt:lpstr>
      <vt:lpstr>SNPs in DNA binding sites and motifs (ChIPseq)</vt:lpstr>
      <vt:lpstr>SNPs in DNA binding sites and motifs (ChIPseq) DAF</vt:lpstr>
      <vt:lpstr>SNPs in DNA binding sites and motifs (ChIPseq) Correlation</vt:lpstr>
      <vt:lpstr>SNPs in DNA binding sites and motifs (ChIPseq) Correlation</vt:lpstr>
      <vt:lpstr>SNPs in DNA binding sites and motifs (ChIPseq) Correlation</vt:lpstr>
      <vt:lpstr>SNPs in DNA binding sites and motifs (ChIPseq) Correlation</vt:lpstr>
      <vt:lpstr>SNPs in ncRNA (RNAseq) </vt:lpstr>
      <vt:lpstr>SNPs in ncRNA (RNAseq)  DAF</vt:lpstr>
      <vt:lpstr>SNPs in ncRNA (RNAseq)  Correlation</vt:lpstr>
      <vt:lpstr>SNPs in ncRNA (RNAseq)  Correlation</vt:lpstr>
      <vt:lpstr>SNPs in ncRNA (RNAseq)  Correlation</vt:lpstr>
      <vt:lpstr>SNPs in ncRNA (RNAseq)  Correlation</vt:lpstr>
      <vt:lpstr>SNPs in ncRNA (RNAseq)  Correlation</vt:lpstr>
      <vt:lpstr>SNPs in DNA binding sites and motifs (ChIPseq) Thresholding</vt:lpstr>
      <vt:lpstr>SNPs in DNA binding sites and motifs (ChIPseq) Thresholding</vt:lpstr>
      <vt:lpstr>SNPs in DNA binding sites and motifs (ChIPseq) Thresholding</vt:lpstr>
      <vt:lpstr>SNPs in DNA binding sites and motifs (ChIPseq) Thresholding</vt:lpstr>
      <vt:lpstr>SNPs in DNA binding sites and motifs (ChIPseq) Thresholding</vt:lpstr>
      <vt:lpstr>SNPs in DNA binding sites and motifs (ChIPseq) Correlation</vt:lpstr>
      <vt:lpstr>SNPs in DNA binding sites and motifs (ChIPseq) Correlation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132</cp:revision>
  <dcterms:created xsi:type="dcterms:W3CDTF">2011-10-11T17:53:48Z</dcterms:created>
  <dcterms:modified xsi:type="dcterms:W3CDTF">2011-10-13T19:09:00Z</dcterms:modified>
</cp:coreProperties>
</file>