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65" r:id="rId6"/>
    <p:sldId id="264" r:id="rId7"/>
    <p:sldId id="266" r:id="rId8"/>
    <p:sldId id="267" r:id="rId9"/>
    <p:sldId id="268" r:id="rId10"/>
    <p:sldId id="270" r:id="rId11"/>
    <p:sldId id="273" r:id="rId12"/>
    <p:sldId id="275" r:id="rId13"/>
    <p:sldId id="274" r:id="rId14"/>
    <p:sldId id="271" r:id="rId15"/>
    <p:sldId id="272" r:id="rId16"/>
    <p:sldId id="277" r:id="rId17"/>
    <p:sldId id="276" r:id="rId18"/>
    <p:sldId id="278" r:id="rId19"/>
    <p:sldId id="279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ECB3-3FFB-42AF-B7FD-F97197E59FE2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84D4-EB47-4371-8060-7C1CB16B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ECB3-3FFB-42AF-B7FD-F97197E59FE2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84D4-EB47-4371-8060-7C1CB16B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ECB3-3FFB-42AF-B7FD-F97197E59FE2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84D4-EB47-4371-8060-7C1CB16B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ECB3-3FFB-42AF-B7FD-F97197E59FE2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84D4-EB47-4371-8060-7C1CB16B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ECB3-3FFB-42AF-B7FD-F97197E59FE2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84D4-EB47-4371-8060-7C1CB16B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ECB3-3FFB-42AF-B7FD-F97197E59FE2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84D4-EB47-4371-8060-7C1CB16B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ECB3-3FFB-42AF-B7FD-F97197E59FE2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84D4-EB47-4371-8060-7C1CB16B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ECB3-3FFB-42AF-B7FD-F97197E59FE2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84D4-EB47-4371-8060-7C1CB16B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ECB3-3FFB-42AF-B7FD-F97197E59FE2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84D4-EB47-4371-8060-7C1CB16B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ECB3-3FFB-42AF-B7FD-F97197E59FE2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84D4-EB47-4371-8060-7C1CB16B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ECB3-3FFB-42AF-B7FD-F97197E59FE2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84D4-EB47-4371-8060-7C1CB16B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0ECB3-3FFB-42AF-B7FD-F97197E59FE2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884D4-EB47-4371-8060-7C1CB16B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Allele-specific SNPs in non-coding regions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GenomeAnnot</a:t>
            </a:r>
            <a:endParaRPr lang="en-US" dirty="0" smtClean="0"/>
          </a:p>
          <a:p>
            <a:r>
              <a:rPr lang="en-US" dirty="0" smtClean="0"/>
              <a:t>Jieming</a:t>
            </a:r>
          </a:p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Oct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 descr="rnseq_20bins_daf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3" t="3821" r="7407" b="2560"/>
          <a:stretch>
            <a:fillRect/>
          </a:stretch>
        </p:blipFill>
        <p:spPr>
          <a:xfrm>
            <a:off x="0" y="1295400"/>
            <a:ext cx="9056914" cy="5562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</a:t>
            </a:r>
            <a:r>
              <a:rPr lang="en-US" dirty="0" err="1" smtClean="0"/>
              <a:t>ncRNA</a:t>
            </a:r>
            <a:r>
              <a:rPr lang="en-US" dirty="0" smtClean="0"/>
              <a:t> (</a:t>
            </a:r>
            <a:r>
              <a:rPr lang="en-US" dirty="0" err="1" smtClean="0"/>
              <a:t>RNAseq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DAF</a:t>
            </a:r>
            <a:endParaRPr lang="en-US" dirty="0"/>
          </a:p>
        </p:txBody>
      </p:sp>
      <p:pic>
        <p:nvPicPr>
          <p:cNvPr id="10" name="Picture 9" descr="rnseq_20bins_daf_blownup.png"/>
          <p:cNvPicPr>
            <a:picLocks noChangeAspect="1"/>
          </p:cNvPicPr>
          <p:nvPr/>
        </p:nvPicPr>
        <p:blipFill>
          <a:blip r:embed="rId3" cstate="print"/>
          <a:srcRect l="25833" t="13890" r="65000" b="19048"/>
          <a:stretch>
            <a:fillRect/>
          </a:stretch>
        </p:blipFill>
        <p:spPr>
          <a:xfrm>
            <a:off x="1524000" y="4419600"/>
            <a:ext cx="1905000" cy="1828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609600" y="2743200"/>
            <a:ext cx="381000" cy="762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</a:t>
            </a:r>
            <a:r>
              <a:rPr lang="en-US" dirty="0" err="1" smtClean="0"/>
              <a:t>ncRNA</a:t>
            </a:r>
            <a:r>
              <a:rPr lang="en-US" dirty="0" smtClean="0"/>
              <a:t> (</a:t>
            </a:r>
            <a:r>
              <a:rPr lang="en-US" dirty="0" err="1" smtClean="0"/>
              <a:t>RNAseq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Correlation</a:t>
            </a:r>
            <a:endParaRPr lang="en-US" dirty="0"/>
          </a:p>
        </p:txBody>
      </p:sp>
      <p:pic>
        <p:nvPicPr>
          <p:cNvPr id="11" name="Content Placeholder 10" descr="boxplot_arifsSNPs_ncRNA_pval_al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3" r="8333" b="5479"/>
          <a:stretch>
            <a:fillRect/>
          </a:stretch>
        </p:blipFill>
        <p:spPr>
          <a:xfrm>
            <a:off x="-1" y="1447799"/>
            <a:ext cx="9144001" cy="5181601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</a:t>
            </a:r>
            <a:r>
              <a:rPr lang="en-US" dirty="0" err="1" smtClean="0"/>
              <a:t>ncRNA</a:t>
            </a:r>
            <a:r>
              <a:rPr lang="en-US" dirty="0" smtClean="0"/>
              <a:t> (</a:t>
            </a:r>
            <a:r>
              <a:rPr lang="en-US" dirty="0" err="1" smtClean="0"/>
              <a:t>RNAseq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Correlation</a:t>
            </a:r>
            <a:endParaRPr lang="en-US" dirty="0"/>
          </a:p>
        </p:txBody>
      </p:sp>
      <p:pic>
        <p:nvPicPr>
          <p:cNvPr id="4" name="Content Placeholder 3" descr="boxplot_arifsSNPs_ncRNA_pval_lt0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3" r="8333" b="5479"/>
          <a:stretch>
            <a:fillRect/>
          </a:stretch>
        </p:blipFill>
        <p:spPr>
          <a:xfrm>
            <a:off x="-1" y="1447800"/>
            <a:ext cx="9149191" cy="5181600"/>
          </a:xfrm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</a:t>
            </a:r>
            <a:r>
              <a:rPr lang="en-US" dirty="0" err="1" smtClean="0"/>
              <a:t>ncRNA</a:t>
            </a:r>
            <a:r>
              <a:rPr lang="en-US" dirty="0" smtClean="0"/>
              <a:t> (</a:t>
            </a:r>
            <a:r>
              <a:rPr lang="en-US" dirty="0" err="1" smtClean="0"/>
              <a:t>RNAseq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Correlation</a:t>
            </a:r>
            <a:endParaRPr lang="en-US" dirty="0"/>
          </a:p>
        </p:txBody>
      </p:sp>
      <p:pic>
        <p:nvPicPr>
          <p:cNvPr id="10" name="Content Placeholder 9" descr="boxplot_arifsSNPs_ncRNA_pval_lt00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7407" r="8333" b="5479"/>
          <a:stretch>
            <a:fillRect/>
          </a:stretch>
        </p:blipFill>
        <p:spPr>
          <a:xfrm>
            <a:off x="0" y="1371600"/>
            <a:ext cx="9144000" cy="52578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</a:t>
            </a:r>
            <a:r>
              <a:rPr lang="en-US" dirty="0" err="1" smtClean="0"/>
              <a:t>ncRNA</a:t>
            </a:r>
            <a:r>
              <a:rPr lang="en-US" dirty="0" smtClean="0"/>
              <a:t> (</a:t>
            </a:r>
            <a:r>
              <a:rPr lang="en-US" dirty="0" err="1" smtClean="0"/>
              <a:t>RNAseq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Correlation</a:t>
            </a:r>
            <a:endParaRPr lang="en-US" dirty="0"/>
          </a:p>
        </p:txBody>
      </p:sp>
      <p:pic>
        <p:nvPicPr>
          <p:cNvPr id="10" name="Content Placeholder 9" descr="boxplot_arifsSNPs_ncRNA_pval_lt0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9259" r="8333" b="5479"/>
          <a:stretch>
            <a:fillRect/>
          </a:stretch>
        </p:blipFill>
        <p:spPr>
          <a:xfrm>
            <a:off x="-1" y="1371599"/>
            <a:ext cx="9144001" cy="531741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</a:t>
            </a:r>
            <a:r>
              <a:rPr lang="en-US" dirty="0" err="1" smtClean="0"/>
              <a:t>ncRNA</a:t>
            </a:r>
            <a:r>
              <a:rPr lang="en-US" dirty="0" smtClean="0"/>
              <a:t> (</a:t>
            </a:r>
            <a:r>
              <a:rPr lang="en-US" dirty="0" err="1" smtClean="0"/>
              <a:t>RNAseq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Correlation</a:t>
            </a:r>
            <a:endParaRPr lang="en-US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1" y="1522490"/>
          <a:ext cx="7391399" cy="144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599"/>
                <a:gridCol w="2394400"/>
                <a:gridCol w="1107126"/>
                <a:gridCol w="1146674"/>
                <a:gridCol w="990600"/>
              </a:tblGrid>
              <a:tr h="4434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Proportion</a:t>
                      </a:r>
                      <a:r>
                        <a:rPr lang="en-US" sz="1600" baseline="0" dirty="0" smtClean="0"/>
                        <a:t> of SNPs (643)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 (0-0.05)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0.0871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0.7687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0.9325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 (0.05-0.5)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0.6267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0.6495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 (0.5-1)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0.2862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11430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SNPs in </a:t>
            </a:r>
            <a:r>
              <a:rPr lang="en-US" sz="2400" dirty="0" err="1" smtClean="0"/>
              <a:t>ncRNA</a:t>
            </a:r>
            <a:r>
              <a:rPr lang="en-US" sz="2400" dirty="0" smtClean="0"/>
              <a:t> all p</a:t>
            </a:r>
            <a:endParaRPr lang="en-US" sz="2400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838200" y="3351290"/>
          <a:ext cx="7391399" cy="144931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52600"/>
                <a:gridCol w="2438400"/>
                <a:gridCol w="1066800"/>
                <a:gridCol w="1143000"/>
                <a:gridCol w="990599"/>
              </a:tblGrid>
              <a:tr h="4434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Proportion</a:t>
                      </a:r>
                      <a:r>
                        <a:rPr lang="en-US" sz="1600" baseline="0" dirty="0" smtClean="0"/>
                        <a:t> of SNPs (181)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 (0-0.05)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0.1105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0.6808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0.4427</a:t>
                      </a:r>
                      <a:endParaRPr lang="en-US" sz="1600" dirty="0"/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 (0.05-0.5)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0.5912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0.8102</a:t>
                      </a:r>
                      <a:endParaRPr lang="en-US" sz="1600" dirty="0"/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 (0.5-1)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0.2983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8200" y="29718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SNPs in </a:t>
            </a:r>
            <a:r>
              <a:rPr lang="en-US" sz="2400" dirty="0" err="1" smtClean="0"/>
              <a:t>ncRNA</a:t>
            </a:r>
            <a:r>
              <a:rPr lang="en-US" sz="2400" dirty="0" smtClean="0"/>
              <a:t> all p &lt; 0.05</a:t>
            </a:r>
            <a:endParaRPr lang="en-US" sz="2400" dirty="0"/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/>
        </p:nvGraphicFramePr>
        <p:xfrm>
          <a:off x="838200" y="5180090"/>
          <a:ext cx="7391399" cy="14493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2600"/>
                <a:gridCol w="2514600"/>
                <a:gridCol w="990600"/>
                <a:gridCol w="1143000"/>
                <a:gridCol w="990599"/>
              </a:tblGrid>
              <a:tr h="4434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Proportion</a:t>
                      </a:r>
                      <a:r>
                        <a:rPr lang="en-US" sz="1600" baseline="0" dirty="0" smtClean="0"/>
                        <a:t> of SNPs (108)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 (0-0.05)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0.1204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0.6004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0.1891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 (0.05-0.5)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0.5648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0.3713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 (0.5-1)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0.3148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8200" y="48006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SNPs in </a:t>
            </a:r>
            <a:r>
              <a:rPr lang="en-US" sz="2400" dirty="0" err="1" smtClean="0"/>
              <a:t>ncRNA</a:t>
            </a:r>
            <a:r>
              <a:rPr lang="en-US" sz="2400" dirty="0" smtClean="0"/>
              <a:t> all p &lt; 0.01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chipseq_20bin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3" t="4723" r="8333" b="3569"/>
          <a:stretch>
            <a:fillRect/>
          </a:stretch>
        </p:blipFill>
        <p:spPr>
          <a:xfrm>
            <a:off x="0" y="1371600"/>
            <a:ext cx="9001125" cy="5486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DNA binding sites and motifs (</a:t>
            </a:r>
            <a:r>
              <a:rPr lang="en-US" dirty="0" err="1" smtClean="0"/>
              <a:t>ChIPseq</a:t>
            </a:r>
            <a:r>
              <a:rPr lang="en-US" dirty="0" smtClean="0"/>
              <a:t>) </a:t>
            </a:r>
            <a:r>
              <a:rPr lang="en-US" dirty="0" err="1" smtClean="0"/>
              <a:t>Thresholding</a:t>
            </a:r>
            <a:endParaRPr lang="en-US" dirty="0"/>
          </a:p>
        </p:txBody>
      </p:sp>
      <p:pic>
        <p:nvPicPr>
          <p:cNvPr id="9" name="Content Placeholder 3" descr="chipseq_20bins_blownupRare.png"/>
          <p:cNvPicPr>
            <a:picLocks noChangeAspect="1"/>
          </p:cNvPicPr>
          <p:nvPr/>
        </p:nvPicPr>
        <p:blipFill>
          <a:blip r:embed="rId3" cstate="print"/>
          <a:srcRect l="27457" t="17727" r="58295" b="16686"/>
          <a:stretch>
            <a:fillRect/>
          </a:stretch>
        </p:blipFill>
        <p:spPr>
          <a:xfrm>
            <a:off x="1143000" y="3733800"/>
            <a:ext cx="2514600" cy="24384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609600" y="1676400"/>
            <a:ext cx="381000" cy="762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DNA binding sites and motifs (</a:t>
            </a:r>
            <a:r>
              <a:rPr lang="en-US" dirty="0" err="1" smtClean="0"/>
              <a:t>ChIPseq</a:t>
            </a:r>
            <a:r>
              <a:rPr lang="en-US" dirty="0" smtClean="0"/>
              <a:t>) </a:t>
            </a:r>
            <a:r>
              <a:rPr lang="en-US" dirty="0" err="1" smtClean="0"/>
              <a:t>Thresholding</a:t>
            </a:r>
            <a:endParaRPr lang="en-US" dirty="0"/>
          </a:p>
        </p:txBody>
      </p:sp>
      <p:pic>
        <p:nvPicPr>
          <p:cNvPr id="6" name="Content Placeholder 5" descr="chipseq_20bins_withThresholdin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3" t="4723" r="7407" b="3569"/>
          <a:stretch>
            <a:fillRect/>
          </a:stretch>
        </p:blipFill>
        <p:spPr>
          <a:xfrm>
            <a:off x="0" y="1371600"/>
            <a:ext cx="9245600" cy="5257800"/>
          </a:xfrm>
        </p:spPr>
      </p:pic>
      <p:pic>
        <p:nvPicPr>
          <p:cNvPr id="8" name="Picture 7" descr="chipseq_20bins_blownupRare_withThresholding.png"/>
          <p:cNvPicPr>
            <a:picLocks noChangeAspect="1"/>
          </p:cNvPicPr>
          <p:nvPr/>
        </p:nvPicPr>
        <p:blipFill>
          <a:blip r:embed="rId3" cstate="print"/>
          <a:srcRect l="26666" t="13890" r="59167" b="15609"/>
          <a:stretch>
            <a:fillRect/>
          </a:stretch>
        </p:blipFill>
        <p:spPr>
          <a:xfrm>
            <a:off x="1143000" y="3738282"/>
            <a:ext cx="2667000" cy="220531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609600" y="1600200"/>
            <a:ext cx="381000" cy="6096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DNA binding sites and motifs (</a:t>
            </a:r>
            <a:r>
              <a:rPr lang="en-US" dirty="0" err="1" smtClean="0"/>
              <a:t>ChIPseq</a:t>
            </a:r>
            <a:r>
              <a:rPr lang="en-US" dirty="0" smtClean="0"/>
              <a:t>) </a:t>
            </a:r>
            <a:r>
              <a:rPr lang="en-US" dirty="0" err="1" smtClean="0"/>
              <a:t>Thresholding</a:t>
            </a:r>
            <a:endParaRPr lang="en-US" dirty="0"/>
          </a:p>
        </p:txBody>
      </p:sp>
      <p:pic>
        <p:nvPicPr>
          <p:cNvPr id="4" name="Content Placeholder 3" descr="boxplot_joelsSnpsArifsAndTFPeaks_pval_lt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7407" r="8333" b="5479"/>
          <a:stretch>
            <a:fillRect/>
          </a:stretch>
        </p:blipFill>
        <p:spPr>
          <a:xfrm>
            <a:off x="0" y="1447800"/>
            <a:ext cx="9144000" cy="4971112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DNA binding sites and motifs (</a:t>
            </a:r>
            <a:r>
              <a:rPr lang="en-US" dirty="0" err="1" smtClean="0"/>
              <a:t>ChIPseq</a:t>
            </a:r>
            <a:r>
              <a:rPr lang="en-US" dirty="0" smtClean="0"/>
              <a:t>) </a:t>
            </a:r>
            <a:r>
              <a:rPr lang="en-US" dirty="0" err="1" smtClean="0"/>
              <a:t>Thresholding</a:t>
            </a:r>
            <a:endParaRPr lang="en-US" dirty="0"/>
          </a:p>
        </p:txBody>
      </p:sp>
      <p:pic>
        <p:nvPicPr>
          <p:cNvPr id="4" name="Content Placeholder 3" descr="boxplot_joelsSnpsArifsAndTFPeaks_pval_lt00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7407" r="8333" b="5479"/>
          <a:stretch>
            <a:fillRect/>
          </a:stretch>
        </p:blipFill>
        <p:spPr>
          <a:xfrm>
            <a:off x="0" y="1447800"/>
            <a:ext cx="9110684" cy="4953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DNA binding sites and motifs (</a:t>
            </a:r>
            <a:r>
              <a:rPr lang="en-US" dirty="0" err="1" smtClean="0"/>
              <a:t>ChIPseq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Wants to see if variations in DNA binding sites, motifs and non-coding RNAs at allele-specific sites are disruptive.</a:t>
            </a:r>
            <a:endParaRPr lang="en-US" dirty="0" smtClean="0">
              <a:sym typeface="Wingdings" pitchFamily="2" charset="2"/>
            </a:endParaRPr>
          </a:p>
          <a:p>
            <a:pPr marL="514350" indent="-514350"/>
            <a:r>
              <a:rPr lang="en-US" dirty="0" smtClean="0">
                <a:sym typeface="Wingdings" pitchFamily="2" charset="2"/>
              </a:rPr>
              <a:t>Initial hypothesis: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SNPs causing more allele-specific effects tend to be under more negative selection.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DNA binding sites and motifs (</a:t>
            </a:r>
            <a:r>
              <a:rPr lang="en-US" dirty="0" err="1" smtClean="0"/>
              <a:t>ChIPseq</a:t>
            </a:r>
            <a:r>
              <a:rPr lang="en-US" dirty="0" smtClean="0"/>
              <a:t>) </a:t>
            </a:r>
            <a:r>
              <a:rPr lang="en-US" dirty="0" err="1" smtClean="0"/>
              <a:t>Thresholding</a:t>
            </a:r>
            <a:endParaRPr lang="en-US" dirty="0"/>
          </a:p>
        </p:txBody>
      </p:sp>
      <p:pic>
        <p:nvPicPr>
          <p:cNvPr id="4" name="Content Placeholder 3" descr="boxplot_joelsSnpsArifsAndTFPeaks_pval_lt0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3" r="7407" b="5479"/>
          <a:stretch>
            <a:fillRect/>
          </a:stretch>
        </p:blipFill>
        <p:spPr>
          <a:xfrm>
            <a:off x="0" y="1524000"/>
            <a:ext cx="9144000" cy="4971112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22261" y="1598690"/>
          <a:ext cx="7331139" cy="144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2669032"/>
                <a:gridCol w="1019048"/>
                <a:gridCol w="1066800"/>
                <a:gridCol w="930339"/>
              </a:tblGrid>
              <a:tr h="4434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Proportion</a:t>
                      </a:r>
                      <a:r>
                        <a:rPr lang="en-US" sz="1600" baseline="0" dirty="0" smtClean="0"/>
                        <a:t> of SNPs  (343237)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 (0-0.05)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0.0901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0.0975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0.759</a:t>
                      </a:r>
                      <a:endParaRPr lang="en-US" sz="1600" dirty="0"/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 (0.05-0.5)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0.6028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0.0316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 (0.5-1)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0.3071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DNA binding sites and motifs (</a:t>
            </a:r>
            <a:r>
              <a:rPr lang="en-US" dirty="0" err="1" smtClean="0"/>
              <a:t>ChIPseq</a:t>
            </a:r>
            <a:r>
              <a:rPr lang="en-US" dirty="0" smtClean="0"/>
              <a:t>) Correlation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2261" y="12192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Joel all SNPs</a:t>
            </a:r>
            <a:endParaRPr lang="en-US" sz="2400" dirty="0"/>
          </a:p>
        </p:txBody>
      </p:sp>
      <p:graphicFrame>
        <p:nvGraphicFramePr>
          <p:cNvPr id="11" name="Content Placeholder 4"/>
          <p:cNvGraphicFramePr>
            <a:graphicFrameLocks/>
          </p:cNvGraphicFramePr>
          <p:nvPr/>
        </p:nvGraphicFramePr>
        <p:xfrm>
          <a:off x="822262" y="3427490"/>
          <a:ext cx="7315200" cy="144931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93029"/>
                <a:gridCol w="2534366"/>
                <a:gridCol w="1206604"/>
                <a:gridCol w="1066800"/>
                <a:gridCol w="914401"/>
              </a:tblGrid>
              <a:tr h="4434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Proportion</a:t>
                      </a:r>
                      <a:r>
                        <a:rPr lang="en-US" sz="1600" baseline="0" dirty="0" smtClean="0"/>
                        <a:t> of SNPs (60995)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 (0-0.05)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0.0951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0.1332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0.4205</a:t>
                      </a:r>
                      <a:endParaRPr lang="en-US" sz="1600" dirty="0"/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 (0.05-0.5)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0.6044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0.3071</a:t>
                      </a:r>
                      <a:endParaRPr lang="en-US" sz="1600" dirty="0"/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 (0.5-1)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0.3005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22261" y="30480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Joel SNPs in </a:t>
            </a:r>
            <a:r>
              <a:rPr lang="en-US" sz="2400" dirty="0" err="1" smtClean="0"/>
              <a:t>Arif’s</a:t>
            </a:r>
            <a:r>
              <a:rPr lang="en-US" sz="2400" dirty="0" smtClean="0"/>
              <a:t> and all TF peaks</a:t>
            </a:r>
            <a:endParaRPr lang="en-US" sz="2400" dirty="0"/>
          </a:p>
        </p:txBody>
      </p:sp>
      <p:graphicFrame>
        <p:nvGraphicFramePr>
          <p:cNvPr id="13" name="Content Placeholder 4"/>
          <p:cNvGraphicFramePr>
            <a:graphicFrameLocks/>
          </p:cNvGraphicFramePr>
          <p:nvPr/>
        </p:nvGraphicFramePr>
        <p:xfrm>
          <a:off x="822261" y="5256290"/>
          <a:ext cx="7315200" cy="14493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0200"/>
                <a:gridCol w="2514600"/>
                <a:gridCol w="1219200"/>
                <a:gridCol w="1066800"/>
                <a:gridCol w="914400"/>
              </a:tblGrid>
              <a:tr h="4434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Proportion</a:t>
                      </a:r>
                      <a:r>
                        <a:rPr lang="en-US" sz="1600" baseline="0" dirty="0" smtClean="0"/>
                        <a:t> of SNPs (4875)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 (0-0.05)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0.0905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0.0199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0.0048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 (0.05-0.5)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0.6076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0.2519</a:t>
                      </a:r>
                      <a:endParaRPr lang="en-US" sz="1600" dirty="0"/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 (0.5-1)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0.3019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22261" y="48768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Joel SNPs in </a:t>
            </a:r>
            <a:r>
              <a:rPr lang="en-US" sz="2400" dirty="0" err="1" smtClean="0"/>
              <a:t>Arif’s</a:t>
            </a:r>
            <a:r>
              <a:rPr lang="en-US" sz="2400" dirty="0" smtClean="0"/>
              <a:t> peaks only </a:t>
            </a: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22261" y="1598690"/>
          <a:ext cx="7331139" cy="144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2669032"/>
                <a:gridCol w="1019048"/>
                <a:gridCol w="1066800"/>
                <a:gridCol w="930339"/>
              </a:tblGrid>
              <a:tr h="4434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Proportion</a:t>
                      </a:r>
                      <a:r>
                        <a:rPr lang="en-US" sz="1600" baseline="0" dirty="0" smtClean="0"/>
                        <a:t> of SNPs  (33012)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 (0-0.05)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0.0901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0.2087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0.3975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 (0.05-0.5)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0.6028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0.5793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 (0.5-1)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0.3071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SNPs in DNA binding sites and motifs (</a:t>
            </a:r>
            <a:r>
              <a:rPr lang="en-US" sz="3200" dirty="0" err="1" smtClean="0"/>
              <a:t>ChIPseq</a:t>
            </a:r>
            <a:r>
              <a:rPr lang="en-US" sz="3200" dirty="0" smtClean="0"/>
              <a:t>) Correlation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22260" y="1219200"/>
            <a:ext cx="5502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Joel SNPs in </a:t>
            </a:r>
            <a:r>
              <a:rPr lang="en-US" sz="2400" dirty="0" err="1" smtClean="0"/>
              <a:t>Arif’s</a:t>
            </a:r>
            <a:r>
              <a:rPr lang="en-US" sz="2400" dirty="0" smtClean="0"/>
              <a:t> and all TF peaks &lt; 0.5</a:t>
            </a:r>
            <a:endParaRPr lang="en-US" sz="2400" dirty="0"/>
          </a:p>
        </p:txBody>
      </p:sp>
      <p:graphicFrame>
        <p:nvGraphicFramePr>
          <p:cNvPr id="11" name="Content Placeholder 4"/>
          <p:cNvGraphicFramePr>
            <a:graphicFrameLocks/>
          </p:cNvGraphicFramePr>
          <p:nvPr/>
        </p:nvGraphicFramePr>
        <p:xfrm>
          <a:off x="822262" y="3427490"/>
          <a:ext cx="7315200" cy="144931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93029"/>
                <a:gridCol w="2534366"/>
                <a:gridCol w="1206604"/>
                <a:gridCol w="1066800"/>
                <a:gridCol w="914401"/>
              </a:tblGrid>
              <a:tr h="4434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Proportion</a:t>
                      </a:r>
                      <a:r>
                        <a:rPr lang="en-US" sz="1600" baseline="0" dirty="0" smtClean="0"/>
                        <a:t> of SNPs (21683)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 (0-0.05)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0.0951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0.8615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0.9361</a:t>
                      </a:r>
                      <a:endParaRPr lang="en-US" sz="1600" dirty="0"/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 (0.05-0.5)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0.6044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0.6817</a:t>
                      </a:r>
                      <a:endParaRPr lang="en-US" sz="1600" dirty="0"/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 (0.5-1)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0.3005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22261" y="30480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Joel SNPs in </a:t>
            </a:r>
            <a:r>
              <a:rPr lang="en-US" sz="2400" dirty="0" err="1" smtClean="0"/>
              <a:t>Arif’s</a:t>
            </a:r>
            <a:r>
              <a:rPr lang="en-US" sz="2400" dirty="0" smtClean="0"/>
              <a:t> and all TF peaks &lt; 0.05</a:t>
            </a:r>
            <a:endParaRPr lang="en-US" sz="2400" dirty="0"/>
          </a:p>
        </p:txBody>
      </p:sp>
      <p:graphicFrame>
        <p:nvGraphicFramePr>
          <p:cNvPr id="13" name="Content Placeholder 4"/>
          <p:cNvGraphicFramePr>
            <a:graphicFrameLocks/>
          </p:cNvGraphicFramePr>
          <p:nvPr/>
        </p:nvGraphicFramePr>
        <p:xfrm>
          <a:off x="822261" y="5256290"/>
          <a:ext cx="7315200" cy="14493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0200"/>
                <a:gridCol w="2514600"/>
                <a:gridCol w="1219200"/>
                <a:gridCol w="1066800"/>
                <a:gridCol w="914400"/>
              </a:tblGrid>
              <a:tr h="4434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Proportion</a:t>
                      </a:r>
                      <a:r>
                        <a:rPr lang="en-US" sz="1600" baseline="0" dirty="0" smtClean="0"/>
                        <a:t> of SNPs (9134)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 (0-0.05)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0.0905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0.1726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0.2301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 (0.05-0.5)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0.6076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0.8822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 (0.5-1)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0.3019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22260" y="4876800"/>
            <a:ext cx="5654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Joel SNPs in </a:t>
            </a:r>
            <a:r>
              <a:rPr lang="en-US" sz="2400" dirty="0" err="1" smtClean="0"/>
              <a:t>Arif’s</a:t>
            </a:r>
            <a:r>
              <a:rPr lang="en-US" sz="2400" dirty="0" smtClean="0"/>
              <a:t> and all TF peaks &lt; 0.01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DNA binding sites and motifs (</a:t>
            </a:r>
            <a:r>
              <a:rPr lang="en-US" dirty="0" err="1" smtClean="0"/>
              <a:t>ChIPseq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Hg19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Autosomal</a:t>
            </a:r>
            <a:r>
              <a:rPr lang="en-US" sz="2400" dirty="0" smtClean="0"/>
              <a:t> SNPs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SNPs are heterozygous on GM12878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DAF=0 for SNPs specific to GM12878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For non-background datasets, also</a:t>
            </a:r>
          </a:p>
          <a:p>
            <a:pPr marL="514350" indent="-514350">
              <a:buNone/>
            </a:pPr>
            <a:r>
              <a:rPr lang="en-US" sz="2400" dirty="0" smtClean="0"/>
              <a:t>- Remove SNPs from </a:t>
            </a:r>
            <a:r>
              <a:rPr lang="en-US" sz="2400" dirty="0" err="1" smtClean="0"/>
              <a:t>pseudogenes</a:t>
            </a:r>
            <a:endParaRPr lang="en-US" sz="24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5029200"/>
            <a:ext cx="56388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85800" y="5410200"/>
            <a:ext cx="56388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5943600"/>
            <a:ext cx="56388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81200" y="4953000"/>
            <a:ext cx="0" cy="15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76600" y="4953000"/>
            <a:ext cx="0" cy="15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34000" y="4953000"/>
            <a:ext cx="0" cy="15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295400" y="5257800"/>
            <a:ext cx="1219200" cy="22860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67200" y="5257800"/>
            <a:ext cx="1219200" cy="2286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85800" y="6096000"/>
            <a:ext cx="56388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81200" y="6019800"/>
            <a:ext cx="0" cy="15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34000" y="5867400"/>
            <a:ext cx="0" cy="15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6019800"/>
            <a:ext cx="0" cy="15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76600" y="6019800"/>
            <a:ext cx="0" cy="152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1600200" y="5562600"/>
            <a:ext cx="1066800" cy="304800"/>
          </a:xfrm>
          <a:custGeom>
            <a:avLst/>
            <a:gdLst>
              <a:gd name="connsiteX0" fmla="*/ 0 w 701963"/>
              <a:gd name="connsiteY0" fmla="*/ 660400 h 660400"/>
              <a:gd name="connsiteX1" fmla="*/ 180109 w 701963"/>
              <a:gd name="connsiteY1" fmla="*/ 480291 h 660400"/>
              <a:gd name="connsiteX2" fmla="*/ 263236 w 701963"/>
              <a:gd name="connsiteY2" fmla="*/ 230909 h 660400"/>
              <a:gd name="connsiteX3" fmla="*/ 332509 w 701963"/>
              <a:gd name="connsiteY3" fmla="*/ 78509 h 660400"/>
              <a:gd name="connsiteX4" fmla="*/ 443345 w 701963"/>
              <a:gd name="connsiteY4" fmla="*/ 50800 h 660400"/>
              <a:gd name="connsiteX5" fmla="*/ 554181 w 701963"/>
              <a:gd name="connsiteY5" fmla="*/ 383309 h 660400"/>
              <a:gd name="connsiteX6" fmla="*/ 609600 w 701963"/>
              <a:gd name="connsiteY6" fmla="*/ 521854 h 660400"/>
              <a:gd name="connsiteX7" fmla="*/ 692727 w 701963"/>
              <a:gd name="connsiteY7" fmla="*/ 632691 h 660400"/>
              <a:gd name="connsiteX8" fmla="*/ 665018 w 701963"/>
              <a:gd name="connsiteY8" fmla="*/ 618836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1963" h="660400">
                <a:moveTo>
                  <a:pt x="0" y="660400"/>
                </a:moveTo>
                <a:cubicBezTo>
                  <a:pt x="68118" y="606136"/>
                  <a:pt x="136236" y="551873"/>
                  <a:pt x="180109" y="480291"/>
                </a:cubicBezTo>
                <a:cubicBezTo>
                  <a:pt x="223982" y="408709"/>
                  <a:pt x="237836" y="297873"/>
                  <a:pt x="263236" y="230909"/>
                </a:cubicBezTo>
                <a:cubicBezTo>
                  <a:pt x="288636" y="163945"/>
                  <a:pt x="302491" y="108527"/>
                  <a:pt x="332509" y="78509"/>
                </a:cubicBezTo>
                <a:cubicBezTo>
                  <a:pt x="362527" y="48491"/>
                  <a:pt x="406400" y="0"/>
                  <a:pt x="443345" y="50800"/>
                </a:cubicBezTo>
                <a:cubicBezTo>
                  <a:pt x="480290" y="101600"/>
                  <a:pt x="526472" y="304800"/>
                  <a:pt x="554181" y="383309"/>
                </a:cubicBezTo>
                <a:cubicBezTo>
                  <a:pt x="581890" y="461818"/>
                  <a:pt x="586509" y="480290"/>
                  <a:pt x="609600" y="521854"/>
                </a:cubicBezTo>
                <a:cubicBezTo>
                  <a:pt x="632691" y="563418"/>
                  <a:pt x="683491" y="616527"/>
                  <a:pt x="692727" y="632691"/>
                </a:cubicBezTo>
                <a:cubicBezTo>
                  <a:pt x="701963" y="648855"/>
                  <a:pt x="683490" y="633845"/>
                  <a:pt x="665018" y="618836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572000" y="5562600"/>
            <a:ext cx="1066800" cy="304800"/>
          </a:xfrm>
          <a:custGeom>
            <a:avLst/>
            <a:gdLst>
              <a:gd name="connsiteX0" fmla="*/ 0 w 701963"/>
              <a:gd name="connsiteY0" fmla="*/ 660400 h 660400"/>
              <a:gd name="connsiteX1" fmla="*/ 180109 w 701963"/>
              <a:gd name="connsiteY1" fmla="*/ 480291 h 660400"/>
              <a:gd name="connsiteX2" fmla="*/ 263236 w 701963"/>
              <a:gd name="connsiteY2" fmla="*/ 230909 h 660400"/>
              <a:gd name="connsiteX3" fmla="*/ 332509 w 701963"/>
              <a:gd name="connsiteY3" fmla="*/ 78509 h 660400"/>
              <a:gd name="connsiteX4" fmla="*/ 443345 w 701963"/>
              <a:gd name="connsiteY4" fmla="*/ 50800 h 660400"/>
              <a:gd name="connsiteX5" fmla="*/ 554181 w 701963"/>
              <a:gd name="connsiteY5" fmla="*/ 383309 h 660400"/>
              <a:gd name="connsiteX6" fmla="*/ 609600 w 701963"/>
              <a:gd name="connsiteY6" fmla="*/ 521854 h 660400"/>
              <a:gd name="connsiteX7" fmla="*/ 692727 w 701963"/>
              <a:gd name="connsiteY7" fmla="*/ 632691 h 660400"/>
              <a:gd name="connsiteX8" fmla="*/ 665018 w 701963"/>
              <a:gd name="connsiteY8" fmla="*/ 618836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1963" h="660400">
                <a:moveTo>
                  <a:pt x="0" y="660400"/>
                </a:moveTo>
                <a:cubicBezTo>
                  <a:pt x="68118" y="606136"/>
                  <a:pt x="136236" y="551873"/>
                  <a:pt x="180109" y="480291"/>
                </a:cubicBezTo>
                <a:cubicBezTo>
                  <a:pt x="223982" y="408709"/>
                  <a:pt x="237836" y="297873"/>
                  <a:pt x="263236" y="230909"/>
                </a:cubicBezTo>
                <a:cubicBezTo>
                  <a:pt x="288636" y="163945"/>
                  <a:pt x="302491" y="108527"/>
                  <a:pt x="332509" y="78509"/>
                </a:cubicBezTo>
                <a:cubicBezTo>
                  <a:pt x="362527" y="48491"/>
                  <a:pt x="406400" y="0"/>
                  <a:pt x="443345" y="50800"/>
                </a:cubicBezTo>
                <a:cubicBezTo>
                  <a:pt x="480290" y="101600"/>
                  <a:pt x="526472" y="304800"/>
                  <a:pt x="554181" y="383309"/>
                </a:cubicBezTo>
                <a:cubicBezTo>
                  <a:pt x="581890" y="461818"/>
                  <a:pt x="586509" y="480290"/>
                  <a:pt x="609600" y="521854"/>
                </a:cubicBezTo>
                <a:cubicBezTo>
                  <a:pt x="632691" y="563418"/>
                  <a:pt x="683491" y="616527"/>
                  <a:pt x="692727" y="632691"/>
                </a:cubicBezTo>
                <a:cubicBezTo>
                  <a:pt x="701963" y="648855"/>
                  <a:pt x="683490" y="633845"/>
                  <a:pt x="665018" y="618836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 flipV="1">
            <a:off x="4572000" y="6172200"/>
            <a:ext cx="1066800" cy="152400"/>
          </a:xfrm>
          <a:custGeom>
            <a:avLst/>
            <a:gdLst>
              <a:gd name="connsiteX0" fmla="*/ 0 w 701963"/>
              <a:gd name="connsiteY0" fmla="*/ 660400 h 660400"/>
              <a:gd name="connsiteX1" fmla="*/ 180109 w 701963"/>
              <a:gd name="connsiteY1" fmla="*/ 480291 h 660400"/>
              <a:gd name="connsiteX2" fmla="*/ 263236 w 701963"/>
              <a:gd name="connsiteY2" fmla="*/ 230909 h 660400"/>
              <a:gd name="connsiteX3" fmla="*/ 332509 w 701963"/>
              <a:gd name="connsiteY3" fmla="*/ 78509 h 660400"/>
              <a:gd name="connsiteX4" fmla="*/ 443345 w 701963"/>
              <a:gd name="connsiteY4" fmla="*/ 50800 h 660400"/>
              <a:gd name="connsiteX5" fmla="*/ 554181 w 701963"/>
              <a:gd name="connsiteY5" fmla="*/ 383309 h 660400"/>
              <a:gd name="connsiteX6" fmla="*/ 609600 w 701963"/>
              <a:gd name="connsiteY6" fmla="*/ 521854 h 660400"/>
              <a:gd name="connsiteX7" fmla="*/ 692727 w 701963"/>
              <a:gd name="connsiteY7" fmla="*/ 632691 h 660400"/>
              <a:gd name="connsiteX8" fmla="*/ 665018 w 701963"/>
              <a:gd name="connsiteY8" fmla="*/ 618836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1963" h="660400">
                <a:moveTo>
                  <a:pt x="0" y="660400"/>
                </a:moveTo>
                <a:cubicBezTo>
                  <a:pt x="68118" y="606136"/>
                  <a:pt x="136236" y="551873"/>
                  <a:pt x="180109" y="480291"/>
                </a:cubicBezTo>
                <a:cubicBezTo>
                  <a:pt x="223982" y="408709"/>
                  <a:pt x="237836" y="297873"/>
                  <a:pt x="263236" y="230909"/>
                </a:cubicBezTo>
                <a:cubicBezTo>
                  <a:pt x="288636" y="163945"/>
                  <a:pt x="302491" y="108527"/>
                  <a:pt x="332509" y="78509"/>
                </a:cubicBezTo>
                <a:cubicBezTo>
                  <a:pt x="362527" y="48491"/>
                  <a:pt x="406400" y="0"/>
                  <a:pt x="443345" y="50800"/>
                </a:cubicBezTo>
                <a:cubicBezTo>
                  <a:pt x="480290" y="101600"/>
                  <a:pt x="526472" y="304800"/>
                  <a:pt x="554181" y="383309"/>
                </a:cubicBezTo>
                <a:cubicBezTo>
                  <a:pt x="581890" y="461818"/>
                  <a:pt x="586509" y="480290"/>
                  <a:pt x="609600" y="521854"/>
                </a:cubicBezTo>
                <a:cubicBezTo>
                  <a:pt x="632691" y="563418"/>
                  <a:pt x="683491" y="616527"/>
                  <a:pt x="692727" y="632691"/>
                </a:cubicBezTo>
                <a:cubicBezTo>
                  <a:pt x="701963" y="648855"/>
                  <a:pt x="683490" y="633845"/>
                  <a:pt x="665018" y="618836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 flipV="1">
            <a:off x="3048000" y="6172200"/>
            <a:ext cx="1066800" cy="304800"/>
          </a:xfrm>
          <a:custGeom>
            <a:avLst/>
            <a:gdLst>
              <a:gd name="connsiteX0" fmla="*/ 0 w 701963"/>
              <a:gd name="connsiteY0" fmla="*/ 660400 h 660400"/>
              <a:gd name="connsiteX1" fmla="*/ 180109 w 701963"/>
              <a:gd name="connsiteY1" fmla="*/ 480291 h 660400"/>
              <a:gd name="connsiteX2" fmla="*/ 263236 w 701963"/>
              <a:gd name="connsiteY2" fmla="*/ 230909 h 660400"/>
              <a:gd name="connsiteX3" fmla="*/ 332509 w 701963"/>
              <a:gd name="connsiteY3" fmla="*/ 78509 h 660400"/>
              <a:gd name="connsiteX4" fmla="*/ 443345 w 701963"/>
              <a:gd name="connsiteY4" fmla="*/ 50800 h 660400"/>
              <a:gd name="connsiteX5" fmla="*/ 554181 w 701963"/>
              <a:gd name="connsiteY5" fmla="*/ 383309 h 660400"/>
              <a:gd name="connsiteX6" fmla="*/ 609600 w 701963"/>
              <a:gd name="connsiteY6" fmla="*/ 521854 h 660400"/>
              <a:gd name="connsiteX7" fmla="*/ 692727 w 701963"/>
              <a:gd name="connsiteY7" fmla="*/ 632691 h 660400"/>
              <a:gd name="connsiteX8" fmla="*/ 665018 w 701963"/>
              <a:gd name="connsiteY8" fmla="*/ 618836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1963" h="660400">
                <a:moveTo>
                  <a:pt x="0" y="660400"/>
                </a:moveTo>
                <a:cubicBezTo>
                  <a:pt x="68118" y="606136"/>
                  <a:pt x="136236" y="551873"/>
                  <a:pt x="180109" y="480291"/>
                </a:cubicBezTo>
                <a:cubicBezTo>
                  <a:pt x="223982" y="408709"/>
                  <a:pt x="237836" y="297873"/>
                  <a:pt x="263236" y="230909"/>
                </a:cubicBezTo>
                <a:cubicBezTo>
                  <a:pt x="288636" y="163945"/>
                  <a:pt x="302491" y="108527"/>
                  <a:pt x="332509" y="78509"/>
                </a:cubicBezTo>
                <a:cubicBezTo>
                  <a:pt x="362527" y="48491"/>
                  <a:pt x="406400" y="0"/>
                  <a:pt x="443345" y="50800"/>
                </a:cubicBezTo>
                <a:cubicBezTo>
                  <a:pt x="480290" y="101600"/>
                  <a:pt x="526472" y="304800"/>
                  <a:pt x="554181" y="383309"/>
                </a:cubicBezTo>
                <a:cubicBezTo>
                  <a:pt x="581890" y="461818"/>
                  <a:pt x="586509" y="480290"/>
                  <a:pt x="609600" y="521854"/>
                </a:cubicBezTo>
                <a:cubicBezTo>
                  <a:pt x="632691" y="563418"/>
                  <a:pt x="683491" y="616527"/>
                  <a:pt x="692727" y="632691"/>
                </a:cubicBezTo>
                <a:cubicBezTo>
                  <a:pt x="701963" y="648855"/>
                  <a:pt x="683490" y="633845"/>
                  <a:pt x="665018" y="618836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chipseq_20bin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3" t="4723" r="8333" b="3569"/>
          <a:stretch>
            <a:fillRect/>
          </a:stretch>
        </p:blipFill>
        <p:spPr>
          <a:xfrm>
            <a:off x="0" y="1371600"/>
            <a:ext cx="9001125" cy="5486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DNA binding sites and motifs (</a:t>
            </a:r>
            <a:r>
              <a:rPr lang="en-US" dirty="0" err="1" smtClean="0"/>
              <a:t>ChIPseq</a:t>
            </a:r>
            <a:r>
              <a:rPr lang="en-US" dirty="0" smtClean="0"/>
              <a:t>) DAF</a:t>
            </a:r>
            <a:endParaRPr lang="en-US" dirty="0"/>
          </a:p>
        </p:txBody>
      </p:sp>
      <p:pic>
        <p:nvPicPr>
          <p:cNvPr id="9" name="Content Placeholder 3" descr="chipseq_20bins_blownupRare.png"/>
          <p:cNvPicPr>
            <a:picLocks noChangeAspect="1"/>
          </p:cNvPicPr>
          <p:nvPr/>
        </p:nvPicPr>
        <p:blipFill>
          <a:blip r:embed="rId3" cstate="print"/>
          <a:srcRect l="27457" t="17727" r="58295" b="16686"/>
          <a:stretch>
            <a:fillRect/>
          </a:stretch>
        </p:blipFill>
        <p:spPr>
          <a:xfrm>
            <a:off x="1143000" y="3733800"/>
            <a:ext cx="2514600" cy="24384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609600" y="1676400"/>
            <a:ext cx="381000" cy="762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DNA binding sites and motifs (</a:t>
            </a:r>
            <a:r>
              <a:rPr lang="en-US" dirty="0" err="1" smtClean="0"/>
              <a:t>ChIPseq</a:t>
            </a:r>
            <a:r>
              <a:rPr lang="en-US" dirty="0" smtClean="0"/>
              <a:t>) Correlation</a:t>
            </a:r>
            <a:endParaRPr lang="en-US" dirty="0"/>
          </a:p>
        </p:txBody>
      </p:sp>
      <p:pic>
        <p:nvPicPr>
          <p:cNvPr id="7" name="Content Placeholder 6" descr="boxplot_joelsSnps1KGal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3" r="7407" b="5479"/>
          <a:stretch>
            <a:fillRect/>
          </a:stretch>
        </p:blipFill>
        <p:spPr>
          <a:xfrm>
            <a:off x="0" y="1447800"/>
            <a:ext cx="9110684" cy="51054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DNA binding sites and motifs (</a:t>
            </a:r>
            <a:r>
              <a:rPr lang="en-US" dirty="0" err="1" smtClean="0"/>
              <a:t>ChIPseq</a:t>
            </a:r>
            <a:r>
              <a:rPr lang="en-US" dirty="0" smtClean="0"/>
              <a:t>) Correlation</a:t>
            </a:r>
            <a:endParaRPr lang="en-US" dirty="0"/>
          </a:p>
        </p:txBody>
      </p:sp>
      <p:pic>
        <p:nvPicPr>
          <p:cNvPr id="7" name="Content Placeholder 6" descr="boxplot_joelsSnpsArifsAndTFPeak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3" r="7407" b="5479"/>
          <a:stretch>
            <a:fillRect/>
          </a:stretch>
        </p:blipFill>
        <p:spPr>
          <a:xfrm>
            <a:off x="0" y="1447800"/>
            <a:ext cx="9110684" cy="5181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DNA binding sites and motifs (</a:t>
            </a:r>
            <a:r>
              <a:rPr lang="en-US" dirty="0" err="1" smtClean="0"/>
              <a:t>ChIPseq</a:t>
            </a:r>
            <a:r>
              <a:rPr lang="en-US" dirty="0" smtClean="0"/>
              <a:t>) Correlation</a:t>
            </a:r>
            <a:endParaRPr lang="en-US" dirty="0"/>
          </a:p>
        </p:txBody>
      </p:sp>
      <p:pic>
        <p:nvPicPr>
          <p:cNvPr id="6" name="Content Placeholder 5" descr="boxplot_joelSnpsArifsPeak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3" r="7407" b="5479"/>
          <a:stretch>
            <a:fillRect/>
          </a:stretch>
        </p:blipFill>
        <p:spPr>
          <a:xfrm>
            <a:off x="0" y="1524000"/>
            <a:ext cx="9110684" cy="4953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22261" y="1598690"/>
          <a:ext cx="7331139" cy="144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2669032"/>
                <a:gridCol w="1019048"/>
                <a:gridCol w="1066800"/>
                <a:gridCol w="930339"/>
              </a:tblGrid>
              <a:tr h="4434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Proportion</a:t>
                      </a:r>
                      <a:r>
                        <a:rPr lang="en-US" sz="1600" baseline="0" dirty="0" smtClean="0"/>
                        <a:t> of SNPs  (343237)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 (0-0.05)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0.0901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0.0975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0.759</a:t>
                      </a:r>
                      <a:endParaRPr lang="en-US" sz="1600" dirty="0"/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 (0.05-0.5)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0.6028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0.0316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 (0.5-1)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0.3071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DNA binding sites and motifs (</a:t>
            </a:r>
            <a:r>
              <a:rPr lang="en-US" dirty="0" err="1" smtClean="0"/>
              <a:t>ChIPseq</a:t>
            </a:r>
            <a:r>
              <a:rPr lang="en-US" dirty="0" smtClean="0"/>
              <a:t>) Correlation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2261" y="12192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Joel all SNPs</a:t>
            </a:r>
            <a:endParaRPr lang="en-US" sz="2400" dirty="0"/>
          </a:p>
        </p:txBody>
      </p:sp>
      <p:graphicFrame>
        <p:nvGraphicFramePr>
          <p:cNvPr id="11" name="Content Placeholder 4"/>
          <p:cNvGraphicFramePr>
            <a:graphicFrameLocks/>
          </p:cNvGraphicFramePr>
          <p:nvPr/>
        </p:nvGraphicFramePr>
        <p:xfrm>
          <a:off x="822262" y="3427490"/>
          <a:ext cx="7315200" cy="144931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93029"/>
                <a:gridCol w="2534366"/>
                <a:gridCol w="1206604"/>
                <a:gridCol w="1066800"/>
                <a:gridCol w="914401"/>
              </a:tblGrid>
              <a:tr h="4434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Proportion</a:t>
                      </a:r>
                      <a:r>
                        <a:rPr lang="en-US" sz="1600" baseline="0" dirty="0" smtClean="0"/>
                        <a:t> of SNPs (60995)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 (0-0.05)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0.0951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0.1332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0.4205</a:t>
                      </a:r>
                      <a:endParaRPr lang="en-US" sz="1600" dirty="0"/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 (0.05-0.5)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0.6044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0.3071</a:t>
                      </a:r>
                      <a:endParaRPr lang="en-US" sz="1600" dirty="0"/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 (0.5-1)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0.3005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22261" y="30480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Joel SNPs in </a:t>
            </a:r>
            <a:r>
              <a:rPr lang="en-US" sz="2400" dirty="0" err="1" smtClean="0"/>
              <a:t>Arif’s</a:t>
            </a:r>
            <a:r>
              <a:rPr lang="en-US" sz="2400" dirty="0" smtClean="0"/>
              <a:t> and all TF peaks</a:t>
            </a:r>
            <a:endParaRPr lang="en-US" sz="2400" dirty="0"/>
          </a:p>
        </p:txBody>
      </p:sp>
      <p:graphicFrame>
        <p:nvGraphicFramePr>
          <p:cNvPr id="13" name="Content Placeholder 4"/>
          <p:cNvGraphicFramePr>
            <a:graphicFrameLocks/>
          </p:cNvGraphicFramePr>
          <p:nvPr/>
        </p:nvGraphicFramePr>
        <p:xfrm>
          <a:off x="822261" y="5256290"/>
          <a:ext cx="7315200" cy="14493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0200"/>
                <a:gridCol w="2514600"/>
                <a:gridCol w="1219200"/>
                <a:gridCol w="1066800"/>
                <a:gridCol w="914400"/>
              </a:tblGrid>
              <a:tr h="4434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Proportion</a:t>
                      </a:r>
                      <a:r>
                        <a:rPr lang="en-US" sz="1600" baseline="0" dirty="0" smtClean="0"/>
                        <a:t> of SNPs (4875)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 (0-0.05)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0.0905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0.0199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0.0048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 (0.05-0.5)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0.6076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0.2519</a:t>
                      </a:r>
                      <a:endParaRPr lang="en-US" sz="1600" dirty="0"/>
                    </a:p>
                  </a:txBody>
                  <a:tcPr/>
                </a:tc>
              </a:tr>
              <a:tr h="2839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 (0.5-1)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0.3019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22261" y="48768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Joel SNPs in </a:t>
            </a:r>
            <a:r>
              <a:rPr lang="en-US" sz="2400" dirty="0" err="1" smtClean="0"/>
              <a:t>Arif’s</a:t>
            </a:r>
            <a:r>
              <a:rPr lang="en-US" sz="2400" dirty="0" smtClean="0"/>
              <a:t> peaks only 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SNPs in </a:t>
            </a:r>
            <a:r>
              <a:rPr lang="en-US" dirty="0" err="1" smtClean="0"/>
              <a:t>ncRNA</a:t>
            </a:r>
            <a:r>
              <a:rPr lang="en-US" dirty="0" smtClean="0"/>
              <a:t> (</a:t>
            </a:r>
            <a:r>
              <a:rPr lang="en-US" dirty="0" err="1" smtClean="0"/>
              <a:t>RNAseq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Hg19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Autosomal</a:t>
            </a:r>
            <a:r>
              <a:rPr lang="en-US" dirty="0" smtClean="0"/>
              <a:t> SNPs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SNPs are heterozygous on GM12878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DAF=0 for SNPs specific to GM12878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ncRNAs</a:t>
            </a:r>
            <a:r>
              <a:rPr lang="en-US" dirty="0" smtClean="0"/>
              <a:t> annotations are from GENCODE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For non-background datasets, also</a:t>
            </a:r>
          </a:p>
          <a:p>
            <a:pPr marL="514350" indent="-514350">
              <a:buNone/>
            </a:pPr>
            <a:r>
              <a:rPr lang="en-US" dirty="0" smtClean="0"/>
              <a:t>- Remove SNPs from </a:t>
            </a:r>
            <a:r>
              <a:rPr lang="en-US" dirty="0" err="1" smtClean="0"/>
              <a:t>pseudogenes</a:t>
            </a:r>
            <a:r>
              <a:rPr lang="en-US" dirty="0" smtClean="0"/>
              <a:t> (from RNA dataset too)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777</Words>
  <Application>Microsoft Office PowerPoint</Application>
  <PresentationFormat>On-screen Show (4:3)</PresentationFormat>
  <Paragraphs>294</Paragraphs>
  <Slides>22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Allele-specific SNPs in non-coding regions</vt:lpstr>
      <vt:lpstr>SNPs in DNA binding sites and motifs (ChIPseq)</vt:lpstr>
      <vt:lpstr>SNPs in DNA binding sites and motifs (ChIPseq)</vt:lpstr>
      <vt:lpstr>SNPs in DNA binding sites and motifs (ChIPseq) DAF</vt:lpstr>
      <vt:lpstr>SNPs in DNA binding sites and motifs (ChIPseq) Correlation</vt:lpstr>
      <vt:lpstr>SNPs in DNA binding sites and motifs (ChIPseq) Correlation</vt:lpstr>
      <vt:lpstr>SNPs in DNA binding sites and motifs (ChIPseq) Correlation</vt:lpstr>
      <vt:lpstr>SNPs in DNA binding sites and motifs (ChIPseq) Correlation</vt:lpstr>
      <vt:lpstr>SNPs in ncRNA (RNAseq) </vt:lpstr>
      <vt:lpstr>SNPs in ncRNA (RNAseq)  DAF</vt:lpstr>
      <vt:lpstr>SNPs in ncRNA (RNAseq)  Correlation</vt:lpstr>
      <vt:lpstr>SNPs in ncRNA (RNAseq)  Correlation</vt:lpstr>
      <vt:lpstr>SNPs in ncRNA (RNAseq)  Correlation</vt:lpstr>
      <vt:lpstr>SNPs in ncRNA (RNAseq)  Correlation</vt:lpstr>
      <vt:lpstr>SNPs in ncRNA (RNAseq)  Correlation</vt:lpstr>
      <vt:lpstr>SNPs in DNA binding sites and motifs (ChIPseq) Thresholding</vt:lpstr>
      <vt:lpstr>SNPs in DNA binding sites and motifs (ChIPseq) Thresholding</vt:lpstr>
      <vt:lpstr>SNPs in DNA binding sites and motifs (ChIPseq) Thresholding</vt:lpstr>
      <vt:lpstr>SNPs in DNA binding sites and motifs (ChIPseq) Thresholding</vt:lpstr>
      <vt:lpstr>SNPs in DNA binding sites and motifs (ChIPseq) Thresholding</vt:lpstr>
      <vt:lpstr>SNPs in DNA binding sites and motifs (ChIPseq) Correlation</vt:lpstr>
      <vt:lpstr>SNPs in DNA binding sites and motifs (ChIPseq) Correlation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</dc:creator>
  <cp:lastModifiedBy>JM</cp:lastModifiedBy>
  <cp:revision>132</cp:revision>
  <dcterms:created xsi:type="dcterms:W3CDTF">2011-10-11T17:53:48Z</dcterms:created>
  <dcterms:modified xsi:type="dcterms:W3CDTF">2011-10-13T19:09:00Z</dcterms:modified>
</cp:coreProperties>
</file>