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77" r:id="rId4"/>
    <p:sldId id="283" r:id="rId5"/>
    <p:sldId id="280" r:id="rId6"/>
    <p:sldId id="281" r:id="rId7"/>
    <p:sldId id="285" r:id="rId8"/>
    <p:sldId id="286" r:id="rId9"/>
    <p:sldId id="287" r:id="rId10"/>
    <p:sldId id="289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8695" autoAdjust="0"/>
  </p:normalViewPr>
  <p:slideViewPr>
    <p:cSldViewPr snapToGrid="0" snapToObjects="1">
      <p:cViewPr varScale="1">
        <p:scale>
          <a:sx n="134" d="100"/>
          <a:sy n="134" d="100"/>
        </p:scale>
        <p:origin x="-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01584-F013-F743-9FDD-5FB9499AD355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1FFB-EDF6-7744-B2AC-9D5737CA2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 novo </a:t>
            </a:r>
            <a:r>
              <a:rPr lang="en-US" dirty="0" smtClean="0"/>
              <a:t>CNV (</a:t>
            </a:r>
            <a:r>
              <a:rPr lang="en-US" dirty="0" err="1" smtClean="0"/>
              <a:t>iPS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/>
              <a:t>fibroblast);</a:t>
            </a:r>
            <a:br>
              <a:rPr lang="en-US" dirty="0" smtClean="0"/>
            </a:br>
            <a:r>
              <a:rPr lang="en-US" dirty="0" smtClean="0"/>
              <a:t>gene expression in de novo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Abyzov, Mike Wilson &amp; Mark Gerstein</a:t>
            </a:r>
            <a:endParaRPr lang="en-US" dirty="0" smtClean="0"/>
          </a:p>
          <a:p>
            <a:r>
              <a:rPr lang="en-US" dirty="0" smtClean="0"/>
              <a:t>Octobe</a:t>
            </a:r>
            <a:r>
              <a:rPr lang="en-US" dirty="0" smtClean="0"/>
              <a:t>r </a:t>
            </a:r>
            <a:r>
              <a:rPr lang="en-US" dirty="0" smtClean="0"/>
              <a:t>12, 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chr10:70514001-</a:t>
            </a:r>
            <a:r>
              <a:rPr lang="en-US" dirty="0" smtClean="0"/>
              <a:t>71136000, HK1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b="91028"/>
          <a:stretch>
            <a:fillRect/>
          </a:stretch>
        </p:blipFill>
        <p:spPr>
          <a:xfrm>
            <a:off x="0" y="1582715"/>
            <a:ext cx="9144000" cy="91614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108576" y="1332345"/>
            <a:ext cx="2149160" cy="1757253"/>
          </a:xfrm>
          <a:prstGeom prst="ellipse">
            <a:avLst/>
          </a:prstGeom>
          <a:noFill/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57200" y="35445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 smtClean="0"/>
              <a:t>chr10:74033001-</a:t>
            </a:r>
            <a:r>
              <a:rPr lang="en-US" sz="4400" dirty="0" smtClean="0"/>
              <a:t>74650000, DDIT4</a:t>
            </a:r>
            <a:endParaRPr lang="en-US" sz="4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rcRect b="86538"/>
          <a:stretch>
            <a:fillRect/>
          </a:stretch>
        </p:blipFill>
        <p:spPr>
          <a:xfrm>
            <a:off x="0" y="4762269"/>
            <a:ext cx="9144000" cy="81036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183202" y="4375314"/>
            <a:ext cx="1314338" cy="1757253"/>
          </a:xfrm>
          <a:prstGeom prst="ellipse">
            <a:avLst/>
          </a:prstGeom>
          <a:noFill/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Fischer’s exact test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1916524"/>
            <a:ext cx="6705600" cy="1689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02000" y="4383852"/>
            <a:ext cx="2049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</a:rPr>
              <a:t>-value  = 0.03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 and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3469" y="2013171"/>
            <a:ext cx="548640" cy="548640"/>
          </a:xfrm>
          <a:prstGeom prst="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Fiii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869247" y="1975543"/>
            <a:ext cx="640080" cy="640080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Fiii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0358" y="3332873"/>
            <a:ext cx="548640" cy="54864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Fii</a:t>
            </a:r>
            <a:endParaRPr lang="en-US" dirty="0"/>
          </a:p>
        </p:txBody>
      </p:sp>
      <p:cxnSp>
        <p:nvCxnSpPr>
          <p:cNvPr id="8" name="Elbow Connector 7"/>
          <p:cNvCxnSpPr>
            <a:stCxn id="4" idx="2"/>
            <a:endCxn id="5" idx="4"/>
          </p:cNvCxnSpPr>
          <p:nvPr/>
        </p:nvCxnSpPr>
        <p:spPr>
          <a:xfrm rot="16200000" flipH="1">
            <a:off x="2391632" y="1817968"/>
            <a:ext cx="53812" cy="1541498"/>
          </a:xfrm>
          <a:prstGeom prst="bentConnector3">
            <a:avLst>
              <a:gd name="adj1" fmla="val 52481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0"/>
          </p:cNvCxnSpPr>
          <p:nvPr/>
        </p:nvCxnSpPr>
        <p:spPr>
          <a:xfrm rot="5400000" flipH="1" flipV="1">
            <a:off x="2142035" y="3057220"/>
            <a:ext cx="548296" cy="3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55695" y="1756290"/>
            <a:ext cx="75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S1123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5468093" y="2014759"/>
            <a:ext cx="548640" cy="548640"/>
          </a:xfrm>
          <a:prstGeom prst="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963871" y="2014759"/>
            <a:ext cx="548640" cy="548640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64665" y="3333668"/>
            <a:ext cx="548640" cy="54864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Fii</a:t>
            </a:r>
            <a:endParaRPr lang="en-US" dirty="0"/>
          </a:p>
        </p:txBody>
      </p:sp>
      <p:cxnSp>
        <p:nvCxnSpPr>
          <p:cNvPr id="15" name="Elbow Connector 14"/>
          <p:cNvCxnSpPr>
            <a:stCxn id="12" idx="2"/>
            <a:endCxn id="13" idx="4"/>
          </p:cNvCxnSpPr>
          <p:nvPr/>
        </p:nvCxnSpPr>
        <p:spPr>
          <a:xfrm rot="16200000" flipH="1">
            <a:off x="6490302" y="1815510"/>
            <a:ext cx="1588" cy="1495778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6351446" y="2947032"/>
            <a:ext cx="3217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29052" y="1757878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03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5468887" y="3333668"/>
            <a:ext cx="548640" cy="548640"/>
          </a:xfrm>
          <a:prstGeom prst="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Elbow Connector 19"/>
          <p:cNvCxnSpPr>
            <a:stCxn id="14" idx="0"/>
            <a:endCxn id="18" idx="0"/>
          </p:cNvCxnSpPr>
          <p:nvPr/>
        </p:nvCxnSpPr>
        <p:spPr>
          <a:xfrm rot="16200000" flipV="1">
            <a:off x="6491096" y="2585779"/>
            <a:ext cx="1588" cy="1495778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91259" y="5098815"/>
            <a:ext cx="2518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– autism</a:t>
            </a:r>
          </a:p>
          <a:p>
            <a:r>
              <a:rPr lang="en-US" dirty="0" smtClean="0"/>
              <a:t>F – fibroblast sequencing</a:t>
            </a:r>
          </a:p>
          <a:p>
            <a:r>
              <a:rPr lang="en-US" dirty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iPSC</a:t>
            </a:r>
            <a:r>
              <a:rPr lang="en-US" dirty="0" smtClean="0"/>
              <a:t> sequencing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21862" y="5286963"/>
            <a:ext cx="281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Analysis with </a:t>
            </a:r>
            <a:r>
              <a:rPr lang="en-US" dirty="0" err="1" smtClean="0"/>
              <a:t>CNVnator</a:t>
            </a:r>
            <a:r>
              <a:rPr lang="en-US" dirty="0" smtClean="0"/>
              <a:t> only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750741" y="3734741"/>
            <a:ext cx="602074" cy="53622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7473314" y="1409796"/>
            <a:ext cx="602074" cy="53622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Sibling 03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922588" y="1705911"/>
          <a:ext cx="7513003" cy="348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667"/>
                <a:gridCol w="859700"/>
                <a:gridCol w="589740"/>
                <a:gridCol w="611060"/>
                <a:gridCol w="588176"/>
                <a:gridCol w="263666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Region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Person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iPSC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F CN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aseline="0" dirty="0" err="1" smtClean="0"/>
                        <a:t>i</a:t>
                      </a:r>
                      <a:r>
                        <a:rPr lang="en-US" sz="1800" baseline="0" dirty="0" smtClean="0"/>
                        <a:t> CN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Comments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chr12:37993001-38422000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#1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1.37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Overlap DGV, unsure, del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chr1:243008001-243533000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Confident, del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chr20:29510001-29533000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1.98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1.31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SD, close to </a:t>
                      </a:r>
                      <a:r>
                        <a:rPr lang="en-US" sz="1400" b="0" dirty="0" err="1" smtClean="0"/>
                        <a:t>centromere</a:t>
                      </a:r>
                      <a:r>
                        <a:rPr lang="en-US" sz="1400" b="0" baseline="0" dirty="0" smtClean="0"/>
                        <a:t> and a gap</a:t>
                      </a:r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chr8:3558001-3685000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0.98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Confident, del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chr8:43564001-43793000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In </a:t>
                      </a:r>
                      <a:r>
                        <a:rPr lang="en-US" sz="1400" b="0" dirty="0" err="1" smtClean="0"/>
                        <a:t>centromere</a:t>
                      </a:r>
                      <a:r>
                        <a:rPr lang="en-US" sz="1400" b="0" dirty="0" smtClean="0"/>
                        <a:t>, close to a gap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chr16:29468001-29561000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2.38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SD, overlap DGV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chr7:1617001-2920000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Overestimated</a:t>
                      </a:r>
                      <a:r>
                        <a:rPr lang="en-US" sz="1400" b="0" baseline="0" dirty="0" smtClean="0"/>
                        <a:t> next</a:t>
                      </a:r>
                      <a:endParaRPr lang="en-US" sz="14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chr7:2400000-2800000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3.49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Confident, dup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l="4488" t="8224" r="6628" b="4516"/>
          <a:stretch>
            <a:fillRect/>
          </a:stretch>
        </p:blipFill>
        <p:spPr>
          <a:xfrm>
            <a:off x="552008" y="1567770"/>
            <a:ext cx="8229600" cy="50495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chr12:37993001-38422000</a:t>
            </a:r>
            <a:br>
              <a:rPr lang="en-US" dirty="0" smtClean="0"/>
            </a:br>
            <a:r>
              <a:rPr lang="en-US" dirty="0" smtClean="0"/>
              <a:t>(deletion in i1; 03 unaffected son)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067915" y="3339641"/>
            <a:ext cx="36856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dirty="0"/>
              <a:t>1</a:t>
            </a:r>
            <a:r>
              <a:rPr lang="en-US" dirty="0" smtClean="0"/>
              <a:t>                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l="1913" t="8192" r="6208"/>
          <a:stretch>
            <a:fillRect/>
          </a:stretch>
        </p:blipFill>
        <p:spPr>
          <a:xfrm>
            <a:off x="457199" y="1592569"/>
            <a:ext cx="8229600" cy="51395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chr1:243008001-243533000</a:t>
            </a:r>
            <a:br>
              <a:rPr lang="en-US" dirty="0" smtClean="0"/>
            </a:br>
            <a:r>
              <a:rPr lang="en-US" dirty="0" smtClean="0"/>
              <a:t>(deletion in i1; 03 unaffected son)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067915" y="3339641"/>
            <a:ext cx="36856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dirty="0"/>
              <a:t>1</a:t>
            </a:r>
            <a:r>
              <a:rPr lang="en-US" dirty="0" smtClean="0"/>
              <a:t>                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l="3299" t="8000" r="5517" b="4293"/>
          <a:stretch>
            <a:fillRect/>
          </a:stretch>
        </p:blipFill>
        <p:spPr>
          <a:xfrm>
            <a:off x="485972" y="1563760"/>
            <a:ext cx="8229600" cy="4947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chr8:3558001-3685000</a:t>
            </a:r>
            <a:br>
              <a:rPr lang="en-US" dirty="0" smtClean="0"/>
            </a:br>
            <a:r>
              <a:rPr lang="en-US" dirty="0" smtClean="0"/>
              <a:t>(deletion in i1; 03 unaffected son)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067915" y="3339641"/>
            <a:ext cx="36856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dirty="0"/>
              <a:t>1</a:t>
            </a:r>
            <a:r>
              <a:rPr lang="en-US" dirty="0" smtClean="0"/>
              <a:t>                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l="3645" t="7671" r="7129" b="5175"/>
          <a:stretch>
            <a:fillRect/>
          </a:stretch>
        </p:blipFill>
        <p:spPr>
          <a:xfrm>
            <a:off x="485972" y="1563763"/>
            <a:ext cx="8229600" cy="50240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chr7:2400000-2800000</a:t>
            </a:r>
            <a:br>
              <a:rPr lang="en-US" dirty="0" smtClean="0"/>
            </a:br>
            <a:r>
              <a:rPr lang="en-US" dirty="0" smtClean="0"/>
              <a:t>(deletion in i1; 03 unaffected son)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067915" y="3339641"/>
            <a:ext cx="36856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dirty="0"/>
              <a:t>1</a:t>
            </a:r>
            <a:r>
              <a:rPr lang="en-US" dirty="0" smtClean="0"/>
              <a:t>                                              Fibroblast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Correlating gene expression with de novo </a:t>
            </a:r>
            <a:r>
              <a:rPr lang="en-US" dirty="0" err="1" smtClean="0"/>
              <a:t>CNVs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CNVs</a:t>
            </a:r>
            <a:r>
              <a:rPr lang="en-US" dirty="0" smtClean="0"/>
              <a:t> do affect gene expression</a:t>
            </a:r>
            <a:endParaRPr lang="en-US" dirty="0"/>
          </a:p>
        </p:txBody>
      </p:sp>
      <p:pic>
        <p:nvPicPr>
          <p:cNvPr id="4" name="Picture 3" descr="RNAseq_expression.png"/>
          <p:cNvPicPr>
            <a:picLocks noChangeAspect="1"/>
          </p:cNvPicPr>
          <p:nvPr/>
        </p:nvPicPr>
        <p:blipFill>
          <a:blip r:embed="rId2"/>
          <a:srcRect t="7202" b="14095"/>
          <a:stretch>
            <a:fillRect/>
          </a:stretch>
        </p:blipFill>
        <p:spPr>
          <a:xfrm>
            <a:off x="457200" y="1709255"/>
            <a:ext cx="8229600" cy="48577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3487</TotalTime>
  <Words>298</Words>
  <Application>Microsoft Macintosh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 novo CNV (iPS vs fibroblast); gene expression in de novo</vt:lpstr>
      <vt:lpstr>Samples and data</vt:lpstr>
      <vt:lpstr>Sibling 03</vt:lpstr>
      <vt:lpstr>chr12:37993001-38422000 (deletion in i1; 03 unaffected son)</vt:lpstr>
      <vt:lpstr>chr1:243008001-243533000 (deletion in i1; 03 unaffected son)</vt:lpstr>
      <vt:lpstr>chr8:3558001-3685000 (deletion in i1; 03 unaffected son)</vt:lpstr>
      <vt:lpstr>chr7:2400000-2800000 (deletion in i1; 03 unaffected son)</vt:lpstr>
      <vt:lpstr>Correlating gene expression with de novo CNVs</vt:lpstr>
      <vt:lpstr>CNVs do affect gene expression</vt:lpstr>
      <vt:lpstr>chr10:70514001-71136000, HK1  </vt:lpstr>
      <vt:lpstr>Fischer’s exact test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Alexej Abyzov</dc:creator>
  <cp:lastModifiedBy>Alexej Abyzov</cp:lastModifiedBy>
  <cp:revision>202</cp:revision>
  <dcterms:created xsi:type="dcterms:W3CDTF">2011-10-12T14:16:47Z</dcterms:created>
  <dcterms:modified xsi:type="dcterms:W3CDTF">2011-10-12T14:44:48Z</dcterms:modified>
</cp:coreProperties>
</file>