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73" r:id="rId3"/>
    <p:sldId id="274" r:id="rId4"/>
    <p:sldId id="260" r:id="rId5"/>
    <p:sldId id="266" r:id="rId6"/>
    <p:sldId id="265" r:id="rId7"/>
    <p:sldId id="263" r:id="rId8"/>
    <p:sldId id="272" r:id="rId9"/>
    <p:sldId id="264" r:id="rId10"/>
    <p:sldId id="268" r:id="rId11"/>
    <p:sldId id="269" r:id="rId12"/>
    <p:sldId id="25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6633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20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603D-38DC-AA41-AF9B-71DADDF18ABF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35F8-6FCD-104E-BCCD-C097D386EF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6779"/>
            <a:ext cx="7772400" cy="2743672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Analysis </a:t>
            </a:r>
            <a:r>
              <a:rPr lang="en-US" b="1" dirty="0"/>
              <a:t>of population genome sequencing reveals variability of humans in</a:t>
            </a:r>
            <a:r>
              <a:rPr lang="en-US" b="1" dirty="0" smtClean="0"/>
              <a:t> </a:t>
            </a:r>
            <a:r>
              <a:rPr lang="en-US" b="1" dirty="0" err="1" smtClean="0"/>
              <a:t>Ψgenes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4028" y="3886200"/>
            <a:ext cx="5765079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Alexej </a:t>
            </a:r>
            <a:r>
              <a:rPr lang="en-US" b="1" dirty="0" smtClean="0"/>
              <a:t>Abyzov,</a:t>
            </a:r>
            <a:r>
              <a:rPr lang="en-US" b="1" dirty="0"/>
              <a:t> </a:t>
            </a:r>
            <a:r>
              <a:rPr lang="en-US" b="1" dirty="0" smtClean="0"/>
              <a:t>Michael </a:t>
            </a:r>
            <a:r>
              <a:rPr lang="en-US" b="1" dirty="0" smtClean="0"/>
              <a:t>Snyder, and Mark Gerstein</a:t>
            </a:r>
          </a:p>
          <a:p>
            <a:r>
              <a:rPr lang="en-US" b="1" dirty="0" smtClean="0"/>
              <a:t>Yale/Stanford,     </a:t>
            </a:r>
            <a:r>
              <a:rPr lang="en-US" sz="400" b="1" dirty="0" smtClean="0"/>
              <a:t>‘   </a:t>
            </a:r>
          </a:p>
          <a:p>
            <a:r>
              <a:rPr lang="en-US" b="1" dirty="0" smtClean="0"/>
              <a:t>CEGS, October </a:t>
            </a:r>
            <a:r>
              <a:rPr lang="en-US" b="1" dirty="0" smtClean="0"/>
              <a:t>21, 2011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42"/>
            <a:ext cx="8229600" cy="1143000"/>
          </a:xfrm>
        </p:spPr>
        <p:txBody>
          <a:bodyPr/>
          <a:lstStyle/>
          <a:p>
            <a:r>
              <a:rPr lang="en-US" dirty="0" err="1" smtClean="0"/>
              <a:t>Ψgenes</a:t>
            </a:r>
            <a:r>
              <a:rPr lang="en-US" dirty="0" smtClean="0"/>
              <a:t>  by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5258"/>
            <a:ext cx="8229600" cy="5626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79"/>
            <a:ext cx="8229600" cy="1143000"/>
          </a:xfrm>
        </p:spPr>
        <p:txBody>
          <a:bodyPr/>
          <a:lstStyle/>
          <a:p>
            <a:r>
              <a:rPr lang="en-US" dirty="0" smtClean="0"/>
              <a:t>Frequency by populations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6" y="1061700"/>
            <a:ext cx="8229600" cy="5626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899" y="1610439"/>
            <a:ext cx="2831687" cy="9233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Total of 145 of parent genes</a:t>
            </a:r>
          </a:p>
          <a:p>
            <a:r>
              <a:rPr lang="en-US" dirty="0" smtClean="0"/>
              <a:t>are predicted to have</a:t>
            </a:r>
          </a:p>
          <a:p>
            <a:r>
              <a:rPr lang="en-US" dirty="0"/>
              <a:t>u</a:t>
            </a:r>
            <a:r>
              <a:rPr lang="en-US" dirty="0" smtClean="0"/>
              <a:t>nknown </a:t>
            </a:r>
            <a:r>
              <a:rPr lang="en-US" dirty="0" err="1" smtClean="0"/>
              <a:t>Ψgenes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47068" y="2921319"/>
            <a:ext cx="3140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of parent genes with a </a:t>
            </a:r>
            <a:r>
              <a:rPr lang="en-US" dirty="0" err="1" smtClean="0"/>
              <a:t>Ψ</a:t>
            </a:r>
            <a:r>
              <a:rPr lang="en-US" dirty="0" err="1" smtClean="0"/>
              <a:t>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Discovering and validating unknown </a:t>
            </a:r>
            <a:r>
              <a:rPr lang="en-US" dirty="0" err="1" smtClean="0"/>
              <a:t>Ψgenes</a:t>
            </a:r>
            <a:r>
              <a:rPr lang="en-US" dirty="0" smtClean="0"/>
              <a:t> is extremely hard</a:t>
            </a:r>
          </a:p>
          <a:p>
            <a:pPr lvl="1"/>
            <a:r>
              <a:rPr lang="en-US" dirty="0" smtClean="0"/>
              <a:t>High similarity to parent genes</a:t>
            </a:r>
          </a:p>
          <a:p>
            <a:pPr lvl="1"/>
            <a:r>
              <a:rPr lang="en-US" dirty="0" smtClean="0"/>
              <a:t>Relaying on annotation (incomplete, wrong)</a:t>
            </a:r>
          </a:p>
          <a:p>
            <a:r>
              <a:rPr lang="en-US" dirty="0" smtClean="0"/>
              <a:t>Yet variation in </a:t>
            </a:r>
            <a:r>
              <a:rPr lang="en-US" dirty="0" err="1" smtClean="0"/>
              <a:t>Ψgenes</a:t>
            </a:r>
            <a:r>
              <a:rPr lang="en-US" dirty="0" smtClean="0"/>
              <a:t> does exist and was not noticed before</a:t>
            </a:r>
          </a:p>
          <a:p>
            <a:r>
              <a:rPr lang="en-US" dirty="0" smtClean="0"/>
              <a:t>Most unknown </a:t>
            </a:r>
            <a:r>
              <a:rPr lang="en-US" dirty="0" err="1" smtClean="0"/>
              <a:t>Ψgenes</a:t>
            </a:r>
            <a:r>
              <a:rPr lang="en-US" dirty="0" smtClean="0"/>
              <a:t>  seems to be rare and population specific</a:t>
            </a:r>
          </a:p>
          <a:p>
            <a:r>
              <a:rPr lang="en-US" dirty="0" smtClean="0"/>
              <a:t>Common </a:t>
            </a:r>
            <a:r>
              <a:rPr lang="en-US" dirty="0" err="1" smtClean="0"/>
              <a:t>Ψgenes</a:t>
            </a:r>
            <a:r>
              <a:rPr lang="en-US" dirty="0" smtClean="0"/>
              <a:t> may be result of incomplete reference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50" y="2123058"/>
            <a:ext cx="8229600" cy="1837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156834" y="287108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All </a:t>
            </a:r>
            <a:r>
              <a:rPr lang="en-US" sz="1200" dirty="0" smtClean="0"/>
              <a:t>populations</a:t>
            </a:r>
            <a:endParaRPr lang="en-US" sz="1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enrichment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82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Intersection with known parents (</a:t>
            </a:r>
            <a:r>
              <a:rPr lang="en-US" dirty="0" err="1" smtClean="0"/>
              <a:t>Ψpipe</a:t>
            </a:r>
            <a:r>
              <a:rPr lang="en-US" dirty="0" smtClean="0"/>
              <a:t> 61 output)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1026"/>
            <a:ext cx="8229600" cy="5626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55" r="17464"/>
          <a:stretch>
            <a:fillRect/>
          </a:stretch>
        </p:blipFill>
        <p:spPr>
          <a:xfrm>
            <a:off x="1266236" y="1238905"/>
            <a:ext cx="2286000" cy="23980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9676"/>
          <a:stretch>
            <a:fillRect/>
          </a:stretch>
        </p:blipFill>
        <p:spPr>
          <a:xfrm>
            <a:off x="0" y="142240"/>
            <a:ext cx="9144000" cy="2154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70" y="2432288"/>
            <a:ext cx="5486400" cy="4240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87779"/>
          <a:stretch>
            <a:fillRect/>
          </a:stretch>
        </p:blipFill>
        <p:spPr>
          <a:xfrm>
            <a:off x="0" y="10478"/>
            <a:ext cx="9144000" cy="436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60445"/>
          <a:stretch>
            <a:fillRect/>
          </a:stretch>
        </p:blipFill>
        <p:spPr>
          <a:xfrm>
            <a:off x="0" y="2540"/>
            <a:ext cx="9144000" cy="173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29131" b="29634"/>
          <a:stretch>
            <a:fillRect/>
          </a:stretch>
        </p:blipFill>
        <p:spPr>
          <a:xfrm>
            <a:off x="0" y="802640"/>
            <a:ext cx="9144000" cy="1808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79400" b="951"/>
          <a:stretch>
            <a:fillRect/>
          </a:stretch>
        </p:blipFill>
        <p:spPr>
          <a:xfrm>
            <a:off x="0" y="2133600"/>
            <a:ext cx="9144000" cy="861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0320" y="2773680"/>
            <a:ext cx="6207760" cy="365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80" y="2844800"/>
            <a:ext cx="5029200" cy="3788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560" y="153938"/>
            <a:ext cx="1371600" cy="238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stCxn id="59" idx="1"/>
          </p:cNvCxnSpPr>
          <p:nvPr/>
        </p:nvCxnSpPr>
        <p:spPr>
          <a:xfrm rot="10800000" flipH="1">
            <a:off x="6088256" y="5530357"/>
            <a:ext cx="1277743" cy="432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3"/>
          </p:cNvCxnSpPr>
          <p:nvPr/>
        </p:nvCxnSpPr>
        <p:spPr>
          <a:xfrm flipH="1" flipV="1">
            <a:off x="7367588" y="5530355"/>
            <a:ext cx="1189549" cy="4329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1"/>
          </p:cNvCxnSpPr>
          <p:nvPr/>
        </p:nvCxnSpPr>
        <p:spPr>
          <a:xfrm rot="10800000" flipH="1" flipV="1">
            <a:off x="6052046" y="2520048"/>
            <a:ext cx="1310777" cy="4104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2" idx="3"/>
          </p:cNvCxnSpPr>
          <p:nvPr/>
        </p:nvCxnSpPr>
        <p:spPr>
          <a:xfrm flipH="1">
            <a:off x="7362823" y="2520048"/>
            <a:ext cx="1158104" cy="4104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ariability in </a:t>
            </a:r>
            <a:r>
              <a:rPr lang="en-US" dirty="0" err="1" smtClean="0"/>
              <a:t>Ψgenes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85112" y="2097701"/>
            <a:ext cx="378581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55665" y="19868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2891" y="19868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6980" y="19868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428" y="190778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101" y="19868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906238" y="2097701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52047" y="19868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09247" y="19868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5007" y="19868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9407" y="19868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906238" y="2515011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52047" y="240413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09247" y="240413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75007" y="240413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89407" y="240413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24343" y="2928942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24343" y="3358462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70152" y="324758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27352" y="324758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93112" y="324758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07512" y="324758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0740" y="2330345"/>
            <a:ext cx="101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0740" y="274586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50740" y="31737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18880" y="3458465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603217" y="4697527"/>
            <a:ext cx="378581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73770" y="4586647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10996" y="4586647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75085" y="4586647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4533" y="450761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9206" y="4586647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5924343" y="4697527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24343" y="5114837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42448" y="5528768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42448" y="5958288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88257" y="5847408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45457" y="5847408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911217" y="5847408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825617" y="5847408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768845" y="4930171"/>
            <a:ext cx="101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68845" y="534569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68845" y="57736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36985" y="6058291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rot="16200000">
            <a:off x="7275354" y="4696733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7275354" y="5114043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7273766" y="5527974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>
            <a:off x="7272178" y="2929736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0" y="4064722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74948" y="2878250"/>
            <a:ext cx="186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</a:rPr>
              <a:t>Known </a:t>
            </a:r>
            <a:r>
              <a:rPr lang="en-US" sz="2400" dirty="0" err="1" smtClean="0">
                <a:latin typeface="Comic Sans MS"/>
              </a:rPr>
              <a:t>Ψgene</a:t>
            </a:r>
            <a:endParaRPr lang="en-US" sz="2400" dirty="0">
              <a:latin typeface="Comic Sans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89604" y="5484189"/>
            <a:ext cx="217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</a:rPr>
              <a:t>Unknown </a:t>
            </a:r>
            <a:r>
              <a:rPr lang="en-US" sz="2400" dirty="0" err="1" smtClean="0">
                <a:latin typeface="Comic Sans MS"/>
              </a:rPr>
              <a:t>Ψgene</a:t>
            </a:r>
            <a:endParaRPr lang="en-US" sz="2400" dirty="0">
              <a:latin typeface="Comic Sans M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12088" y="1417638"/>
            <a:ext cx="6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Gene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12802" y="138537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Ψg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ene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0" y="3827797"/>
            <a:ext cx="9144000" cy="303020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49937" y="2061501"/>
            <a:ext cx="378581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20490" y="19506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716" y="19506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21805" y="19506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253" y="1876835"/>
            <a:ext cx="83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253" y="2308118"/>
            <a:ext cx="154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Splice junction</a:t>
            </a:r>
          </a:p>
          <a:p>
            <a:r>
              <a:rPr lang="en-US" dirty="0"/>
              <a:t>l</a:t>
            </a:r>
            <a:r>
              <a:rPr lang="en-US" dirty="0" smtClean="0"/>
              <a:t>ibrary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94810" y="2439199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77690" y="2439199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gnetic Disk 13"/>
          <p:cNvSpPr/>
          <p:nvPr/>
        </p:nvSpPr>
        <p:spPr>
          <a:xfrm>
            <a:off x="2811057" y="3322961"/>
            <a:ext cx="1770632" cy="8479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Genomic not mapped </a:t>
            </a:r>
            <a:r>
              <a:rPr lang="en-US" dirty="0" smtClean="0"/>
              <a:t>reads</a:t>
            </a:r>
            <a:endParaRPr lang="en-US" dirty="0"/>
          </a:p>
        </p:txBody>
      </p:sp>
      <p:cxnSp>
        <p:nvCxnSpPr>
          <p:cNvPr id="15" name="Elbow Connector 14"/>
          <p:cNvCxnSpPr>
            <a:stCxn id="14" idx="1"/>
            <a:endCxn id="21" idx="2"/>
          </p:cNvCxnSpPr>
          <p:nvPr/>
        </p:nvCxnSpPr>
        <p:spPr>
          <a:xfrm rot="16200000" flipV="1">
            <a:off x="2733961" y="2360548"/>
            <a:ext cx="651928" cy="127289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" idx="1"/>
            <a:endCxn id="13" idx="2"/>
          </p:cNvCxnSpPr>
          <p:nvPr/>
        </p:nvCxnSpPr>
        <p:spPr>
          <a:xfrm rot="16200000" flipV="1">
            <a:off x="2506788" y="2133375"/>
            <a:ext cx="651928" cy="17272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7864" y="2998778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mapping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35926" y="19506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56666" y="2439199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32036" y="2439199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5687" y="2439199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11057" y="2439199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46337" y="2439199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21707" y="2439199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36205" y="2439199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1575" y="2439199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46855" y="2439199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22225" y="2439199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14" idx="1"/>
            <a:endCxn id="23" idx="2"/>
          </p:cNvCxnSpPr>
          <p:nvPr/>
        </p:nvCxnSpPr>
        <p:spPr>
          <a:xfrm rot="16200000" flipV="1">
            <a:off x="2973471" y="2600059"/>
            <a:ext cx="651928" cy="793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  <a:endCxn id="25" idx="2"/>
          </p:cNvCxnSpPr>
          <p:nvPr/>
        </p:nvCxnSpPr>
        <p:spPr>
          <a:xfrm rot="16200000" flipV="1">
            <a:off x="3228796" y="2855384"/>
            <a:ext cx="651928" cy="2832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1"/>
            <a:endCxn id="27" idx="2"/>
          </p:cNvCxnSpPr>
          <p:nvPr/>
        </p:nvCxnSpPr>
        <p:spPr>
          <a:xfrm rot="5400000" flipH="1" flipV="1">
            <a:off x="3473730" y="2893676"/>
            <a:ext cx="651928" cy="2066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1"/>
            <a:endCxn id="29" idx="2"/>
          </p:cNvCxnSpPr>
          <p:nvPr/>
        </p:nvCxnSpPr>
        <p:spPr>
          <a:xfrm rot="5400000" flipH="1" flipV="1">
            <a:off x="3729055" y="2638351"/>
            <a:ext cx="651928" cy="7172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71063" y="2061501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741616" y="19506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98816" y="19506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64576" y="19506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78976" y="19506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096936" y="1480107"/>
            <a:ext cx="18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Unknown </a:t>
            </a:r>
            <a:r>
              <a:rPr lang="en-US" b="1" dirty="0" err="1" smtClean="0">
                <a:latin typeface="Calibri"/>
                <a:cs typeface="Calibri"/>
              </a:rPr>
              <a:t>Ψgene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49257" y="1856194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958211" y="1857775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334296" y="1843363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64162" y="2585117"/>
            <a:ext cx="190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Unique sequences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42" idx="2"/>
          </p:cNvCxnSpPr>
          <p:nvPr/>
        </p:nvCxnSpPr>
        <p:spPr>
          <a:xfrm rot="5400000" flipH="1" flipV="1">
            <a:off x="7146806" y="2327977"/>
            <a:ext cx="445506" cy="240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3" idx="2"/>
          </p:cNvCxnSpPr>
          <p:nvPr/>
        </p:nvCxnSpPr>
        <p:spPr>
          <a:xfrm rot="16200000" flipV="1">
            <a:off x="6044593" y="2381331"/>
            <a:ext cx="443927" cy="135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6468080" y="2323604"/>
            <a:ext cx="443925" cy="250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23316" y="1480107"/>
            <a:ext cx="6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Gene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8" name="TextBox 75"/>
          <p:cNvSpPr txBox="1">
            <a:spLocks noChangeArrowheads="1"/>
          </p:cNvSpPr>
          <p:nvPr/>
        </p:nvSpPr>
        <p:spPr bwMode="auto">
          <a:xfrm>
            <a:off x="2823316" y="4699601"/>
            <a:ext cx="688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Gene</a:t>
            </a:r>
            <a:endParaRPr lang="en-US" b="1" dirty="0">
              <a:latin typeface="Calibri" charset="0"/>
            </a:endParaRPr>
          </a:p>
        </p:txBody>
      </p:sp>
      <p:sp>
        <p:nvSpPr>
          <p:cNvPr id="59" name="TextBox 78"/>
          <p:cNvSpPr txBox="1">
            <a:spLocks noChangeArrowheads="1"/>
          </p:cNvSpPr>
          <p:nvPr/>
        </p:nvSpPr>
        <p:spPr bwMode="auto">
          <a:xfrm>
            <a:off x="-48733" y="5248638"/>
            <a:ext cx="83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Person</a:t>
            </a:r>
            <a:endParaRPr lang="en-US" dirty="0">
              <a:latin typeface="Calibri" charset="0"/>
            </a:endParaRPr>
          </a:p>
        </p:txBody>
      </p:sp>
      <p:sp>
        <p:nvSpPr>
          <p:cNvPr id="63" name="TextBox 79"/>
          <p:cNvSpPr txBox="1">
            <a:spLocks noChangeArrowheads="1"/>
          </p:cNvSpPr>
          <p:nvPr/>
        </p:nvSpPr>
        <p:spPr bwMode="auto">
          <a:xfrm>
            <a:off x="-59058" y="5813643"/>
            <a:ext cx="113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Reference</a:t>
            </a:r>
            <a:endParaRPr lang="en-US" dirty="0">
              <a:latin typeface="Calibri" charset="0"/>
            </a:endParaRPr>
          </a:p>
        </p:txBody>
      </p:sp>
      <p:sp>
        <p:nvSpPr>
          <p:cNvPr id="64" name="TextBox 99"/>
          <p:cNvSpPr txBox="1">
            <a:spLocks noChangeArrowheads="1"/>
          </p:cNvSpPr>
          <p:nvPr/>
        </p:nvSpPr>
        <p:spPr bwMode="auto">
          <a:xfrm>
            <a:off x="23091" y="6118338"/>
            <a:ext cx="1227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mapping</a:t>
            </a:r>
            <a:endParaRPr lang="en-US" sz="1400" dirty="0">
              <a:latin typeface="Calibri" charset="0"/>
            </a:endParaRPr>
          </a:p>
        </p:txBody>
      </p:sp>
      <p:sp>
        <p:nvSpPr>
          <p:cNvPr id="65" name="TextBox 117"/>
          <p:cNvSpPr txBox="1">
            <a:spLocks noChangeArrowheads="1"/>
          </p:cNvSpPr>
          <p:nvPr/>
        </p:nvSpPr>
        <p:spPr bwMode="auto">
          <a:xfrm>
            <a:off x="-61493" y="5024415"/>
            <a:ext cx="1417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sequencing</a:t>
            </a:r>
            <a:endParaRPr lang="en-US" sz="1400" dirty="0">
              <a:latin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6273" y="5024415"/>
            <a:ext cx="361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86273" y="6118338"/>
            <a:ext cx="361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1355602" y="5385858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426155" y="5274978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63381" y="5274978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727470" y="5274978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876207" y="5274978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5386647" y="5386652"/>
            <a:ext cx="317178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805775" y="527577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262975" y="527577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628735" y="527577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546237" y="527577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1349937" y="5963851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420490" y="585297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057716" y="585297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721805" y="585297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70542" y="585297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86647" y="5963851"/>
            <a:ext cx="317178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940983" y="5132361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940983" y="571059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5704114" y="4674943"/>
            <a:ext cx="91440" cy="51911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795554" y="4699601"/>
            <a:ext cx="91440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523138" y="5199592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876605" y="5194060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897414" y="5878097"/>
            <a:ext cx="0" cy="1828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271957" y="4672852"/>
            <a:ext cx="91440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999541" y="5172843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353008" y="5167311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4070822" y="6172246"/>
            <a:ext cx="2563847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>
            <a:off x="1612981" y="6172246"/>
            <a:ext cx="2457841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6609361" y="6166714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arrow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1425353" y="6145497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542057" y="6172246"/>
            <a:ext cx="1363893" cy="4927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872621" y="6143814"/>
            <a:ext cx="1131550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354786" y="6172246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993782" y="6151609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75"/>
          <p:cNvSpPr txBox="1">
            <a:spLocks noChangeArrowheads="1"/>
          </p:cNvSpPr>
          <p:nvPr/>
        </p:nvSpPr>
        <p:spPr bwMode="auto">
          <a:xfrm>
            <a:off x="6096936" y="4699601"/>
            <a:ext cx="1818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Unknown </a:t>
            </a:r>
            <a:r>
              <a:rPr lang="en-US" b="1" dirty="0" err="1" smtClean="0">
                <a:latin typeface="Calibri" charset="0"/>
              </a:rPr>
              <a:t>Ψgene</a:t>
            </a:r>
            <a:endParaRPr lang="en-US" b="1" dirty="0">
              <a:latin typeface="Calibri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533537" y="5766422"/>
            <a:ext cx="731520" cy="731520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347010" y="6060977"/>
            <a:ext cx="83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Cluster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5400000">
            <a:off x="7982183" y="4877536"/>
            <a:ext cx="494459" cy="8509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0" y="4417129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-29943" y="1202628"/>
            <a:ext cx="9144000" cy="303020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1457445" y="2431293"/>
            <a:ext cx="5486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24579" y="2315376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61805" y="2315376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825894" y="2315376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40015" y="2315376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null model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54026" y="1909561"/>
            <a:ext cx="5486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579" y="179868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61805" y="179868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25894" y="179868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342" y="1691423"/>
            <a:ext cx="132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342" y="2814668"/>
            <a:ext cx="1552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</a:p>
          <a:p>
            <a:r>
              <a:rPr lang="en-US" dirty="0"/>
              <a:t>s</a:t>
            </a:r>
            <a:r>
              <a:rPr lang="en-US" dirty="0" smtClean="0"/>
              <a:t>plice-junction</a:t>
            </a:r>
          </a:p>
          <a:p>
            <a:r>
              <a:rPr lang="en-US" dirty="0" smtClean="0"/>
              <a:t>library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7875" y="2944368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80755" y="2944368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gnetic Disk 13"/>
          <p:cNvSpPr/>
          <p:nvPr/>
        </p:nvSpPr>
        <p:spPr>
          <a:xfrm>
            <a:off x="1959731" y="4216300"/>
            <a:ext cx="1491664" cy="8479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mapped reads</a:t>
            </a:r>
            <a:endParaRPr lang="en-US" dirty="0"/>
          </a:p>
        </p:txBody>
      </p:sp>
      <p:cxnSp>
        <p:nvCxnSpPr>
          <p:cNvPr id="15" name="Elbow Connector 14"/>
          <p:cNvCxnSpPr>
            <a:stCxn id="14" idx="1"/>
            <a:endCxn id="21" idx="2"/>
          </p:cNvCxnSpPr>
          <p:nvPr/>
        </p:nvCxnSpPr>
        <p:spPr>
          <a:xfrm rot="16200000" flipV="1">
            <a:off x="1946003" y="3456740"/>
            <a:ext cx="1040098" cy="4790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" idx="1"/>
            <a:endCxn id="13" idx="2"/>
          </p:cNvCxnSpPr>
          <p:nvPr/>
        </p:nvCxnSpPr>
        <p:spPr>
          <a:xfrm rot="16200000" flipV="1">
            <a:off x="1718830" y="3229567"/>
            <a:ext cx="1040098" cy="9333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3437" y="3692108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mapping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40015" y="179868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59731" y="2944368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5101" y="2944368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8752" y="2944368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14122" y="2944368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49402" y="2944368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24772" y="2944368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39270" y="2944368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14640" y="2944368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49920" y="2944368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25290" y="2944368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14" idx="1"/>
            <a:endCxn id="23" idx="2"/>
          </p:cNvCxnSpPr>
          <p:nvPr/>
        </p:nvCxnSpPr>
        <p:spPr>
          <a:xfrm rot="16200000" flipV="1">
            <a:off x="2185514" y="3696250"/>
            <a:ext cx="1040098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  <a:endCxn id="25" idx="2"/>
          </p:cNvCxnSpPr>
          <p:nvPr/>
        </p:nvCxnSpPr>
        <p:spPr>
          <a:xfrm rot="5400000" flipH="1" flipV="1">
            <a:off x="2440838" y="3440927"/>
            <a:ext cx="1040098" cy="5106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1"/>
            <a:endCxn id="27" idx="2"/>
          </p:cNvCxnSpPr>
          <p:nvPr/>
        </p:nvCxnSpPr>
        <p:spPr>
          <a:xfrm rot="5400000" flipH="1" flipV="1">
            <a:off x="2685772" y="3195993"/>
            <a:ext cx="1040098" cy="10005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1"/>
            <a:endCxn id="29" idx="2"/>
          </p:cNvCxnSpPr>
          <p:nvPr/>
        </p:nvCxnSpPr>
        <p:spPr>
          <a:xfrm rot="5400000" flipH="1" flipV="1">
            <a:off x="2941097" y="2940668"/>
            <a:ext cx="1040098" cy="15111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020005" y="2320413"/>
            <a:ext cx="45720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57231" y="2320413"/>
            <a:ext cx="36576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21320" y="2320413"/>
            <a:ext cx="91440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8761" y="2213155"/>
            <a:ext cx="120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 model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735441" y="2320413"/>
            <a:ext cx="731520" cy="231834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642447" y="2809833"/>
            <a:ext cx="1552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Null</a:t>
            </a:r>
          </a:p>
          <a:p>
            <a:r>
              <a:rPr lang="en-US" dirty="0"/>
              <a:t>s</a:t>
            </a:r>
            <a:r>
              <a:rPr lang="en-US" dirty="0" smtClean="0"/>
              <a:t>plice-junction</a:t>
            </a:r>
          </a:p>
          <a:p>
            <a:r>
              <a:rPr lang="en-US" dirty="0" smtClean="0"/>
              <a:t>library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967945" y="2944368"/>
            <a:ext cx="18288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50825" y="2944368"/>
            <a:ext cx="18288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agnetic Disk 59"/>
          <p:cNvSpPr/>
          <p:nvPr/>
        </p:nvSpPr>
        <p:spPr>
          <a:xfrm>
            <a:off x="6429801" y="4211465"/>
            <a:ext cx="1491664" cy="8479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mapped reads</a:t>
            </a:r>
            <a:endParaRPr lang="en-US" dirty="0"/>
          </a:p>
        </p:txBody>
      </p:sp>
      <p:cxnSp>
        <p:nvCxnSpPr>
          <p:cNvPr id="61" name="Elbow Connector 60"/>
          <p:cNvCxnSpPr>
            <a:stCxn id="60" idx="1"/>
            <a:endCxn id="65" idx="2"/>
          </p:cNvCxnSpPr>
          <p:nvPr/>
        </p:nvCxnSpPr>
        <p:spPr>
          <a:xfrm rot="16200000" flipV="1">
            <a:off x="6423195" y="3459026"/>
            <a:ext cx="1035263" cy="4696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0" idx="1"/>
            <a:endCxn id="59" idx="2"/>
          </p:cNvCxnSpPr>
          <p:nvPr/>
        </p:nvCxnSpPr>
        <p:spPr>
          <a:xfrm rot="16200000" flipV="1">
            <a:off x="6191318" y="3227150"/>
            <a:ext cx="1035263" cy="9333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63507" y="3687273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mapping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429801" y="2944368"/>
            <a:ext cx="18288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614578" y="2944368"/>
            <a:ext cx="18288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08822" y="2944368"/>
            <a:ext cx="18288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093599" y="2944368"/>
            <a:ext cx="182880" cy="23183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410065" y="2944368"/>
            <a:ext cx="18288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594842" y="2944368"/>
            <a:ext cx="18288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899933" y="2944368"/>
            <a:ext cx="18288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084710" y="2944368"/>
            <a:ext cx="182880" cy="23183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419990" y="2944368"/>
            <a:ext cx="18288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604767" y="2944368"/>
            <a:ext cx="182880" cy="23183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/>
          <p:cNvCxnSpPr>
            <a:stCxn id="60" idx="1"/>
            <a:endCxn id="67" idx="2"/>
          </p:cNvCxnSpPr>
          <p:nvPr/>
        </p:nvCxnSpPr>
        <p:spPr>
          <a:xfrm rot="5400000" flipH="1" flipV="1">
            <a:off x="6662705" y="3689131"/>
            <a:ext cx="1035263" cy="940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0" idx="1"/>
            <a:endCxn id="69" idx="2"/>
          </p:cNvCxnSpPr>
          <p:nvPr/>
        </p:nvCxnSpPr>
        <p:spPr>
          <a:xfrm rot="5400000" flipH="1" flipV="1">
            <a:off x="6913326" y="3438510"/>
            <a:ext cx="1035263" cy="5106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0" idx="1"/>
            <a:endCxn id="71" idx="2"/>
          </p:cNvCxnSpPr>
          <p:nvPr/>
        </p:nvCxnSpPr>
        <p:spPr>
          <a:xfrm rot="5400000" flipH="1" flipV="1">
            <a:off x="7158260" y="3193576"/>
            <a:ext cx="1035263" cy="10005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0" idx="1"/>
            <a:endCxn id="73" idx="2"/>
          </p:cNvCxnSpPr>
          <p:nvPr/>
        </p:nvCxnSpPr>
        <p:spPr>
          <a:xfrm rot="5400000" flipH="1" flipV="1">
            <a:off x="7418289" y="2933547"/>
            <a:ext cx="1035263" cy="15205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42927" y="5364143"/>
            <a:ext cx="535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 structure is preserved by coordinates are shifted</a:t>
            </a:r>
            <a:endParaRPr lang="en-US" b="1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150825" y="2099971"/>
            <a:ext cx="121531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504919" y="19228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203625" y="5958371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Aim at &lt; 5% of false discovery rate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 flipH="1" flipV="1">
            <a:off x="3275863" y="4394011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256328" y="4394009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848047" y="4394011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7648" y="4394010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a </a:t>
            </a:r>
            <a:r>
              <a:rPr lang="en-US" dirty="0" err="1" smtClean="0"/>
              <a:t>Ψgene</a:t>
            </a:r>
            <a:r>
              <a:rPr lang="en-US" dirty="0" smtClean="0"/>
              <a:t> for SKA3 gene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998450"/>
            <a:ext cx="8229600" cy="4656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69349"/>
          <a:stretch>
            <a:fillRect/>
          </a:stretch>
        </p:blipFill>
        <p:spPr>
          <a:xfrm>
            <a:off x="1471473" y="1463749"/>
            <a:ext cx="6035040" cy="687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424726" y="3789077"/>
            <a:ext cx="4212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Mother                   Father               Daughter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Data from 1000 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Genomes 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Project</a:t>
            </a:r>
            <a:endParaRPr lang="en-US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4931" name="Text Placeholder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11" charset="-128"/>
                <a:cs typeface="ＭＳ Ｐゴシック" pitchFamily="-111" charset="-128"/>
              </a:rPr>
              <a:t>Caucasian trio, &gt; 20x Solexa</a:t>
            </a:r>
          </a:p>
        </p:txBody>
      </p:sp>
      <p:sp>
        <p:nvSpPr>
          <p:cNvPr id="124932" name="Content Placeholder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4933" name="Text Placeholder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11" charset="-128"/>
                <a:cs typeface="ＭＳ Ｐゴシック" pitchFamily="-111" charset="-128"/>
              </a:rPr>
              <a:t>Yoruba trio, &gt; 20x Solexa</a:t>
            </a:r>
          </a:p>
        </p:txBody>
      </p:sp>
      <p:sp>
        <p:nvSpPr>
          <p:cNvPr id="124934" name="Content Placeholder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3975" y="2830513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2632075" y="282892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2000250" y="4262438"/>
            <a:ext cx="914400" cy="914400"/>
          </a:xfrm>
          <a:prstGeom prst="ellips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cxnSp>
        <p:nvCxnSpPr>
          <p:cNvPr id="7" name="Elbow Connector 6"/>
          <p:cNvCxnSpPr>
            <a:stCxn id="3" idx="2"/>
            <a:endCxn id="5" idx="0"/>
          </p:cNvCxnSpPr>
          <p:nvPr/>
        </p:nvCxnSpPr>
        <p:spPr>
          <a:xfrm rot="16200000" flipH="1">
            <a:off x="1860550" y="3665538"/>
            <a:ext cx="517525" cy="6762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" idx="4"/>
            <a:endCxn id="5" idx="0"/>
          </p:cNvCxnSpPr>
          <p:nvPr/>
        </p:nvCxnSpPr>
        <p:spPr>
          <a:xfrm rot="5400000">
            <a:off x="2513806" y="3686969"/>
            <a:ext cx="519113" cy="6318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940" name="TextBox 11"/>
          <p:cNvSpPr txBox="1">
            <a:spLocks noChangeArrowheads="1"/>
          </p:cNvSpPr>
          <p:nvPr/>
        </p:nvSpPr>
        <p:spPr bwMode="auto">
          <a:xfrm>
            <a:off x="1309688" y="3119438"/>
            <a:ext cx="9445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NA12891</a:t>
            </a:r>
          </a:p>
        </p:txBody>
      </p:sp>
      <p:sp>
        <p:nvSpPr>
          <p:cNvPr id="124941" name="TextBox 12"/>
          <p:cNvSpPr txBox="1">
            <a:spLocks noChangeArrowheads="1"/>
          </p:cNvSpPr>
          <p:nvPr/>
        </p:nvSpPr>
        <p:spPr bwMode="auto">
          <a:xfrm>
            <a:off x="2619375" y="3125788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NA12892</a:t>
            </a:r>
          </a:p>
        </p:txBody>
      </p:sp>
      <p:sp>
        <p:nvSpPr>
          <p:cNvPr id="124942" name="TextBox 13"/>
          <p:cNvSpPr txBox="1">
            <a:spLocks noChangeArrowheads="1"/>
          </p:cNvSpPr>
          <p:nvPr/>
        </p:nvSpPr>
        <p:spPr bwMode="auto">
          <a:xfrm>
            <a:off x="1985963" y="4548188"/>
            <a:ext cx="944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NA12878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30850" y="28321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6838950" y="283051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6207125" y="426402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cxnSp>
        <p:nvCxnSpPr>
          <p:cNvPr id="18" name="Elbow Connector 17"/>
          <p:cNvCxnSpPr>
            <a:stCxn id="15" idx="2"/>
            <a:endCxn id="17" idx="0"/>
          </p:cNvCxnSpPr>
          <p:nvPr/>
        </p:nvCxnSpPr>
        <p:spPr>
          <a:xfrm rot="16200000" flipH="1">
            <a:off x="6067425" y="3667125"/>
            <a:ext cx="517525" cy="6762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6" idx="4"/>
            <a:endCxn id="17" idx="0"/>
          </p:cNvCxnSpPr>
          <p:nvPr/>
        </p:nvCxnSpPr>
        <p:spPr>
          <a:xfrm rot="5400000">
            <a:off x="6720682" y="3688556"/>
            <a:ext cx="519112" cy="6318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948" name="TextBox 19"/>
          <p:cNvSpPr txBox="1">
            <a:spLocks noChangeArrowheads="1"/>
          </p:cNvSpPr>
          <p:nvPr/>
        </p:nvSpPr>
        <p:spPr bwMode="auto">
          <a:xfrm>
            <a:off x="5518150" y="3119438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NA19239</a:t>
            </a:r>
          </a:p>
        </p:txBody>
      </p:sp>
      <p:sp>
        <p:nvSpPr>
          <p:cNvPr id="124949" name="TextBox 20"/>
          <p:cNvSpPr txBox="1">
            <a:spLocks noChangeArrowheads="1"/>
          </p:cNvSpPr>
          <p:nvPr/>
        </p:nvSpPr>
        <p:spPr bwMode="auto">
          <a:xfrm>
            <a:off x="6826250" y="3127375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NA19238</a:t>
            </a:r>
          </a:p>
        </p:txBody>
      </p:sp>
      <p:sp>
        <p:nvSpPr>
          <p:cNvPr id="124950" name="TextBox 21"/>
          <p:cNvSpPr txBox="1">
            <a:spLocks noChangeArrowheads="1"/>
          </p:cNvSpPr>
          <p:nvPr/>
        </p:nvSpPr>
        <p:spPr bwMode="auto">
          <a:xfrm>
            <a:off x="6194425" y="4549775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NA19240</a:t>
            </a:r>
          </a:p>
        </p:txBody>
      </p:sp>
      <p:sp>
        <p:nvSpPr>
          <p:cNvPr id="124951" name="TextBox 24"/>
          <p:cNvSpPr txBox="1">
            <a:spLocks noChangeArrowheads="1"/>
          </p:cNvSpPr>
          <p:nvPr/>
        </p:nvSpPr>
        <p:spPr bwMode="auto">
          <a:xfrm>
            <a:off x="1716088" y="5619750"/>
            <a:ext cx="5031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+</a:t>
            </a:r>
            <a:r>
              <a:rPr lang="en-US" sz="2400" dirty="0" smtClean="0"/>
              <a:t> &gt;1000 individuals </a:t>
            </a:r>
            <a:r>
              <a:rPr lang="en-US" sz="2400" dirty="0"/>
              <a:t>with 1-6x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in NA12878 (CEU)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3546" y="1511028"/>
          <a:ext cx="669399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261"/>
                <a:gridCol w="1154728"/>
                <a:gridCol w="1432540"/>
                <a:gridCol w="1503680"/>
                <a:gridCol w="1401782"/>
              </a:tblGrid>
              <a:tr h="3842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Parent gene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with </a:t>
                      </a:r>
                      <a:r>
                        <a:rPr lang="en-US" sz="1600" dirty="0" err="1" smtClean="0">
                          <a:latin typeface="Calibri"/>
                          <a:cs typeface="Calibri"/>
                        </a:rPr>
                        <a:t>Ψgene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Read depth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support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Insertion point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support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Found in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Venter genome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PCR validation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CDC27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BCLAF1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LAPTM4B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MTCH2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CBX3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TMEM66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TDG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Calibri"/>
                          <a:cs typeface="Calibri"/>
                        </a:rPr>
                        <a:t>BOD1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Calibri"/>
                          <a:cs typeface="Calibri"/>
                        </a:rPr>
                        <a:t>CACNA1B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SKA3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AP3S1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Calibri"/>
                          <a:cs typeface="Calibri"/>
                        </a:rPr>
                        <a:t>AC131157.1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AL590623.1</a:t>
                      </a:r>
                    </a:p>
                  </a:txBody>
                  <a:tcPr marL="12700" marR="12700" marT="1270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Centromere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325</Words>
  <Application>Microsoft Macintosh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Analysis of population genome sequencing reveals variability of humans in Ψgenes</vt:lpstr>
      <vt:lpstr>Slide 2</vt:lpstr>
      <vt:lpstr>Slide 3</vt:lpstr>
      <vt:lpstr>Variability in Ψgenes</vt:lpstr>
      <vt:lpstr>Approaches</vt:lpstr>
      <vt:lpstr>Empirical null model</vt:lpstr>
      <vt:lpstr>Predicting a Ψgene for SKA3 gene</vt:lpstr>
      <vt:lpstr>Data from 1000 Genomes Project</vt:lpstr>
      <vt:lpstr>Discovery in NA12878 (CEU)</vt:lpstr>
      <vt:lpstr>Ψgenes  by population</vt:lpstr>
      <vt:lpstr>Frequency by populations</vt:lpstr>
      <vt:lpstr>Conclusion</vt:lpstr>
      <vt:lpstr>GO enrichment</vt:lpstr>
      <vt:lpstr>Intersection with known parents (Ψpipe 61 output)</vt:lpstr>
    </vt:vector>
  </TitlesOfParts>
  <Company>Yale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atypical CNVs using high-throughput sequencing</dc:title>
  <dc:creator>Alexej Abyzov</dc:creator>
  <cp:lastModifiedBy>Alexej Abyzov</cp:lastModifiedBy>
  <cp:revision>74</cp:revision>
  <dcterms:created xsi:type="dcterms:W3CDTF">2011-10-12T18:12:22Z</dcterms:created>
  <dcterms:modified xsi:type="dcterms:W3CDTF">2011-10-13T00:41:38Z</dcterms:modified>
</cp:coreProperties>
</file>